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12"/>
  </p:notesMasterIdLst>
  <p:handoutMasterIdLst>
    <p:handoutMasterId r:id="rId13"/>
  </p:handoutMasterIdLst>
  <p:sldIdLst>
    <p:sldId id="508" r:id="rId3"/>
    <p:sldId id="507" r:id="rId4"/>
    <p:sldId id="509" r:id="rId5"/>
    <p:sldId id="510" r:id="rId6"/>
    <p:sldId id="514" r:id="rId7"/>
    <p:sldId id="511" r:id="rId8"/>
    <p:sldId id="513" r:id="rId9"/>
    <p:sldId id="515" r:id="rId10"/>
    <p:sldId id="512" r:id="rId11"/>
  </p:sldIdLst>
  <p:sldSz cx="9144000" cy="6858000" type="screen4x3"/>
  <p:notesSz cx="7315200" cy="9601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00"/>
    <a:srgbClr val="5C5B60"/>
    <a:srgbClr val="969E89"/>
    <a:srgbClr val="FCFFF5"/>
    <a:srgbClr val="5F5F5F"/>
    <a:srgbClr val="878787"/>
    <a:srgbClr val="F7014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3" autoAdjust="0"/>
    <p:restoredTop sz="91534" autoAdjust="0"/>
  </p:normalViewPr>
  <p:slideViewPr>
    <p:cSldViewPr snapToGrid="0" snapToObjects="1">
      <p:cViewPr varScale="1">
        <p:scale>
          <a:sx n="204" d="100"/>
          <a:sy n="204" d="100"/>
        </p:scale>
        <p:origin x="7008" y="208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3658A2B-E765-418E-AB9F-EE448CA51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3BA6A76-9E4D-45D3-A596-1D6796300A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F8DD6CA-DB48-40B1-8E75-0D53CEE9E92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EF5886E-A2CA-4D1A-852C-91DD2FA39F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/>
            </a:lvl1pPr>
          </a:lstStyle>
          <a:p>
            <a:fld id="{E3EDF8B7-0F73-480A-BB2B-BA322B76F8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08B770-48EE-4B12-A1EB-0CD379429B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AFD9B4D-78CD-43AA-8FE4-8369AFE61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082FF86-79BF-4293-B434-F3B8BF267B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1BEF14F-4CDB-46BE-B07D-C5D72BBE73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7AFD15D-5BAE-4631-87EA-746E646038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83707941-6D3A-4150-BA82-62E9BF575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aseline="0"/>
            </a:lvl1pPr>
          </a:lstStyle>
          <a:p>
            <a:fld id="{D6CCA694-25A8-4CE8-8B05-F744047ED62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357C3F-B363-497C-AEF0-65CCDEF67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6057900"/>
            <a:ext cx="1312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0699"/>
            <a:ext cx="6858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7261"/>
            <a:ext cx="6858000" cy="31050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03520"/>
          </a:xfrm>
        </p:spPr>
        <p:txBody>
          <a:bodyPr/>
          <a:lstStyle>
            <a:lvl1pPr>
              <a:defRPr sz="2800"/>
            </a:lvl1pPr>
            <a:lvl2pPr>
              <a:defRPr sz="2800" baseline="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36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81752" cy="53035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46320" y="1143000"/>
            <a:ext cx="3977640" cy="53035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6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8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">
            <a:extLst>
              <a:ext uri="{FF2B5EF4-FFF2-40B4-BE49-F238E27FC236}">
                <a16:creationId xmlns:a16="http://schemas.microsoft.com/office/drawing/2014/main" id="{E28EB312-EE26-4DBA-976A-50BC0F9BEA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75" y="6643688"/>
            <a:ext cx="9128125" cy="215900"/>
          </a:xfrm>
          <a:prstGeom prst="rect">
            <a:avLst/>
          </a:prstGeom>
          <a:solidFill>
            <a:srgbClr val="DDDDDD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en-US" b="1" baseline="0" dirty="0"/>
              <a:t>  </a:t>
            </a:r>
            <a:endParaRPr lang="de-DE" altLang="en-US" b="1" baseline="0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25F749F1-B09D-4CF1-9D64-9379581C59B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0" y="6638925"/>
            <a:ext cx="220663" cy="219075"/>
          </a:xfrm>
          <a:prstGeom prst="rect">
            <a:avLst/>
          </a:prstGeom>
          <a:solidFill>
            <a:srgbClr val="F701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8">
            <a:extLst>
              <a:ext uri="{FF2B5EF4-FFF2-40B4-BE49-F238E27FC236}">
                <a16:creationId xmlns:a16="http://schemas.microsoft.com/office/drawing/2014/main" id="{419041A3-5C47-4413-B739-27DBA2B06423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87363" y="155575"/>
            <a:ext cx="8147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de-DE"/>
          </a:p>
        </p:txBody>
      </p:sp>
      <p:sp>
        <p:nvSpPr>
          <p:cNvPr id="1029" name="Rectangle 39">
            <a:extLst>
              <a:ext uri="{FF2B5EF4-FFF2-40B4-BE49-F238E27FC236}">
                <a16:creationId xmlns:a16="http://schemas.microsoft.com/office/drawing/2014/main" id="{69726EB3-D0AB-4128-82E3-25580B5BB204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87363" y="1122363"/>
            <a:ext cx="822960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5C0C33CC-E786-4B37-A318-374EAC360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088" y="6348413"/>
            <a:ext cx="13795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AT" altLang="en-US" b="1" baseline="0"/>
          </a:p>
        </p:txBody>
      </p:sp>
      <p:sp>
        <p:nvSpPr>
          <p:cNvPr id="1030" name="Text Box 47">
            <a:extLst>
              <a:ext uri="{FF2B5EF4-FFF2-40B4-BE49-F238E27FC236}">
                <a16:creationId xmlns:a16="http://schemas.microsoft.com/office/drawing/2014/main" id="{153BA145-EC52-4CCB-97A6-D991A1045F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7888" y="6583363"/>
            <a:ext cx="522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0D6B29D-0926-4618-B4AB-909480C68DEC}" type="slidenum">
              <a:rPr lang="de-DE" altLang="en-US" sz="1400" b="1" baseline="0"/>
              <a:pPr algn="r" eaLnBrk="1" hangingPunct="1">
                <a:spcBef>
                  <a:spcPct val="50000"/>
                </a:spcBef>
              </a:pPr>
              <a:t>‹#›</a:t>
            </a:fld>
            <a:endParaRPr lang="de-DE" altLang="en-US" sz="1400" b="1" baseline="0"/>
          </a:p>
        </p:txBody>
      </p:sp>
      <p:sp>
        <p:nvSpPr>
          <p:cNvPr id="1032" name="Text Box 47">
            <a:extLst>
              <a:ext uri="{FF2B5EF4-FFF2-40B4-BE49-F238E27FC236}">
                <a16:creationId xmlns:a16="http://schemas.microsoft.com/office/drawing/2014/main" id="{BC46E37B-E6C2-4B36-B518-3192F33DCC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262" y="6583363"/>
            <a:ext cx="2757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Kristof Krenn, Markus Weber</a:t>
            </a:r>
          </a:p>
        </p:txBody>
      </p:sp>
      <p:sp>
        <p:nvSpPr>
          <p:cNvPr id="1033" name="Text Box 47">
            <a:extLst>
              <a:ext uri="{FF2B5EF4-FFF2-40B4-BE49-F238E27FC236}">
                <a16:creationId xmlns:a16="http://schemas.microsoft.com/office/drawing/2014/main" id="{4928EAA1-378F-4B3E-91C8-34CBCCC96E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52750" y="6584950"/>
            <a:ext cx="28924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altLang="en-US" sz="1400" b="1" baseline="0" dirty="0"/>
              <a:t>Graz, 18.06.2020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7C640-3ADD-42D6-971D-F95690E37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1313"/>
            <a:ext cx="6858000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Android: Notifier (Server)</a:t>
            </a:r>
          </a:p>
        </p:txBody>
      </p:sp>
      <p:sp>
        <p:nvSpPr>
          <p:cNvPr id="5123" name="Subtitle 4">
            <a:extLst>
              <a:ext uri="{FF2B5EF4-FFF2-40B4-BE49-F238E27FC236}">
                <a16:creationId xmlns:a16="http://schemas.microsoft.com/office/drawing/2014/main" id="{FF27AE2F-DA2D-4DDE-A5E1-518EC8FDC9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143000" y="3206750"/>
            <a:ext cx="6858000" cy="310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Notifications from a mobile phone on a computer</a:t>
            </a:r>
          </a:p>
          <a:p>
            <a:pPr eaLnBrk="1" hangingPunct="1"/>
            <a:r>
              <a:rPr lang="en-US" altLang="en-US" dirty="0"/>
              <a:t>with end-to-end encryption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Kristof </a:t>
            </a:r>
            <a:r>
              <a:rPr lang="en-US" altLang="en-US" dirty="0" err="1"/>
              <a:t>Krenn</a:t>
            </a:r>
            <a:r>
              <a:rPr lang="en-US" altLang="en-US" dirty="0"/>
              <a:t>, Markus Weber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FE30F65-B504-44D1-AAE5-D38BC54EF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Initial Problem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DA1805-8E29-4C98-BB02-201564A7A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229600" cy="5303838"/>
          </a:xfrm>
        </p:spPr>
        <p:txBody>
          <a:bodyPr/>
          <a:lstStyle/>
          <a:p>
            <a:pPr eaLnBrk="1" hangingPunct="1"/>
            <a:r>
              <a:rPr lang="en-US" altLang="de-DE" dirty="0"/>
              <a:t>Notification delivery in plain text</a:t>
            </a:r>
          </a:p>
          <a:p>
            <a:pPr lvl="1" eaLnBrk="1" hangingPunct="1"/>
            <a:r>
              <a:rPr lang="en-US" altLang="de-DE" i="1" dirty="0"/>
              <a:t>Messages</a:t>
            </a:r>
            <a:r>
              <a:rPr lang="en-US" altLang="de-DE" dirty="0"/>
              <a:t>, </a:t>
            </a:r>
            <a:r>
              <a:rPr lang="en-US" altLang="de-DE" i="1" dirty="0" err="1"/>
              <a:t>Mightytext</a:t>
            </a:r>
            <a:endParaRPr lang="en-US" altLang="de-DE" i="1" dirty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i="1" dirty="0" err="1"/>
              <a:t>Pushbullet</a:t>
            </a:r>
            <a:r>
              <a:rPr lang="en-US" altLang="de-DE" dirty="0"/>
              <a:t> added end-to-end encryption</a:t>
            </a:r>
          </a:p>
          <a:p>
            <a:pPr eaLnBrk="1" hangingPunct="1"/>
            <a:endParaRPr lang="en-US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>
            <a:extLst>
              <a:ext uri="{FF2B5EF4-FFF2-40B4-BE49-F238E27FC236}">
                <a16:creationId xmlns:a16="http://schemas.microsoft.com/office/drawing/2014/main" id="{423FDDA3-B384-44F5-AED9-7DB6EC4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End-to-end 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E192-B8AE-8142-AE40-9A4DB0CD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812146"/>
            <a:ext cx="8287555" cy="2634374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AT" dirty="0"/>
              <a:t>ndirect connection</a:t>
            </a:r>
          </a:p>
          <a:p>
            <a:r>
              <a:rPr lang="en-GB" dirty="0"/>
              <a:t>S</a:t>
            </a:r>
            <a:r>
              <a:rPr lang="en-AT" dirty="0"/>
              <a:t>erver not able to read message</a:t>
            </a:r>
          </a:p>
          <a:p>
            <a:r>
              <a:rPr lang="en-GB" dirty="0"/>
              <a:t>K</a:t>
            </a:r>
            <a:r>
              <a:rPr lang="en-AT" dirty="0"/>
              <a:t>ey only on computer and mobile phone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018F8F5-8059-D341-9665-ADA1B189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49" y="904875"/>
            <a:ext cx="4994701" cy="2798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78AC680-6411-471E-8A34-0B5E9542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sharing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0121EA3-D872-4E2E-AA84-4CA6147B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838"/>
          </a:xfrm>
        </p:spPr>
        <p:txBody>
          <a:bodyPr/>
          <a:lstStyle/>
          <a:p>
            <a:r>
              <a:rPr lang="en-US" altLang="en-US" dirty="0"/>
              <a:t>How can we share the key without the server to know about it?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QR-Code (Barcode)</a:t>
            </a:r>
          </a:p>
          <a:p>
            <a:pPr lvl="1"/>
            <a:r>
              <a:rPr lang="en-US" altLang="en-US" dirty="0"/>
              <a:t>Microsoft Tags</a:t>
            </a:r>
          </a:p>
          <a:p>
            <a:pPr lvl="1"/>
            <a:r>
              <a:rPr lang="en-US" altLang="en-US" dirty="0"/>
              <a:t>Beacon</a:t>
            </a:r>
          </a:p>
          <a:p>
            <a:pPr lvl="1"/>
            <a:r>
              <a:rPr lang="en-US" altLang="en-US" dirty="0"/>
              <a:t>NFC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6CA5DF-D49D-C547-B262-055600D2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2" y="2529569"/>
            <a:ext cx="2530699" cy="2530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3033-C5E0-AF4B-9DF6-790688A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Keystore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6413-91F0-E445-863E-4491072D6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AT" dirty="0"/>
              <a:t>ncrypt/decrypt app specific data</a:t>
            </a:r>
          </a:p>
          <a:p>
            <a:pPr lvl="1"/>
            <a:r>
              <a:rPr lang="en-GB" dirty="0"/>
              <a:t>P</a:t>
            </a:r>
            <a:r>
              <a:rPr lang="en-AT" dirty="0"/>
              <a:t>asswords, tokens, etc.</a:t>
            </a:r>
          </a:p>
          <a:p>
            <a:r>
              <a:rPr lang="en-AT" dirty="0"/>
              <a:t>How can we protect the key used for encryption?</a:t>
            </a:r>
          </a:p>
          <a:p>
            <a:pPr lvl="1"/>
            <a:r>
              <a:rPr lang="en-AT" i="1" dirty="0"/>
              <a:t>Android Keystore!</a:t>
            </a:r>
          </a:p>
          <a:p>
            <a:endParaRPr lang="en-AT" dirty="0"/>
          </a:p>
        </p:txBody>
      </p:sp>
      <p:pic>
        <p:nvPicPr>
          <p:cNvPr id="6" name="Picture 5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C7D961B2-BDF7-6E4A-B2AF-FDAAF91D6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358" y="3638250"/>
            <a:ext cx="4359855" cy="24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6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D92-E854-264D-9CF4-F982D0D7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E1DE-5BD5-7B47-B42C-BD42B686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en-AT" sz="2400" dirty="0"/>
              <a:t>Desktop client</a:t>
            </a:r>
          </a:p>
          <a:p>
            <a:pPr lvl="1"/>
            <a:r>
              <a:rPr lang="en-AT" sz="2400" dirty="0"/>
              <a:t>Create key</a:t>
            </a:r>
            <a:r>
              <a:rPr lang="de-AT" sz="2400" dirty="0"/>
              <a:t> </a:t>
            </a:r>
            <a:r>
              <a:rPr lang="de-AT" sz="2400" dirty="0" err="1"/>
              <a:t>and</a:t>
            </a:r>
            <a:r>
              <a:rPr lang="de-AT" sz="2400" dirty="0"/>
              <a:t> QR-code</a:t>
            </a:r>
            <a:endParaRPr lang="en-AT" sz="2400" dirty="0"/>
          </a:p>
          <a:p>
            <a:pPr lvl="1"/>
            <a:r>
              <a:rPr lang="en-GB" sz="2400" dirty="0"/>
              <a:t>R</a:t>
            </a:r>
            <a:r>
              <a:rPr lang="en-AT" sz="2400" dirty="0"/>
              <a:t>egularly poll from the server</a:t>
            </a:r>
          </a:p>
          <a:p>
            <a:r>
              <a:rPr lang="en-AT" sz="2400" dirty="0"/>
              <a:t>App</a:t>
            </a:r>
          </a:p>
          <a:p>
            <a:pPr lvl="1"/>
            <a:r>
              <a:rPr lang="en-GB" sz="2400" dirty="0"/>
              <a:t>S</a:t>
            </a:r>
            <a:r>
              <a:rPr lang="en-AT" sz="2400" dirty="0"/>
              <a:t>can QR-code and retrieve key</a:t>
            </a:r>
          </a:p>
          <a:p>
            <a:pPr lvl="1"/>
            <a:r>
              <a:rPr lang="en-GB" sz="2400" dirty="0"/>
              <a:t>Protect key with </a:t>
            </a:r>
            <a:r>
              <a:rPr lang="en-GB" sz="2400" i="1" dirty="0"/>
              <a:t>Android </a:t>
            </a:r>
            <a:r>
              <a:rPr lang="en-GB" sz="2400" i="1" dirty="0" err="1"/>
              <a:t>Keystore</a:t>
            </a:r>
            <a:endParaRPr lang="en-AT" sz="2400" i="1" dirty="0"/>
          </a:p>
          <a:p>
            <a:pPr lvl="1"/>
            <a:r>
              <a:rPr lang="en-GB" sz="2400" dirty="0"/>
              <a:t>Encrypt notification/message with key </a:t>
            </a:r>
          </a:p>
          <a:p>
            <a:pPr marL="457200" lvl="1" indent="0">
              <a:buNone/>
            </a:pPr>
            <a:r>
              <a:rPr lang="en-GB" sz="2400" dirty="0"/>
              <a:t>   and send to server</a:t>
            </a:r>
          </a:p>
          <a:p>
            <a:r>
              <a:rPr lang="en-GB" sz="2400" dirty="0"/>
              <a:t>Server</a:t>
            </a:r>
          </a:p>
          <a:p>
            <a:pPr lvl="1"/>
            <a:r>
              <a:rPr lang="en-GB" sz="2400" dirty="0"/>
              <a:t>Store received (encrypted) notifications</a:t>
            </a:r>
          </a:p>
          <a:p>
            <a:pPr lvl="1"/>
            <a:r>
              <a:rPr lang="en-GB" sz="2400" dirty="0"/>
              <a:t>Deliver notifications for desktop client</a:t>
            </a:r>
          </a:p>
        </p:txBody>
      </p:sp>
    </p:spTree>
    <p:extLst>
      <p:ext uri="{BB962C8B-B14F-4D97-AF65-F5344CB8AC3E}">
        <p14:creationId xmlns:p14="http://schemas.microsoft.com/office/powerpoint/2010/main" val="409457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5CD9-832A-3248-9387-929C1F27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F151-65C1-124A-8C67-BF2BE3F5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177213" cy="530352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AT" dirty="0"/>
              <a:t>ersonal</a:t>
            </a:r>
          </a:p>
          <a:p>
            <a:pPr lvl="1"/>
            <a:r>
              <a:rPr lang="en-GB" dirty="0"/>
              <a:t>n</a:t>
            </a:r>
            <a:r>
              <a:rPr lang="en-AT" dirty="0"/>
              <a:t>o android device</a:t>
            </a:r>
          </a:p>
          <a:p>
            <a:pPr lvl="1"/>
            <a:r>
              <a:rPr lang="en-GB" dirty="0"/>
              <a:t>e</a:t>
            </a:r>
            <a:r>
              <a:rPr lang="en-AT" dirty="0"/>
              <a:t>mulator and QR-codes</a:t>
            </a:r>
          </a:p>
          <a:p>
            <a:pPr lvl="1"/>
            <a:endParaRPr lang="en-AT" dirty="0"/>
          </a:p>
          <a:p>
            <a:r>
              <a:rPr lang="en-GB" dirty="0"/>
              <a:t>t</a:t>
            </a:r>
            <a:r>
              <a:rPr lang="en-AT" dirty="0"/>
              <a:t>echnical</a:t>
            </a:r>
          </a:p>
          <a:p>
            <a:pPr lvl="1"/>
            <a:r>
              <a:rPr lang="en-AT" dirty="0"/>
              <a:t>StrongBox Keymaster (Android 9)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977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E95-EC1B-D143-9F66-64BBD3D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Secure Enclaves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FA1D-7D5E-AA41-AA78-C364100896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Mobile (Android)</a:t>
            </a:r>
          </a:p>
          <a:p>
            <a:pPr lvl="1"/>
            <a:r>
              <a:rPr lang="en-AT" dirty="0"/>
              <a:t>Titan M (Google)</a:t>
            </a:r>
          </a:p>
          <a:p>
            <a:pPr lvl="1"/>
            <a:r>
              <a:rPr lang="en-GB" dirty="0"/>
              <a:t>S3FV9RR (Samsung)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13FF-9637-C645-935C-B1322A9AF1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T" dirty="0"/>
              <a:t>Desktop (MacOS)</a:t>
            </a:r>
          </a:p>
          <a:p>
            <a:pPr lvl="1"/>
            <a:r>
              <a:rPr lang="en-AT" dirty="0"/>
              <a:t>T2 chip (T1 successor)</a:t>
            </a:r>
          </a:p>
          <a:p>
            <a:pPr lvl="1"/>
            <a:endParaRPr lang="en-AT" dirty="0"/>
          </a:p>
          <a:p>
            <a:pPr lvl="1"/>
            <a:r>
              <a:rPr lang="en-AT" dirty="0"/>
              <a:t>iPhone like security on the Mac</a:t>
            </a:r>
          </a:p>
        </p:txBody>
      </p:sp>
    </p:spTree>
    <p:extLst>
      <p:ext uri="{BB962C8B-B14F-4D97-AF65-F5344CB8AC3E}">
        <p14:creationId xmlns:p14="http://schemas.microsoft.com/office/powerpoint/2010/main" val="27076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66F7C9-0D48-3C46-A1B8-555B0B7C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4431"/>
            <a:ext cx="6858000" cy="2387600"/>
          </a:xfrm>
        </p:spPr>
        <p:txBody>
          <a:bodyPr>
            <a:normAutofit/>
          </a:bodyPr>
          <a:lstStyle/>
          <a:p>
            <a:r>
              <a:rPr lang="en-AT" sz="54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219970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208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Cover Slide</vt:lpstr>
      <vt:lpstr>Standarddesign</vt:lpstr>
      <vt:lpstr>Android: Notifier (Server)</vt:lpstr>
      <vt:lpstr>Initial Problem</vt:lpstr>
      <vt:lpstr>End-to-end encryption</vt:lpstr>
      <vt:lpstr>Key sharing</vt:lpstr>
      <vt:lpstr>Keystore</vt:lpstr>
      <vt:lpstr>Approach</vt:lpstr>
      <vt:lpstr>Difficulties</vt:lpstr>
      <vt:lpstr>Secure Enclaves</vt:lpstr>
      <vt:lpstr>LIVE DEMO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pmroth</dc:creator>
  <cp:lastModifiedBy>Markus Weber</cp:lastModifiedBy>
  <cp:revision>834</cp:revision>
  <dcterms:created xsi:type="dcterms:W3CDTF">2005-10-19T08:19:59Z</dcterms:created>
  <dcterms:modified xsi:type="dcterms:W3CDTF">2020-06-16T10:14:47Z</dcterms:modified>
</cp:coreProperties>
</file>