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9" r:id="rId2"/>
    <p:sldId id="307" r:id="rId3"/>
    <p:sldId id="539" r:id="rId4"/>
    <p:sldId id="309" r:id="rId5"/>
    <p:sldId id="305" r:id="rId6"/>
    <p:sldId id="533" r:id="rId7"/>
    <p:sldId id="306" r:id="rId8"/>
    <p:sldId id="308" r:id="rId9"/>
    <p:sldId id="540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BF42-7EC5-419D-A3C8-B67E34DE6A7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9C7DD-B1A8-4D76-9EE0-287B136D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21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72A1-00E0-463F-ACEE-56F816DA5DD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72A1-00E0-463F-ACEE-56F816DA5DD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64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roix 9"/>
          <p:cNvSpPr/>
          <p:nvPr/>
        </p:nvSpPr>
        <p:spPr>
          <a:xfrm>
            <a:off x="3046178" y="355777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roix 10"/>
          <p:cNvSpPr/>
          <p:nvPr/>
        </p:nvSpPr>
        <p:spPr>
          <a:xfrm>
            <a:off x="3046178" y="1341908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935760" y="119903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997083" y="3519129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</a:rPr>
              <a:t>PostgreSQL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166910" y="142852"/>
            <a:ext cx="183017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Outline</a:t>
            </a:r>
            <a:endParaRPr lang="fr-FR" sz="40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935760" y="1166328"/>
            <a:ext cx="5786478" cy="571504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                               </a:t>
            </a:r>
            <a:r>
              <a:rPr lang="fr-FR" b="1" dirty="0">
                <a:solidFill>
                  <a:schemeClr val="bg1"/>
                </a:solidFill>
              </a:rPr>
              <a:t> INTRODUCTION 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40D2-6733-4505-8AB6-87E04CEE8A7F}" type="slidenum">
              <a:rPr lang="fr-FR" b="1" smtClean="0">
                <a:solidFill>
                  <a:schemeClr val="tx1"/>
                </a:solidFill>
              </a:rPr>
              <a:pPr/>
              <a:t>1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Croix 27"/>
          <p:cNvSpPr/>
          <p:nvPr/>
        </p:nvSpPr>
        <p:spPr>
          <a:xfrm>
            <a:off x="3046178" y="2432472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3997083" y="243682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fr-FR" b="1" dirty="0">
                <a:solidFill>
                  <a:schemeClr val="tx1"/>
                </a:solidFill>
              </a:rPr>
              <a:t>MySQL </a:t>
            </a:r>
          </a:p>
        </p:txBody>
      </p:sp>
      <p:sp>
        <p:nvSpPr>
          <p:cNvPr id="22" name="Croix 19"/>
          <p:cNvSpPr/>
          <p:nvPr/>
        </p:nvSpPr>
        <p:spPr>
          <a:xfrm>
            <a:off x="3046178" y="477832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0"/>
          <p:cNvSpPr/>
          <p:nvPr/>
        </p:nvSpPr>
        <p:spPr>
          <a:xfrm>
            <a:off x="3935760" y="4601436"/>
            <a:ext cx="5786478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SQL SERVER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40D2-6733-4505-8AB6-87E04CEE8A7F}" type="slidenum">
              <a:rPr lang="fr-FR" b="1" smtClean="0">
                <a:solidFill>
                  <a:schemeClr val="tx1"/>
                </a:solidFill>
              </a:rPr>
              <a:pPr/>
              <a:t>10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5715016"/>
            <a:ext cx="8358214" cy="1142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24001" y="4714884"/>
            <a:ext cx="4856677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24001" y="3643314"/>
            <a:ext cx="3308477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508040" y="2643182"/>
            <a:ext cx="221169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11006" y="1714489"/>
            <a:ext cx="21082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endParaRPr lang="fr-FR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554" y="3714753"/>
            <a:ext cx="14574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1492" y="2935428"/>
            <a:ext cx="1169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9872" y="5007130"/>
            <a:ext cx="41264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02E58C6-A5A1-4A5A-B0DF-5FEBD83755AA}"/>
              </a:ext>
            </a:extLst>
          </p:cNvPr>
          <p:cNvSpPr txBox="1"/>
          <p:nvPr/>
        </p:nvSpPr>
        <p:spPr>
          <a:xfrm>
            <a:off x="1571222" y="458602"/>
            <a:ext cx="8641724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RDBMS, or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system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the software that gives users the ability to update, query and administer a relational database. Structured Query Language (SQL) is typically the standard programming language used to access the database.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2F3032-14A0-4633-B249-8EB75945B9C0}"/>
              </a:ext>
            </a:extLst>
          </p:cNvPr>
          <p:cNvSpPr txBox="1"/>
          <p:nvPr/>
        </p:nvSpPr>
        <p:spPr>
          <a:xfrm>
            <a:off x="3464417" y="2512261"/>
            <a:ext cx="61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F0F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b="0" i="0" dirty="0">
                <a:solidFill>
                  <a:srgbClr val="0F0F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deals with 3 well known relational RDBMS: </a:t>
            </a:r>
            <a:r>
              <a:rPr lang="en-US" b="0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 </a:t>
            </a:r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A666919-D24B-47F1-86D4-0AE6B6BC1E16}"/>
              </a:ext>
            </a:extLst>
          </p:cNvPr>
          <p:cNvGrpSpPr/>
          <p:nvPr/>
        </p:nvGrpSpPr>
        <p:grpSpPr>
          <a:xfrm>
            <a:off x="4380191" y="2978225"/>
            <a:ext cx="3520440" cy="3520440"/>
            <a:chOff x="2202259" y="286496"/>
            <a:chExt cx="3520440" cy="3520440"/>
          </a:xfrm>
        </p:grpSpPr>
        <p:sp>
          <p:nvSpPr>
            <p:cNvPr id="31" name="Arc partiel 30">
              <a:extLst>
                <a:ext uri="{FF2B5EF4-FFF2-40B4-BE49-F238E27FC236}">
                  <a16:creationId xmlns:a16="http://schemas.microsoft.com/office/drawing/2014/main" id="{059C5145-8414-4052-BFAF-928B81383BAD}"/>
                </a:ext>
              </a:extLst>
            </p:cNvPr>
            <p:cNvSpPr/>
            <p:nvPr/>
          </p:nvSpPr>
          <p:spPr>
            <a:xfrm>
              <a:off x="2202259" y="286496"/>
              <a:ext cx="3520440" cy="3520440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38100" cap="flat" cmpd="sng" algn="ctr">
              <a:solidFill>
                <a:srgbClr val="0BD0D9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57150" dist="38100" dir="5400000" algn="ctr" rotWithShape="0">
                <a:sysClr val="window" lastClr="FFFFFF">
                  <a:hueOff val="0"/>
                  <a:satOff val="0"/>
                  <a:lumOff val="0"/>
                  <a:alphaOff val="0"/>
                  <a:shade val="9000"/>
                  <a:satMod val="105000"/>
                  <a:alpha val="48000"/>
                </a:sys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rc partiel 4">
              <a:extLst>
                <a:ext uri="{FF2B5EF4-FFF2-40B4-BE49-F238E27FC236}">
                  <a16:creationId xmlns:a16="http://schemas.microsoft.com/office/drawing/2014/main" id="{321414C9-B71B-4844-AAC1-C63435889DD4}"/>
                </a:ext>
              </a:extLst>
            </p:cNvPr>
            <p:cNvSpPr txBox="1"/>
            <p:nvPr/>
          </p:nvSpPr>
          <p:spPr>
            <a:xfrm>
              <a:off x="4241741" y="1185933"/>
              <a:ext cx="889046" cy="74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onstantia"/>
                  <a:ea typeface="+mn-ea"/>
                  <a:cs typeface="+mn-cs"/>
                </a:rPr>
                <a:t> </a:t>
              </a:r>
              <a:r>
                <a:rPr lang="fr-FR" sz="2100" b="0" i="0" kern="1200" dirty="0"/>
                <a:t>MySQL</a:t>
              </a:r>
              <a:endParaRPr lang="fr-FR" sz="21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onstantia"/>
                <a:ea typeface="+mn-ea"/>
                <a:cs typeface="+mn-cs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662610F-1834-4B89-B65D-0B5BB97836BC}"/>
              </a:ext>
            </a:extLst>
          </p:cNvPr>
          <p:cNvGrpSpPr/>
          <p:nvPr/>
        </p:nvGrpSpPr>
        <p:grpSpPr>
          <a:xfrm>
            <a:off x="4307546" y="3089874"/>
            <a:ext cx="3520440" cy="3520440"/>
            <a:chOff x="2129614" y="398145"/>
            <a:chExt cx="3520440" cy="3520440"/>
          </a:xfrm>
        </p:grpSpPr>
        <p:sp>
          <p:nvSpPr>
            <p:cNvPr id="29" name="Arc partiel 28">
              <a:extLst>
                <a:ext uri="{FF2B5EF4-FFF2-40B4-BE49-F238E27FC236}">
                  <a16:creationId xmlns:a16="http://schemas.microsoft.com/office/drawing/2014/main" id="{CB697535-1B77-4D5A-A2D2-F05300EB0F63}"/>
                </a:ext>
              </a:extLst>
            </p:cNvPr>
            <p:cNvSpPr/>
            <p:nvPr/>
          </p:nvSpPr>
          <p:spPr>
            <a:xfrm>
              <a:off x="2129614" y="398145"/>
              <a:ext cx="3520440" cy="352044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38100" cap="flat" cmpd="sng" algn="ctr">
              <a:solidFill>
                <a:srgbClr val="0BD0D9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57150" dist="38100" dir="5400000" algn="ctr" rotWithShape="0">
                <a:sysClr val="window" lastClr="FFFFFF">
                  <a:hueOff val="0"/>
                  <a:satOff val="0"/>
                  <a:lumOff val="0"/>
                  <a:alphaOff val="0"/>
                  <a:shade val="9000"/>
                  <a:satMod val="105000"/>
                  <a:alpha val="48000"/>
                </a:sys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Arc partiel 6">
              <a:extLst>
                <a:ext uri="{FF2B5EF4-FFF2-40B4-BE49-F238E27FC236}">
                  <a16:creationId xmlns:a16="http://schemas.microsoft.com/office/drawing/2014/main" id="{3C424B87-8F9A-46D2-A8A7-DB9745A1B8DB}"/>
                </a:ext>
              </a:extLst>
            </p:cNvPr>
            <p:cNvSpPr txBox="1"/>
            <p:nvPr/>
          </p:nvSpPr>
          <p:spPr>
            <a:xfrm>
              <a:off x="3244005" y="2817267"/>
              <a:ext cx="1333568" cy="651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0" i="0" kern="1200" dirty="0"/>
                <a:t>PostgreSQL</a:t>
              </a:r>
              <a:endParaRPr lang="fr-FR" sz="21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onstantia"/>
                <a:ea typeface="+mn-ea"/>
                <a:cs typeface="+mn-cs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F391407-3C2B-42FC-990D-A8DAF1E66E2F}"/>
              </a:ext>
            </a:extLst>
          </p:cNvPr>
          <p:cNvGrpSpPr/>
          <p:nvPr/>
        </p:nvGrpSpPr>
        <p:grpSpPr>
          <a:xfrm>
            <a:off x="4291368" y="2979704"/>
            <a:ext cx="3520440" cy="3520440"/>
            <a:chOff x="2113436" y="287975"/>
            <a:chExt cx="3520440" cy="3520440"/>
          </a:xfrm>
        </p:grpSpPr>
        <p:sp>
          <p:nvSpPr>
            <p:cNvPr id="27" name="Arc partiel 26">
              <a:extLst>
                <a:ext uri="{FF2B5EF4-FFF2-40B4-BE49-F238E27FC236}">
                  <a16:creationId xmlns:a16="http://schemas.microsoft.com/office/drawing/2014/main" id="{EF7366B9-0DBF-4ADE-80A3-4B63E1614F1E}"/>
                </a:ext>
              </a:extLst>
            </p:cNvPr>
            <p:cNvSpPr/>
            <p:nvPr/>
          </p:nvSpPr>
          <p:spPr>
            <a:xfrm>
              <a:off x="2113436" y="287975"/>
              <a:ext cx="3520440" cy="352044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38100" cap="flat" cmpd="sng" algn="ctr">
              <a:solidFill>
                <a:srgbClr val="0BD0D9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57150" dist="38100" dir="5400000" algn="ctr" rotWithShape="0">
                <a:sysClr val="window" lastClr="FFFFFF">
                  <a:hueOff val="0"/>
                  <a:satOff val="0"/>
                  <a:lumOff val="0"/>
                  <a:alphaOff val="0"/>
                  <a:shade val="9000"/>
                  <a:satMod val="105000"/>
                  <a:alpha val="48000"/>
                </a:sys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c partiel 8">
              <a:extLst>
                <a:ext uri="{FF2B5EF4-FFF2-40B4-BE49-F238E27FC236}">
                  <a16:creationId xmlns:a16="http://schemas.microsoft.com/office/drawing/2014/main" id="{50E9929C-39DC-4157-AF89-403A9C6E176A}"/>
                </a:ext>
              </a:extLst>
            </p:cNvPr>
            <p:cNvSpPr txBox="1"/>
            <p:nvPr/>
          </p:nvSpPr>
          <p:spPr>
            <a:xfrm>
              <a:off x="2705348" y="1187412"/>
              <a:ext cx="889046" cy="74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0" i="0" kern="1200" dirty="0"/>
                <a:t>SQL SERVER</a:t>
              </a:r>
              <a:endParaRPr lang="fr-FR" sz="21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onstantia"/>
                <a:ea typeface="+mn-ea"/>
                <a:cs typeface="+mn-cs"/>
              </a:endParaRPr>
            </a:p>
          </p:txBody>
        </p:sp>
      </p:grpSp>
      <p:sp>
        <p:nvSpPr>
          <p:cNvPr id="24" name="Flèche : en arc 23">
            <a:extLst>
              <a:ext uri="{FF2B5EF4-FFF2-40B4-BE49-F238E27FC236}">
                <a16:creationId xmlns:a16="http://schemas.microsoft.com/office/drawing/2014/main" id="{3713CC21-2F77-47C1-A3D7-EF7C48A0A9DC}"/>
              </a:ext>
            </a:extLst>
          </p:cNvPr>
          <p:cNvSpPr/>
          <p:nvPr/>
        </p:nvSpPr>
        <p:spPr>
          <a:xfrm>
            <a:off x="4162549" y="2760293"/>
            <a:ext cx="3956304" cy="3956304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rgbClr val="0BD0D9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38100" dir="5400000" algn="ctr" rotWithShape="0">
              <a:srgbClr val="0BD0D9">
                <a:tint val="60000"/>
                <a:hueOff val="0"/>
                <a:satOff val="0"/>
                <a:lumOff val="0"/>
                <a:alphaOff val="0"/>
                <a:shade val="9000"/>
                <a:satMod val="105000"/>
                <a:alpha val="48000"/>
              </a:srgbClr>
            </a:outerShdw>
          </a:effectLst>
        </p:spPr>
        <p:style>
          <a:lnRef idx="0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lèche : en arc 24">
            <a:extLst>
              <a:ext uri="{FF2B5EF4-FFF2-40B4-BE49-F238E27FC236}">
                <a16:creationId xmlns:a16="http://schemas.microsoft.com/office/drawing/2014/main" id="{DF8A9982-42FA-404A-95EB-0DE3834B034E}"/>
              </a:ext>
            </a:extLst>
          </p:cNvPr>
          <p:cNvSpPr/>
          <p:nvPr/>
        </p:nvSpPr>
        <p:spPr>
          <a:xfrm>
            <a:off x="4089613" y="2871719"/>
            <a:ext cx="3956304" cy="3956304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rgbClr val="0BD0D9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38100" dir="5400000" algn="ctr" rotWithShape="0">
              <a:srgbClr val="0BD0D9">
                <a:tint val="60000"/>
                <a:hueOff val="0"/>
                <a:satOff val="0"/>
                <a:lumOff val="0"/>
                <a:alphaOff val="0"/>
                <a:shade val="9000"/>
                <a:satMod val="105000"/>
                <a:alpha val="48000"/>
              </a:srgbClr>
            </a:outerShdw>
          </a:effectLst>
        </p:spPr>
        <p:style>
          <a:lnRef idx="0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lèche : en arc 25">
            <a:extLst>
              <a:ext uri="{FF2B5EF4-FFF2-40B4-BE49-F238E27FC236}">
                <a16:creationId xmlns:a16="http://schemas.microsoft.com/office/drawing/2014/main" id="{592B2B06-0571-470D-AE8F-4EF021EC30AE}"/>
              </a:ext>
            </a:extLst>
          </p:cNvPr>
          <p:cNvSpPr/>
          <p:nvPr/>
        </p:nvSpPr>
        <p:spPr>
          <a:xfrm>
            <a:off x="4073146" y="2761772"/>
            <a:ext cx="3956304" cy="3956304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rgbClr val="0BD0D9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38100" dir="5400000" algn="ctr" rotWithShape="0">
              <a:srgbClr val="0BD0D9">
                <a:tint val="60000"/>
                <a:hueOff val="0"/>
                <a:satOff val="0"/>
                <a:lumOff val="0"/>
                <a:alphaOff val="0"/>
                <a:shade val="9000"/>
                <a:satMod val="105000"/>
                <a:alpha val="48000"/>
              </a:srgbClr>
            </a:outerShdw>
          </a:effectLst>
        </p:spPr>
        <p:style>
          <a:lnRef idx="0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A5951FB1-C379-4FA3-8C60-1EBC16506688}"/>
              </a:ext>
            </a:extLst>
          </p:cNvPr>
          <p:cNvSpPr/>
          <p:nvPr/>
        </p:nvSpPr>
        <p:spPr>
          <a:xfrm>
            <a:off x="4198255" y="2759597"/>
            <a:ext cx="3956304" cy="3956304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ysClr val="windowText" lastClr="000000"/>
          </a:solidFill>
          <a:ln>
            <a:noFill/>
          </a:ln>
          <a:effectLst>
            <a:outerShdw blurRad="57150" dist="38100" dir="5400000" algn="ctr" rotWithShape="0">
              <a:srgbClr val="0BD0D9">
                <a:tint val="60000"/>
                <a:hueOff val="0"/>
                <a:satOff val="0"/>
                <a:lumOff val="0"/>
                <a:alphaOff val="0"/>
                <a:shade val="9000"/>
                <a:satMod val="105000"/>
                <a:alpha val="48000"/>
              </a:srgbClr>
            </a:outerShdw>
          </a:effectLst>
        </p:spPr>
      </p:sp>
      <p:sp>
        <p:nvSpPr>
          <p:cNvPr id="34" name="Flèche : en arc 33">
            <a:extLst>
              <a:ext uri="{FF2B5EF4-FFF2-40B4-BE49-F238E27FC236}">
                <a16:creationId xmlns:a16="http://schemas.microsoft.com/office/drawing/2014/main" id="{1E656E3F-148E-42A6-BE2C-E3C510670B83}"/>
              </a:ext>
            </a:extLst>
          </p:cNvPr>
          <p:cNvSpPr/>
          <p:nvPr/>
        </p:nvSpPr>
        <p:spPr>
          <a:xfrm>
            <a:off x="4074225" y="2875354"/>
            <a:ext cx="3956304" cy="3956304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ysClr val="windowText" lastClr="000000"/>
          </a:solidFill>
          <a:ln>
            <a:noFill/>
          </a:ln>
          <a:effectLst>
            <a:outerShdw blurRad="57150" dist="38100" dir="5400000" algn="ctr" rotWithShape="0">
              <a:srgbClr val="0BD0D9">
                <a:tint val="60000"/>
                <a:hueOff val="0"/>
                <a:satOff val="0"/>
                <a:lumOff val="0"/>
                <a:alphaOff val="0"/>
                <a:shade val="9000"/>
                <a:satMod val="105000"/>
                <a:alpha val="48000"/>
              </a:srgbClr>
            </a:outerShdw>
          </a:effectLst>
        </p:spPr>
      </p:sp>
      <p:sp>
        <p:nvSpPr>
          <p:cNvPr id="35" name="Flèche : en arc 34">
            <a:extLst>
              <a:ext uri="{FF2B5EF4-FFF2-40B4-BE49-F238E27FC236}">
                <a16:creationId xmlns:a16="http://schemas.microsoft.com/office/drawing/2014/main" id="{3073EC19-33A9-46DE-A953-5F300AB57ED9}"/>
              </a:ext>
            </a:extLst>
          </p:cNvPr>
          <p:cNvSpPr/>
          <p:nvPr/>
        </p:nvSpPr>
        <p:spPr>
          <a:xfrm>
            <a:off x="4072931" y="2733664"/>
            <a:ext cx="3956304" cy="3956304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ysClr val="windowText" lastClr="000000"/>
          </a:solidFill>
          <a:ln>
            <a:noFill/>
          </a:ln>
          <a:effectLst>
            <a:outerShdw blurRad="57150" dist="38100" dir="5400000" algn="ctr" rotWithShape="0">
              <a:srgbClr val="0BD0D9">
                <a:tint val="60000"/>
                <a:hueOff val="0"/>
                <a:satOff val="0"/>
                <a:lumOff val="0"/>
                <a:alphaOff val="0"/>
                <a:shade val="9000"/>
                <a:satMod val="105000"/>
                <a:alpha val="48000"/>
              </a:srgbClr>
            </a:outerShdw>
          </a:effec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roix 9"/>
          <p:cNvSpPr/>
          <p:nvPr/>
        </p:nvSpPr>
        <p:spPr>
          <a:xfrm>
            <a:off x="3046178" y="355777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roix 10"/>
          <p:cNvSpPr/>
          <p:nvPr/>
        </p:nvSpPr>
        <p:spPr>
          <a:xfrm>
            <a:off x="3046178" y="1341908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935760" y="119903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997083" y="3519129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</a:rPr>
              <a:t>PostgreSQL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166910" y="142852"/>
            <a:ext cx="183017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Outline</a:t>
            </a:r>
            <a:endParaRPr lang="fr-FR" sz="4000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40D2-6733-4505-8AB6-87E04CEE8A7F}" type="slidenum">
              <a:rPr lang="fr-FR" b="1" smtClean="0">
                <a:solidFill>
                  <a:schemeClr val="tx1"/>
                </a:solidFill>
              </a:rPr>
              <a:pPr/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Croix 27"/>
          <p:cNvSpPr/>
          <p:nvPr/>
        </p:nvSpPr>
        <p:spPr>
          <a:xfrm>
            <a:off x="3046178" y="2432472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roix 19"/>
          <p:cNvSpPr/>
          <p:nvPr/>
        </p:nvSpPr>
        <p:spPr>
          <a:xfrm>
            <a:off x="3046178" y="477832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0"/>
          <p:cNvSpPr/>
          <p:nvPr/>
        </p:nvSpPr>
        <p:spPr>
          <a:xfrm>
            <a:off x="3935760" y="4601436"/>
            <a:ext cx="5786478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SQL SERVER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2">
            <a:extLst>
              <a:ext uri="{FF2B5EF4-FFF2-40B4-BE49-F238E27FC236}">
                <a16:creationId xmlns:a16="http://schemas.microsoft.com/office/drawing/2014/main" id="{658AF67E-2009-4280-86E8-C37DBF206F7B}"/>
              </a:ext>
            </a:extLst>
          </p:cNvPr>
          <p:cNvSpPr/>
          <p:nvPr/>
        </p:nvSpPr>
        <p:spPr>
          <a:xfrm>
            <a:off x="3997083" y="2281339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MySQL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997083" y="2297642"/>
            <a:ext cx="5786478" cy="571504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                               </a:t>
            </a:r>
            <a:r>
              <a:rPr lang="fr-FR" b="1" dirty="0">
                <a:solidFill>
                  <a:schemeClr val="bg1"/>
                </a:solidFill>
              </a:rPr>
              <a:t> MySQL </a:t>
            </a:r>
          </a:p>
        </p:txBody>
      </p:sp>
    </p:spTree>
    <p:extLst>
      <p:ext uri="{BB962C8B-B14F-4D97-AF65-F5344CB8AC3E}">
        <p14:creationId xmlns:p14="http://schemas.microsoft.com/office/powerpoint/2010/main" val="1716605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>
            <a:extLst>
              <a:ext uri="{FF2B5EF4-FFF2-40B4-BE49-F238E27FC236}">
                <a16:creationId xmlns:a16="http://schemas.microsoft.com/office/drawing/2014/main" id="{5A4DBEF8-FCD9-4688-BD04-8502D4D4F4FA}"/>
              </a:ext>
            </a:extLst>
          </p:cNvPr>
          <p:cNvSpPr txBox="1"/>
          <p:nvPr/>
        </p:nvSpPr>
        <p:spPr>
          <a:xfrm>
            <a:off x="1936066" y="2657865"/>
            <a:ext cx="831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Why we use MySQL?</a:t>
            </a:r>
            <a:endParaRPr lang="fr-FR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7A60EB-DCBC-4F0C-A9A6-536D27862FFE}"/>
              </a:ext>
            </a:extLst>
          </p:cNvPr>
          <p:cNvSpPr txBox="1"/>
          <p:nvPr/>
        </p:nvSpPr>
        <p:spPr>
          <a:xfrm>
            <a:off x="3717620" y="5190313"/>
            <a:ext cx="434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MySQL compiles on a number of platforms.</a:t>
            </a:r>
          </a:p>
          <a:p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C3CA1-BD79-4737-93FE-FDBBB5182E4E}"/>
              </a:ext>
            </a:extLst>
          </p:cNvPr>
          <p:cNvSpPr/>
          <p:nvPr/>
        </p:nvSpPr>
        <p:spPr>
          <a:xfrm>
            <a:off x="2444904" y="3419047"/>
            <a:ext cx="503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MySQL is a database system that runs on a server </a:t>
            </a:r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B9DC8-6B51-4B24-84D5-543B9AA55568}"/>
              </a:ext>
            </a:extLst>
          </p:cNvPr>
          <p:cNvSpPr/>
          <p:nvPr/>
        </p:nvSpPr>
        <p:spPr>
          <a:xfrm>
            <a:off x="3086105" y="4295081"/>
            <a:ext cx="3144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MySQL is very fast and reliable</a:t>
            </a:r>
          </a:p>
          <a:p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CBEF9-E165-4763-8736-80A67CFA15CA}"/>
              </a:ext>
            </a:extLst>
          </p:cNvPr>
          <p:cNvSpPr/>
          <p:nvPr/>
        </p:nvSpPr>
        <p:spPr>
          <a:xfrm>
            <a:off x="1325170" y="1021356"/>
            <a:ext cx="10268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an open-source relational database management system (RDBMS). It is the most popular database system used with 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 MySQL database are stored in tables which consists of columns and rows.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13">
            <a:extLst>
              <a:ext uri="{FF2B5EF4-FFF2-40B4-BE49-F238E27FC236}">
                <a16:creationId xmlns:a16="http://schemas.microsoft.com/office/drawing/2014/main" id="{AD76D3B5-54C1-4850-9746-BA69A033115A}"/>
              </a:ext>
            </a:extLst>
          </p:cNvPr>
          <p:cNvSpPr/>
          <p:nvPr/>
        </p:nvSpPr>
        <p:spPr>
          <a:xfrm>
            <a:off x="3997083" y="3519129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</a:rPr>
              <a:t>posgreSQL</a:t>
            </a:r>
            <a:endParaRPr lang="fr-FR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39A31E28-C5FB-4D7D-ADE8-C36F948FAB6B}"/>
              </a:ext>
            </a:extLst>
          </p:cNvPr>
          <p:cNvSpPr/>
          <p:nvPr/>
        </p:nvSpPr>
        <p:spPr>
          <a:xfrm>
            <a:off x="3046178" y="355777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ix 2">
            <a:extLst>
              <a:ext uri="{FF2B5EF4-FFF2-40B4-BE49-F238E27FC236}">
                <a16:creationId xmlns:a16="http://schemas.microsoft.com/office/drawing/2014/main" id="{72CDE9C2-CD73-4240-BA6B-05AA9C017153}"/>
              </a:ext>
            </a:extLst>
          </p:cNvPr>
          <p:cNvSpPr/>
          <p:nvPr/>
        </p:nvSpPr>
        <p:spPr>
          <a:xfrm>
            <a:off x="3046178" y="1341908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12">
            <a:extLst>
              <a:ext uri="{FF2B5EF4-FFF2-40B4-BE49-F238E27FC236}">
                <a16:creationId xmlns:a16="http://schemas.microsoft.com/office/drawing/2014/main" id="{6F03D135-38CA-4D68-90F4-DC219B854E2C}"/>
              </a:ext>
            </a:extLst>
          </p:cNvPr>
          <p:cNvSpPr/>
          <p:nvPr/>
        </p:nvSpPr>
        <p:spPr>
          <a:xfrm>
            <a:off x="3935760" y="119903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à coins arrondis 22">
            <a:extLst>
              <a:ext uri="{FF2B5EF4-FFF2-40B4-BE49-F238E27FC236}">
                <a16:creationId xmlns:a16="http://schemas.microsoft.com/office/drawing/2014/main" id="{69911E0D-A4FA-428E-B5FA-63802B1814BC}"/>
              </a:ext>
            </a:extLst>
          </p:cNvPr>
          <p:cNvSpPr/>
          <p:nvPr/>
        </p:nvSpPr>
        <p:spPr>
          <a:xfrm>
            <a:off x="3997083" y="3519129"/>
            <a:ext cx="5786478" cy="571504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                             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    </a:t>
            </a:r>
            <a:r>
              <a:rPr lang="fr-FR" b="1" dirty="0">
                <a:solidFill>
                  <a:schemeClr val="bg1"/>
                </a:solidFill>
              </a:rPr>
              <a:t> PostgreSQL</a:t>
            </a:r>
            <a:endParaRPr lang="fr-FR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roix 6">
            <a:extLst>
              <a:ext uri="{FF2B5EF4-FFF2-40B4-BE49-F238E27FC236}">
                <a16:creationId xmlns:a16="http://schemas.microsoft.com/office/drawing/2014/main" id="{141EA4B8-F616-4569-A2FD-9E91ECB315F7}"/>
              </a:ext>
            </a:extLst>
          </p:cNvPr>
          <p:cNvSpPr/>
          <p:nvPr/>
        </p:nvSpPr>
        <p:spPr>
          <a:xfrm>
            <a:off x="3046178" y="2432472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FFD197B9-1E38-4659-A2A5-061DCCCF4A58}"/>
              </a:ext>
            </a:extLst>
          </p:cNvPr>
          <p:cNvSpPr/>
          <p:nvPr/>
        </p:nvSpPr>
        <p:spPr>
          <a:xfrm>
            <a:off x="3997083" y="243682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</a:rPr>
              <a:t>MySQL</a:t>
            </a:r>
            <a:r>
              <a:rPr lang="fr-FR" b="1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Croix 19">
            <a:extLst>
              <a:ext uri="{FF2B5EF4-FFF2-40B4-BE49-F238E27FC236}">
                <a16:creationId xmlns:a16="http://schemas.microsoft.com/office/drawing/2014/main" id="{BDB4E9B7-C8BD-4DCE-B462-0C158197DCEA}"/>
              </a:ext>
            </a:extLst>
          </p:cNvPr>
          <p:cNvSpPr/>
          <p:nvPr/>
        </p:nvSpPr>
        <p:spPr>
          <a:xfrm>
            <a:off x="3046178" y="477832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20">
            <a:extLst>
              <a:ext uri="{FF2B5EF4-FFF2-40B4-BE49-F238E27FC236}">
                <a16:creationId xmlns:a16="http://schemas.microsoft.com/office/drawing/2014/main" id="{3DBA6A64-2249-40F1-B717-B9D48505CEAC}"/>
              </a:ext>
            </a:extLst>
          </p:cNvPr>
          <p:cNvSpPr/>
          <p:nvPr/>
        </p:nvSpPr>
        <p:spPr>
          <a:xfrm>
            <a:off x="3935760" y="4601436"/>
            <a:ext cx="5786478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SQL SERVER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8FB0FAF-F69E-463E-BE1E-0596DBAAC500}"/>
              </a:ext>
            </a:extLst>
          </p:cNvPr>
          <p:cNvSpPr txBox="1"/>
          <p:nvPr/>
        </p:nvSpPr>
        <p:spPr>
          <a:xfrm>
            <a:off x="1936066" y="2657865"/>
            <a:ext cx="831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Why we use PostgreSQL?</a:t>
            </a:r>
            <a:endParaRPr lang="fr-FR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1579CB-EF2B-41CA-95B2-786F880F7588}"/>
              </a:ext>
            </a:extLst>
          </p:cNvPr>
          <p:cNvSpPr txBox="1"/>
          <p:nvPr/>
        </p:nvSpPr>
        <p:spPr>
          <a:xfrm>
            <a:off x="3717620" y="5190313"/>
            <a:ext cx="434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Create integral environments.</a:t>
            </a:r>
          </a:p>
          <a:p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685E6-D6A0-4C06-B112-1E5A5631CC7F}"/>
              </a:ext>
            </a:extLst>
          </p:cNvPr>
          <p:cNvSpPr/>
          <p:nvPr/>
        </p:nvSpPr>
        <p:spPr>
          <a:xfrm>
            <a:off x="2444904" y="3419047"/>
            <a:ext cx="4630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Allows us to store large and sophisticated data </a:t>
            </a:r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1574A-948D-4E4F-A9F4-0965F1492E8A}"/>
              </a:ext>
            </a:extLst>
          </p:cNvPr>
          <p:cNvSpPr/>
          <p:nvPr/>
        </p:nvSpPr>
        <p:spPr>
          <a:xfrm>
            <a:off x="3086105" y="4295081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Build the most complex applications and run administrative tasks</a:t>
            </a:r>
          </a:p>
          <a:p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8DE0F1-AC64-4B6F-8D98-FBCA72F3AA88}"/>
              </a:ext>
            </a:extLst>
          </p:cNvPr>
          <p:cNvSpPr/>
          <p:nvPr/>
        </p:nvSpPr>
        <p:spPr>
          <a:xfrm>
            <a:off x="1325170" y="1021356"/>
            <a:ext cx="10268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best suited for systems that require execution of complex queries, or data warehousing and data analysis. MySQL is the first choice for those web-based projects</a:t>
            </a:r>
            <a:endParaRPr lang="en-US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4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20">
            <a:extLst>
              <a:ext uri="{FF2B5EF4-FFF2-40B4-BE49-F238E27FC236}">
                <a16:creationId xmlns:a16="http://schemas.microsoft.com/office/drawing/2014/main" id="{A1D1DA87-999E-4085-8FAC-0752BB0F6B81}"/>
              </a:ext>
            </a:extLst>
          </p:cNvPr>
          <p:cNvSpPr/>
          <p:nvPr/>
        </p:nvSpPr>
        <p:spPr>
          <a:xfrm>
            <a:off x="3935760" y="4601436"/>
            <a:ext cx="5786478" cy="5000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SQL SERVER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18DD1410-C791-44A1-A1AA-C5814ABB64A2}"/>
              </a:ext>
            </a:extLst>
          </p:cNvPr>
          <p:cNvSpPr/>
          <p:nvPr/>
        </p:nvSpPr>
        <p:spPr>
          <a:xfrm>
            <a:off x="3046178" y="355777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ix 2">
            <a:extLst>
              <a:ext uri="{FF2B5EF4-FFF2-40B4-BE49-F238E27FC236}">
                <a16:creationId xmlns:a16="http://schemas.microsoft.com/office/drawing/2014/main" id="{027E32C7-34C8-415B-83A9-B7D23790C2F1}"/>
              </a:ext>
            </a:extLst>
          </p:cNvPr>
          <p:cNvSpPr/>
          <p:nvPr/>
        </p:nvSpPr>
        <p:spPr>
          <a:xfrm>
            <a:off x="3046178" y="1341908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12">
            <a:extLst>
              <a:ext uri="{FF2B5EF4-FFF2-40B4-BE49-F238E27FC236}">
                <a16:creationId xmlns:a16="http://schemas.microsoft.com/office/drawing/2014/main" id="{BD9EAC73-86F1-4170-B44A-BB0A8826575A}"/>
              </a:ext>
            </a:extLst>
          </p:cNvPr>
          <p:cNvSpPr/>
          <p:nvPr/>
        </p:nvSpPr>
        <p:spPr>
          <a:xfrm>
            <a:off x="3935760" y="119903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à coins arrondis 13">
            <a:extLst>
              <a:ext uri="{FF2B5EF4-FFF2-40B4-BE49-F238E27FC236}">
                <a16:creationId xmlns:a16="http://schemas.microsoft.com/office/drawing/2014/main" id="{2A94CF99-889D-4980-B8A4-FF6111ABD28F}"/>
              </a:ext>
            </a:extLst>
          </p:cNvPr>
          <p:cNvSpPr/>
          <p:nvPr/>
        </p:nvSpPr>
        <p:spPr>
          <a:xfrm>
            <a:off x="3997083" y="3519129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</a:rPr>
              <a:t>PostgreSQL</a:t>
            </a:r>
          </a:p>
        </p:txBody>
      </p:sp>
      <p:sp>
        <p:nvSpPr>
          <p:cNvPr id="6" name="Rectangle à coins arrondis 22">
            <a:extLst>
              <a:ext uri="{FF2B5EF4-FFF2-40B4-BE49-F238E27FC236}">
                <a16:creationId xmlns:a16="http://schemas.microsoft.com/office/drawing/2014/main" id="{0A49A860-B218-45A5-B649-3F518F74D999}"/>
              </a:ext>
            </a:extLst>
          </p:cNvPr>
          <p:cNvSpPr/>
          <p:nvPr/>
        </p:nvSpPr>
        <p:spPr>
          <a:xfrm>
            <a:off x="3935760" y="4565717"/>
            <a:ext cx="5786478" cy="571504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                               </a:t>
            </a:r>
            <a:r>
              <a:rPr lang="fr-FR" b="1" dirty="0">
                <a:solidFill>
                  <a:schemeClr val="bg1"/>
                </a:solidFill>
              </a:rPr>
              <a:t> SQL SERVER</a:t>
            </a:r>
          </a:p>
        </p:txBody>
      </p:sp>
      <p:sp>
        <p:nvSpPr>
          <p:cNvPr id="7" name="Croix 6">
            <a:extLst>
              <a:ext uri="{FF2B5EF4-FFF2-40B4-BE49-F238E27FC236}">
                <a16:creationId xmlns:a16="http://schemas.microsoft.com/office/drawing/2014/main" id="{42011F73-8195-441A-A485-50EBE64322BD}"/>
              </a:ext>
            </a:extLst>
          </p:cNvPr>
          <p:cNvSpPr/>
          <p:nvPr/>
        </p:nvSpPr>
        <p:spPr>
          <a:xfrm>
            <a:off x="3046178" y="2432472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EC983951-F959-4FC3-9D5B-9C8CBBC4D752}"/>
              </a:ext>
            </a:extLst>
          </p:cNvPr>
          <p:cNvSpPr/>
          <p:nvPr/>
        </p:nvSpPr>
        <p:spPr>
          <a:xfrm>
            <a:off x="3997083" y="2436822"/>
            <a:ext cx="578647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</a:rPr>
              <a:t>MySQL</a:t>
            </a:r>
            <a:endParaRPr lang="fr-FR" b="1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Croix 19">
            <a:extLst>
              <a:ext uri="{FF2B5EF4-FFF2-40B4-BE49-F238E27FC236}">
                <a16:creationId xmlns:a16="http://schemas.microsoft.com/office/drawing/2014/main" id="{3D884982-28AE-4B88-BB54-AD6BD0B89649}"/>
              </a:ext>
            </a:extLst>
          </p:cNvPr>
          <p:cNvSpPr/>
          <p:nvPr/>
        </p:nvSpPr>
        <p:spPr>
          <a:xfrm>
            <a:off x="3046178" y="4778321"/>
            <a:ext cx="357190" cy="285752"/>
          </a:xfrm>
          <a:prstGeom prst="plus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697F5A8-5729-4979-9180-A7AFC955D600}"/>
              </a:ext>
            </a:extLst>
          </p:cNvPr>
          <p:cNvSpPr txBox="1"/>
          <p:nvPr/>
        </p:nvSpPr>
        <p:spPr>
          <a:xfrm>
            <a:off x="1936066" y="2657865"/>
            <a:ext cx="831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Why we use SQLSERVER?</a:t>
            </a:r>
            <a:endParaRPr lang="fr-FR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0CF22-AFEB-4DAE-8478-4E0E95520C9C}"/>
              </a:ext>
            </a:extLst>
          </p:cNvPr>
          <p:cNvSpPr/>
          <p:nvPr/>
        </p:nvSpPr>
        <p:spPr>
          <a:xfrm>
            <a:off x="2444904" y="3419047"/>
            <a:ext cx="479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Provides efficient permission management tools  </a:t>
            </a:r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D91D1-1C83-4F44-B7C1-1745B7633818}"/>
              </a:ext>
            </a:extLst>
          </p:cNvPr>
          <p:cNvSpPr/>
          <p:nvPr/>
        </p:nvSpPr>
        <p:spPr>
          <a:xfrm>
            <a:off x="3086105" y="4295081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More secure</a:t>
            </a:r>
          </a:p>
          <a:p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0095F-E816-4861-83D2-D0BB0A2C5371}"/>
              </a:ext>
            </a:extLst>
          </p:cNvPr>
          <p:cNvSpPr/>
          <p:nvPr/>
        </p:nvSpPr>
        <p:spPr>
          <a:xfrm>
            <a:off x="1325170" y="1021356"/>
            <a:ext cx="10268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commonly refers to a database server. The definition of SQL server is closely linked to that of SQL (Structured Query Language), a computer language used to exploit databases.</a:t>
            </a:r>
            <a:endParaRPr lang="en-US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43933E-ADBF-4607-B903-464784801782}"/>
              </a:ext>
            </a:extLst>
          </p:cNvPr>
          <p:cNvSpPr txBox="1"/>
          <p:nvPr/>
        </p:nvSpPr>
        <p:spPr>
          <a:xfrm>
            <a:off x="1996965" y="1213009"/>
            <a:ext cx="819806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data security,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SQL server is much more secure than the MySQL server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SQL, external processes (like third-party apps) cannot access or manipulate the data directly. While in MySQL, one can easily manipulate or modify the database files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26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3413</TotalTime>
  <Words>329</Words>
  <Application>Microsoft Office PowerPoint</Application>
  <PresentationFormat>Grand écran</PresentationFormat>
  <Paragraphs>63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Constantia</vt:lpstr>
      <vt:lpstr>Montserrat</vt:lpstr>
      <vt:lpstr>Times New Roman</vt:lpstr>
      <vt:lpstr>Tw Cen MT</vt:lpstr>
      <vt:lpstr>urw-din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Marouen Mejerbi</dc:creator>
  <cp:lastModifiedBy>Marouen Mejerbi</cp:lastModifiedBy>
  <cp:revision>24</cp:revision>
  <dcterms:created xsi:type="dcterms:W3CDTF">2021-07-11T13:50:00Z</dcterms:created>
  <dcterms:modified xsi:type="dcterms:W3CDTF">2021-11-14T21:54:28Z</dcterms:modified>
</cp:coreProperties>
</file>