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tous le monde et bienvenue dans notre presentation intitulé “titre” realisé par: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b8e6a0b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b8e6a0b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Terminant par la partie de perspective ou dans laquelle on parlerons des choses qui peuvent ameliorer notre projet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7b8e6a0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7b8e6a0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notre projet peut être amélioré par :</a:t>
            </a:r>
            <a:endParaRPr/>
          </a:p>
          <a:p>
            <a:pPr indent="0" lvl="0" marL="0" rtl="0" algn="l">
              <a:spcBef>
                <a:spcPts val="0"/>
              </a:spcBef>
              <a:spcAft>
                <a:spcPts val="0"/>
              </a:spcAft>
              <a:buNone/>
            </a:pPr>
            <a:r>
              <a:rPr lang="fr"/>
              <a:t>-ajouter une partie galerie ou on peut deposer des images reelles de l’evenement</a:t>
            </a:r>
            <a:endParaRPr/>
          </a:p>
          <a:p>
            <a:pPr indent="0" lvl="0" marL="0" rtl="0" algn="l">
              <a:spcBef>
                <a:spcPts val="0"/>
              </a:spcBef>
              <a:spcAft>
                <a:spcPts val="0"/>
              </a:spcAft>
              <a:buNone/>
            </a:pPr>
            <a:r>
              <a:rPr lang="fr"/>
              <a:t>-permet au participant de se connecter et deposer leurs jeux video dans leur profil</a:t>
            </a:r>
            <a:endParaRPr/>
          </a:p>
          <a:p>
            <a:pPr indent="0" lvl="0" marL="0" rtl="0" algn="l">
              <a:spcBef>
                <a:spcPts val="0"/>
              </a:spcBef>
              <a:spcAft>
                <a:spcPts val="0"/>
              </a:spcAft>
              <a:buNone/>
            </a:pPr>
            <a:r>
              <a:rPr lang="fr"/>
              <a:t>-et bien sure une partie d’aide et FAQ</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b8e6a0b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b8e6a0b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6ae4779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6ae4779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notre presentation nous allons abordé le plans suivat:</a:t>
            </a:r>
            <a:endParaRPr/>
          </a:p>
          <a:p>
            <a:pPr indent="0" lvl="0" marL="0" rtl="0" algn="l">
              <a:spcBef>
                <a:spcPts val="0"/>
              </a:spcBef>
              <a:spcAft>
                <a:spcPts val="0"/>
              </a:spcAft>
              <a:buNone/>
            </a:pPr>
            <a:r>
              <a:rPr lang="fr"/>
              <a:t>Commeçant par l’introduction</a:t>
            </a:r>
            <a:endParaRPr/>
          </a:p>
          <a:p>
            <a:pPr indent="0" lvl="0" marL="0" rtl="0" algn="l">
              <a:spcBef>
                <a:spcPts val="0"/>
              </a:spcBef>
              <a:spcAft>
                <a:spcPts val="0"/>
              </a:spcAft>
              <a:buNone/>
            </a:pPr>
            <a:r>
              <a:rPr lang="fr"/>
              <a:t>Passant a la realisation</a:t>
            </a:r>
            <a:endParaRPr/>
          </a:p>
          <a:p>
            <a:pPr indent="0" lvl="0" marL="0" rtl="0" algn="l">
              <a:spcBef>
                <a:spcPts val="0"/>
              </a:spcBef>
              <a:spcAft>
                <a:spcPts val="0"/>
              </a:spcAft>
              <a:buNone/>
            </a:pPr>
            <a:r>
              <a:rPr lang="fr"/>
              <a:t>Et on termine avec les prespectives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6ae4779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6ae4779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76ae47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76ae47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comme nous le savons tous, IIT organise chaque année toutes sortes d'événements citons : journée internationaux/ club / competition en robotique et hackathon en developpement software ou web ou mobile.</a:t>
            </a:r>
            <a:endParaRPr/>
          </a:p>
          <a:p>
            <a:pPr indent="0" lvl="0" marL="0" rtl="0" algn="l">
              <a:spcBef>
                <a:spcPts val="0"/>
              </a:spcBef>
              <a:spcAft>
                <a:spcPts val="0"/>
              </a:spcAft>
              <a:buNone/>
            </a:pPr>
            <a:r>
              <a:rPr lang="fr"/>
              <a:t>Mais moi et mon collegue nous avons remarqué qu’il y a un domaine qui est presque toujours ignoré lequel est le domaine du developpement de jeux video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6ae47b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6ae47b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 . . de jeux video malgré que c’est un domaine toujours en croissance, domaine avanceé et toujours en tendance et aussi le developpement des jeux video et une bon opportunité pour tester nos competence et nos connaissance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76ae47b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76ae47b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pour cela nous avons proposé une idée d’un evenement de dev de jeux video intitulé IIT Game Jam . </a:t>
            </a:r>
            <a:r>
              <a:rPr lang="fr">
                <a:solidFill>
                  <a:schemeClr val="dk1"/>
                </a:solidFill>
              </a:rPr>
              <a:t>cet evenement  a pour but de fournir aux etudiants un opportunité d’explorer ce domaine, d’appliquer leur </a:t>
            </a:r>
            <a:r>
              <a:rPr lang="fr">
                <a:solidFill>
                  <a:schemeClr val="dk1"/>
                </a:solidFill>
                <a:latin typeface="Raleway"/>
                <a:ea typeface="Raleway"/>
                <a:cs typeface="Raleway"/>
                <a:sym typeface="Raleway"/>
              </a:rPr>
              <a:t>connaissances et compétences et de maitriser le travail en equipe.</a:t>
            </a:r>
            <a:endParaRPr>
              <a:solidFill>
                <a:schemeClr val="dk1"/>
              </a:solidFill>
              <a:latin typeface="Raleway"/>
              <a:ea typeface="Raleway"/>
              <a:cs typeface="Raleway"/>
              <a:sym typeface="Raleway"/>
            </a:endParaRPr>
          </a:p>
          <a:p>
            <a:pPr indent="0" lvl="0" marL="0" rtl="0" algn="l">
              <a:spcBef>
                <a:spcPts val="0"/>
              </a:spcBef>
              <a:spcAft>
                <a:spcPts val="0"/>
              </a:spcAft>
              <a:buNone/>
            </a:pPr>
            <a:r>
              <a:rPr lang="fr"/>
              <a:t>Pour</a:t>
            </a:r>
            <a:r>
              <a:rPr lang="fr"/>
              <a:t> presenter les differents informations a propos de cet evenements nous avons créer un site web qui mon colleges marwen va le presenter maintenant dans la partie de realisation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b8e6a0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b8e6a0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Notre site web est composé de 6 parties suivants: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b8e6a0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b8e6a0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Home: pour accuellir l’utilisateur</a:t>
            </a:r>
            <a:endParaRPr/>
          </a:p>
          <a:p>
            <a:pPr indent="0" lvl="0" marL="0" rtl="0" algn="l">
              <a:spcBef>
                <a:spcPts val="0"/>
              </a:spcBef>
              <a:spcAft>
                <a:spcPts val="0"/>
              </a:spcAft>
              <a:buNone/>
            </a:pPr>
            <a:r>
              <a:rPr lang="fr"/>
              <a:t>About: Pour expliquer le but de cet evenement</a:t>
            </a:r>
            <a:endParaRPr/>
          </a:p>
          <a:p>
            <a:pPr indent="0" lvl="0" marL="0" rtl="0" algn="l">
              <a:spcBef>
                <a:spcPts val="0"/>
              </a:spcBef>
              <a:spcAft>
                <a:spcPts val="0"/>
              </a:spcAft>
              <a:buNone/>
            </a:pPr>
            <a:r>
              <a:rPr lang="fr"/>
              <a:t>Awards: pour presenter les prix pour les gagnats</a:t>
            </a:r>
            <a:endParaRPr/>
          </a:p>
          <a:p>
            <a:pPr indent="0" lvl="0" marL="0" rtl="0" algn="l">
              <a:spcBef>
                <a:spcPts val="0"/>
              </a:spcBef>
              <a:spcAft>
                <a:spcPts val="0"/>
              </a:spcAft>
              <a:buNone/>
            </a:pPr>
            <a:r>
              <a:rPr lang="fr"/>
              <a:t>Facilities: pour montrer les services et installation disponible au site de la competition</a:t>
            </a:r>
            <a:endParaRPr/>
          </a:p>
          <a:p>
            <a:pPr indent="0" lvl="0" marL="0" rtl="0" algn="l">
              <a:spcBef>
                <a:spcPts val="0"/>
              </a:spcBef>
              <a:spcAft>
                <a:spcPts val="0"/>
              </a:spcAft>
              <a:buNone/>
            </a:pPr>
            <a:r>
              <a:rPr lang="fr"/>
              <a:t>Contact: Contenant les </a:t>
            </a:r>
            <a:r>
              <a:rPr lang="fr">
                <a:solidFill>
                  <a:schemeClr val="dk1"/>
                </a:solidFill>
              </a:rPr>
              <a:t>moyen possible pour contacter l’equipe de l’organisation</a:t>
            </a:r>
            <a:endParaRPr>
              <a:solidFill>
                <a:schemeClr val="dk1"/>
              </a:solidFill>
            </a:endParaRPr>
          </a:p>
          <a:p>
            <a:pPr indent="0" lvl="0" marL="0" rtl="0" algn="l">
              <a:spcBef>
                <a:spcPts val="0"/>
              </a:spcBef>
              <a:spcAft>
                <a:spcPts val="0"/>
              </a:spcAft>
              <a:buNone/>
            </a:pPr>
            <a:r>
              <a:rPr lang="fr">
                <a:solidFill>
                  <a:schemeClr val="dk1"/>
                </a:solidFill>
              </a:rPr>
              <a:t>Et enfin la partie Join In sous forme de formulaire de participation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b8e6a0b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b8e6a0b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faciliter l’acces au differet partie du site web nous avons adopté l’architecture SPA (tous le contenu sera presenté dans une seule page)</a:t>
            </a:r>
            <a:endParaRPr/>
          </a:p>
          <a:p>
            <a:pPr indent="0" lvl="0" marL="0" rtl="0" algn="l">
              <a:spcBef>
                <a:spcPts val="0"/>
              </a:spcBef>
              <a:spcAft>
                <a:spcPts val="0"/>
              </a:spcAft>
              <a:buNone/>
            </a:pPr>
            <a:r>
              <a:rPr lang="fr"/>
              <a:t>Et pour le theme du site web nous somme inspiré par les neon des salles d’arcade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2.jpg"/><Relationship Id="rId5" Type="http://schemas.openxmlformats.org/officeDocument/2006/relationships/image" Target="../media/image19.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jp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4625"/>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3300"/>
              <a:t>Mise en place </a:t>
            </a:r>
            <a:r>
              <a:rPr lang="fr" sz="3300"/>
              <a:t>d’un site web pour une compétition de développement de jeux vidéo</a:t>
            </a:r>
            <a:endParaRPr sz="3300"/>
          </a:p>
        </p:txBody>
      </p:sp>
      <p:sp>
        <p:nvSpPr>
          <p:cNvPr id="87" name="Google Shape;87;p13"/>
          <p:cNvSpPr txBox="1"/>
          <p:nvPr>
            <p:ph idx="1" type="subTitle"/>
          </p:nvPr>
        </p:nvSpPr>
        <p:spPr>
          <a:xfrm>
            <a:off x="727950" y="35331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chemeClr val="dk2"/>
                </a:solidFill>
                <a:latin typeface="Raleway"/>
                <a:ea typeface="Raleway"/>
                <a:cs typeface="Raleway"/>
                <a:sym typeface="Raleway"/>
              </a:rPr>
              <a:t>Réalisé par: </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b="1">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fr">
                <a:solidFill>
                  <a:schemeClr val="dk2"/>
                </a:solidFill>
                <a:latin typeface="Raleway"/>
                <a:ea typeface="Raleway"/>
                <a:cs typeface="Raleway"/>
                <a:sym typeface="Raleway"/>
              </a:rPr>
              <a:t>Marwen Kammoun</a:t>
            </a:r>
            <a:endParaRPr>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fr">
                <a:solidFill>
                  <a:schemeClr val="dk2"/>
                </a:solidFill>
                <a:latin typeface="Raleway"/>
                <a:ea typeface="Raleway"/>
                <a:cs typeface="Raleway"/>
                <a:sym typeface="Raleway"/>
              </a:rPr>
              <a:t>Ahmed Miladi</a:t>
            </a:r>
            <a:endParaRPr>
              <a:solidFill>
                <a:schemeClr val="dk2"/>
              </a:solidFill>
              <a:latin typeface="Raleway"/>
              <a:ea typeface="Raleway"/>
              <a:cs typeface="Raleway"/>
              <a:sym typeface="Raleway"/>
            </a:endParaRPr>
          </a:p>
        </p:txBody>
      </p:sp>
      <p:pic>
        <p:nvPicPr>
          <p:cNvPr id="88" name="Google Shape;88;p13"/>
          <p:cNvPicPr preferRelativeResize="0"/>
          <p:nvPr/>
        </p:nvPicPr>
        <p:blipFill>
          <a:blip r:embed="rId3">
            <a:alphaModFix/>
          </a:blip>
          <a:stretch>
            <a:fillRect/>
          </a:stretch>
        </p:blipFill>
        <p:spPr>
          <a:xfrm>
            <a:off x="668423" y="514100"/>
            <a:ext cx="1225799" cy="67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727800" y="181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4700"/>
              <a:t>Perspectives</a:t>
            </a:r>
            <a:endParaRPr sz="4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3"/>
          <p:cNvPicPr preferRelativeResize="0"/>
          <p:nvPr/>
        </p:nvPicPr>
        <p:blipFill>
          <a:blip r:embed="rId3">
            <a:alphaModFix/>
          </a:blip>
          <a:stretch>
            <a:fillRect/>
          </a:stretch>
        </p:blipFill>
        <p:spPr>
          <a:xfrm>
            <a:off x="2312700" y="459000"/>
            <a:ext cx="1466126" cy="1534325"/>
          </a:xfrm>
          <a:prstGeom prst="rect">
            <a:avLst/>
          </a:prstGeom>
          <a:noFill/>
          <a:ln>
            <a:noFill/>
          </a:ln>
        </p:spPr>
      </p:pic>
      <p:pic>
        <p:nvPicPr>
          <p:cNvPr id="175" name="Google Shape;175;p23"/>
          <p:cNvPicPr preferRelativeResize="0"/>
          <p:nvPr/>
        </p:nvPicPr>
        <p:blipFill>
          <a:blip r:embed="rId4">
            <a:alphaModFix/>
          </a:blip>
          <a:stretch>
            <a:fillRect/>
          </a:stretch>
        </p:blipFill>
        <p:spPr>
          <a:xfrm>
            <a:off x="5045476" y="2673201"/>
            <a:ext cx="1350825" cy="1416725"/>
          </a:xfrm>
          <a:prstGeom prst="rect">
            <a:avLst/>
          </a:prstGeom>
          <a:noFill/>
          <a:ln>
            <a:noFill/>
          </a:ln>
        </p:spPr>
      </p:pic>
      <p:pic>
        <p:nvPicPr>
          <p:cNvPr id="176" name="Google Shape;176;p23"/>
          <p:cNvPicPr preferRelativeResize="0"/>
          <p:nvPr/>
        </p:nvPicPr>
        <p:blipFill>
          <a:blip r:embed="rId5">
            <a:alphaModFix/>
          </a:blip>
          <a:stretch>
            <a:fillRect/>
          </a:stretch>
        </p:blipFill>
        <p:spPr>
          <a:xfrm>
            <a:off x="2312475" y="2985000"/>
            <a:ext cx="1232050" cy="1232050"/>
          </a:xfrm>
          <a:prstGeom prst="rect">
            <a:avLst/>
          </a:prstGeom>
          <a:noFill/>
          <a:ln>
            <a:noFill/>
          </a:ln>
        </p:spPr>
      </p:pic>
      <p:sp>
        <p:nvSpPr>
          <p:cNvPr id="177" name="Google Shape;177;p23"/>
          <p:cNvSpPr txBox="1"/>
          <p:nvPr/>
        </p:nvSpPr>
        <p:spPr>
          <a:xfrm>
            <a:off x="2333700" y="2148975"/>
            <a:ext cx="142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Galerie</a:t>
            </a:r>
            <a:endParaRPr sz="1800">
              <a:latin typeface="Raleway"/>
              <a:ea typeface="Raleway"/>
              <a:cs typeface="Raleway"/>
              <a:sym typeface="Raleway"/>
            </a:endParaRPr>
          </a:p>
        </p:txBody>
      </p:sp>
      <p:sp>
        <p:nvSpPr>
          <p:cNvPr id="178" name="Google Shape;178;p23"/>
          <p:cNvSpPr txBox="1"/>
          <p:nvPr/>
        </p:nvSpPr>
        <p:spPr>
          <a:xfrm>
            <a:off x="4872788" y="4217050"/>
            <a:ext cx="169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Se connecter</a:t>
            </a:r>
            <a:endParaRPr sz="1800">
              <a:latin typeface="Raleway"/>
              <a:ea typeface="Raleway"/>
              <a:cs typeface="Raleway"/>
              <a:sym typeface="Raleway"/>
            </a:endParaRPr>
          </a:p>
        </p:txBody>
      </p:sp>
      <p:sp>
        <p:nvSpPr>
          <p:cNvPr id="179" name="Google Shape;179;p23"/>
          <p:cNvSpPr txBox="1"/>
          <p:nvPr/>
        </p:nvSpPr>
        <p:spPr>
          <a:xfrm>
            <a:off x="2266850" y="4321725"/>
            <a:ext cx="142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FAQ</a:t>
            </a:r>
            <a:endParaRPr sz="1800">
              <a:latin typeface="Raleway"/>
              <a:ea typeface="Raleway"/>
              <a:cs typeface="Raleway"/>
              <a:sym typeface="Raleway"/>
            </a:endParaRPr>
          </a:p>
        </p:txBody>
      </p:sp>
      <p:pic>
        <p:nvPicPr>
          <p:cNvPr id="180" name="Google Shape;180;p23"/>
          <p:cNvPicPr preferRelativeResize="0"/>
          <p:nvPr/>
        </p:nvPicPr>
        <p:blipFill>
          <a:blip r:embed="rId6">
            <a:alphaModFix/>
          </a:blip>
          <a:stretch>
            <a:fillRect/>
          </a:stretch>
        </p:blipFill>
        <p:spPr>
          <a:xfrm>
            <a:off x="4756050" y="369350"/>
            <a:ext cx="2021550" cy="1713626"/>
          </a:xfrm>
          <a:prstGeom prst="rect">
            <a:avLst/>
          </a:prstGeom>
          <a:noFill/>
          <a:ln>
            <a:noFill/>
          </a:ln>
        </p:spPr>
      </p:pic>
      <p:sp>
        <p:nvSpPr>
          <p:cNvPr id="181" name="Google Shape;181;p23"/>
          <p:cNvSpPr txBox="1"/>
          <p:nvPr/>
        </p:nvSpPr>
        <p:spPr>
          <a:xfrm>
            <a:off x="4660425" y="2147238"/>
            <a:ext cx="2212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Enrichir</a:t>
            </a:r>
            <a:r>
              <a:rPr lang="fr" sz="1800">
                <a:latin typeface="Raleway"/>
                <a:ea typeface="Raleway"/>
                <a:cs typeface="Raleway"/>
                <a:sym typeface="Raleway"/>
              </a:rPr>
              <a:t> le contenu</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61400" y="107925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 pour votre</a:t>
            </a:r>
            <a:endParaRPr/>
          </a:p>
          <a:p>
            <a:pPr indent="0" lvl="0" marL="0" rtl="0" algn="ctr">
              <a:spcBef>
                <a:spcPts val="0"/>
              </a:spcBef>
              <a:spcAft>
                <a:spcPts val="0"/>
              </a:spcAft>
              <a:buNone/>
            </a:pPr>
            <a:r>
              <a:rPr lang="fr"/>
              <a:t>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dk2"/>
              </a:buClr>
              <a:buSzPts val="1900"/>
              <a:buFont typeface="Raleway"/>
              <a:buAutoNum type="arabicPeriod"/>
            </a:pPr>
            <a:r>
              <a:rPr lang="fr" sz="1900">
                <a:solidFill>
                  <a:schemeClr val="dk2"/>
                </a:solidFill>
                <a:latin typeface="Raleway"/>
                <a:ea typeface="Raleway"/>
                <a:cs typeface="Raleway"/>
                <a:sym typeface="Raleway"/>
              </a:rPr>
              <a:t>Introduction</a:t>
            </a:r>
            <a:endParaRPr sz="1900">
              <a:solidFill>
                <a:schemeClr val="dk2"/>
              </a:solidFill>
              <a:latin typeface="Raleway"/>
              <a:ea typeface="Raleway"/>
              <a:cs typeface="Raleway"/>
              <a:sym typeface="Raleway"/>
            </a:endParaRPr>
          </a:p>
          <a:p>
            <a:pPr indent="-349250" lvl="0" marL="457200" rtl="0" algn="l">
              <a:lnSpc>
                <a:spcPct val="150000"/>
              </a:lnSpc>
              <a:spcBef>
                <a:spcPts val="0"/>
              </a:spcBef>
              <a:spcAft>
                <a:spcPts val="0"/>
              </a:spcAft>
              <a:buClr>
                <a:schemeClr val="dk2"/>
              </a:buClr>
              <a:buSzPts val="1900"/>
              <a:buFont typeface="Raleway"/>
              <a:buAutoNum type="arabicPeriod"/>
            </a:pPr>
            <a:r>
              <a:rPr lang="fr" sz="1900">
                <a:solidFill>
                  <a:schemeClr val="dk2"/>
                </a:solidFill>
                <a:latin typeface="Raleway"/>
                <a:ea typeface="Raleway"/>
                <a:cs typeface="Raleway"/>
                <a:sym typeface="Raleway"/>
              </a:rPr>
              <a:t>Réalisation</a:t>
            </a:r>
            <a:endParaRPr sz="1900">
              <a:solidFill>
                <a:schemeClr val="dk2"/>
              </a:solidFill>
              <a:latin typeface="Raleway"/>
              <a:ea typeface="Raleway"/>
              <a:cs typeface="Raleway"/>
              <a:sym typeface="Raleway"/>
            </a:endParaRPr>
          </a:p>
          <a:p>
            <a:pPr indent="-349250" lvl="0" marL="457200" rtl="0" algn="l">
              <a:lnSpc>
                <a:spcPct val="150000"/>
              </a:lnSpc>
              <a:spcBef>
                <a:spcPts val="0"/>
              </a:spcBef>
              <a:spcAft>
                <a:spcPts val="0"/>
              </a:spcAft>
              <a:buClr>
                <a:schemeClr val="dk2"/>
              </a:buClr>
              <a:buSzPts val="1900"/>
              <a:buFont typeface="Raleway"/>
              <a:buAutoNum type="arabicPeriod"/>
            </a:pPr>
            <a:r>
              <a:rPr lang="fr" sz="1900">
                <a:solidFill>
                  <a:schemeClr val="dk2"/>
                </a:solidFill>
                <a:latin typeface="Raleway"/>
                <a:ea typeface="Raleway"/>
                <a:cs typeface="Raleway"/>
                <a:sym typeface="Raleway"/>
              </a:rPr>
              <a:t>Perspectives</a:t>
            </a:r>
            <a:endParaRPr sz="19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800" y="181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4700"/>
              <a:t>Introduction</a:t>
            </a:r>
            <a:endParaRPr sz="4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3561325" y="1710788"/>
            <a:ext cx="2021349" cy="1112325"/>
          </a:xfrm>
          <a:prstGeom prst="rect">
            <a:avLst/>
          </a:prstGeom>
          <a:noFill/>
          <a:ln>
            <a:noFill/>
          </a:ln>
        </p:spPr>
      </p:pic>
      <p:pic>
        <p:nvPicPr>
          <p:cNvPr id="105" name="Google Shape;105;p16"/>
          <p:cNvPicPr preferRelativeResize="0"/>
          <p:nvPr/>
        </p:nvPicPr>
        <p:blipFill>
          <a:blip r:embed="rId4">
            <a:alphaModFix/>
          </a:blip>
          <a:stretch>
            <a:fillRect/>
          </a:stretch>
        </p:blipFill>
        <p:spPr>
          <a:xfrm>
            <a:off x="5868375" y="500276"/>
            <a:ext cx="965976" cy="1147900"/>
          </a:xfrm>
          <a:prstGeom prst="rect">
            <a:avLst/>
          </a:prstGeom>
          <a:noFill/>
          <a:ln>
            <a:noFill/>
          </a:ln>
        </p:spPr>
      </p:pic>
      <p:pic>
        <p:nvPicPr>
          <p:cNvPr id="106" name="Google Shape;106;p16"/>
          <p:cNvPicPr preferRelativeResize="0"/>
          <p:nvPr/>
        </p:nvPicPr>
        <p:blipFill>
          <a:blip r:embed="rId5">
            <a:alphaModFix/>
          </a:blip>
          <a:stretch>
            <a:fillRect/>
          </a:stretch>
        </p:blipFill>
        <p:spPr>
          <a:xfrm>
            <a:off x="6997538" y="2266950"/>
            <a:ext cx="1377475" cy="1147899"/>
          </a:xfrm>
          <a:prstGeom prst="rect">
            <a:avLst/>
          </a:prstGeom>
          <a:noFill/>
          <a:ln>
            <a:noFill/>
          </a:ln>
        </p:spPr>
      </p:pic>
      <p:pic>
        <p:nvPicPr>
          <p:cNvPr id="107" name="Google Shape;107;p16"/>
          <p:cNvPicPr preferRelativeResize="0"/>
          <p:nvPr/>
        </p:nvPicPr>
        <p:blipFill>
          <a:blip r:embed="rId6">
            <a:alphaModFix/>
          </a:blip>
          <a:stretch>
            <a:fillRect/>
          </a:stretch>
        </p:blipFill>
        <p:spPr>
          <a:xfrm>
            <a:off x="264725" y="1319026"/>
            <a:ext cx="1291276" cy="1302751"/>
          </a:xfrm>
          <a:prstGeom prst="rect">
            <a:avLst/>
          </a:prstGeom>
          <a:noFill/>
          <a:ln>
            <a:noFill/>
          </a:ln>
        </p:spPr>
      </p:pic>
      <p:pic>
        <p:nvPicPr>
          <p:cNvPr id="108" name="Google Shape;108;p16"/>
          <p:cNvPicPr preferRelativeResize="0"/>
          <p:nvPr/>
        </p:nvPicPr>
        <p:blipFill>
          <a:blip r:embed="rId7">
            <a:alphaModFix/>
          </a:blip>
          <a:stretch>
            <a:fillRect/>
          </a:stretch>
        </p:blipFill>
        <p:spPr>
          <a:xfrm>
            <a:off x="2805950" y="3327175"/>
            <a:ext cx="1577977" cy="1302751"/>
          </a:xfrm>
          <a:prstGeom prst="rect">
            <a:avLst/>
          </a:prstGeom>
          <a:noFill/>
          <a:ln>
            <a:noFill/>
          </a:ln>
        </p:spPr>
      </p:pic>
      <p:sp>
        <p:nvSpPr>
          <p:cNvPr id="109" name="Google Shape;109;p16"/>
          <p:cNvSpPr txBox="1"/>
          <p:nvPr/>
        </p:nvSpPr>
        <p:spPr>
          <a:xfrm>
            <a:off x="6834338" y="886663"/>
            <a:ext cx="13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Robotique</a:t>
            </a:r>
            <a:endParaRPr sz="1800">
              <a:latin typeface="Raleway"/>
              <a:ea typeface="Raleway"/>
              <a:cs typeface="Raleway"/>
              <a:sym typeface="Raleway"/>
            </a:endParaRPr>
          </a:p>
        </p:txBody>
      </p:sp>
      <p:sp>
        <p:nvSpPr>
          <p:cNvPr id="110" name="Google Shape;110;p16"/>
          <p:cNvSpPr txBox="1"/>
          <p:nvPr/>
        </p:nvSpPr>
        <p:spPr>
          <a:xfrm>
            <a:off x="6997550" y="3529325"/>
            <a:ext cx="16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Hackathon</a:t>
            </a:r>
            <a:endParaRPr sz="1800">
              <a:latin typeface="Raleway"/>
              <a:ea typeface="Raleway"/>
              <a:cs typeface="Raleway"/>
              <a:sym typeface="Raleway"/>
            </a:endParaRPr>
          </a:p>
        </p:txBody>
      </p:sp>
      <p:sp>
        <p:nvSpPr>
          <p:cNvPr id="111" name="Google Shape;111;p16"/>
          <p:cNvSpPr txBox="1"/>
          <p:nvPr/>
        </p:nvSpPr>
        <p:spPr>
          <a:xfrm>
            <a:off x="4239250" y="3891025"/>
            <a:ext cx="137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Journée des clubs</a:t>
            </a:r>
            <a:endParaRPr sz="1800">
              <a:latin typeface="Raleway"/>
              <a:ea typeface="Raleway"/>
              <a:cs typeface="Raleway"/>
              <a:sym typeface="Raleway"/>
            </a:endParaRPr>
          </a:p>
        </p:txBody>
      </p:sp>
      <p:sp>
        <p:nvSpPr>
          <p:cNvPr id="112" name="Google Shape;112;p16"/>
          <p:cNvSpPr txBox="1"/>
          <p:nvPr/>
        </p:nvSpPr>
        <p:spPr>
          <a:xfrm>
            <a:off x="110525" y="2559725"/>
            <a:ext cx="177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Journée des internationaux</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3381000" y="420275"/>
            <a:ext cx="2347374" cy="1648626"/>
          </a:xfrm>
          <a:prstGeom prst="rect">
            <a:avLst/>
          </a:prstGeom>
          <a:noFill/>
          <a:ln>
            <a:noFill/>
          </a:ln>
        </p:spPr>
      </p:pic>
      <p:sp>
        <p:nvSpPr>
          <p:cNvPr id="118" name="Google Shape;118;p17"/>
          <p:cNvSpPr txBox="1"/>
          <p:nvPr/>
        </p:nvSpPr>
        <p:spPr>
          <a:xfrm>
            <a:off x="5476250" y="420263"/>
            <a:ext cx="54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800">
                <a:latin typeface="Raleway"/>
                <a:ea typeface="Raleway"/>
                <a:cs typeface="Raleway"/>
                <a:sym typeface="Raleway"/>
              </a:rPr>
              <a:t>?</a:t>
            </a:r>
            <a:endParaRPr sz="4800">
              <a:latin typeface="Raleway"/>
              <a:ea typeface="Raleway"/>
              <a:cs typeface="Raleway"/>
              <a:sym typeface="Raleway"/>
            </a:endParaRPr>
          </a:p>
        </p:txBody>
      </p:sp>
      <p:sp>
        <p:nvSpPr>
          <p:cNvPr id="119" name="Google Shape;119;p17"/>
          <p:cNvSpPr txBox="1"/>
          <p:nvPr/>
        </p:nvSpPr>
        <p:spPr>
          <a:xfrm>
            <a:off x="4283338" y="1663900"/>
            <a:ext cx="54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800">
                <a:latin typeface="Raleway"/>
                <a:ea typeface="Raleway"/>
                <a:cs typeface="Raleway"/>
                <a:sym typeface="Raleway"/>
              </a:rPr>
              <a:t>?</a:t>
            </a:r>
            <a:endParaRPr sz="4800">
              <a:latin typeface="Raleway"/>
              <a:ea typeface="Raleway"/>
              <a:cs typeface="Raleway"/>
              <a:sym typeface="Raleway"/>
            </a:endParaRPr>
          </a:p>
        </p:txBody>
      </p:sp>
      <p:sp>
        <p:nvSpPr>
          <p:cNvPr id="120" name="Google Shape;120;p17"/>
          <p:cNvSpPr txBox="1"/>
          <p:nvPr/>
        </p:nvSpPr>
        <p:spPr>
          <a:xfrm>
            <a:off x="3589550" y="420275"/>
            <a:ext cx="54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4800">
                <a:latin typeface="Raleway"/>
                <a:ea typeface="Raleway"/>
                <a:cs typeface="Raleway"/>
                <a:sym typeface="Raleway"/>
              </a:rPr>
              <a:t>?</a:t>
            </a:r>
            <a:endParaRPr sz="4800">
              <a:latin typeface="Raleway"/>
              <a:ea typeface="Raleway"/>
              <a:cs typeface="Raleway"/>
              <a:sym typeface="Raleway"/>
            </a:endParaRPr>
          </a:p>
        </p:txBody>
      </p:sp>
      <p:pic>
        <p:nvPicPr>
          <p:cNvPr id="121" name="Google Shape;121;p17"/>
          <p:cNvPicPr preferRelativeResize="0"/>
          <p:nvPr/>
        </p:nvPicPr>
        <p:blipFill>
          <a:blip r:embed="rId4">
            <a:alphaModFix/>
          </a:blip>
          <a:stretch>
            <a:fillRect/>
          </a:stretch>
        </p:blipFill>
        <p:spPr>
          <a:xfrm>
            <a:off x="989175" y="2734050"/>
            <a:ext cx="1518675" cy="1523725"/>
          </a:xfrm>
          <a:prstGeom prst="rect">
            <a:avLst/>
          </a:prstGeom>
          <a:noFill/>
          <a:ln>
            <a:noFill/>
          </a:ln>
        </p:spPr>
      </p:pic>
      <p:pic>
        <p:nvPicPr>
          <p:cNvPr id="122" name="Google Shape;122;p17"/>
          <p:cNvPicPr preferRelativeResize="0"/>
          <p:nvPr/>
        </p:nvPicPr>
        <p:blipFill>
          <a:blip r:embed="rId5">
            <a:alphaModFix/>
          </a:blip>
          <a:stretch>
            <a:fillRect/>
          </a:stretch>
        </p:blipFill>
        <p:spPr>
          <a:xfrm>
            <a:off x="6333400" y="2587300"/>
            <a:ext cx="1558225" cy="1558225"/>
          </a:xfrm>
          <a:prstGeom prst="rect">
            <a:avLst/>
          </a:prstGeom>
          <a:noFill/>
          <a:ln>
            <a:noFill/>
          </a:ln>
        </p:spPr>
      </p:pic>
      <p:sp>
        <p:nvSpPr>
          <p:cNvPr id="123" name="Google Shape;123;p17"/>
          <p:cNvSpPr txBox="1"/>
          <p:nvPr/>
        </p:nvSpPr>
        <p:spPr>
          <a:xfrm>
            <a:off x="3697250" y="2404650"/>
            <a:ext cx="247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Domaine ignoré</a:t>
            </a:r>
            <a:endParaRPr sz="1800">
              <a:latin typeface="Raleway"/>
              <a:ea typeface="Raleway"/>
              <a:cs typeface="Raleway"/>
              <a:sym typeface="Raleway"/>
            </a:endParaRPr>
          </a:p>
        </p:txBody>
      </p:sp>
      <p:sp>
        <p:nvSpPr>
          <p:cNvPr id="124" name="Google Shape;124;p17"/>
          <p:cNvSpPr txBox="1"/>
          <p:nvPr/>
        </p:nvSpPr>
        <p:spPr>
          <a:xfrm>
            <a:off x="434075" y="4257775"/>
            <a:ext cx="294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Domaine en croissance</a:t>
            </a:r>
            <a:endParaRPr sz="1800">
              <a:latin typeface="Raleway"/>
              <a:ea typeface="Raleway"/>
              <a:cs typeface="Raleway"/>
              <a:sym typeface="Raleway"/>
            </a:endParaRPr>
          </a:p>
        </p:txBody>
      </p:sp>
      <p:sp>
        <p:nvSpPr>
          <p:cNvPr id="125" name="Google Shape;125;p17"/>
          <p:cNvSpPr txBox="1"/>
          <p:nvPr/>
        </p:nvSpPr>
        <p:spPr>
          <a:xfrm>
            <a:off x="5367750" y="4165925"/>
            <a:ext cx="3219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Une opportunité pour tester les </a:t>
            </a:r>
            <a:r>
              <a:rPr lang="fr" sz="1800">
                <a:latin typeface="Raleway"/>
                <a:ea typeface="Raleway"/>
                <a:cs typeface="Raleway"/>
                <a:sym typeface="Raleway"/>
              </a:rPr>
              <a:t>compétences</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nvSpPr>
        <p:spPr>
          <a:xfrm>
            <a:off x="1387213" y="954225"/>
            <a:ext cx="6445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6000">
                <a:latin typeface="Lato"/>
                <a:ea typeface="Lato"/>
                <a:cs typeface="Lato"/>
                <a:sym typeface="Lato"/>
              </a:rPr>
              <a:t>IIT GAME JAM</a:t>
            </a:r>
            <a:endParaRPr sz="6000">
              <a:latin typeface="Lato"/>
              <a:ea typeface="Lato"/>
              <a:cs typeface="Lato"/>
              <a:sym typeface="Lato"/>
            </a:endParaRPr>
          </a:p>
        </p:txBody>
      </p:sp>
      <p:pic>
        <p:nvPicPr>
          <p:cNvPr id="131" name="Google Shape;131;p18"/>
          <p:cNvPicPr preferRelativeResize="0"/>
          <p:nvPr/>
        </p:nvPicPr>
        <p:blipFill>
          <a:blip r:embed="rId3">
            <a:alphaModFix/>
          </a:blip>
          <a:stretch>
            <a:fillRect/>
          </a:stretch>
        </p:blipFill>
        <p:spPr>
          <a:xfrm>
            <a:off x="680475" y="2965085"/>
            <a:ext cx="1108200" cy="1108200"/>
          </a:xfrm>
          <a:prstGeom prst="rect">
            <a:avLst/>
          </a:prstGeom>
          <a:noFill/>
          <a:ln>
            <a:noFill/>
          </a:ln>
        </p:spPr>
      </p:pic>
      <p:pic>
        <p:nvPicPr>
          <p:cNvPr id="132" name="Google Shape;132;p18"/>
          <p:cNvPicPr preferRelativeResize="0"/>
          <p:nvPr/>
        </p:nvPicPr>
        <p:blipFill>
          <a:blip r:embed="rId4">
            <a:alphaModFix/>
          </a:blip>
          <a:stretch>
            <a:fillRect/>
          </a:stretch>
        </p:blipFill>
        <p:spPr>
          <a:xfrm>
            <a:off x="3881402" y="2790473"/>
            <a:ext cx="1457424" cy="1457424"/>
          </a:xfrm>
          <a:prstGeom prst="rect">
            <a:avLst/>
          </a:prstGeom>
          <a:noFill/>
          <a:ln>
            <a:noFill/>
          </a:ln>
        </p:spPr>
      </p:pic>
      <p:pic>
        <p:nvPicPr>
          <p:cNvPr id="133" name="Google Shape;133;p18"/>
          <p:cNvPicPr preferRelativeResize="0"/>
          <p:nvPr/>
        </p:nvPicPr>
        <p:blipFill>
          <a:blip r:embed="rId5">
            <a:alphaModFix/>
          </a:blip>
          <a:stretch>
            <a:fillRect/>
          </a:stretch>
        </p:blipFill>
        <p:spPr>
          <a:xfrm>
            <a:off x="6977599" y="2846196"/>
            <a:ext cx="1346000" cy="1346000"/>
          </a:xfrm>
          <a:prstGeom prst="rect">
            <a:avLst/>
          </a:prstGeom>
          <a:noFill/>
          <a:ln>
            <a:noFill/>
          </a:ln>
        </p:spPr>
      </p:pic>
      <p:sp>
        <p:nvSpPr>
          <p:cNvPr id="134" name="Google Shape;134;p18"/>
          <p:cNvSpPr txBox="1"/>
          <p:nvPr/>
        </p:nvSpPr>
        <p:spPr>
          <a:xfrm>
            <a:off x="159150" y="4247900"/>
            <a:ext cx="193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Explorer ce domaine</a:t>
            </a:r>
            <a:endParaRPr sz="1800">
              <a:latin typeface="Raleway"/>
              <a:ea typeface="Raleway"/>
              <a:cs typeface="Raleway"/>
              <a:sym typeface="Raleway"/>
            </a:endParaRPr>
          </a:p>
        </p:txBody>
      </p:sp>
      <p:sp>
        <p:nvSpPr>
          <p:cNvPr id="135" name="Google Shape;135;p18"/>
          <p:cNvSpPr txBox="1"/>
          <p:nvPr/>
        </p:nvSpPr>
        <p:spPr>
          <a:xfrm>
            <a:off x="2720050" y="4340500"/>
            <a:ext cx="358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Appliquer les connaissances et compétences</a:t>
            </a:r>
            <a:endParaRPr sz="1800">
              <a:latin typeface="Raleway"/>
              <a:ea typeface="Raleway"/>
              <a:cs typeface="Raleway"/>
              <a:sym typeface="Raleway"/>
            </a:endParaRPr>
          </a:p>
        </p:txBody>
      </p:sp>
      <p:sp>
        <p:nvSpPr>
          <p:cNvPr id="136" name="Google Shape;136;p18"/>
          <p:cNvSpPr txBox="1"/>
          <p:nvPr/>
        </p:nvSpPr>
        <p:spPr>
          <a:xfrm>
            <a:off x="6959275" y="4181350"/>
            <a:ext cx="1765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Travail en équipe</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7800" y="181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4700"/>
              <a:t>Réalisation</a:t>
            </a:r>
            <a:endParaRPr sz="4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0"/>
          <p:cNvPicPr preferRelativeResize="0"/>
          <p:nvPr/>
        </p:nvPicPr>
        <p:blipFill>
          <a:blip r:embed="rId3">
            <a:alphaModFix/>
          </a:blip>
          <a:stretch>
            <a:fillRect/>
          </a:stretch>
        </p:blipFill>
        <p:spPr>
          <a:xfrm>
            <a:off x="721025" y="603325"/>
            <a:ext cx="1084650" cy="1084650"/>
          </a:xfrm>
          <a:prstGeom prst="rect">
            <a:avLst/>
          </a:prstGeom>
          <a:noFill/>
          <a:ln>
            <a:noFill/>
          </a:ln>
        </p:spPr>
      </p:pic>
      <p:pic>
        <p:nvPicPr>
          <p:cNvPr id="147" name="Google Shape;147;p20"/>
          <p:cNvPicPr preferRelativeResize="0"/>
          <p:nvPr/>
        </p:nvPicPr>
        <p:blipFill>
          <a:blip r:embed="rId4">
            <a:alphaModFix/>
          </a:blip>
          <a:stretch>
            <a:fillRect/>
          </a:stretch>
        </p:blipFill>
        <p:spPr>
          <a:xfrm>
            <a:off x="3860650" y="646725"/>
            <a:ext cx="1243774" cy="1243776"/>
          </a:xfrm>
          <a:prstGeom prst="rect">
            <a:avLst/>
          </a:prstGeom>
          <a:noFill/>
          <a:ln>
            <a:noFill/>
          </a:ln>
        </p:spPr>
      </p:pic>
      <p:pic>
        <p:nvPicPr>
          <p:cNvPr id="148" name="Google Shape;148;p20"/>
          <p:cNvPicPr preferRelativeResize="0"/>
          <p:nvPr/>
        </p:nvPicPr>
        <p:blipFill>
          <a:blip r:embed="rId5">
            <a:alphaModFix/>
          </a:blip>
          <a:stretch>
            <a:fillRect/>
          </a:stretch>
        </p:blipFill>
        <p:spPr>
          <a:xfrm>
            <a:off x="7159400" y="603324"/>
            <a:ext cx="1223191" cy="1243775"/>
          </a:xfrm>
          <a:prstGeom prst="rect">
            <a:avLst/>
          </a:prstGeom>
          <a:noFill/>
          <a:ln>
            <a:noFill/>
          </a:ln>
        </p:spPr>
      </p:pic>
      <p:pic>
        <p:nvPicPr>
          <p:cNvPr id="149" name="Google Shape;149;p20"/>
          <p:cNvPicPr preferRelativeResize="0"/>
          <p:nvPr/>
        </p:nvPicPr>
        <p:blipFill>
          <a:blip r:embed="rId6">
            <a:alphaModFix/>
          </a:blip>
          <a:stretch>
            <a:fillRect/>
          </a:stretch>
        </p:blipFill>
        <p:spPr>
          <a:xfrm>
            <a:off x="797225" y="2959850"/>
            <a:ext cx="939975" cy="1184850"/>
          </a:xfrm>
          <a:prstGeom prst="rect">
            <a:avLst/>
          </a:prstGeom>
          <a:noFill/>
          <a:ln>
            <a:noFill/>
          </a:ln>
        </p:spPr>
      </p:pic>
      <p:pic>
        <p:nvPicPr>
          <p:cNvPr id="150" name="Google Shape;150;p20"/>
          <p:cNvPicPr preferRelativeResize="0"/>
          <p:nvPr/>
        </p:nvPicPr>
        <p:blipFill>
          <a:blip r:embed="rId7">
            <a:alphaModFix/>
          </a:blip>
          <a:stretch>
            <a:fillRect/>
          </a:stretch>
        </p:blipFill>
        <p:spPr>
          <a:xfrm>
            <a:off x="3940216" y="2893675"/>
            <a:ext cx="1084650" cy="1084650"/>
          </a:xfrm>
          <a:prstGeom prst="rect">
            <a:avLst/>
          </a:prstGeom>
          <a:noFill/>
          <a:ln>
            <a:noFill/>
          </a:ln>
        </p:spPr>
      </p:pic>
      <p:pic>
        <p:nvPicPr>
          <p:cNvPr id="151" name="Google Shape;151;p20"/>
          <p:cNvPicPr preferRelativeResize="0"/>
          <p:nvPr/>
        </p:nvPicPr>
        <p:blipFill>
          <a:blip r:embed="rId8">
            <a:alphaModFix/>
          </a:blip>
          <a:stretch>
            <a:fillRect/>
          </a:stretch>
        </p:blipFill>
        <p:spPr>
          <a:xfrm>
            <a:off x="6866224" y="2814113"/>
            <a:ext cx="1327867" cy="1243775"/>
          </a:xfrm>
          <a:prstGeom prst="rect">
            <a:avLst/>
          </a:prstGeom>
          <a:noFill/>
          <a:ln>
            <a:noFill/>
          </a:ln>
        </p:spPr>
      </p:pic>
      <p:sp>
        <p:nvSpPr>
          <p:cNvPr id="152" name="Google Shape;152;p20"/>
          <p:cNvSpPr txBox="1"/>
          <p:nvPr/>
        </p:nvSpPr>
        <p:spPr>
          <a:xfrm>
            <a:off x="576050" y="18471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Home</a:t>
            </a:r>
            <a:endParaRPr sz="1800">
              <a:latin typeface="Raleway"/>
              <a:ea typeface="Raleway"/>
              <a:cs typeface="Raleway"/>
              <a:sym typeface="Raleway"/>
            </a:endParaRPr>
          </a:p>
        </p:txBody>
      </p:sp>
      <p:sp>
        <p:nvSpPr>
          <p:cNvPr id="153" name="Google Shape;153;p20"/>
          <p:cNvSpPr txBox="1"/>
          <p:nvPr/>
        </p:nvSpPr>
        <p:spPr>
          <a:xfrm>
            <a:off x="3798153" y="18471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About</a:t>
            </a:r>
            <a:endParaRPr sz="1800">
              <a:latin typeface="Raleway"/>
              <a:ea typeface="Raleway"/>
              <a:cs typeface="Raleway"/>
              <a:sym typeface="Raleway"/>
            </a:endParaRPr>
          </a:p>
        </p:txBody>
      </p:sp>
      <p:sp>
        <p:nvSpPr>
          <p:cNvPr id="154" name="Google Shape;154;p20"/>
          <p:cNvSpPr txBox="1"/>
          <p:nvPr/>
        </p:nvSpPr>
        <p:spPr>
          <a:xfrm>
            <a:off x="6846153" y="18471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Awards</a:t>
            </a:r>
            <a:endParaRPr sz="1800">
              <a:latin typeface="Raleway"/>
              <a:ea typeface="Raleway"/>
              <a:cs typeface="Raleway"/>
              <a:sym typeface="Raleway"/>
            </a:endParaRPr>
          </a:p>
        </p:txBody>
      </p:sp>
      <p:sp>
        <p:nvSpPr>
          <p:cNvPr id="155" name="Google Shape;155;p20"/>
          <p:cNvSpPr txBox="1"/>
          <p:nvPr/>
        </p:nvSpPr>
        <p:spPr>
          <a:xfrm>
            <a:off x="576050" y="42855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Facilities</a:t>
            </a:r>
            <a:endParaRPr sz="1800">
              <a:latin typeface="Raleway"/>
              <a:ea typeface="Raleway"/>
              <a:cs typeface="Raleway"/>
              <a:sym typeface="Raleway"/>
            </a:endParaRPr>
          </a:p>
        </p:txBody>
      </p:sp>
      <p:sp>
        <p:nvSpPr>
          <p:cNvPr id="156" name="Google Shape;156;p20"/>
          <p:cNvSpPr txBox="1"/>
          <p:nvPr/>
        </p:nvSpPr>
        <p:spPr>
          <a:xfrm>
            <a:off x="3798153" y="42855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Contact</a:t>
            </a:r>
            <a:endParaRPr sz="1800">
              <a:latin typeface="Raleway"/>
              <a:ea typeface="Raleway"/>
              <a:cs typeface="Raleway"/>
              <a:sym typeface="Raleway"/>
            </a:endParaRPr>
          </a:p>
        </p:txBody>
      </p:sp>
      <p:sp>
        <p:nvSpPr>
          <p:cNvPr id="157" name="Google Shape;157;p20"/>
          <p:cNvSpPr txBox="1"/>
          <p:nvPr/>
        </p:nvSpPr>
        <p:spPr>
          <a:xfrm>
            <a:off x="6846153" y="4285500"/>
            <a:ext cx="1374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Raleway"/>
                <a:ea typeface="Raleway"/>
                <a:cs typeface="Raleway"/>
                <a:sym typeface="Raleway"/>
              </a:rPr>
              <a:t>Join in</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2944300" y="361720"/>
            <a:ext cx="3175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4800">
                <a:solidFill>
                  <a:srgbClr val="9900FF"/>
                </a:solidFill>
                <a:latin typeface="Raleway"/>
                <a:ea typeface="Raleway"/>
                <a:cs typeface="Raleway"/>
                <a:sym typeface="Raleway"/>
              </a:rPr>
              <a:t>SPA</a:t>
            </a:r>
            <a:endParaRPr b="1" sz="4800">
              <a:solidFill>
                <a:srgbClr val="9900FF"/>
              </a:solidFill>
              <a:latin typeface="Raleway"/>
              <a:ea typeface="Raleway"/>
              <a:cs typeface="Raleway"/>
              <a:sym typeface="Raleway"/>
            </a:endParaRPr>
          </a:p>
        </p:txBody>
      </p:sp>
      <p:sp>
        <p:nvSpPr>
          <p:cNvPr id="163" name="Google Shape;163;p21"/>
          <p:cNvSpPr txBox="1"/>
          <p:nvPr/>
        </p:nvSpPr>
        <p:spPr>
          <a:xfrm>
            <a:off x="2871900" y="1077895"/>
            <a:ext cx="3400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rgbClr val="9900FF"/>
                </a:solidFill>
                <a:latin typeface="Raleway"/>
                <a:ea typeface="Raleway"/>
                <a:cs typeface="Raleway"/>
                <a:sym typeface="Raleway"/>
              </a:rPr>
              <a:t>S</a:t>
            </a:r>
            <a:r>
              <a:rPr lang="fr" sz="1800">
                <a:latin typeface="Raleway"/>
                <a:ea typeface="Raleway"/>
                <a:cs typeface="Raleway"/>
                <a:sym typeface="Raleway"/>
              </a:rPr>
              <a:t>ingle </a:t>
            </a:r>
            <a:r>
              <a:rPr lang="fr" sz="1800">
                <a:solidFill>
                  <a:srgbClr val="9900FF"/>
                </a:solidFill>
                <a:latin typeface="Raleway"/>
                <a:ea typeface="Raleway"/>
                <a:cs typeface="Raleway"/>
                <a:sym typeface="Raleway"/>
              </a:rPr>
              <a:t>P</a:t>
            </a:r>
            <a:r>
              <a:rPr lang="fr" sz="1800">
                <a:latin typeface="Raleway"/>
                <a:ea typeface="Raleway"/>
                <a:cs typeface="Raleway"/>
                <a:sym typeface="Raleway"/>
              </a:rPr>
              <a:t>age </a:t>
            </a:r>
            <a:r>
              <a:rPr lang="fr" sz="1800">
                <a:solidFill>
                  <a:srgbClr val="9900FF"/>
                </a:solidFill>
                <a:latin typeface="Raleway"/>
                <a:ea typeface="Raleway"/>
                <a:cs typeface="Raleway"/>
                <a:sym typeface="Raleway"/>
              </a:rPr>
              <a:t>A</a:t>
            </a:r>
            <a:r>
              <a:rPr lang="fr" sz="1800">
                <a:latin typeface="Raleway"/>
                <a:ea typeface="Raleway"/>
                <a:cs typeface="Raleway"/>
                <a:sym typeface="Raleway"/>
              </a:rPr>
              <a:t>pplication</a:t>
            </a:r>
            <a:endParaRPr sz="1800">
              <a:latin typeface="Raleway"/>
              <a:ea typeface="Raleway"/>
              <a:cs typeface="Raleway"/>
              <a:sym typeface="Raleway"/>
            </a:endParaRPr>
          </a:p>
        </p:txBody>
      </p:sp>
      <p:pic>
        <p:nvPicPr>
          <p:cNvPr id="164" name="Google Shape;164;p21"/>
          <p:cNvPicPr preferRelativeResize="0"/>
          <p:nvPr/>
        </p:nvPicPr>
        <p:blipFill>
          <a:blip r:embed="rId3">
            <a:alphaModFix/>
          </a:blip>
          <a:stretch>
            <a:fillRect/>
          </a:stretch>
        </p:blipFill>
        <p:spPr>
          <a:xfrm>
            <a:off x="1870950" y="1648100"/>
            <a:ext cx="5402088" cy="3038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