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6" r:id="rId3"/>
    <p:sldId id="283" r:id="rId4"/>
    <p:sldId id="313" r:id="rId5"/>
    <p:sldId id="307" r:id="rId6"/>
    <p:sldId id="308" r:id="rId7"/>
    <p:sldId id="315" r:id="rId8"/>
    <p:sldId id="314" r:id="rId9"/>
    <p:sldId id="316" r:id="rId10"/>
    <p:sldId id="285" r:id="rId11"/>
    <p:sldId id="318" r:id="rId12"/>
    <p:sldId id="310" r:id="rId13"/>
    <p:sldId id="311" r:id="rId14"/>
    <p:sldId id="312" r:id="rId15"/>
    <p:sldId id="295" r:id="rId16"/>
    <p:sldId id="284" r:id="rId17"/>
    <p:sldId id="294" r:id="rId18"/>
    <p:sldId id="288" r:id="rId19"/>
    <p:sldId id="289" r:id="rId20"/>
    <p:sldId id="290" r:id="rId21"/>
    <p:sldId id="291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17" r:id="rId33"/>
    <p:sldId id="292" r:id="rId34"/>
    <p:sldId id="267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1D"/>
    <a:srgbClr val="FD7505"/>
    <a:srgbClr val="16AEB0"/>
    <a:srgbClr val="609E0E"/>
    <a:srgbClr val="FEB91D"/>
    <a:srgbClr val="E1001F"/>
    <a:srgbClr val="129DD8"/>
    <a:srgbClr val="262626"/>
    <a:srgbClr val="E40121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36" autoAdjust="0"/>
    <p:restoredTop sz="94604" autoAdjust="0"/>
  </p:normalViewPr>
  <p:slideViewPr>
    <p:cSldViewPr snapToGrid="0" snapToObjects="1" showGuides="1">
      <p:cViewPr>
        <p:scale>
          <a:sx n="125" d="100"/>
          <a:sy n="125" d="100"/>
        </p:scale>
        <p:origin x="-264" y="-280"/>
      </p:cViewPr>
      <p:guideLst>
        <p:guide orient="horz" pos="927"/>
        <p:guide orient="horz"/>
        <p:guide pos="2591"/>
        <p:guide pos="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Lecture: SDKs [30min]</a:t>
            </a:r>
          </a:p>
          <a:p>
            <a:r>
              <a:rPr lang="en-US" dirty="0" smtClean="0"/>
              <a:t>How it works, what SDKs we provide,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9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22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3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>
                <a:latin typeface="Calibri" charset="0"/>
              </a:rPr>
              <a:t>Couchbase client </a:t>
            </a:r>
          </a:p>
          <a:p>
            <a:endParaRPr lang="en-GB">
              <a:latin typeface="Calibri" charset="0"/>
            </a:endParaRPr>
          </a:p>
          <a:p>
            <a:r>
              <a:rPr lang="en-GB">
                <a:latin typeface="Calibri" charset="0"/>
              </a:rPr>
              <a:t>Basically, give people an overview of how the SDK’s get notified when there is a topology change via async REST.</a:t>
            </a:r>
          </a:p>
          <a:p>
            <a:endParaRPr lang="en-GB">
              <a:latin typeface="Calibri" charset="0"/>
            </a:endParaRPr>
          </a:p>
          <a:p>
            <a:r>
              <a:rPr lang="en-GB">
                <a:latin typeface="Calibri" charset="0"/>
              </a:rPr>
              <a:t>On the SDK side, we make sure the SDK’s as much as possible, get to the know the new cluster config – over streaming API.</a:t>
            </a:r>
          </a:p>
          <a:p>
            <a:endParaRPr lang="en-GB">
              <a:latin typeface="Calibri" charset="0"/>
            </a:endParaRPr>
          </a:p>
          <a:p>
            <a:endParaRPr lang="en-GB">
              <a:latin typeface="Calibri" charset="0"/>
            </a:endParaRPr>
          </a:p>
          <a:p>
            <a:endParaRPr lang="en-GB">
              <a:latin typeface="Calibri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41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1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010CEAD2-3D3C-2C49-8FA0-F87DAD3AD89E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uchbase_medium_gradient gra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9854" y="4648198"/>
            <a:ext cx="1051984" cy="45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8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  <p:sldLayoutId id="2147483678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Couchbase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7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14" y="2793206"/>
            <a:ext cx="1195387" cy="89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0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14" y="1854994"/>
            <a:ext cx="1195387" cy="89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14" y="917973"/>
            <a:ext cx="1195387" cy="89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8" name="AutoShape 22"/>
          <p:cNvSpPr>
            <a:spLocks/>
          </p:cNvSpPr>
          <p:nvPr/>
        </p:nvSpPr>
        <p:spPr bwMode="auto">
          <a:xfrm>
            <a:off x="758825" y="2143125"/>
            <a:ext cx="2668588" cy="495300"/>
          </a:xfrm>
          <a:prstGeom prst="roundRect">
            <a:avLst>
              <a:gd name="adj" fmla="val 20269"/>
            </a:avLst>
          </a:prstGeom>
          <a:gradFill rotWithShape="0">
            <a:gsLst>
              <a:gs pos="0">
                <a:srgbClr val="66CCFF"/>
              </a:gs>
              <a:gs pos="100000">
                <a:srgbClr val="4F81BD"/>
              </a:gs>
            </a:gsLst>
            <a:lin ang="5400000" scaled="1"/>
          </a:gradFill>
          <a:ln w="254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en-U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 </a:t>
            </a:r>
            <a:r>
              <a:rPr lang="en-US" sz="2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Couchbase</a:t>
            </a:r>
            <a:r>
              <a:rPr lang="en-U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 Client</a:t>
            </a:r>
          </a:p>
        </p:txBody>
      </p:sp>
      <p:sp>
        <p:nvSpPr>
          <p:cNvPr id="32773" name="Rectangle 23"/>
          <p:cNvSpPr>
            <a:spLocks/>
          </p:cNvSpPr>
          <p:nvPr/>
        </p:nvSpPr>
        <p:spPr bwMode="auto">
          <a:xfrm>
            <a:off x="1490664" y="2638426"/>
            <a:ext cx="11436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latin typeface="Calibri Bold" charset="0"/>
                <a:ea typeface="ＭＳ Ｐゴシック" charset="0"/>
                <a:cs typeface="ＭＳ Ｐゴシック" charset="0"/>
                <a:sym typeface="Calibri Bold" charset="0"/>
              </a:rPr>
              <a:t>App Server</a:t>
            </a:r>
          </a:p>
        </p:txBody>
      </p:sp>
      <p:grpSp>
        <p:nvGrpSpPr>
          <p:cNvPr id="14362" name="Group 26"/>
          <p:cNvGrpSpPr>
            <a:grpSpLocks/>
          </p:cNvGrpSpPr>
          <p:nvPr/>
        </p:nvGrpSpPr>
        <p:grpSpPr bwMode="auto">
          <a:xfrm>
            <a:off x="3452813" y="1425178"/>
            <a:ext cx="3613150" cy="860822"/>
            <a:chOff x="0" y="0"/>
            <a:chExt cx="3236" cy="1027"/>
          </a:xfrm>
        </p:grpSpPr>
        <p:sp>
          <p:nvSpPr>
            <p:cNvPr id="32786" name="Line 24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3236" cy="10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787" name="Rectangle 25"/>
            <p:cNvSpPr>
              <a:spLocks/>
            </p:cNvSpPr>
            <p:nvPr/>
          </p:nvSpPr>
          <p:spPr bwMode="auto">
            <a:xfrm rot="20550000">
              <a:off x="681" y="257"/>
              <a:ext cx="136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latin typeface="Calibri" charset="0"/>
                  <a:ea typeface="ＭＳ Ｐゴシック" charset="0"/>
                  <a:cs typeface="ＭＳ Ｐゴシック" charset="0"/>
                  <a:sym typeface="Calibri" charset="0"/>
                </a:rPr>
                <a:t>make connection</a:t>
              </a:r>
            </a:p>
          </p:txBody>
        </p:sp>
      </p:grpSp>
      <p:grpSp>
        <p:nvGrpSpPr>
          <p:cNvPr id="14365" name="Group 29"/>
          <p:cNvGrpSpPr>
            <a:grpSpLocks/>
          </p:cNvGrpSpPr>
          <p:nvPr/>
        </p:nvGrpSpPr>
        <p:grpSpPr bwMode="auto">
          <a:xfrm>
            <a:off x="3455988" y="1540669"/>
            <a:ext cx="3611562" cy="859631"/>
            <a:chOff x="0" y="0"/>
            <a:chExt cx="3236" cy="1027"/>
          </a:xfrm>
        </p:grpSpPr>
        <p:sp>
          <p:nvSpPr>
            <p:cNvPr id="32784" name="Line 27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3236" cy="10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785" name="Rectangle 28"/>
            <p:cNvSpPr>
              <a:spLocks/>
            </p:cNvSpPr>
            <p:nvPr/>
          </p:nvSpPr>
          <p:spPr bwMode="auto">
            <a:xfrm rot="20550000">
              <a:off x="851" y="527"/>
              <a:ext cx="1322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latin typeface="Calibri" charset="0"/>
                  <a:ea typeface="ＭＳ Ｐゴシック" charset="0"/>
                  <a:cs typeface="ＭＳ Ｐゴシック" charset="0"/>
                  <a:sym typeface="Calibri" charset="0"/>
                </a:rPr>
                <a:t>receive topology</a:t>
              </a:r>
            </a:p>
          </p:txBody>
        </p:sp>
      </p:grpSp>
      <p:sp>
        <p:nvSpPr>
          <p:cNvPr id="14367" name="Line 31"/>
          <p:cNvSpPr>
            <a:spLocks noChangeShapeType="1"/>
          </p:cNvSpPr>
          <p:nvPr/>
        </p:nvSpPr>
        <p:spPr bwMode="auto">
          <a:xfrm flipH="1">
            <a:off x="3455989" y="2300287"/>
            <a:ext cx="3640137" cy="109538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 flipH="1">
            <a:off x="3465513" y="2377679"/>
            <a:ext cx="3613150" cy="91678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 rot="10800000">
            <a:off x="3455988" y="2411017"/>
            <a:ext cx="3611562" cy="859631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 rot="10800000">
            <a:off x="3482976" y="2497931"/>
            <a:ext cx="3548063" cy="866775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2781" name="Picture 40" descr="150x150-circle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1306117"/>
            <a:ext cx="376238" cy="27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2" name="Picture 42" descr="150x150-circle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9" y="2252663"/>
            <a:ext cx="377825" cy="27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3" name="Picture 43" descr="150x150-circle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9" y="3186113"/>
            <a:ext cx="377825" cy="27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Setup: Getting Cluster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3889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7" grpId="0" animBg="1"/>
      <p:bldP spid="14367" grpId="1" animBg="1"/>
      <p:bldP spid="14368" grpId="0" animBg="1"/>
      <p:bldP spid="14368" grpId="1" animBg="1"/>
      <p:bldP spid="14372" grpId="0" animBg="1"/>
      <p:bldP spid="14372" grpId="1" animBg="1"/>
      <p:bldP spid="14373" grpId="0" animBg="1"/>
      <p:bldP spid="1437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Documents and the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Our first-class citizens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0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Documents are integral to the SDKs.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There are many implementations, depending on the content type.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A Document contains: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— Proprietary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536" y="4767263"/>
            <a:ext cx="743954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29413"/>
              </p:ext>
            </p:extLst>
          </p:nvPr>
        </p:nvGraphicFramePr>
        <p:xfrm>
          <a:off x="1194242" y="2713269"/>
          <a:ext cx="6744406" cy="1854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372203"/>
                <a:gridCol w="33722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Property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ID</a:t>
                      </a:r>
                      <a:endParaRPr lang="en-US" sz="1400" b="1" dirty="0"/>
                    </a:p>
                  </a:txBody>
                  <a:tcPr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bucket-unique identifier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Content</a:t>
                      </a:r>
                      <a:endParaRPr lang="en-US" sz="1400" b="1" dirty="0"/>
                    </a:p>
                  </a:txBody>
                  <a:tcPr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value that is stored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Expiry</a:t>
                      </a:r>
                      <a:endParaRPr lang="en-US" sz="1400" b="1" dirty="0"/>
                    </a:p>
                  </a:txBody>
                  <a:tcPr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 expiration</a:t>
                      </a:r>
                      <a:r>
                        <a:rPr lang="en-US" sz="1400" baseline="0" dirty="0" smtClean="0"/>
                        <a:t> time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CAS</a:t>
                      </a:r>
                      <a:endParaRPr lang="en-US" sz="1400" b="1" dirty="0"/>
                    </a:p>
                  </a:txBody>
                  <a:tcPr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CC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Compare-And-Swap</a:t>
                      </a:r>
                      <a:r>
                        <a:rPr lang="en-US" sz="1400" baseline="0" dirty="0" smtClean="0"/>
                        <a:t> identifier</a:t>
                      </a:r>
                      <a:endParaRPr lang="en-US" sz="14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CC2A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990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Document implementations are language specific.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All support JSON in its different forms.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In addition, some support: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Serialized objects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Unquoted Strings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Binary pass-through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Legacy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…</a:t>
            </a:r>
          </a:p>
          <a:p>
            <a:pPr marL="587375" lvl="1" indent="-285750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Implementations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— Proprietary and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29536" y="4767263"/>
            <a:ext cx="743954" cy="27384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9034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555625"/>
            <a:ext cx="9144000" cy="4587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</a:t>
            </a:r>
            <a:r>
              <a:rPr lang="de-DE" dirty="0" err="1" smtClean="0"/>
              <a:t>Additions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-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sdk</a:t>
            </a:r>
            <a:r>
              <a:rPr lang="de-DE" dirty="0" smtClean="0"/>
              <a:t> </a:t>
            </a:r>
            <a:r>
              <a:rPr lang="de-DE" dirty="0" err="1" smtClean="0"/>
              <a:t>connects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grabs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setups</a:t>
            </a:r>
            <a:r>
              <a:rPr lang="de-DE" dirty="0" smtClean="0"/>
              <a:t>/</a:t>
            </a:r>
            <a:r>
              <a:rPr lang="de-DE" dirty="0" err="1" smtClean="0"/>
              <a:t>constraints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watch</a:t>
            </a:r>
            <a:r>
              <a:rPr lang="de-DE" dirty="0" smtClean="0"/>
              <a:t> out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sdk-specific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? </a:t>
            </a:r>
            <a:r>
              <a:rPr lang="de-DE" dirty="0" err="1" smtClean="0"/>
              <a:t>java</a:t>
            </a:r>
            <a:r>
              <a:rPr lang="de-DE" dirty="0" smtClean="0"/>
              <a:t>, </a:t>
            </a:r>
            <a:r>
              <a:rPr lang="de-DE" dirty="0" err="1" smtClean="0"/>
              <a:t>lcb</a:t>
            </a:r>
            <a:r>
              <a:rPr lang="de-DE" dirty="0" smtClean="0"/>
              <a:t>, .net API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specifics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740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Clusters to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7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555625"/>
            <a:ext cx="9144000" cy="4587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</a:t>
            </a:r>
            <a:r>
              <a:rPr lang="de-DE" dirty="0" err="1" smtClean="0"/>
              <a:t>Additions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Cluster (</a:t>
            </a:r>
            <a:r>
              <a:rPr lang="de-DE" dirty="0" err="1" smtClean="0"/>
              <a:t>incl</a:t>
            </a:r>
            <a:r>
              <a:rPr lang="de-DE" dirty="0" smtClean="0"/>
              <a:t> </a:t>
            </a:r>
            <a:r>
              <a:rPr lang="de-DE" dirty="0" err="1" smtClean="0"/>
              <a:t>connecting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disconnecting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Bucket</a:t>
            </a:r>
            <a:r>
              <a:rPr lang="de-DE" dirty="0" smtClean="0"/>
              <a:t> (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explanation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,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persistence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double check all </a:t>
            </a:r>
            <a:r>
              <a:rPr lang="de-DE" dirty="0" err="1" smtClean="0"/>
              <a:t>examples</a:t>
            </a:r>
            <a:r>
              <a:rPr lang="de-DE" dirty="0" smtClean="0"/>
              <a:t> (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outdated</a:t>
            </a:r>
            <a:r>
              <a:rPr lang="de-DE" dirty="0" smtClean="0"/>
              <a:t>!)</a:t>
            </a:r>
          </a:p>
          <a:p>
            <a:pPr marL="0" indent="0">
              <a:buNone/>
            </a:pPr>
            <a:r>
              <a:rPr lang="de-DE" dirty="0" smtClean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ClusterManager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BucketManager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sdk-specific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? </a:t>
            </a:r>
            <a:r>
              <a:rPr lang="de-DE" dirty="0" err="1" smtClean="0"/>
              <a:t>java</a:t>
            </a:r>
            <a:r>
              <a:rPr lang="de-DE" dirty="0" smtClean="0"/>
              <a:t>, </a:t>
            </a:r>
            <a:r>
              <a:rPr lang="de-DE" dirty="0" err="1" smtClean="0"/>
              <a:t>lcb</a:t>
            </a:r>
            <a:r>
              <a:rPr lang="de-DE" dirty="0" smtClean="0"/>
              <a:t>, .net API </a:t>
            </a:r>
            <a:r>
              <a:rPr lang="de-DE" dirty="0" err="1" smtClean="0"/>
              <a:t>samples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23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pic>
        <p:nvPicPr>
          <p:cNvPr id="10" name="Picture 9" descr="Screen Shot 2014-09-18 at 13.40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35" y="823570"/>
            <a:ext cx="4812793" cy="377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1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Document implementations are language specific.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All support JSON in its different forms.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In addition, some support: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Serialized objects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Unquoted Strings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Binary pass-through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Legacy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…</a:t>
            </a:r>
          </a:p>
          <a:p>
            <a:pPr marL="587375" lvl="1" indent="-285750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Implementations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985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services and programming model</a:t>
            </a:r>
          </a:p>
          <a:p>
            <a:r>
              <a:rPr lang="en-US" dirty="0" smtClean="0"/>
              <a:t>Description of the features of the SDKs</a:t>
            </a:r>
          </a:p>
          <a:p>
            <a:pPr lvl="1"/>
            <a:r>
              <a:rPr lang="en-US" dirty="0" smtClean="0"/>
              <a:t>Including other frameworks/integrations</a:t>
            </a:r>
            <a:endParaRPr lang="en-US" dirty="0" smtClean="0"/>
          </a:p>
          <a:p>
            <a:r>
              <a:rPr lang="en-US" dirty="0" smtClean="0"/>
              <a:t>Documents and APIs</a:t>
            </a:r>
          </a:p>
          <a:p>
            <a:pPr lvl="1"/>
            <a:r>
              <a:rPr lang="en-US" dirty="0" smtClean="0"/>
              <a:t>What does it mean to be a Document in Couchbase</a:t>
            </a:r>
          </a:p>
          <a:p>
            <a:pPr lvl="1"/>
            <a:r>
              <a:rPr lang="en-US" dirty="0" smtClean="0"/>
              <a:t>APIs used to program against Couchbase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101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Document - Java</a:t>
            </a:r>
            <a:endParaRPr lang="en-US" dirty="0"/>
          </a:p>
        </p:txBody>
      </p:sp>
      <p:pic>
        <p:nvPicPr>
          <p:cNvPr id="6" name="Picture 5" descr="Screen Shot 2014-09-18 at 13.48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021"/>
            <a:ext cx="9144000" cy="36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5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Document - .NET</a:t>
            </a:r>
            <a:endParaRPr lang="en-US" dirty="0"/>
          </a:p>
        </p:txBody>
      </p:sp>
      <p:pic>
        <p:nvPicPr>
          <p:cNvPr id="2" name="Picture 1" descr="Screen Shot 2014-09-18 at 13.49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83405"/>
            <a:ext cx="6083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8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b="1" dirty="0"/>
              <a:t>i</a:t>
            </a:r>
            <a:r>
              <a:rPr lang="en-US" b="1" dirty="0" smtClean="0"/>
              <a:t>nsert()</a:t>
            </a:r>
            <a:r>
              <a:rPr lang="en-US" dirty="0" smtClean="0"/>
              <a:t> the document if it does not exist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/>
              <a:t>r</a:t>
            </a:r>
            <a:r>
              <a:rPr lang="en-US" b="1" dirty="0" smtClean="0"/>
              <a:t>eplace()</a:t>
            </a:r>
            <a:r>
              <a:rPr lang="en-US" dirty="0" smtClean="0"/>
              <a:t> the document if it does exist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 err="1"/>
              <a:t>u</a:t>
            </a:r>
            <a:r>
              <a:rPr lang="en-US" b="1" dirty="0" err="1" smtClean="0"/>
              <a:t>psert</a:t>
            </a:r>
            <a:r>
              <a:rPr lang="en-US" b="1" dirty="0" smtClean="0"/>
              <a:t>()</a:t>
            </a:r>
            <a:r>
              <a:rPr lang="en-US" dirty="0" smtClean="0"/>
              <a:t> the document (insert or replace)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/>
              <a:t>r</a:t>
            </a:r>
            <a:r>
              <a:rPr lang="en-US" b="1" dirty="0" smtClean="0"/>
              <a:t>emove()</a:t>
            </a:r>
            <a:r>
              <a:rPr lang="en-US" dirty="0" smtClean="0"/>
              <a:t> the document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b="1" dirty="0"/>
              <a:t>a</a:t>
            </a:r>
            <a:r>
              <a:rPr lang="en-US" b="1" dirty="0" smtClean="0"/>
              <a:t>ppend()</a:t>
            </a:r>
            <a:r>
              <a:rPr lang="en-US" dirty="0" smtClean="0"/>
              <a:t> data to the document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/>
              <a:t>p</a:t>
            </a:r>
            <a:r>
              <a:rPr lang="en-US" b="1" dirty="0" smtClean="0"/>
              <a:t>repend()</a:t>
            </a:r>
            <a:r>
              <a:rPr lang="en-US" dirty="0" smtClean="0"/>
              <a:t> data to the document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b="1" dirty="0"/>
              <a:t>c</a:t>
            </a:r>
            <a:r>
              <a:rPr lang="en-US" b="1" dirty="0" smtClean="0"/>
              <a:t>ounter()</a:t>
            </a:r>
            <a:r>
              <a:rPr lang="en-US" dirty="0" smtClean="0"/>
              <a:t> for increment/decrement type operations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API – Modifying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5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.NET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— Proprietary and Confidential</a:t>
            </a:r>
            <a:endParaRPr lang="en-US" dirty="0"/>
          </a:p>
        </p:txBody>
      </p:sp>
      <p:pic>
        <p:nvPicPr>
          <p:cNvPr id="6" name="Picture 5" descr="Screen Shot 2014-09-18 at 14.05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67" y="567443"/>
            <a:ext cx="7587726" cy="445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7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Java</a:t>
            </a:r>
            <a:endParaRPr lang="en-US" dirty="0"/>
          </a:p>
        </p:txBody>
      </p:sp>
      <p:pic>
        <p:nvPicPr>
          <p:cNvPr id="2" name="Picture 1" descr="Screen Shot 2014-09-18 at 14.08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100"/>
            <a:ext cx="9144000" cy="200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3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API – Retrieving </a:t>
            </a:r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65555" y="1063432"/>
            <a:ext cx="8229600" cy="3539546"/>
          </a:xfrm>
        </p:spPr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b="1" dirty="0" smtClean="0"/>
              <a:t>get()</a:t>
            </a:r>
            <a:r>
              <a:rPr lang="en-US" dirty="0" smtClean="0"/>
              <a:t> the document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 err="1" smtClean="0"/>
              <a:t>getFromReplica</a:t>
            </a:r>
            <a:r>
              <a:rPr lang="en-US" b="1" dirty="0" smtClean="0"/>
              <a:t>()</a:t>
            </a:r>
            <a:r>
              <a:rPr lang="en-US" dirty="0" smtClean="0"/>
              <a:t> if the master is not available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b="1" dirty="0" err="1" smtClean="0"/>
              <a:t>getAndLock</a:t>
            </a:r>
            <a:r>
              <a:rPr lang="en-US" b="1" dirty="0" smtClean="0"/>
              <a:t>()</a:t>
            </a:r>
            <a:r>
              <a:rPr lang="en-US" dirty="0" smtClean="0"/>
              <a:t> to load the document and write-lock it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 err="1" smtClean="0"/>
              <a:t>getAndTouch</a:t>
            </a:r>
            <a:r>
              <a:rPr lang="en-US" b="1" dirty="0" smtClean="0"/>
              <a:t>()</a:t>
            </a:r>
            <a:r>
              <a:rPr lang="en-US" dirty="0" smtClean="0"/>
              <a:t> to load the document and reset the expiry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42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PHP</a:t>
            </a:r>
            <a:endParaRPr lang="en-US" dirty="0"/>
          </a:p>
        </p:txBody>
      </p:sp>
      <p:pic>
        <p:nvPicPr>
          <p:cNvPr id="6" name="Picture 5" descr="Screen Shot 2014-09-18 at 14.10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0" y="794678"/>
            <a:ext cx="5445155" cy="1571903"/>
          </a:xfrm>
          <a:prstGeom prst="rect">
            <a:avLst/>
          </a:prstGeom>
        </p:spPr>
      </p:pic>
      <p:pic>
        <p:nvPicPr>
          <p:cNvPr id="7" name="Picture 6" descr="Screen Shot 2014-09-18 at 14.11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951" y="1939644"/>
            <a:ext cx="3971076" cy="282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5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NodeJS</a:t>
            </a:r>
            <a:endParaRPr lang="en-US" dirty="0"/>
          </a:p>
        </p:txBody>
      </p:sp>
      <p:pic>
        <p:nvPicPr>
          <p:cNvPr id="2" name="Picture 1" descr="Screen Shot 2014-09-18 at 14.13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4000" cy="308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2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b="1" dirty="0"/>
              <a:t>q</a:t>
            </a:r>
            <a:r>
              <a:rPr lang="en-US" b="1" dirty="0" smtClean="0"/>
              <a:t>uery()</a:t>
            </a:r>
            <a:r>
              <a:rPr lang="en-US" dirty="0" smtClean="0"/>
              <a:t> is possible for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Views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N1QL (experimental until 4.0 GA)</a:t>
            </a:r>
          </a:p>
          <a:p>
            <a:pPr marL="587375" lvl="1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Streams N response rows as they arrive from the server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Loads more than one Document based on Criteria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Typically used to satisfy secondary and advanced querying use cases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API – Querying</a:t>
            </a:r>
          </a:p>
        </p:txBody>
      </p:sp>
    </p:spTree>
    <p:extLst>
      <p:ext uri="{BB962C8B-B14F-4D97-AF65-F5344CB8AC3E}">
        <p14:creationId xmlns:p14="http://schemas.microsoft.com/office/powerpoint/2010/main" val="415386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Querying Java</a:t>
            </a:r>
            <a:endParaRPr lang="en-US" dirty="0"/>
          </a:p>
        </p:txBody>
      </p:sp>
      <p:pic>
        <p:nvPicPr>
          <p:cNvPr id="6" name="Picture 5" descr="Screen Shot 2014-09-18 at 11.51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0"/>
            <a:ext cx="9144000" cy="2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3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4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.NET</a:t>
            </a:r>
            <a:endParaRPr lang="en-US" dirty="0"/>
          </a:p>
        </p:txBody>
      </p:sp>
      <p:pic>
        <p:nvPicPr>
          <p:cNvPr id="2" name="Picture 1" descr="Screen Shot 2014-09-18 at 14.15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720291"/>
            <a:ext cx="72517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7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Word</a:t>
            </a:r>
            <a:r>
              <a:rPr lang="en-US" baseline="0" dirty="0" smtClean="0"/>
              <a:t> about Couchbase Mobile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Mobile Overview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18028" y="1023093"/>
            <a:ext cx="2605087" cy="917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685800" indent="-346075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indent="0" eaLnBrk="1" hangingPunct="1">
              <a:spcBef>
                <a:spcPts val="300"/>
              </a:spcBef>
              <a:buClr>
                <a:schemeClr val="accent1"/>
              </a:buClr>
              <a:buSzPct val="100000"/>
              <a:defRPr/>
            </a:pPr>
            <a:r>
              <a:rPr lang="en-US" sz="1600" b="1" dirty="0" smtClean="0">
                <a:solidFill>
                  <a:srgbClr val="E5001A"/>
                </a:solidFill>
                <a:latin typeface="Calibri" charset="0"/>
              </a:rPr>
              <a:t>Couchbase Lite</a:t>
            </a:r>
            <a:endParaRPr lang="en-US" sz="1800" b="1" dirty="0" smtClean="0">
              <a:solidFill>
                <a:srgbClr val="E5001A"/>
              </a:solidFill>
              <a:latin typeface="Calibri" charset="0"/>
            </a:endParaRPr>
          </a:p>
          <a:p>
            <a:pPr marL="0" indent="0" eaLnBrk="1" hangingPunct="1">
              <a:spcBef>
                <a:spcPts val="300"/>
              </a:spcBef>
              <a:buClr>
                <a:srgbClr val="8C8C8C"/>
              </a:buClr>
              <a:buSzPct val="100000"/>
              <a:defRPr/>
            </a:pPr>
            <a:r>
              <a:rPr lang="en-US" sz="1400" dirty="0" smtClean="0">
                <a:solidFill>
                  <a:schemeClr val="tx1"/>
                </a:solidFill>
                <a:latin typeface="Calibri" charset="0"/>
              </a:rPr>
              <a:t>On-device, lightweight, native embedded JSON database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18028" y="2394582"/>
            <a:ext cx="2300062" cy="92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685800" indent="-346075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indent="0" eaLnBrk="1" hangingPunct="1">
              <a:spcBef>
                <a:spcPts val="300"/>
              </a:spcBef>
              <a:buClr>
                <a:schemeClr val="accent1"/>
              </a:buClr>
              <a:buSzPct val="100000"/>
              <a:defRPr/>
            </a:pPr>
            <a:r>
              <a:rPr lang="en-US" sz="1600" b="1" dirty="0" smtClean="0">
                <a:solidFill>
                  <a:srgbClr val="E5001A"/>
                </a:solidFill>
                <a:latin typeface="Calibri" charset="0"/>
              </a:rPr>
              <a:t>Sync Gateway</a:t>
            </a:r>
            <a:endParaRPr lang="en-US" sz="1800" b="1" dirty="0" smtClean="0">
              <a:solidFill>
                <a:srgbClr val="E5001A"/>
              </a:solidFill>
              <a:latin typeface="Calibri" charset="0"/>
            </a:endParaRPr>
          </a:p>
          <a:p>
            <a:pPr marL="0" indent="0" eaLnBrk="1" hangingPunct="1">
              <a:spcBef>
                <a:spcPts val="300"/>
              </a:spcBef>
              <a:buClr>
                <a:srgbClr val="8C8C8C"/>
              </a:buClr>
              <a:buSzPct val="100000"/>
              <a:defRPr/>
            </a:pPr>
            <a:r>
              <a:rPr lang="en-US" sz="1400" dirty="0" smtClean="0">
                <a:solidFill>
                  <a:schemeClr val="tx1"/>
                </a:solidFill>
                <a:latin typeface="Calibri" charset="0"/>
              </a:rPr>
              <a:t>Synchronize on-device Couchbase Lite with Couchbase Server in the cloud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18028" y="3784018"/>
            <a:ext cx="2036592" cy="917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685800" indent="-346075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indent="0" eaLnBrk="1" hangingPunct="1">
              <a:spcBef>
                <a:spcPts val="300"/>
              </a:spcBef>
              <a:buClr>
                <a:schemeClr val="accent1"/>
              </a:buClr>
              <a:buSzPct val="100000"/>
              <a:defRPr/>
            </a:pPr>
            <a:r>
              <a:rPr lang="en-US" sz="1600" b="1" dirty="0" smtClean="0">
                <a:solidFill>
                  <a:srgbClr val="E5001A"/>
                </a:solidFill>
                <a:latin typeface="Calibri" charset="0"/>
              </a:rPr>
              <a:t>Couchbase Server</a:t>
            </a:r>
            <a:endParaRPr lang="en-US" sz="1800" b="1" dirty="0" smtClean="0">
              <a:solidFill>
                <a:srgbClr val="E5001A"/>
              </a:solidFill>
              <a:latin typeface="Calibri" charset="0"/>
            </a:endParaRPr>
          </a:p>
          <a:p>
            <a:pPr marL="0" indent="0" eaLnBrk="1" hangingPunct="1">
              <a:spcBef>
                <a:spcPts val="300"/>
              </a:spcBef>
              <a:buClr>
                <a:srgbClr val="8C8C8C"/>
              </a:buClr>
              <a:buSzPct val="100000"/>
              <a:defRPr/>
            </a:pPr>
            <a:r>
              <a:rPr lang="en-US" sz="1400" dirty="0" smtClean="0">
                <a:solidFill>
                  <a:schemeClr val="tx1"/>
                </a:solidFill>
                <a:latin typeface="Calibri" charset="0"/>
              </a:rPr>
              <a:t>High performance, scalable, always-on JSON database in the cloud</a:t>
            </a:r>
          </a:p>
          <a:p>
            <a:pPr marL="282575" indent="-285750" eaLnBrk="1" hangingPunct="1">
              <a:spcBef>
                <a:spcPts val="300"/>
              </a:spcBef>
              <a:buClr>
                <a:srgbClr val="8C8C8C"/>
              </a:buClr>
              <a:buSzPct val="100000"/>
              <a:buFont typeface="Arial"/>
              <a:buChar char="•"/>
              <a:defRPr/>
            </a:pPr>
            <a:endParaRPr lang="en-US" sz="1400" dirty="0" smtClean="0"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7" name="Picture 6" descr="mob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01" y="581050"/>
            <a:ext cx="2714507" cy="45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8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1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5400000">
            <a:off x="-321506" y="2230200"/>
            <a:ext cx="2909193" cy="807357"/>
          </a:xfrm>
          <a:prstGeom prst="rect">
            <a:avLst/>
          </a:prstGeom>
          <a:solidFill>
            <a:srgbClr val="FFB9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5400000">
            <a:off x="1250554" y="1763041"/>
            <a:ext cx="2909192" cy="17416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N1QL</a:t>
            </a:r>
            <a:br>
              <a:rPr lang="en-US" dirty="0" smtClean="0"/>
            </a:br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6344" y="3129642"/>
            <a:ext cx="3760942" cy="8073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Value Store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6344" y="2211613"/>
            <a:ext cx="3760942" cy="8073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 Documents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26429" y="685799"/>
            <a:ext cx="3838510" cy="4110249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4075" indent="-168275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4075" indent="-168275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All are Key Value stores at some level or another</a:t>
            </a:r>
          </a:p>
          <a:p>
            <a:pPr lvl="1"/>
            <a:r>
              <a:rPr lang="en-US" sz="1600" dirty="0" smtClean="0"/>
              <a:t>Couchbase has key-value at it’s core</a:t>
            </a:r>
          </a:p>
          <a:p>
            <a:r>
              <a:rPr lang="en-US" sz="1800" dirty="0" smtClean="0"/>
              <a:t>A JSON Document store is a special case of the Key-Value Store</a:t>
            </a:r>
          </a:p>
          <a:p>
            <a:pPr lvl="1"/>
            <a:r>
              <a:rPr lang="en-US" sz="1400" dirty="0" smtClean="0"/>
              <a:t>Couchbase prefers operating with Documents </a:t>
            </a:r>
          </a:p>
          <a:p>
            <a:r>
              <a:rPr lang="en-US" sz="1800" dirty="0" smtClean="0"/>
              <a:t>N1QL as a service gives you one of the most powerful and expressive ways of accessing JSON documents</a:t>
            </a:r>
          </a:p>
          <a:p>
            <a:r>
              <a:rPr lang="en-US" sz="1800" dirty="0" smtClean="0"/>
              <a:t>Views in Couchbase continue as a great way to deal with things like aggregation or data that has very different shapes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407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SDKs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85801"/>
            <a:ext cx="8007739" cy="487560"/>
          </a:xfrm>
        </p:spPr>
        <p:txBody>
          <a:bodyPr/>
          <a:lstStyle/>
          <a:p>
            <a:r>
              <a:rPr lang="en-US" dirty="0" smtClean="0"/>
              <a:t>What does it mean to be a Couchbase SDK?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276355" y="3254926"/>
            <a:ext cx="3373208" cy="914400"/>
          </a:xfrm>
          <a:prstGeom prst="cube">
            <a:avLst>
              <a:gd name="adj" fmla="val 5176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292430" y="2706988"/>
            <a:ext cx="3357133" cy="914400"/>
          </a:xfrm>
          <a:prstGeom prst="cube">
            <a:avLst>
              <a:gd name="adj" fmla="val 5176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Bucket</a:t>
            </a:r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308507" y="1917950"/>
            <a:ext cx="1395808" cy="1189430"/>
          </a:xfrm>
          <a:prstGeom prst="cube">
            <a:avLst>
              <a:gd name="adj" fmla="val 39405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14" name="Cube 13"/>
          <p:cNvSpPr/>
          <p:nvPr/>
        </p:nvSpPr>
        <p:spPr>
          <a:xfrm>
            <a:off x="1286289" y="1917950"/>
            <a:ext cx="1395808" cy="1189430"/>
          </a:xfrm>
          <a:prstGeom prst="cube">
            <a:avLst>
              <a:gd name="adj" fmla="val 39405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Query</a:t>
            </a:r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2253755" y="1927371"/>
            <a:ext cx="1395808" cy="1189430"/>
          </a:xfrm>
          <a:prstGeom prst="cube">
            <a:avLst>
              <a:gd name="adj" fmla="val 39405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N1QL Query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3850" y="1492250"/>
            <a:ext cx="4630281" cy="3200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Functional</a:t>
            </a:r>
          </a:p>
          <a:p>
            <a:r>
              <a:rPr lang="en-US" dirty="0" smtClean="0"/>
              <a:t>Manage connections to the bucket within the cluster for different services.</a:t>
            </a:r>
          </a:p>
          <a:p>
            <a:r>
              <a:rPr lang="en-US" dirty="0" smtClean="0"/>
              <a:t>Provide a core layer where IO can be managed and optimized.</a:t>
            </a:r>
          </a:p>
          <a:p>
            <a:r>
              <a:rPr lang="en-US" dirty="0" smtClean="0"/>
              <a:t>Provide a way to manage buckets.</a:t>
            </a:r>
          </a:p>
          <a:p>
            <a:endParaRPr lang="en-US" dirty="0"/>
          </a:p>
          <a:p>
            <a:r>
              <a:rPr lang="en-US" sz="2000" i="1" dirty="0" smtClean="0"/>
              <a:t>API</a:t>
            </a:r>
          </a:p>
          <a:p>
            <a:r>
              <a:rPr lang="en-US" dirty="0" err="1" smtClean="0"/>
              <a:t>insertDesignDocument</a:t>
            </a:r>
            <a:r>
              <a:rPr lang="en-US" dirty="0" smtClean="0"/>
              <a:t>()</a:t>
            </a:r>
          </a:p>
          <a:p>
            <a:r>
              <a:rPr lang="en-US" dirty="0"/>
              <a:t>f</a:t>
            </a:r>
            <a:r>
              <a:rPr lang="en-US" dirty="0" smtClean="0"/>
              <a:t>lush()</a:t>
            </a:r>
          </a:p>
          <a:p>
            <a:r>
              <a:rPr lang="en-US" dirty="0" err="1" smtClean="0"/>
              <a:t>listDesignDocuments</a:t>
            </a:r>
            <a:r>
              <a:rPr lang="en-US" dirty="0" smtClean="0"/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33850" y="1492250"/>
            <a:ext cx="4630281" cy="264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Functional</a:t>
            </a:r>
          </a:p>
          <a:p>
            <a:r>
              <a:rPr lang="en-US" dirty="0" smtClean="0"/>
              <a:t>Hold on to cluster information such as topology.</a:t>
            </a:r>
          </a:p>
          <a:p>
            <a:endParaRPr lang="en-US" dirty="0"/>
          </a:p>
          <a:p>
            <a:r>
              <a:rPr lang="en-US" sz="2000" i="1" dirty="0" smtClean="0"/>
              <a:t>API</a:t>
            </a:r>
          </a:p>
          <a:p>
            <a:r>
              <a:rPr lang="en-US" dirty="0" smtClean="0"/>
              <a:t>Reference Cluster Management</a:t>
            </a:r>
          </a:p>
          <a:p>
            <a:r>
              <a:rPr lang="en-US" dirty="0" err="1" smtClean="0"/>
              <a:t>openBucket</a:t>
            </a:r>
            <a:r>
              <a:rPr lang="en-US" dirty="0" smtClean="0"/>
              <a:t>()</a:t>
            </a:r>
          </a:p>
          <a:p>
            <a:r>
              <a:rPr lang="en-US" dirty="0"/>
              <a:t>i</a:t>
            </a:r>
            <a:r>
              <a:rPr lang="en-US" dirty="0" smtClean="0"/>
              <a:t>nfo()</a:t>
            </a:r>
          </a:p>
          <a:p>
            <a:r>
              <a:rPr lang="en-US" dirty="0"/>
              <a:t>d</a:t>
            </a:r>
            <a:r>
              <a:rPr lang="en-US" dirty="0" smtClean="0"/>
              <a:t>isconnect()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33850" y="1492250"/>
            <a:ext cx="4630281" cy="264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Functional</a:t>
            </a:r>
          </a:p>
          <a:p>
            <a:r>
              <a:rPr lang="en-US" dirty="0" smtClean="0"/>
              <a:t>Give the application developer a concurrent API for basic (k-v) or document management</a:t>
            </a:r>
          </a:p>
          <a:p>
            <a:endParaRPr lang="en-US" dirty="0"/>
          </a:p>
          <a:p>
            <a:r>
              <a:rPr lang="en-US" sz="2000" i="1" dirty="0" smtClean="0"/>
              <a:t>API</a:t>
            </a:r>
          </a:p>
          <a:p>
            <a:r>
              <a:rPr lang="en-US" dirty="0"/>
              <a:t>g</a:t>
            </a:r>
            <a:r>
              <a:rPr lang="en-US" dirty="0" smtClean="0"/>
              <a:t>et()</a:t>
            </a:r>
          </a:p>
          <a:p>
            <a:r>
              <a:rPr lang="en-US" dirty="0" smtClean="0"/>
              <a:t>insert()</a:t>
            </a:r>
          </a:p>
          <a:p>
            <a:r>
              <a:rPr lang="en-US" dirty="0" err="1" smtClean="0"/>
              <a:t>upsert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remove()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3850" y="1481773"/>
            <a:ext cx="46302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Functional</a:t>
            </a:r>
          </a:p>
          <a:p>
            <a:r>
              <a:rPr lang="en-US" dirty="0" smtClean="0"/>
              <a:t>Allow for querying, execution of other directives such as defining indexes and checking on index state.</a:t>
            </a:r>
          </a:p>
          <a:p>
            <a:endParaRPr lang="en-US" dirty="0"/>
          </a:p>
          <a:p>
            <a:r>
              <a:rPr lang="en-US" sz="2000" i="1" dirty="0" smtClean="0"/>
              <a:t>API</a:t>
            </a:r>
          </a:p>
          <a:p>
            <a:r>
              <a:rPr lang="en-US" sz="2000" dirty="0" smtClean="0"/>
              <a:t>abucket.NewN1QLQuery(</a:t>
            </a:r>
            <a:br>
              <a:rPr lang="en-US" sz="2000" dirty="0" smtClean="0"/>
            </a:br>
            <a:r>
              <a:rPr lang="en-US" sz="2000" dirty="0" smtClean="0"/>
              <a:t>  “SELECT * FROM default LIMIT 5” )</a:t>
            </a:r>
          </a:p>
          <a:p>
            <a:r>
              <a:rPr lang="en-US" sz="2000" dirty="0" smtClean="0"/>
              <a:t>  .</a:t>
            </a:r>
            <a:r>
              <a:rPr lang="en-US" sz="2000" dirty="0"/>
              <a:t>Consistency(</a:t>
            </a:r>
            <a:r>
              <a:rPr lang="en-US" sz="2000" dirty="0" err="1"/>
              <a:t>gocouchbase.RequestPlus</a:t>
            </a:r>
            <a:r>
              <a:rPr lang="en-US" sz="2000" dirty="0"/>
              <a:t>);</a:t>
            </a:r>
          </a:p>
          <a:p>
            <a:endParaRPr lang="en-US" sz="2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133850" y="1495659"/>
            <a:ext cx="463028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Functional</a:t>
            </a:r>
          </a:p>
          <a:p>
            <a:r>
              <a:rPr lang="en-US" dirty="0" smtClean="0"/>
              <a:t>Allow for view querying, building of queries and reasonable error handling from the cluster.</a:t>
            </a:r>
          </a:p>
          <a:p>
            <a:endParaRPr lang="en-US" dirty="0"/>
          </a:p>
          <a:p>
            <a:r>
              <a:rPr lang="en-US" sz="2000" i="1" dirty="0" smtClean="0"/>
              <a:t>API</a:t>
            </a:r>
          </a:p>
          <a:p>
            <a:r>
              <a:rPr lang="en-US" sz="2000" dirty="0" err="1" smtClean="0"/>
              <a:t>abucket.NewViewQuery</a:t>
            </a:r>
            <a:r>
              <a:rPr lang="en-US" sz="2000" dirty="0" smtClean="0"/>
              <a:t>().Limit().Stale()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1837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5" grpId="0" animBg="1"/>
      <p:bldP spid="14" grpId="0" animBg="1"/>
      <p:bldP spid="10" grpId="0" animBg="1"/>
      <p:bldP spid="4" grpId="0"/>
      <p:bldP spid="4" grpId="1"/>
      <p:bldP spid="16" grpId="0"/>
      <p:bldP spid="16" grpId="1"/>
      <p:bldP spid="17" grpId="0"/>
      <p:bldP spid="17" grpId="1"/>
      <p:bldP spid="18" grpId="0"/>
      <p:bldP spid="19" grpId="0"/>
      <p:bldP spid="1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Languages and Interfaces for Couchbase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 SDKs</a:t>
            </a:r>
          </a:p>
          <a:p>
            <a:pPr marL="644525" lvl="1" indent="-342900"/>
            <a:r>
              <a:rPr lang="en-US" sz="1800" dirty="0" smtClean="0"/>
              <a:t>Java – Version 2.1</a:t>
            </a:r>
          </a:p>
          <a:p>
            <a:pPr marL="644525" lvl="1" indent="-342900"/>
            <a:r>
              <a:rPr lang="en-US" sz="1800" dirty="0" smtClean="0"/>
              <a:t>.NET – Version 2.1</a:t>
            </a:r>
          </a:p>
          <a:p>
            <a:pPr marL="644525" lvl="1" indent="-342900"/>
            <a:r>
              <a:rPr lang="en-US" sz="1800" dirty="0" err="1" smtClean="0"/>
              <a:t>Node.js</a:t>
            </a:r>
            <a:r>
              <a:rPr lang="en-US" sz="1800" dirty="0" smtClean="0"/>
              <a:t> – Version 2.0</a:t>
            </a:r>
          </a:p>
          <a:p>
            <a:pPr marL="644525" lvl="1" indent="-342900"/>
            <a:r>
              <a:rPr lang="en-US" sz="1800" dirty="0" smtClean="0"/>
              <a:t>Python – Version 2.0</a:t>
            </a:r>
          </a:p>
          <a:p>
            <a:r>
              <a:rPr lang="en-US" dirty="0" smtClean="0"/>
              <a:t>For each of these we have</a:t>
            </a:r>
          </a:p>
          <a:p>
            <a:pPr lvl="1"/>
            <a:r>
              <a:rPr lang="en-US" dirty="0" smtClean="0"/>
              <a:t>Full Document support</a:t>
            </a:r>
          </a:p>
          <a:p>
            <a:pPr lvl="1"/>
            <a:r>
              <a:rPr lang="en-US" dirty="0" smtClean="0"/>
              <a:t>Interoperability</a:t>
            </a:r>
          </a:p>
          <a:p>
            <a:pPr lvl="1"/>
            <a:r>
              <a:rPr lang="en-US" dirty="0" smtClean="0"/>
              <a:t>Common yet idiomatic Programming Model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Others: </a:t>
            </a:r>
            <a:r>
              <a:rPr lang="en-US" dirty="0" err="1" smtClean="0"/>
              <a:t>Erlang</a:t>
            </a:r>
            <a:r>
              <a:rPr lang="en-US" dirty="0" smtClean="0"/>
              <a:t>, Perl, TCL, </a:t>
            </a:r>
            <a:r>
              <a:rPr lang="en-US" dirty="0" err="1" smtClean="0"/>
              <a:t>Clojure</a:t>
            </a:r>
            <a:r>
              <a:rPr lang="en-US" dirty="0" smtClean="0"/>
              <a:t>, </a:t>
            </a:r>
            <a:r>
              <a:rPr lang="en-US" dirty="0" err="1" smtClean="0"/>
              <a:t>Scala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— Proprietary and Confidential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pic>
        <p:nvPicPr>
          <p:cNvPr id="13" name="Picture 12" descr="javaAvatar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27" y="685798"/>
            <a:ext cx="914400" cy="914400"/>
          </a:xfrm>
          <a:prstGeom prst="rect">
            <a:avLst/>
          </a:prstGeom>
        </p:spPr>
      </p:pic>
      <p:pic>
        <p:nvPicPr>
          <p:cNvPr id="14" name="Picture 13" descr="dotNetAvatar.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320" y="685798"/>
            <a:ext cx="914400" cy="914400"/>
          </a:xfrm>
          <a:prstGeom prst="rect">
            <a:avLst/>
          </a:prstGeom>
        </p:spPr>
      </p:pic>
      <p:pic>
        <p:nvPicPr>
          <p:cNvPr id="15" name="Picture 14" descr="nodeJSAvatar.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27" y="1514470"/>
            <a:ext cx="914400" cy="914400"/>
          </a:xfrm>
          <a:prstGeom prst="rect">
            <a:avLst/>
          </a:prstGeom>
        </p:spPr>
      </p:pic>
      <p:pic>
        <p:nvPicPr>
          <p:cNvPr id="16" name="Picture 15" descr="pythonAvatar.0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320" y="1514470"/>
            <a:ext cx="914400" cy="914400"/>
          </a:xfrm>
          <a:prstGeom prst="rect">
            <a:avLst/>
          </a:prstGeom>
        </p:spPr>
      </p:pic>
      <p:pic>
        <p:nvPicPr>
          <p:cNvPr id="17" name="Picture 16" descr="phpAvatar.0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27" y="2286315"/>
            <a:ext cx="914400" cy="914400"/>
          </a:xfrm>
          <a:prstGeom prst="rect">
            <a:avLst/>
          </a:prstGeom>
        </p:spPr>
      </p:pic>
      <p:pic>
        <p:nvPicPr>
          <p:cNvPr id="18" name="Picture 17" descr="cAvatar.0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320" y="2286315"/>
            <a:ext cx="914400" cy="914400"/>
          </a:xfrm>
          <a:prstGeom prst="rect">
            <a:avLst/>
          </a:prstGeom>
        </p:spPr>
      </p:pic>
      <p:pic>
        <p:nvPicPr>
          <p:cNvPr id="19" name="Picture 18" descr="goAvatar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27" y="3088955"/>
            <a:ext cx="914400" cy="914400"/>
          </a:xfrm>
          <a:prstGeom prst="rect">
            <a:avLst/>
          </a:prstGeom>
        </p:spPr>
      </p:pic>
      <p:sp>
        <p:nvSpPr>
          <p:cNvPr id="20" name="Content Placeholder 1"/>
          <p:cNvSpPr txBox="1">
            <a:spLocks/>
          </p:cNvSpPr>
          <p:nvPr/>
        </p:nvSpPr>
        <p:spPr>
          <a:xfrm>
            <a:off x="3015094" y="1098855"/>
            <a:ext cx="2964066" cy="1411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1825" indent="-1778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99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4525" lvl="1" indent="-342900"/>
            <a:r>
              <a:rPr lang="en-US" sz="1800" dirty="0" smtClean="0"/>
              <a:t>PHP – Version 2.0</a:t>
            </a:r>
          </a:p>
          <a:p>
            <a:pPr marL="644525" lvl="1" indent="-342900"/>
            <a:r>
              <a:rPr lang="en-US" sz="1800" dirty="0" smtClean="0"/>
              <a:t>C – Version 2.5</a:t>
            </a:r>
          </a:p>
          <a:p>
            <a:pPr marL="644525" lvl="1" indent="-342900"/>
            <a:r>
              <a:rPr lang="en-US" sz="1800" dirty="0" smtClean="0"/>
              <a:t>Go – Version 1.0 DP</a:t>
            </a:r>
          </a:p>
          <a:p>
            <a:pPr marL="644525" lvl="1" indent="-342900"/>
            <a:r>
              <a:rPr lang="en-US" sz="1800" dirty="0" smtClean="0"/>
              <a:t>Ruby – Version 2.0 DP</a:t>
            </a:r>
          </a:p>
        </p:txBody>
      </p:sp>
      <p:pic>
        <p:nvPicPr>
          <p:cNvPr id="21" name="Picture 20" descr="rubyAvatar.0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320" y="3088955"/>
            <a:ext cx="914400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1450" y="4112414"/>
            <a:ext cx="564297" cy="660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74627" y="4276760"/>
            <a:ext cx="173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JDBC and ODBC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9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SDK for Couchbase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685800"/>
            <a:ext cx="5730239" cy="395732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Java </a:t>
            </a:r>
          </a:p>
          <a:p>
            <a:pPr marL="0" indent="0">
              <a:buNone/>
            </a:pPr>
            <a:r>
              <a:rPr lang="en-US" sz="1600" dirty="0" smtClean="0"/>
              <a:t>2.0 – More document oriented</a:t>
            </a:r>
          </a:p>
          <a:p>
            <a:pPr marL="0" indent="0">
              <a:buNone/>
            </a:pPr>
            <a:r>
              <a:rPr lang="en-US" sz="1600" dirty="0" smtClean="0"/>
              <a:t>2.1 – Pluggable retries, event </a:t>
            </a:r>
            <a:r>
              <a:rPr lang="en-US" sz="1600" dirty="0"/>
              <a:t>b</a:t>
            </a:r>
            <a:r>
              <a:rPr lang="en-US" sz="1600" dirty="0" smtClean="0"/>
              <a:t>us, DNS SRV bootstrap, experimental N1QL, experimental geospatial support</a:t>
            </a:r>
          </a:p>
          <a:p>
            <a:pPr marL="0" indent="0">
              <a:buNone/>
            </a:pPr>
            <a:r>
              <a:rPr lang="en-US" sz="1600" dirty="0" smtClean="0"/>
              <a:t>2.2 – (future) Official N1QL support, official geospatial support</a:t>
            </a:r>
          </a:p>
          <a:p>
            <a:r>
              <a:rPr lang="en-US" sz="1600" dirty="0" smtClean="0"/>
              <a:t>Synchronous interface</a:t>
            </a:r>
          </a:p>
          <a:p>
            <a:pPr lvl="1"/>
            <a:r>
              <a:rPr lang="en-US" sz="1200" dirty="0" smtClean="0"/>
              <a:t>Synchronous interface will pipeline calls from multiple actors which works well if you have many requests on a container</a:t>
            </a:r>
          </a:p>
          <a:p>
            <a:r>
              <a:rPr lang="en-US" sz="1600" dirty="0" smtClean="0"/>
              <a:t>Asynchronous Interface</a:t>
            </a:r>
          </a:p>
          <a:p>
            <a:pPr lvl="1"/>
            <a:r>
              <a:rPr lang="en-US" sz="1200" dirty="0" smtClean="0"/>
              <a:t>Based on Reactive Extensions for Java, RxJava</a:t>
            </a:r>
          </a:p>
          <a:p>
            <a:pPr lvl="1"/>
            <a:endParaRPr lang="en-US" sz="1200" dirty="0"/>
          </a:p>
        </p:txBody>
      </p:sp>
      <p:pic>
        <p:nvPicPr>
          <p:cNvPr id="4" name="Picture 3" descr="javaAvatar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762000"/>
            <a:ext cx="2438400" cy="24384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598161" y="3151505"/>
            <a:ext cx="3220719" cy="1725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1825" indent="-1778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99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Frameworks for Java developers</a:t>
            </a:r>
          </a:p>
          <a:p>
            <a:pPr lvl="1"/>
            <a:r>
              <a:rPr lang="en-US" sz="1400" dirty="0" smtClean="0"/>
              <a:t>Spring Data Framework</a:t>
            </a:r>
          </a:p>
          <a:p>
            <a:pPr lvl="1"/>
            <a:r>
              <a:rPr lang="en-US" sz="1400" dirty="0" smtClean="0"/>
              <a:t>Reactive Couchbase for </a:t>
            </a:r>
            <a:r>
              <a:rPr lang="en-US" sz="1400" dirty="0" err="1" smtClean="0"/>
              <a:t>Scala</a:t>
            </a:r>
            <a:endParaRPr lang="en-US" sz="1400" dirty="0" smtClean="0"/>
          </a:p>
          <a:p>
            <a:pPr lvl="1"/>
            <a:r>
              <a:rPr lang="en-US" sz="1400" dirty="0" err="1" smtClean="0"/>
              <a:t>Scala</a:t>
            </a:r>
            <a:r>
              <a:rPr lang="en-US" sz="1400" dirty="0" smtClean="0"/>
              <a:t> Play Framework</a:t>
            </a:r>
          </a:p>
          <a:p>
            <a:pPr lvl="1"/>
            <a:r>
              <a:rPr lang="en-US" sz="1400" dirty="0" smtClean="0"/>
              <a:t>Support for Java Caching JSR-107</a:t>
            </a:r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1" y="3334037"/>
            <a:ext cx="4805680" cy="138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3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otNetAvatar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762000"/>
            <a:ext cx="2438400" cy="243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SDK for Couchbase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685800"/>
            <a:ext cx="5730239" cy="395732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.NET</a:t>
            </a:r>
          </a:p>
          <a:p>
            <a:pPr marL="0" indent="0">
              <a:buNone/>
            </a:pPr>
            <a:r>
              <a:rPr lang="en-US" sz="1600" dirty="0" smtClean="0"/>
              <a:t>2.0 – Document oriented, vastly improved connection management</a:t>
            </a:r>
          </a:p>
          <a:p>
            <a:pPr marL="0" indent="0">
              <a:buNone/>
            </a:pPr>
            <a:r>
              <a:rPr lang="en-US" sz="1600" dirty="0" smtClean="0"/>
              <a:t>2.1 – Task-based Asynchronous Pattern,  pluggable transcoders, networking enhancements </a:t>
            </a:r>
          </a:p>
          <a:p>
            <a:pPr marL="0" indent="0">
              <a:buNone/>
            </a:pPr>
            <a:r>
              <a:rPr lang="en-US" sz="1600" dirty="0" smtClean="0"/>
              <a:t>2.2 – (future) Official N1QL support, official geospatial support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98161" y="3151505"/>
            <a:ext cx="3220719" cy="1491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1825" indent="-1778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99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Integration for .NET</a:t>
            </a:r>
          </a:p>
          <a:p>
            <a:pPr lvl="1"/>
            <a:r>
              <a:rPr lang="en-US" sz="1400" dirty="0" smtClean="0"/>
              <a:t>LINQ  (language integrated query)</a:t>
            </a:r>
          </a:p>
          <a:p>
            <a:pPr lvl="1"/>
            <a:r>
              <a:rPr lang="en-US" sz="1400" dirty="0" smtClean="0"/>
              <a:t>ASP.NET Session Providers</a:t>
            </a:r>
          </a:p>
          <a:p>
            <a:pPr lvl="1"/>
            <a:r>
              <a:rPr lang="en-US" sz="1400" dirty="0" err="1" smtClean="0"/>
              <a:t>Contrib</a:t>
            </a:r>
            <a:r>
              <a:rPr lang="en-US" sz="1400" dirty="0" smtClean="0"/>
              <a:t> for new features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13850"/>
            <a:ext cx="3108960" cy="21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5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odeJSAvatar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762000"/>
            <a:ext cx="2438400" cy="243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SDK for Couchbase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685800"/>
            <a:ext cx="5953760" cy="395732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Node.js</a:t>
            </a:r>
            <a:endParaRPr lang="en-US" sz="2000" dirty="0" smtClean="0"/>
          </a:p>
          <a:p>
            <a:pPr marL="0" indent="0">
              <a:buNone/>
            </a:pPr>
            <a:r>
              <a:rPr lang="en-US" sz="1600" dirty="0" smtClean="0"/>
              <a:t>2.0 – More document oriented, revised view interface, experimental N1QL support, streaming view results and automatic pipelining of multi-operations</a:t>
            </a:r>
          </a:p>
          <a:p>
            <a:pPr marL="0" indent="0">
              <a:buNone/>
            </a:pPr>
            <a:r>
              <a:rPr lang="en-US" sz="1600" dirty="0" smtClean="0"/>
              <a:t>2.1 </a:t>
            </a:r>
            <a:r>
              <a:rPr lang="en-US" sz="1600" smtClean="0"/>
              <a:t>– (future) N1QL </a:t>
            </a:r>
            <a:r>
              <a:rPr lang="en-US" sz="1600" dirty="0" smtClean="0"/>
              <a:t>official support</a:t>
            </a:r>
          </a:p>
          <a:p>
            <a:r>
              <a:rPr lang="en-US" sz="1600" dirty="0" smtClean="0"/>
              <a:t>Based on and bundles </a:t>
            </a:r>
            <a:r>
              <a:rPr lang="en-US" sz="1600" dirty="0" err="1" smtClean="0"/>
              <a:t>libcouchbase</a:t>
            </a:r>
            <a:r>
              <a:rPr lang="en-US" sz="1600" dirty="0" smtClean="0"/>
              <a:t>, the super-fast event-oriented C SDK/library for Couchbase</a:t>
            </a:r>
          </a:p>
          <a:p>
            <a:r>
              <a:rPr lang="en-US" sz="1600" dirty="0" smtClean="0"/>
              <a:t>Asynchronous Interface</a:t>
            </a:r>
          </a:p>
          <a:p>
            <a:pPr lvl="1"/>
            <a:r>
              <a:rPr lang="en-US" sz="1200" dirty="0" smtClean="0"/>
              <a:t>All responses are through callbacks as expected</a:t>
            </a:r>
          </a:p>
          <a:p>
            <a:pPr lvl="1"/>
            <a:endParaRPr lang="en-US" sz="1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98161" y="3151505"/>
            <a:ext cx="3220719" cy="1644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1825" indent="-1778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99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62626"/>
              </a:buClr>
              <a:buFont typeface="Lucida Grande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Frameworks for </a:t>
            </a:r>
            <a:r>
              <a:rPr lang="en-US" sz="1600" dirty="0" err="1" smtClean="0"/>
              <a:t>Node.js</a:t>
            </a:r>
            <a:r>
              <a:rPr lang="en-US" sz="1600" dirty="0" smtClean="0"/>
              <a:t> developers</a:t>
            </a:r>
          </a:p>
          <a:p>
            <a:pPr lvl="1"/>
            <a:r>
              <a:rPr lang="en-US" sz="1100" dirty="0" smtClean="0"/>
              <a:t>Couchbase Ottoman</a:t>
            </a:r>
          </a:p>
          <a:p>
            <a:pPr lvl="1"/>
            <a:r>
              <a:rPr lang="en-US" sz="1100" dirty="0" err="1" smtClean="0"/>
              <a:t>Kouch</a:t>
            </a:r>
            <a:r>
              <a:rPr lang="en-US" sz="1100" dirty="0" smtClean="0"/>
              <a:t>: Mongoose-like porting framework </a:t>
            </a:r>
          </a:p>
          <a:p>
            <a:pPr lvl="1"/>
            <a:r>
              <a:rPr lang="en-US" sz="1100" dirty="0" smtClean="0"/>
              <a:t>arrest-</a:t>
            </a:r>
            <a:r>
              <a:rPr lang="en-US" sz="1100" dirty="0" err="1" smtClean="0"/>
              <a:t>couchbase</a:t>
            </a:r>
            <a:r>
              <a:rPr lang="en-US" sz="1100" dirty="0" smtClean="0"/>
              <a:t>, fast-</a:t>
            </a:r>
            <a:r>
              <a:rPr lang="en-US" sz="1100" dirty="0" err="1" smtClean="0"/>
              <a:t>api</a:t>
            </a:r>
            <a:r>
              <a:rPr lang="en-US" sz="1100" dirty="0" smtClean="0"/>
              <a:t>, sofa-</a:t>
            </a:r>
            <a:r>
              <a:rPr lang="en-US" sz="1100" dirty="0" err="1" smtClean="0"/>
              <a:t>odm</a:t>
            </a:r>
            <a:r>
              <a:rPr lang="en-US" sz="1100" dirty="0" smtClean="0"/>
              <a:t>, </a:t>
            </a:r>
            <a:r>
              <a:rPr lang="en-US" sz="1100" dirty="0" err="1" smtClean="0"/>
              <a:t>couchtard</a:t>
            </a:r>
            <a:endParaRPr lang="en-US" sz="1100" dirty="0" smtClean="0"/>
          </a:p>
          <a:p>
            <a:pPr lvl="1"/>
            <a:r>
              <a:rPr lang="en-US" sz="1100" dirty="0" smtClean="0"/>
              <a:t>33 dependencies on </a:t>
            </a:r>
            <a:r>
              <a:rPr lang="en-US" sz="1100" dirty="0" err="1" smtClean="0"/>
              <a:t>npm</a:t>
            </a:r>
            <a:r>
              <a:rPr lang="en-US" sz="1100" dirty="0" smtClean="0"/>
              <a:t>!</a:t>
            </a:r>
          </a:p>
          <a:p>
            <a:pPr lvl="1"/>
            <a:endParaRPr lang="en-US" sz="1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1" y="2919832"/>
            <a:ext cx="4632960" cy="17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6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Amphitrite.thmx</Template>
  <TotalTime>1400</TotalTime>
  <Words>1101</Words>
  <Application>Microsoft Macintosh PowerPoint</Application>
  <PresentationFormat>On-screen Show (16:9)</PresentationFormat>
  <Paragraphs>242</Paragraphs>
  <Slides>34</Slides>
  <Notes>4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Programming Couchbase</vt:lpstr>
      <vt:lpstr>Agenda</vt:lpstr>
      <vt:lpstr>Overview</vt:lpstr>
      <vt:lpstr>PowerPoint Presentation</vt:lpstr>
      <vt:lpstr>Couchbase SDKs</vt:lpstr>
      <vt:lpstr>Languages and Interfaces for Couchbase</vt:lpstr>
      <vt:lpstr>Java SDK for Couchbase</vt:lpstr>
      <vt:lpstr>.NET SDK for Couchbase</vt:lpstr>
      <vt:lpstr>Node.js SDK for Couchbase</vt:lpstr>
      <vt:lpstr>Bootstrapping</vt:lpstr>
      <vt:lpstr>Client Setup: Getting Cluster Configuration</vt:lpstr>
      <vt:lpstr>Documents and the API</vt:lpstr>
      <vt:lpstr>The Document</vt:lpstr>
      <vt:lpstr>Document Implementations</vt:lpstr>
      <vt:lpstr>Future Additions</vt:lpstr>
      <vt:lpstr>The API</vt:lpstr>
      <vt:lpstr>Future Additions</vt:lpstr>
      <vt:lpstr>The Document</vt:lpstr>
      <vt:lpstr>Document Implementations</vt:lpstr>
      <vt:lpstr>Example Document - Java</vt:lpstr>
      <vt:lpstr>Example Document - .NET</vt:lpstr>
      <vt:lpstr>Bucket API – Modifying Documents</vt:lpstr>
      <vt:lpstr>Insert .NET</vt:lpstr>
      <vt:lpstr>Replace Java</vt:lpstr>
      <vt:lpstr>Bucket API – Retrieving Documents</vt:lpstr>
      <vt:lpstr>Get PHP</vt:lpstr>
      <vt:lpstr>Get NodeJS</vt:lpstr>
      <vt:lpstr>Bucket API – Querying</vt:lpstr>
      <vt:lpstr>Sync Querying Java</vt:lpstr>
      <vt:lpstr>Querying .NET</vt:lpstr>
      <vt:lpstr>A Word about Couchbase Mobile</vt:lpstr>
      <vt:lpstr>Couchbase Mobile Overview</vt:lpstr>
      <vt:lpstr>Questions?</vt:lpstr>
      <vt:lpstr>Thank you.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Matt Ingenthron</cp:lastModifiedBy>
  <cp:revision>84</cp:revision>
  <dcterms:created xsi:type="dcterms:W3CDTF">2014-10-22T15:36:28Z</dcterms:created>
  <dcterms:modified xsi:type="dcterms:W3CDTF">2015-06-02T06:56:38Z</dcterms:modified>
</cp:coreProperties>
</file>