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2" r:id="rId3"/>
    <p:sldId id="283" r:id="rId4"/>
    <p:sldId id="297" r:id="rId5"/>
    <p:sldId id="287" r:id="rId6"/>
    <p:sldId id="288" r:id="rId7"/>
    <p:sldId id="290" r:id="rId8"/>
    <p:sldId id="291" r:id="rId9"/>
    <p:sldId id="312" r:id="rId10"/>
    <p:sldId id="313" r:id="rId11"/>
    <p:sldId id="292" r:id="rId12"/>
    <p:sldId id="294" r:id="rId13"/>
    <p:sldId id="293" r:id="rId14"/>
    <p:sldId id="295" r:id="rId15"/>
    <p:sldId id="296" r:id="rId16"/>
    <p:sldId id="285" r:id="rId17"/>
    <p:sldId id="306" r:id="rId18"/>
    <p:sldId id="307" r:id="rId19"/>
    <p:sldId id="308" r:id="rId20"/>
    <p:sldId id="309" r:id="rId21"/>
    <p:sldId id="310" r:id="rId22"/>
    <p:sldId id="311" r:id="rId23"/>
    <p:sldId id="286" r:id="rId24"/>
    <p:sldId id="305" r:id="rId25"/>
    <p:sldId id="298" r:id="rId26"/>
    <p:sldId id="300" r:id="rId27"/>
    <p:sldId id="302" r:id="rId28"/>
    <p:sldId id="303" r:id="rId29"/>
    <p:sldId id="304" r:id="rId30"/>
    <p:sldId id="267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3" autoAdjust="0"/>
    <p:restoredTop sz="94604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-104" y="-280"/>
      </p:cViewPr>
      <p:guideLst>
        <p:guide orient="horz"/>
        <p:guide pos="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1: N1QL Introduction [60 min]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Key concepts</a:t>
            </a:r>
          </a:p>
          <a:p>
            <a:r>
              <a:rPr lang="en-US" dirty="0" smtClean="0"/>
              <a:t>Differences from SQL</a:t>
            </a:r>
          </a:p>
          <a:p>
            <a:r>
              <a:rPr lang="en-US" dirty="0" smtClean="0"/>
              <a:t>Data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Denormalisation is the first thing many people think of when considering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modelling</a:t>
            </a:r>
            <a:r>
              <a:rPr lang="en-US" baseline="0" dirty="0" smtClean="0"/>
              <a:t> for non-relational databases.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course, our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Denormalisation is the first thing many people think of when considering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modelling</a:t>
            </a:r>
            <a:r>
              <a:rPr lang="en-US" baseline="0" dirty="0" smtClean="0"/>
              <a:t> for non-relational databases.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course, our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5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One media installation of the cluster.</a:t>
            </a:r>
          </a:p>
          <a:p>
            <a:r>
              <a:rPr lang="en-US" baseline="0" dirty="0" smtClean="0"/>
              <a:t>90 seconds to install!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8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8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3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sz="1200" dirty="0" smtClean="0">
                <a:solidFill>
                  <a:srgbClr val="000000"/>
                </a:solidFill>
                <a:cs typeface="Helvetica Neue Thin"/>
              </a:rPr>
              <a:t>Data-parallel — Query latency scales up with cores</a:t>
            </a:r>
          </a:p>
          <a:p>
            <a:pPr>
              <a:lnSpc>
                <a:spcPct val="160000"/>
              </a:lnSpc>
            </a:pPr>
            <a:r>
              <a:rPr lang="en-US" sz="1200" dirty="0" smtClean="0">
                <a:solidFill>
                  <a:srgbClr val="000000"/>
                </a:solidFill>
                <a:cs typeface="Helvetica Neue Thin"/>
              </a:rPr>
              <a:t>Memory-bound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6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Denormalisation is the first thing many people think of when considering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modelling</a:t>
            </a:r>
            <a:r>
              <a:rPr lang="en-US" baseline="0" dirty="0" smtClean="0"/>
              <a:t> for non-relational databases.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course, our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Denormalisation is the first thing many people think of when considering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modelling</a:t>
            </a:r>
            <a:r>
              <a:rPr lang="en-US" baseline="0" dirty="0" smtClean="0"/>
              <a:t> for non-relational databases.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course, our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04" y="21797"/>
            <a:ext cx="8229600" cy="547436"/>
          </a:xfrm>
        </p:spPr>
        <p:txBody>
          <a:bodyPr/>
          <a:lstStyle>
            <a:lvl1pPr algn="l">
              <a:defRPr sz="2000" spc="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070" y="172010"/>
            <a:ext cx="237743" cy="237743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5788" y="167030"/>
            <a:ext cx="247702" cy="247702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070" y="4767263"/>
            <a:ext cx="2895600" cy="273844"/>
          </a:xfrm>
        </p:spPr>
        <p:txBody>
          <a:bodyPr lIns="0"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©2014 Couchbase, Inc. 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536" y="4767263"/>
            <a:ext cx="743954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en-US" sz="850" kern="1200" smtClean="0">
                <a:solidFill>
                  <a:srgbClr val="CCCCCC"/>
                </a:solidFill>
                <a:latin typeface="Arial"/>
                <a:ea typeface="+mn-ea"/>
                <a:cs typeface="Arial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6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  <p:sldLayoutId id="214748367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ouchbase.com/4.0/n1ql/n1ql-basics/N1QLSQL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N1QL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007739" cy="41355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Couchbase has metadata about documents in addition to the document values itself.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dirty="0" smtClean="0"/>
              <a:t>The META() function allows for this kind of access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select META(`travel-sample`).id from `travel-sample` limit 10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{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"id": "landmark_26021"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},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{</a:t>
            </a:r>
          </a:p>
          <a:p>
            <a:pPr marL="0" indent="0">
              <a:buNone/>
            </a:pPr>
            <a:r>
              <a:rPr lang="fr-FR" sz="1600" dirty="0">
                <a:latin typeface="Consolas"/>
                <a:cs typeface="Consolas"/>
              </a:rPr>
              <a:t>            "id": "airport_1421"</a:t>
            </a:r>
          </a:p>
          <a:p>
            <a:pPr marL="0" indent="0">
              <a:buNone/>
            </a:pPr>
            <a:r>
              <a:rPr lang="fr-FR" sz="1600" dirty="0">
                <a:latin typeface="Consolas"/>
                <a:cs typeface="Consolas"/>
              </a:rPr>
              <a:t>        }</a:t>
            </a:r>
            <a:r>
              <a:rPr lang="fr-FR" sz="1600" dirty="0" smtClean="0">
                <a:latin typeface="Consolas"/>
                <a:cs typeface="Consolas"/>
              </a:rPr>
              <a:t>,…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780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CREATE / DROP </a:t>
            </a:r>
            <a:r>
              <a:rPr lang="en-US" dirty="0" smtClean="0"/>
              <a:t>INDEX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types of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View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GSI indexes (new secondary indexes)</a:t>
            </a:r>
          </a:p>
        </p:txBody>
      </p:sp>
    </p:spTree>
    <p:extLst>
      <p:ext uri="{BB962C8B-B14F-4D97-AF65-F5344CB8AC3E}">
        <p14:creationId xmlns:p14="http://schemas.microsoft.com/office/powerpoint/2010/main" val="246651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Document-oriented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988" y="547254"/>
            <a:ext cx="8007739" cy="427104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 smtClean="0"/>
              <a:t>Nested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Paths—</a:t>
            </a:r>
            <a:r>
              <a:rPr lang="en-US" sz="1800" dirty="0" err="1" smtClean="0"/>
              <a:t>user.profile.email</a:t>
            </a:r>
            <a:r>
              <a:rPr lang="en-US" sz="1800" dirty="0"/>
              <a:t>, children[0], children[0:2</a:t>
            </a:r>
            <a:r>
              <a:rPr lang="en-US" sz="1800" dirty="0" smtClean="0"/>
              <a:t>]</a:t>
            </a:r>
          </a:p>
          <a:p>
            <a:pPr lvl="1">
              <a:lnSpc>
                <a:spcPct val="120000"/>
              </a:lnSpc>
            </a:pPr>
            <a:r>
              <a:rPr lang="en-US" sz="1800" b="1" dirty="0"/>
              <a:t>NEST</a:t>
            </a:r>
            <a:r>
              <a:rPr lang="en-US" sz="1800" dirty="0"/>
              <a:t>, </a:t>
            </a:r>
            <a:r>
              <a:rPr lang="en-US" sz="1800" b="1" dirty="0" smtClean="0"/>
              <a:t>UNNEST</a:t>
            </a:r>
            <a:endParaRPr lang="en-US" sz="1800" dirty="0" smtClean="0"/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Ranging—</a:t>
            </a:r>
            <a:r>
              <a:rPr lang="en-US" sz="1800" b="1" dirty="0" smtClean="0"/>
              <a:t>FOR EVERY </a:t>
            </a:r>
            <a:r>
              <a:rPr lang="en-US" sz="1800" dirty="0" smtClean="0"/>
              <a:t>child </a:t>
            </a:r>
            <a:r>
              <a:rPr lang="en-US" sz="1800" b="1" dirty="0" smtClean="0"/>
              <a:t>IN</a:t>
            </a:r>
            <a:r>
              <a:rPr lang="en-US" sz="1800" dirty="0" smtClean="0"/>
              <a:t> children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Transformations—</a:t>
            </a:r>
            <a:r>
              <a:rPr lang="en-US" sz="1800" b="1" dirty="0" smtClean="0"/>
              <a:t>SELECT {“name”: </a:t>
            </a:r>
            <a:r>
              <a:rPr lang="en-US" sz="1800" b="1" dirty="0" err="1" smtClean="0"/>
              <a:t>first_name</a:t>
            </a:r>
            <a:r>
              <a:rPr lang="en-US" sz="1800" b="1" dirty="0" smtClean="0"/>
              <a:t> || </a:t>
            </a:r>
            <a:r>
              <a:rPr lang="en-US" sz="1800" b="1" dirty="0" err="1" smtClean="0"/>
              <a:t>last_name</a:t>
            </a:r>
            <a:r>
              <a:rPr lang="en-US" sz="1800" b="1" dirty="0" smtClean="0"/>
              <a:t>}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Non-uniform</a:t>
            </a:r>
          </a:p>
          <a:p>
            <a:pPr lvl="1">
              <a:lnSpc>
                <a:spcPct val="120000"/>
              </a:lnSpc>
            </a:pPr>
            <a:r>
              <a:rPr lang="en-US" sz="1800" b="1" dirty="0" smtClean="0"/>
              <a:t>IS MISSING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Type checking and conversion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Distributed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Direct lookup</a:t>
            </a:r>
            <a:r>
              <a:rPr lang="en-US" sz="1800" b="1" dirty="0" smtClean="0"/>
              <a:t>—USE KEYS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Efficient joins</a:t>
            </a:r>
            <a:r>
              <a:rPr lang="en-US" sz="1800" b="1" dirty="0" smtClean="0"/>
              <a:t>—ON KEYS</a:t>
            </a:r>
          </a:p>
        </p:txBody>
      </p:sp>
    </p:spTree>
    <p:extLst>
      <p:ext uri="{BB962C8B-B14F-4D97-AF65-F5344CB8AC3E}">
        <p14:creationId xmlns:p14="http://schemas.microsoft.com/office/powerpoint/2010/main" val="385211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writes*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192"/>
            <a:ext cx="8007739" cy="398626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UPDATE</a:t>
            </a:r>
          </a:p>
          <a:p>
            <a:pPr lvl="1">
              <a:lnSpc>
                <a:spcPct val="140000"/>
              </a:lnSpc>
            </a:pPr>
            <a:r>
              <a:rPr lang="en-US" b="1" dirty="0" smtClean="0"/>
              <a:t>UPDATE … WHERE …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DELETE</a:t>
            </a:r>
          </a:p>
          <a:p>
            <a:pPr lvl="1">
              <a:lnSpc>
                <a:spcPct val="140000"/>
              </a:lnSpc>
            </a:pPr>
            <a:r>
              <a:rPr lang="en-US" b="1" dirty="0" smtClean="0"/>
              <a:t>DELETE … WHERE …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INSERT</a:t>
            </a:r>
          </a:p>
          <a:p>
            <a:pPr lvl="1">
              <a:lnSpc>
                <a:spcPct val="140000"/>
              </a:lnSpc>
            </a:pPr>
            <a:r>
              <a:rPr lang="en-US" b="1" dirty="0" smtClean="0"/>
              <a:t>INSERT … VALUES …</a:t>
            </a:r>
          </a:p>
          <a:p>
            <a:pPr lvl="1">
              <a:lnSpc>
                <a:spcPct val="140000"/>
              </a:lnSpc>
            </a:pPr>
            <a:r>
              <a:rPr lang="en-US" b="1" dirty="0" smtClean="0"/>
              <a:t>INSERT … SELECT …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MERGE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789" y="3894667"/>
            <a:ext cx="3017152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*</a:t>
            </a:r>
            <a:r>
              <a:rPr lang="en-US" sz="1400" dirty="0" smtClean="0"/>
              <a:t>Experimental in CB 4.0.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*Single-document atomicity.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028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6069980" y="4104572"/>
            <a:ext cx="2945780" cy="479870"/>
          </a:xfrm>
          <a:prstGeom prst="rect">
            <a:avLst/>
          </a:prstGeom>
          <a:solidFill>
            <a:srgbClr val="E1002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124200" y="3672556"/>
            <a:ext cx="2945780" cy="479870"/>
          </a:xfrm>
          <a:prstGeom prst="rect">
            <a:avLst/>
          </a:prstGeom>
          <a:solidFill>
            <a:srgbClr val="E1002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8420" y="3269439"/>
            <a:ext cx="2945780" cy="479870"/>
          </a:xfrm>
          <a:prstGeom prst="rect">
            <a:avLst/>
          </a:prstGeom>
          <a:solidFill>
            <a:srgbClr val="E1002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84343" y="2103688"/>
            <a:ext cx="8596640" cy="23783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657980" y="873171"/>
            <a:ext cx="1317456" cy="993746"/>
          </a:xfrm>
          <a:prstGeom prst="round2Diag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842646" y="1335316"/>
            <a:ext cx="950976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Client SDK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2646" y="978936"/>
            <a:ext cx="962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>
            <a:stCxn id="13" idx="1"/>
          </p:cNvCxnSpPr>
          <p:nvPr/>
        </p:nvCxnSpPr>
        <p:spPr>
          <a:xfrm>
            <a:off x="1316708" y="1866917"/>
            <a:ext cx="4737" cy="236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 Diagonal Corner Rectangle 26"/>
          <p:cNvSpPr/>
          <p:nvPr/>
        </p:nvSpPr>
        <p:spPr>
          <a:xfrm>
            <a:off x="450816" y="3733765"/>
            <a:ext cx="952707" cy="3657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Index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" name="Round Diagonal Corner Rectangle 27"/>
          <p:cNvSpPr/>
          <p:nvPr/>
        </p:nvSpPr>
        <p:spPr>
          <a:xfrm>
            <a:off x="341216" y="2579774"/>
            <a:ext cx="1175286" cy="2054351"/>
          </a:xfrm>
          <a:prstGeom prst="round2DiagRect">
            <a:avLst/>
          </a:prstGeom>
          <a:noFill/>
          <a:ln w="25400"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305" y="2607571"/>
            <a:ext cx="962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/>
                <a:cs typeface="Arial"/>
              </a:rPr>
              <a:t>CB Node</a:t>
            </a:r>
            <a:endParaRPr lang="en-US" sz="11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948412" y="2343003"/>
            <a:ext cx="4737" cy="236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 Diagonal Corner Rectangle 36"/>
          <p:cNvSpPr/>
          <p:nvPr/>
        </p:nvSpPr>
        <p:spPr>
          <a:xfrm>
            <a:off x="2370390" y="873171"/>
            <a:ext cx="1317456" cy="993746"/>
          </a:xfrm>
          <a:prstGeom prst="round2Diag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2555056" y="1335316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2"/>
                </a:solidFill>
              </a:rPr>
              <a:t>ODBC / JDBC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55056" y="978936"/>
            <a:ext cx="962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40" name="Straight Connector 39"/>
          <p:cNvCxnSpPr>
            <a:stCxn id="37" idx="1"/>
          </p:cNvCxnSpPr>
          <p:nvPr/>
        </p:nvCxnSpPr>
        <p:spPr>
          <a:xfrm>
            <a:off x="3029118" y="1866917"/>
            <a:ext cx="4737" cy="236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 Diagonal Corner Rectangle 45"/>
          <p:cNvSpPr/>
          <p:nvPr/>
        </p:nvSpPr>
        <p:spPr>
          <a:xfrm>
            <a:off x="450816" y="4152426"/>
            <a:ext cx="952707" cy="3657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Query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47" name="Round Diagonal Corner Rectangle 46"/>
          <p:cNvSpPr/>
          <p:nvPr/>
        </p:nvSpPr>
        <p:spPr>
          <a:xfrm>
            <a:off x="450816" y="2893182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Manager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48" name="Round Diagonal Corner Rectangle 47"/>
          <p:cNvSpPr/>
          <p:nvPr/>
        </p:nvSpPr>
        <p:spPr>
          <a:xfrm>
            <a:off x="450816" y="3311843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Data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49" name="Round Diagonal Corner Rectangle 48"/>
          <p:cNvSpPr/>
          <p:nvPr/>
        </p:nvSpPr>
        <p:spPr>
          <a:xfrm>
            <a:off x="3363185" y="3738812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Index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50" name="Round Diagonal Corner Rectangle 49"/>
          <p:cNvSpPr/>
          <p:nvPr/>
        </p:nvSpPr>
        <p:spPr>
          <a:xfrm>
            <a:off x="3253585" y="2584821"/>
            <a:ext cx="1175286" cy="2054351"/>
          </a:xfrm>
          <a:prstGeom prst="round2DiagRect">
            <a:avLst/>
          </a:prstGeom>
          <a:noFill/>
          <a:ln w="25400"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83674" y="2612618"/>
            <a:ext cx="962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/>
                <a:cs typeface="Arial"/>
              </a:rPr>
              <a:t>CB Node</a:t>
            </a:r>
            <a:endParaRPr lang="en-US" sz="11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860781" y="2348050"/>
            <a:ext cx="4737" cy="236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 Diagonal Corner Rectangle 52"/>
          <p:cNvSpPr/>
          <p:nvPr/>
        </p:nvSpPr>
        <p:spPr>
          <a:xfrm>
            <a:off x="3363185" y="4157473"/>
            <a:ext cx="952707" cy="3657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Query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54" name="Round Diagonal Corner Rectangle 53"/>
          <p:cNvSpPr/>
          <p:nvPr/>
        </p:nvSpPr>
        <p:spPr>
          <a:xfrm>
            <a:off x="3363185" y="2898229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Manager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55" name="Round Diagonal Corner Rectangle 54"/>
          <p:cNvSpPr/>
          <p:nvPr/>
        </p:nvSpPr>
        <p:spPr>
          <a:xfrm>
            <a:off x="3363185" y="3316890"/>
            <a:ext cx="952707" cy="3657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Data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56" name="Round Diagonal Corner Rectangle 55"/>
          <p:cNvSpPr/>
          <p:nvPr/>
        </p:nvSpPr>
        <p:spPr>
          <a:xfrm>
            <a:off x="4830433" y="3738812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Index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57" name="Round Diagonal Corner Rectangle 56"/>
          <p:cNvSpPr/>
          <p:nvPr/>
        </p:nvSpPr>
        <p:spPr>
          <a:xfrm>
            <a:off x="4720833" y="2584821"/>
            <a:ext cx="1175286" cy="2054351"/>
          </a:xfrm>
          <a:prstGeom prst="round2DiagRect">
            <a:avLst/>
          </a:prstGeom>
          <a:noFill/>
          <a:ln w="25400"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50922" y="2612618"/>
            <a:ext cx="962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/>
                <a:cs typeface="Arial"/>
              </a:rPr>
              <a:t>CB Node</a:t>
            </a:r>
            <a:endParaRPr lang="en-US" sz="11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5328029" y="2348050"/>
            <a:ext cx="4737" cy="236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 Diagonal Corner Rectangle 59"/>
          <p:cNvSpPr/>
          <p:nvPr/>
        </p:nvSpPr>
        <p:spPr>
          <a:xfrm>
            <a:off x="4830433" y="4157473"/>
            <a:ext cx="952707" cy="3657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Query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61" name="Round Diagonal Corner Rectangle 60"/>
          <p:cNvSpPr/>
          <p:nvPr/>
        </p:nvSpPr>
        <p:spPr>
          <a:xfrm>
            <a:off x="4830433" y="2898229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Manager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62" name="Round Diagonal Corner Rectangle 61"/>
          <p:cNvSpPr/>
          <p:nvPr/>
        </p:nvSpPr>
        <p:spPr>
          <a:xfrm>
            <a:off x="4830433" y="3316890"/>
            <a:ext cx="952707" cy="3657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Data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63" name="Round Diagonal Corner Rectangle 62"/>
          <p:cNvSpPr/>
          <p:nvPr/>
        </p:nvSpPr>
        <p:spPr>
          <a:xfrm>
            <a:off x="6292300" y="3733765"/>
            <a:ext cx="952707" cy="3657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Index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64" name="Round Diagonal Corner Rectangle 63"/>
          <p:cNvSpPr/>
          <p:nvPr/>
        </p:nvSpPr>
        <p:spPr>
          <a:xfrm>
            <a:off x="6182700" y="2579774"/>
            <a:ext cx="1175286" cy="2054351"/>
          </a:xfrm>
          <a:prstGeom prst="round2DiagRect">
            <a:avLst/>
          </a:prstGeom>
          <a:noFill/>
          <a:ln w="25400"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12789" y="2607571"/>
            <a:ext cx="962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/>
                <a:cs typeface="Arial"/>
              </a:rPr>
              <a:t>CB Node</a:t>
            </a:r>
            <a:endParaRPr lang="en-US" sz="11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6789896" y="2343003"/>
            <a:ext cx="4737" cy="236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ound Diagonal Corner Rectangle 66"/>
          <p:cNvSpPr/>
          <p:nvPr/>
        </p:nvSpPr>
        <p:spPr>
          <a:xfrm>
            <a:off x="6292300" y="4152426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Query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68" name="Round Diagonal Corner Rectangle 67"/>
          <p:cNvSpPr/>
          <p:nvPr/>
        </p:nvSpPr>
        <p:spPr>
          <a:xfrm>
            <a:off x="6292300" y="2893182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Manager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69" name="Round Diagonal Corner Rectangle 68"/>
          <p:cNvSpPr/>
          <p:nvPr/>
        </p:nvSpPr>
        <p:spPr>
          <a:xfrm>
            <a:off x="6292300" y="3311843"/>
            <a:ext cx="952707" cy="3657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Data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7778504" y="3733765"/>
            <a:ext cx="952707" cy="3657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Index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7668904" y="2579774"/>
            <a:ext cx="1175286" cy="2054351"/>
          </a:xfrm>
          <a:prstGeom prst="round2DiagRect">
            <a:avLst/>
          </a:prstGeom>
          <a:noFill/>
          <a:ln w="25400"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98993" y="2607571"/>
            <a:ext cx="962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/>
                <a:cs typeface="Arial"/>
              </a:rPr>
              <a:t>CB Node</a:t>
            </a:r>
            <a:endParaRPr lang="en-US" sz="11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8276100" y="2343003"/>
            <a:ext cx="4737" cy="236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 Diagonal Corner Rectangle 73"/>
          <p:cNvSpPr/>
          <p:nvPr/>
        </p:nvSpPr>
        <p:spPr>
          <a:xfrm>
            <a:off x="7778504" y="4152426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Query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7778504" y="2893182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Manager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7778504" y="3311843"/>
            <a:ext cx="952707" cy="3657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Data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79" name="Round Diagonal Corner Rectangle 78"/>
          <p:cNvSpPr/>
          <p:nvPr/>
        </p:nvSpPr>
        <p:spPr>
          <a:xfrm>
            <a:off x="1911194" y="3738812"/>
            <a:ext cx="952707" cy="3657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Index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80" name="Round Diagonal Corner Rectangle 79"/>
          <p:cNvSpPr/>
          <p:nvPr/>
        </p:nvSpPr>
        <p:spPr>
          <a:xfrm>
            <a:off x="1801594" y="2584821"/>
            <a:ext cx="1175286" cy="2054351"/>
          </a:xfrm>
          <a:prstGeom prst="round2DiagRect">
            <a:avLst/>
          </a:prstGeom>
          <a:noFill/>
          <a:ln w="25400"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31683" y="2612618"/>
            <a:ext cx="962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/>
                <a:cs typeface="Arial"/>
              </a:rPr>
              <a:t>CB Node</a:t>
            </a:r>
            <a:endParaRPr lang="en-US" sz="11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408790" y="2348050"/>
            <a:ext cx="4737" cy="236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ound Diagonal Corner Rectangle 82"/>
          <p:cNvSpPr/>
          <p:nvPr/>
        </p:nvSpPr>
        <p:spPr>
          <a:xfrm>
            <a:off x="1911194" y="4157473"/>
            <a:ext cx="952707" cy="3657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Query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84" name="Round Diagonal Corner Rectangle 83"/>
          <p:cNvSpPr/>
          <p:nvPr/>
        </p:nvSpPr>
        <p:spPr>
          <a:xfrm>
            <a:off x="1911194" y="2898229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Manager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85" name="Round Diagonal Corner Rectangle 84"/>
          <p:cNvSpPr/>
          <p:nvPr/>
        </p:nvSpPr>
        <p:spPr>
          <a:xfrm>
            <a:off x="1911194" y="3316890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Data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4841" y="756813"/>
            <a:ext cx="3190350" cy="106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sz="1200" b="1" dirty="0" smtClean="0">
                <a:solidFill>
                  <a:srgbClr val="333333"/>
                </a:solidFill>
                <a:latin typeface="Arial"/>
                <a:cs typeface="Arial"/>
              </a:rPr>
              <a:t>Connectivity, ecosystem, &amp; rich apps</a:t>
            </a:r>
          </a:p>
          <a:p>
            <a:pPr>
              <a:lnSpc>
                <a:spcPct val="180000"/>
              </a:lnSpc>
            </a:pPr>
            <a:r>
              <a:rPr lang="en-US" sz="1200" b="1" dirty="0" smtClean="0">
                <a:solidFill>
                  <a:srgbClr val="333333"/>
                </a:solidFill>
                <a:latin typeface="Arial"/>
                <a:cs typeface="Arial"/>
              </a:rPr>
              <a:t>Node services &amp; modular scaling</a:t>
            </a:r>
          </a:p>
          <a:p>
            <a:pPr>
              <a:lnSpc>
                <a:spcPct val="180000"/>
              </a:lnSpc>
            </a:pPr>
            <a:r>
              <a:rPr lang="en-US" sz="1200" b="1" dirty="0" smtClean="0">
                <a:solidFill>
                  <a:srgbClr val="333333"/>
                </a:solidFill>
                <a:latin typeface="Arial"/>
                <a:cs typeface="Arial"/>
              </a:rPr>
              <a:t>Query throughput scales with nodes</a:t>
            </a:r>
          </a:p>
        </p:txBody>
      </p:sp>
      <p:sp>
        <p:nvSpPr>
          <p:cNvPr id="77" name="Round Diagonal Corner Rectangle 76"/>
          <p:cNvSpPr/>
          <p:nvPr/>
        </p:nvSpPr>
        <p:spPr>
          <a:xfrm>
            <a:off x="4048861" y="873171"/>
            <a:ext cx="1317456" cy="993746"/>
          </a:xfrm>
          <a:prstGeom prst="round2Diag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8" name="Round Diagonal Corner Rectangle 77"/>
          <p:cNvSpPr/>
          <p:nvPr/>
        </p:nvSpPr>
        <p:spPr>
          <a:xfrm>
            <a:off x="4233527" y="1335316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2"/>
                </a:solidFill>
              </a:rPr>
              <a:t>ODBC / JDBC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33527" y="978936"/>
            <a:ext cx="962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FFFF"/>
                </a:solidFill>
                <a:latin typeface="Arial"/>
                <a:cs typeface="Arial"/>
              </a:rPr>
              <a:t>BI Tool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87" name="Straight Connector 86"/>
          <p:cNvCxnSpPr>
            <a:stCxn id="77" idx="1"/>
          </p:cNvCxnSpPr>
          <p:nvPr/>
        </p:nvCxnSpPr>
        <p:spPr>
          <a:xfrm>
            <a:off x="4707589" y="1866917"/>
            <a:ext cx="4737" cy="236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76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" grpId="0" animBg="1"/>
      <p:bldP spid="9" grpId="0" animBg="1"/>
      <p:bldP spid="13" grpId="0" animBg="1"/>
      <p:bldP spid="10" grpId="0" animBg="1"/>
      <p:bldP spid="12" grpId="0"/>
      <p:bldP spid="27" grpId="0" animBg="1"/>
      <p:bldP spid="28" grpId="0" animBg="1"/>
      <p:bldP spid="31" grpId="0"/>
      <p:bldP spid="37" grpId="0" animBg="1"/>
      <p:bldP spid="38" grpId="0" animBg="1"/>
      <p:bldP spid="39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4" grpId="0" animBg="1"/>
      <p:bldP spid="75" grpId="0" animBg="1"/>
      <p:bldP spid="76" grpId="0" animBg="1"/>
      <p:bldP spid="79" grpId="0" animBg="1"/>
      <p:bldP spid="80" grpId="0" animBg="1"/>
      <p:bldP spid="81" grpId="0"/>
      <p:bldP spid="83" grpId="0" animBg="1"/>
      <p:bldP spid="84" grpId="0" animBg="1"/>
      <p:bldP spid="85" grpId="0" animBg="1"/>
      <p:bldP spid="2" grpId="0"/>
      <p:bldP spid="77" grpId="0" animBg="1"/>
      <p:bldP spid="78" grpId="0" animBg="1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Notched Right Arrow 23"/>
          <p:cNvSpPr/>
          <p:nvPr/>
        </p:nvSpPr>
        <p:spPr>
          <a:xfrm>
            <a:off x="0" y="2834174"/>
            <a:ext cx="9144000" cy="514350"/>
          </a:xfrm>
          <a:prstGeom prst="notchedRightArrow">
            <a:avLst/>
          </a:prstGeom>
          <a:solidFill>
            <a:srgbClr val="E1002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Diagonal Corner Rectangle 60"/>
          <p:cNvSpPr/>
          <p:nvPr/>
        </p:nvSpPr>
        <p:spPr>
          <a:xfrm>
            <a:off x="388601" y="1248112"/>
            <a:ext cx="8369165" cy="2409908"/>
          </a:xfrm>
          <a:prstGeom prst="round2Diag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Query 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1382113" y="3898195"/>
            <a:ext cx="952707" cy="783776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Index Services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074643" y="752186"/>
            <a:ext cx="952707" cy="365760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Client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671886" y="3898195"/>
            <a:ext cx="952707" cy="783776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Data Services</a:t>
            </a:r>
            <a:endParaRPr lang="en-US" sz="1100" b="1" dirty="0">
              <a:solidFill>
                <a:schemeClr val="bg2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223087" y="1463040"/>
            <a:ext cx="1202777" cy="2005032"/>
            <a:chOff x="2223087" y="1463040"/>
            <a:chExt cx="1202777" cy="2005032"/>
          </a:xfrm>
        </p:grpSpPr>
        <p:sp>
          <p:nvSpPr>
            <p:cNvPr id="12" name="Round Diagonal Corner Rectangle 11"/>
            <p:cNvSpPr/>
            <p:nvPr/>
          </p:nvSpPr>
          <p:spPr>
            <a:xfrm>
              <a:off x="2641596" y="1775773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2641596" y="2212483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2641596" y="2659443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 Diagonal Corner Rectangle 14"/>
            <p:cNvSpPr/>
            <p:nvPr/>
          </p:nvSpPr>
          <p:spPr>
            <a:xfrm>
              <a:off x="2641596" y="3107956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223087" y="1463040"/>
              <a:ext cx="1202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/>
                  <a:cs typeface="Arial"/>
                </a:rPr>
                <a:t>Fetch</a:t>
              </a:r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35450" y="1463040"/>
            <a:ext cx="1202777" cy="2014508"/>
            <a:chOff x="1203720" y="1307791"/>
            <a:chExt cx="1202777" cy="2014508"/>
          </a:xfrm>
        </p:grpSpPr>
        <p:sp>
          <p:nvSpPr>
            <p:cNvPr id="8" name="Round Diagonal Corner Rectangle 7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03720" y="1307791"/>
              <a:ext cx="1202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/>
                  <a:cs typeface="Arial"/>
                </a:rPr>
                <a:t>Scan</a:t>
              </a:r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50" y="1463040"/>
            <a:ext cx="1202777" cy="2014508"/>
            <a:chOff x="1203720" y="1307791"/>
            <a:chExt cx="1202777" cy="2014508"/>
          </a:xfrm>
        </p:grpSpPr>
        <p:sp>
          <p:nvSpPr>
            <p:cNvPr id="19" name="Round Diagonal Corner Rectangle 18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3720" y="1307791"/>
              <a:ext cx="1202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/>
                  <a:cs typeface="Arial"/>
                </a:rPr>
                <a:t>Parse</a:t>
              </a:r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67715" y="1463040"/>
            <a:ext cx="1202777" cy="2014508"/>
            <a:chOff x="1203720" y="1307791"/>
            <a:chExt cx="1202777" cy="2014508"/>
          </a:xfrm>
        </p:grpSpPr>
        <p:sp>
          <p:nvSpPr>
            <p:cNvPr id="22" name="Round Diagonal Corner Rectangle 21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03720" y="1307791"/>
              <a:ext cx="1202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/>
                  <a:cs typeface="Arial"/>
                </a:rPr>
                <a:t>Plan</a:t>
              </a:r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902156" y="1463040"/>
            <a:ext cx="1202777" cy="2005032"/>
            <a:chOff x="2902156" y="1463040"/>
            <a:chExt cx="1202777" cy="2005032"/>
          </a:xfrm>
        </p:grpSpPr>
        <p:sp>
          <p:nvSpPr>
            <p:cNvPr id="26" name="Round Diagonal Corner Rectangle 25"/>
            <p:cNvSpPr/>
            <p:nvPr/>
          </p:nvSpPr>
          <p:spPr>
            <a:xfrm>
              <a:off x="3320665" y="1775773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3320665" y="2212483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3320665" y="2659443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3320665" y="3107956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02156" y="1463040"/>
              <a:ext cx="1202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/>
                  <a:cs typeface="Arial"/>
                </a:rPr>
                <a:t>Join</a:t>
              </a:r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91263" y="1463040"/>
            <a:ext cx="1202777" cy="2005032"/>
            <a:chOff x="2327345" y="1317267"/>
            <a:chExt cx="1202777" cy="2005032"/>
          </a:xfrm>
        </p:grpSpPr>
        <p:sp>
          <p:nvSpPr>
            <p:cNvPr id="32" name="Round Diagonal Corner Rectangle 31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Round Diagonal Corner Rectangle 32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ound Diagonal Corner Rectangle 33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27345" y="1317267"/>
              <a:ext cx="1202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/>
                  <a:cs typeface="Arial"/>
                </a:rPr>
                <a:t>Filter</a:t>
              </a:r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73065" y="1298313"/>
            <a:ext cx="1202777" cy="2175618"/>
            <a:chOff x="2327345" y="1146681"/>
            <a:chExt cx="1202777" cy="2175618"/>
          </a:xfrm>
        </p:grpSpPr>
        <p:sp>
          <p:nvSpPr>
            <p:cNvPr id="38" name="Round Diagonal Corner Rectangle 37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ound Diagonal Corner Rectangle 38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 Diagonal Corner Rectangle 39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 Diagonal Corner Rectangle 40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27345" y="1146681"/>
              <a:ext cx="1202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/>
                  <a:cs typeface="Arial"/>
                </a:rPr>
                <a:t>Pre-Aggregate</a:t>
              </a:r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33923" y="1463040"/>
            <a:ext cx="1202777" cy="2014508"/>
            <a:chOff x="1203720" y="1307791"/>
            <a:chExt cx="1202777" cy="2014508"/>
          </a:xfrm>
        </p:grpSpPr>
        <p:sp>
          <p:nvSpPr>
            <p:cNvPr id="44" name="Round Diagonal Corner Rectangle 43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03720" y="1307791"/>
              <a:ext cx="1202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/>
                  <a:cs typeface="Arial"/>
                </a:rPr>
                <a:t>Offset</a:t>
              </a:r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21365" y="1463040"/>
            <a:ext cx="1202777" cy="2014508"/>
            <a:chOff x="1203720" y="1307791"/>
            <a:chExt cx="1202777" cy="2014508"/>
          </a:xfrm>
        </p:grpSpPr>
        <p:sp>
          <p:nvSpPr>
            <p:cNvPr id="53" name="Round Diagonal Corner Rectangle 52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03720" y="1307791"/>
              <a:ext cx="1202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/>
                  <a:cs typeface="Arial"/>
                </a:rPr>
                <a:t>Limit</a:t>
              </a:r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707217" y="1463040"/>
            <a:ext cx="1202777" cy="2005032"/>
            <a:chOff x="2327345" y="1317267"/>
            <a:chExt cx="1202777" cy="2005032"/>
          </a:xfrm>
        </p:grpSpPr>
        <p:sp>
          <p:nvSpPr>
            <p:cNvPr id="56" name="Round Diagonal Corner Rectangle 55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Round Diagonal Corner Rectangle 56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Round Diagonal Corner Rectangle 57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Round Diagonal Corner Rectangle 58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27345" y="1317267"/>
              <a:ext cx="1202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/>
                  <a:cs typeface="Arial"/>
                </a:rPr>
                <a:t>Project</a:t>
              </a:r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2134772" y="3477548"/>
            <a:ext cx="8379" cy="424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54959" y="3728320"/>
            <a:ext cx="4881222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200" b="1" dirty="0" smtClean="0">
                <a:solidFill>
                  <a:srgbClr val="333333"/>
                </a:solidFill>
                <a:latin typeface="Arial"/>
                <a:cs typeface="Arial"/>
              </a:rPr>
              <a:t>Data-parallel — Query latency scales with cores</a:t>
            </a:r>
          </a:p>
          <a:p>
            <a:pPr>
              <a:lnSpc>
                <a:spcPct val="160000"/>
              </a:lnSpc>
            </a:pPr>
            <a:r>
              <a:rPr lang="en-US" sz="1200" b="1" dirty="0" smtClean="0">
                <a:solidFill>
                  <a:srgbClr val="333333"/>
                </a:solidFill>
                <a:latin typeface="Arial"/>
                <a:cs typeface="Arial"/>
              </a:rPr>
              <a:t>Memory-bound</a:t>
            </a:r>
          </a:p>
          <a:p>
            <a:pPr>
              <a:lnSpc>
                <a:spcPct val="160000"/>
              </a:lnSpc>
            </a:pPr>
            <a:r>
              <a:rPr lang="en-US" sz="1200" b="1" dirty="0" smtClean="0">
                <a:solidFill>
                  <a:srgbClr val="333333"/>
                </a:solidFill>
                <a:latin typeface="Arial"/>
                <a:cs typeface="Arial"/>
              </a:rPr>
              <a:t>Pluggable architecture — </a:t>
            </a:r>
            <a:r>
              <a:rPr lang="en-US" sz="1200" b="1" dirty="0" err="1" smtClean="0">
                <a:solidFill>
                  <a:srgbClr val="333333"/>
                </a:solidFill>
                <a:latin typeface="Arial"/>
                <a:cs typeface="Arial"/>
              </a:rPr>
              <a:t>datastore</a:t>
            </a:r>
            <a:r>
              <a:rPr lang="en-US" sz="1200" b="1" dirty="0" smtClean="0">
                <a:solidFill>
                  <a:srgbClr val="333333"/>
                </a:solidFill>
                <a:latin typeface="Arial"/>
                <a:cs typeface="Arial"/>
              </a:rPr>
              <a:t>, indexer, client, …</a:t>
            </a:r>
          </a:p>
        </p:txBody>
      </p:sp>
      <p:cxnSp>
        <p:nvCxnSpPr>
          <p:cNvPr id="73" name="Elbow Connector 72"/>
          <p:cNvCxnSpPr>
            <a:stCxn id="10" idx="2"/>
            <a:endCxn id="61" idx="2"/>
          </p:cNvCxnSpPr>
          <p:nvPr/>
        </p:nvCxnSpPr>
        <p:spPr>
          <a:xfrm rot="10800000" flipV="1">
            <a:off x="388601" y="935066"/>
            <a:ext cx="3686042" cy="1518000"/>
          </a:xfrm>
          <a:prstGeom prst="bentConnector3">
            <a:avLst>
              <a:gd name="adj1" fmla="val 1062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1" idx="0"/>
            <a:endCxn id="10" idx="0"/>
          </p:cNvCxnSpPr>
          <p:nvPr/>
        </p:nvCxnSpPr>
        <p:spPr>
          <a:xfrm flipH="1" flipV="1">
            <a:off x="5027350" y="935066"/>
            <a:ext cx="3730416" cy="1518000"/>
          </a:xfrm>
          <a:prstGeom prst="bentConnector3">
            <a:avLst>
              <a:gd name="adj1" fmla="val -61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88355" y="603370"/>
            <a:ext cx="1694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333333"/>
                </a:solidFill>
                <a:latin typeface="Arial"/>
                <a:cs typeface="Arial"/>
              </a:rPr>
              <a:t>Request</a:t>
            </a:r>
            <a:endParaRPr lang="en-US" sz="1200" b="1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66210" y="603370"/>
            <a:ext cx="1694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333333"/>
                </a:solidFill>
                <a:latin typeface="Arial"/>
                <a:cs typeface="Arial"/>
              </a:rPr>
              <a:t>Response</a:t>
            </a:r>
            <a:endParaRPr lang="en-US" sz="1200" b="1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651557" y="1463040"/>
            <a:ext cx="1202777" cy="2005032"/>
            <a:chOff x="2327345" y="1317267"/>
            <a:chExt cx="1202777" cy="2005032"/>
          </a:xfrm>
        </p:grpSpPr>
        <p:sp>
          <p:nvSpPr>
            <p:cNvPr id="75" name="Round Diagonal Corner Rectangle 74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ound Diagonal Corner Rectangle 75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ound Diagonal Corner Rectangle 76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Round Diagonal Corner Rectangle 77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27345" y="1317267"/>
              <a:ext cx="1202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/>
                  <a:cs typeface="Arial"/>
                </a:rPr>
                <a:t>Sort</a:t>
              </a:r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6" name="Straight Connector 85"/>
          <p:cNvCxnSpPr>
            <a:stCxn id="29" idx="1"/>
          </p:cNvCxnSpPr>
          <p:nvPr/>
        </p:nvCxnSpPr>
        <p:spPr>
          <a:xfrm>
            <a:off x="3503545" y="3468072"/>
            <a:ext cx="3353" cy="430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5" idx="1"/>
          </p:cNvCxnSpPr>
          <p:nvPr/>
        </p:nvCxnSpPr>
        <p:spPr>
          <a:xfrm flipH="1">
            <a:off x="2824475" y="3468072"/>
            <a:ext cx="1" cy="430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963433" y="1463040"/>
            <a:ext cx="1202777" cy="2014508"/>
            <a:chOff x="1203720" y="1307791"/>
            <a:chExt cx="1202777" cy="2014508"/>
          </a:xfrm>
        </p:grpSpPr>
        <p:sp>
          <p:nvSpPr>
            <p:cNvPr id="94" name="Round Diagonal Corner Rectangle 93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03720" y="1307791"/>
              <a:ext cx="1202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/>
                  <a:cs typeface="Arial"/>
                </a:rPr>
                <a:t>Aggregate</a:t>
              </a:r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07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1" grpId="0" animBg="1"/>
      <p:bldP spid="9" grpId="0" animBg="1"/>
      <p:bldP spid="10" grpId="0" animBg="1"/>
      <p:bldP spid="11" grpId="0" animBg="1"/>
      <p:bldP spid="71" grpId="0"/>
      <p:bldP spid="71" grpId="1"/>
      <p:bldP spid="80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007739" cy="4024579"/>
          </a:xfrm>
        </p:spPr>
        <p:txBody>
          <a:bodyPr/>
          <a:lstStyle/>
          <a:p>
            <a:r>
              <a:rPr lang="en-US" dirty="0" smtClean="0"/>
              <a:t>Most important difference is the data model</a:t>
            </a:r>
          </a:p>
          <a:p>
            <a:pPr lvl="1"/>
            <a:r>
              <a:rPr lang="en-US" dirty="0" smtClean="0"/>
              <a:t>Data is no longer constrained to tables with a uniform structure</a:t>
            </a:r>
          </a:p>
          <a:p>
            <a:r>
              <a:rPr lang="en-US" dirty="0" smtClean="0"/>
              <a:t>Filtering is more advanced and better adapted to JSON documents</a:t>
            </a:r>
          </a:p>
          <a:p>
            <a:pPr lvl="1"/>
            <a:r>
              <a:rPr lang="en-US" dirty="0" smtClean="0"/>
              <a:t>The dot (.) and </a:t>
            </a:r>
            <a:r>
              <a:rPr lang="en-US" dirty="0" err="1" smtClean="0"/>
              <a:t>suqare</a:t>
            </a:r>
            <a:r>
              <a:rPr lang="en-US" dirty="0" smtClean="0"/>
              <a:t> bracket ([]) </a:t>
            </a:r>
            <a:r>
              <a:rPr lang="en-US" dirty="0" err="1" smtClean="0"/>
              <a:t>operattors</a:t>
            </a:r>
            <a:r>
              <a:rPr lang="en-US" dirty="0" smtClean="0"/>
              <a:t> may be used to access nested elements</a:t>
            </a:r>
          </a:p>
          <a:p>
            <a:pPr lvl="1"/>
            <a:r>
              <a:rPr lang="en-US" dirty="0" smtClean="0"/>
              <a:t>Operators like IS MISSING exist in addition to being able to handle IS NULL</a:t>
            </a:r>
          </a:p>
          <a:p>
            <a:pPr lvl="1"/>
            <a:r>
              <a:rPr lang="en-US" dirty="0" smtClean="0"/>
              <a:t>New operators exist to help work with arrays in JSON documents: ANY, SOME and EVERY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411" y="4364820"/>
            <a:ext cx="746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more: </a:t>
            </a:r>
            <a:r>
              <a:rPr lang="en-US" dirty="0">
                <a:hlinkClick r:id="rId2"/>
              </a:rPr>
              <a:t>http://docs.couchbase.com/4.0/n1ql/n1ql-basics/</a:t>
            </a:r>
            <a:r>
              <a:rPr lang="en-US" dirty="0" smtClean="0">
                <a:hlinkClick r:id="rId2"/>
              </a:rPr>
              <a:t>N1QLSQL.html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29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 Service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5" y="4623794"/>
            <a:ext cx="8072187" cy="34463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9496"/>
          </a:xfrm>
        </p:spPr>
        <p:txBody>
          <a:bodyPr/>
          <a:lstStyle/>
          <a:p>
            <a:r>
              <a:rPr lang="en-US" dirty="0" smtClean="0"/>
              <a:t>Couchbase Server Cluster Architecture</a:t>
            </a:r>
            <a:endParaRPr lang="en-US" dirty="0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28A94C-44F1-DF43-8BD8-694E750DEF33}" type="slidenum">
              <a:rPr lang="en-US" smtClean="0">
                <a:latin typeface="Corbel"/>
              </a:rPr>
              <a:pPr/>
              <a:t>18</a:t>
            </a:fld>
            <a:endParaRPr lang="en-US"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699" y="691244"/>
            <a:ext cx="1955594" cy="805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707" y="691244"/>
            <a:ext cx="1955594" cy="805543"/>
          </a:xfrm>
          <a:prstGeom prst="rect">
            <a:avLst/>
          </a:prstGeom>
        </p:spPr>
      </p:pic>
      <p:sp>
        <p:nvSpPr>
          <p:cNvPr id="11" name="Content Placeholder 48"/>
          <p:cNvSpPr txBox="1">
            <a:spLocks/>
          </p:cNvSpPr>
          <p:nvPr/>
        </p:nvSpPr>
        <p:spPr>
          <a:xfrm>
            <a:off x="4800600" y="952501"/>
            <a:ext cx="4169664" cy="37098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747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Lucida Grande"/>
              <a:buChar char="­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Lucida Grande"/>
              <a:buChar char="­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5475" indent="-457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400" b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44" y="1841028"/>
            <a:ext cx="1273196" cy="27827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6079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034" y="4330240"/>
            <a:ext cx="10499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04" y="3508926"/>
            <a:ext cx="265118" cy="3354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022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04" y="3508926"/>
            <a:ext cx="265118" cy="3354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022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04" y="3508926"/>
            <a:ext cx="265118" cy="33545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0022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04" y="3889926"/>
            <a:ext cx="265118" cy="3354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00224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04" y="3889926"/>
            <a:ext cx="265118" cy="3354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0022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04" y="3889926"/>
            <a:ext cx="265118" cy="33545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0022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3483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4019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3975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3545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0471" y="3855205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5076" y="4096236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3545" y="2426793"/>
            <a:ext cx="97445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Data Service</a:t>
            </a:r>
            <a:endParaRPr lang="en-US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753545" y="2891607"/>
            <a:ext cx="97445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Index Service</a:t>
            </a:r>
            <a:endParaRPr lang="en-US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753238" y="3356421"/>
            <a:ext cx="974455" cy="457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Query Service</a:t>
            </a:r>
            <a:endParaRPr lang="en-US" sz="10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509" y="1841028"/>
            <a:ext cx="1273196" cy="278276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239544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48598" y="4330240"/>
            <a:ext cx="1051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6948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67484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057440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97010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7010" y="2428850"/>
            <a:ext cx="97445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Data Service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097010" y="2895721"/>
            <a:ext cx="974455" cy="457200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Index Service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2097010" y="3362592"/>
            <a:ext cx="974455" cy="457200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Query Service</a:t>
            </a:r>
            <a:endParaRPr lang="en-US" sz="1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974" y="1841028"/>
            <a:ext cx="1273196" cy="278276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83009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4116" y="4330240"/>
            <a:ext cx="1047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3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034" y="3508926"/>
            <a:ext cx="265118" cy="33545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78715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034" y="3508926"/>
            <a:ext cx="265118" cy="33545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78715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034" y="3508926"/>
            <a:ext cx="265118" cy="335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78715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034" y="3889926"/>
            <a:ext cx="265118" cy="3354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787154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034" y="3889926"/>
            <a:ext cx="265118" cy="33545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78715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034" y="3889926"/>
            <a:ext cx="265118" cy="33545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78715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70413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10949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00905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440475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40475" y="2428850"/>
            <a:ext cx="974455" cy="457200"/>
          </a:xfrm>
          <a:prstGeom prst="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Data Service</a:t>
            </a:r>
            <a:endParaRPr lang="en-US" sz="1000" b="1" dirty="0"/>
          </a:p>
        </p:txBody>
      </p:sp>
      <p:sp>
        <p:nvSpPr>
          <p:cNvPr id="66" name="Rectangle 65"/>
          <p:cNvSpPr/>
          <p:nvPr/>
        </p:nvSpPr>
        <p:spPr>
          <a:xfrm>
            <a:off x="3440475" y="2895721"/>
            <a:ext cx="974455" cy="457200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Index Service</a:t>
            </a:r>
            <a:endParaRPr lang="en-US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3440475" y="3362592"/>
            <a:ext cx="974455" cy="457200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Query Service</a:t>
            </a:r>
            <a:endParaRPr lang="en-US" sz="1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439" y="1841028"/>
            <a:ext cx="1273196" cy="278276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926474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34601" y="4330240"/>
            <a:ext cx="1053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</a:t>
            </a:r>
            <a:r>
              <a:rPr lang="en-US" sz="800" b="1" i="1" dirty="0" smtClean="0">
                <a:solidFill>
                  <a:srgbClr val="E10021"/>
                </a:solidFill>
                <a:latin typeface="Corbel"/>
              </a:rPr>
              <a:t>4</a:t>
            </a:r>
            <a:endParaRPr lang="en-US" sz="800" b="1" i="1" dirty="0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3508926"/>
            <a:ext cx="265118" cy="33545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130619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3508926"/>
            <a:ext cx="265118" cy="33545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130619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3508926"/>
            <a:ext cx="265118" cy="33545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130619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3889926"/>
            <a:ext cx="265118" cy="33545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130619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3889926"/>
            <a:ext cx="265118" cy="335455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130619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3889926"/>
            <a:ext cx="265118" cy="33545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130619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13878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54414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44370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783940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783940" y="2428850"/>
            <a:ext cx="974455" cy="457200"/>
          </a:xfrm>
          <a:prstGeom prst="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Data Service</a:t>
            </a:r>
            <a:endParaRPr lang="en-US" sz="1000" b="1" dirty="0"/>
          </a:p>
        </p:txBody>
      </p:sp>
      <p:sp>
        <p:nvSpPr>
          <p:cNvPr id="88" name="Rectangle 87"/>
          <p:cNvSpPr/>
          <p:nvPr/>
        </p:nvSpPr>
        <p:spPr>
          <a:xfrm>
            <a:off x="4783940" y="2895721"/>
            <a:ext cx="974455" cy="457200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Index Service</a:t>
            </a:r>
            <a:endParaRPr lang="en-US" sz="1000" b="1" dirty="0"/>
          </a:p>
        </p:txBody>
      </p:sp>
      <p:sp>
        <p:nvSpPr>
          <p:cNvPr id="89" name="Rectangle 88"/>
          <p:cNvSpPr/>
          <p:nvPr/>
        </p:nvSpPr>
        <p:spPr>
          <a:xfrm>
            <a:off x="4783940" y="3362592"/>
            <a:ext cx="974455" cy="457200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Query Service</a:t>
            </a:r>
            <a:endParaRPr lang="en-US" sz="1000" b="1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904" y="1841028"/>
            <a:ext cx="1273196" cy="2782766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6269939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79569" y="4330240"/>
            <a:ext cx="105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5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964" y="3508926"/>
            <a:ext cx="265118" cy="33545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647408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964" y="3508926"/>
            <a:ext cx="265118" cy="335455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647408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964" y="3508926"/>
            <a:ext cx="265118" cy="335455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647408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964" y="3889926"/>
            <a:ext cx="265118" cy="335455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6474084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964" y="3889926"/>
            <a:ext cx="265118" cy="335455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647408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964" y="3889926"/>
            <a:ext cx="265118" cy="33545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647408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57343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97879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087835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127405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127405" y="2428850"/>
            <a:ext cx="974455" cy="457200"/>
          </a:xfrm>
          <a:prstGeom prst="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Data Service</a:t>
            </a:r>
            <a:endParaRPr lang="en-US" sz="1000" b="1" dirty="0"/>
          </a:p>
        </p:txBody>
      </p:sp>
      <p:sp>
        <p:nvSpPr>
          <p:cNvPr id="110" name="Rectangle 109"/>
          <p:cNvSpPr/>
          <p:nvPr/>
        </p:nvSpPr>
        <p:spPr>
          <a:xfrm>
            <a:off x="6127405" y="2895721"/>
            <a:ext cx="974455" cy="457200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Index Service</a:t>
            </a:r>
            <a:endParaRPr lang="en-US" sz="1000" b="1" dirty="0"/>
          </a:p>
        </p:txBody>
      </p:sp>
      <p:sp>
        <p:nvSpPr>
          <p:cNvPr id="111" name="Rectangle 110"/>
          <p:cNvSpPr/>
          <p:nvPr/>
        </p:nvSpPr>
        <p:spPr>
          <a:xfrm>
            <a:off x="6127405" y="3362592"/>
            <a:ext cx="974455" cy="457200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Query Service</a:t>
            </a:r>
            <a:endParaRPr lang="en-US" sz="1000" b="1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367" y="1841028"/>
            <a:ext cx="1273196" cy="278276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613402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20251" y="4330240"/>
            <a:ext cx="1056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6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427" y="3508926"/>
            <a:ext cx="265118" cy="335455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817547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427" y="3508926"/>
            <a:ext cx="265118" cy="335455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7817547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427" y="3508926"/>
            <a:ext cx="265118" cy="33545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7817547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427" y="3889926"/>
            <a:ext cx="265118" cy="335455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7817547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427" y="3889926"/>
            <a:ext cx="265118" cy="335455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7817547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427" y="3889926"/>
            <a:ext cx="265118" cy="335455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7817547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500806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641342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431298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470868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470868" y="2428850"/>
            <a:ext cx="974455" cy="457200"/>
          </a:xfrm>
          <a:prstGeom prst="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Data Service</a:t>
            </a:r>
            <a:endParaRPr lang="en-US" sz="1000" b="1" dirty="0"/>
          </a:p>
        </p:txBody>
      </p:sp>
      <p:sp>
        <p:nvSpPr>
          <p:cNvPr id="132" name="Rectangle 131"/>
          <p:cNvSpPr/>
          <p:nvPr/>
        </p:nvSpPr>
        <p:spPr>
          <a:xfrm>
            <a:off x="7470868" y="2895721"/>
            <a:ext cx="974455" cy="457200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Index Service</a:t>
            </a:r>
            <a:endParaRPr lang="en-US" sz="1000" b="1" dirty="0"/>
          </a:p>
        </p:txBody>
      </p:sp>
      <p:sp>
        <p:nvSpPr>
          <p:cNvPr id="133" name="Rectangle 132"/>
          <p:cNvSpPr/>
          <p:nvPr/>
        </p:nvSpPr>
        <p:spPr>
          <a:xfrm>
            <a:off x="7470868" y="3362592"/>
            <a:ext cx="974455" cy="457200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Query Service</a:t>
            </a:r>
            <a:endParaRPr 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064973" y="3854717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59578" y="4095748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406814" y="3855205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405079" y="4096236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751358" y="3855498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745963" y="4096529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093227" y="3855205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091492" y="4096236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437210" y="3855498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435475" y="4096529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5017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325" y="4623794"/>
            <a:ext cx="9197790" cy="34463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9496"/>
          </a:xfrm>
        </p:spPr>
        <p:txBody>
          <a:bodyPr/>
          <a:lstStyle/>
          <a:p>
            <a:r>
              <a:rPr lang="en-US" dirty="0" smtClean="0"/>
              <a:t>Couchbase Server Cluster Service Deployment</a:t>
            </a:r>
            <a:endParaRPr lang="en-US" dirty="0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8166100" y="4767263"/>
            <a:ext cx="74066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28A94C-44F1-DF43-8BD8-694E750DEF33}" type="slidenum">
              <a:rPr lang="en-US" smtClean="0">
                <a:latin typeface="Corbel"/>
              </a:rPr>
              <a:pPr/>
              <a:t>19</a:t>
            </a:fld>
            <a:endParaRPr lang="en-US"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699" y="691244"/>
            <a:ext cx="1955594" cy="805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707" y="691244"/>
            <a:ext cx="1955594" cy="805543"/>
          </a:xfrm>
          <a:prstGeom prst="rect">
            <a:avLst/>
          </a:prstGeom>
        </p:spPr>
      </p:pic>
      <p:sp>
        <p:nvSpPr>
          <p:cNvPr id="11" name="Content Placeholder 48"/>
          <p:cNvSpPr txBox="1">
            <a:spLocks/>
          </p:cNvSpPr>
          <p:nvPr/>
        </p:nvSpPr>
        <p:spPr>
          <a:xfrm>
            <a:off x="4800600" y="952501"/>
            <a:ext cx="4169664" cy="37098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747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Lucida Grande"/>
              <a:buChar char="­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Lucida Grande"/>
              <a:buChar char="­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5475" indent="-457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400" b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5556" y="1841028"/>
            <a:ext cx="1273196" cy="27827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6479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34" y="4330240"/>
            <a:ext cx="10499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04" y="3508926"/>
            <a:ext cx="265118" cy="3354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062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04" y="3508926"/>
            <a:ext cx="265118" cy="3354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062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04" y="3508926"/>
            <a:ext cx="265118" cy="33545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9062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04" y="3889926"/>
            <a:ext cx="265118" cy="3354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0624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04" y="3889926"/>
            <a:ext cx="265118" cy="3354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9062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04" y="3889926"/>
            <a:ext cx="265118" cy="33545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9062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3883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4419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375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43945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0871" y="3855205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476" y="4096236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3945" y="2426793"/>
            <a:ext cx="974455" cy="1392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 Service</a:t>
            </a:r>
            <a:endParaRPr lang="en-US" sz="20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909" y="1841028"/>
            <a:ext cx="1273196" cy="278276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629944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38998" y="4330240"/>
            <a:ext cx="1051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17348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57884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47840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87410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87410" y="2428850"/>
            <a:ext cx="974455" cy="1390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 Service</a:t>
            </a:r>
            <a:endParaRPr lang="en-US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374" y="1841028"/>
            <a:ext cx="1273196" cy="278276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973409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84516" y="4330240"/>
            <a:ext cx="1047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3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434" y="3508926"/>
            <a:ext cx="265118" cy="33545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17755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434" y="3508926"/>
            <a:ext cx="265118" cy="33545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17755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434" y="3508926"/>
            <a:ext cx="265118" cy="335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17755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434" y="3889926"/>
            <a:ext cx="265118" cy="3354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177554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434" y="3889926"/>
            <a:ext cx="265118" cy="33545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17755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434" y="3889926"/>
            <a:ext cx="265118" cy="33545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17755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60813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1349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91305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830875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30875" y="2428849"/>
            <a:ext cx="974455" cy="1415531"/>
          </a:xfrm>
          <a:prstGeom prst="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 Service</a:t>
            </a:r>
            <a:endParaRPr lang="en-US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839" y="1841028"/>
            <a:ext cx="1273196" cy="278276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316874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25001" y="4330240"/>
            <a:ext cx="1053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</a:t>
            </a:r>
            <a:r>
              <a:rPr lang="en-US" sz="800" b="1" i="1" dirty="0" smtClean="0">
                <a:solidFill>
                  <a:srgbClr val="E10021"/>
                </a:solidFill>
                <a:latin typeface="Corbel"/>
              </a:rPr>
              <a:t>4</a:t>
            </a:r>
            <a:endParaRPr lang="en-US" sz="800" b="1" i="1" dirty="0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899" y="3508926"/>
            <a:ext cx="265118" cy="33545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4521019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899" y="3508926"/>
            <a:ext cx="265118" cy="33545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4521019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899" y="3508926"/>
            <a:ext cx="265118" cy="33545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521019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899" y="3889926"/>
            <a:ext cx="265118" cy="33545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521019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899" y="3889926"/>
            <a:ext cx="265118" cy="335455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521019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899" y="3889926"/>
            <a:ext cx="265118" cy="33545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521019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04278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44814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134770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74340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174340" y="2430594"/>
            <a:ext cx="974455" cy="1389198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Query Service</a:t>
            </a:r>
            <a:endParaRPr lang="en-US" sz="2000" b="1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304" y="1841028"/>
            <a:ext cx="1273196" cy="2782766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5660339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69969" y="4330240"/>
            <a:ext cx="105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5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64" y="3508926"/>
            <a:ext cx="265118" cy="33545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86448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64" y="3508926"/>
            <a:ext cx="265118" cy="335455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86448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64" y="3508926"/>
            <a:ext cx="265118" cy="335455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586448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64" y="3889926"/>
            <a:ext cx="265118" cy="335455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5864484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64" y="3889926"/>
            <a:ext cx="265118" cy="335455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586448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64" y="3889926"/>
            <a:ext cx="265118" cy="33545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86448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547743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88279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478235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17805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517805" y="2419179"/>
            <a:ext cx="974455" cy="1400613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Query Service</a:t>
            </a:r>
            <a:endParaRPr lang="en-US" sz="2000" b="1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767" y="1841028"/>
            <a:ext cx="1273196" cy="278276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003802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10651" y="4330240"/>
            <a:ext cx="1056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6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827" y="3508926"/>
            <a:ext cx="265118" cy="335455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207947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827" y="3508926"/>
            <a:ext cx="265118" cy="335455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7207947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827" y="3508926"/>
            <a:ext cx="265118" cy="33545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7207947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827" y="3889926"/>
            <a:ext cx="265118" cy="335455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7207947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827" y="3889926"/>
            <a:ext cx="265118" cy="335455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7207947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827" y="3889926"/>
            <a:ext cx="265118" cy="335455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7207947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891206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031742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821698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861268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861268" y="2419178"/>
            <a:ext cx="974455" cy="1400613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Index Service</a:t>
            </a:r>
            <a:endParaRPr lang="en-US" sz="2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1455373" y="3854717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449978" y="4095748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797214" y="3855205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795479" y="4096236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810651" y="4105796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269" y="1822693"/>
            <a:ext cx="1273196" cy="2782766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8201304" y="3168904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008153" y="4311905"/>
            <a:ext cx="1056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6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329" y="3490591"/>
            <a:ext cx="265118" cy="335455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8405449" y="3603717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329" y="3490591"/>
            <a:ext cx="265118" cy="335455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8405449" y="3603717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329" y="3490591"/>
            <a:ext cx="265118" cy="335455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8405449" y="3603717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329" y="3871591"/>
            <a:ext cx="265118" cy="335455"/>
          </a:xfrm>
          <a:prstGeom prst="rect">
            <a:avLst/>
          </a:prstGeom>
        </p:spPr>
      </p:pic>
      <p:sp>
        <p:nvSpPr>
          <p:cNvPr id="154" name="TextBox 153"/>
          <p:cNvSpPr txBox="1"/>
          <p:nvPr/>
        </p:nvSpPr>
        <p:spPr>
          <a:xfrm>
            <a:off x="8405449" y="3984717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329" y="3871591"/>
            <a:ext cx="265118" cy="335455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8405449" y="3984717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329" y="3871591"/>
            <a:ext cx="265118" cy="335455"/>
          </a:xfrm>
          <a:prstGeom prst="rect">
            <a:avLst/>
          </a:prstGeom>
        </p:spPr>
      </p:pic>
      <p:sp>
        <p:nvSpPr>
          <p:cNvPr id="158" name="TextBox 157"/>
          <p:cNvSpPr txBox="1"/>
          <p:nvPr/>
        </p:nvSpPr>
        <p:spPr>
          <a:xfrm>
            <a:off x="8405449" y="3984717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088708" y="2412259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229244" y="190108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19200" y="1901089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8058770" y="1943644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58770" y="2400843"/>
            <a:ext cx="974455" cy="1400613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Index Service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8008153" y="4056878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smtClean="0">
                <a:solidFill>
                  <a:srgbClr val="1E1C1C"/>
                </a:solidFill>
                <a:latin typeface="+mn-lt"/>
              </a:rPr>
              <a:t>Storage</a:t>
            </a:r>
            <a:endParaRPr lang="en-US" sz="900" b="1" dirty="0" smtClean="0">
              <a:solidFill>
                <a:srgbClr val="1E1C1C"/>
              </a:solidFill>
              <a:latin typeface="+mn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816471" y="3867905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043773" y="3816429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</p:spTree>
    <p:extLst>
      <p:ext uri="{BB962C8B-B14F-4D97-AF65-F5344CB8AC3E}">
        <p14:creationId xmlns:p14="http://schemas.microsoft.com/office/powerpoint/2010/main" val="313373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Key concepts</a:t>
            </a:r>
          </a:p>
          <a:p>
            <a:r>
              <a:rPr lang="en-US" dirty="0" smtClean="0"/>
              <a:t>Differences from SQL</a:t>
            </a:r>
          </a:p>
          <a:p>
            <a:r>
              <a:rPr lang="en-US" dirty="0" smtClean="0"/>
              <a:t>Query architecture</a:t>
            </a:r>
          </a:p>
          <a:p>
            <a:r>
              <a:rPr lang="en-US" dirty="0" smtClean="0"/>
              <a:t>Data modeling with N1QL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7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259792" y="2635786"/>
            <a:ext cx="990577" cy="753431"/>
          </a:xfrm>
          <a:prstGeom prst="rect">
            <a:avLst/>
          </a:prstGeom>
          <a:solidFill>
            <a:srgbClr val="16AEB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4126938" y="2537917"/>
            <a:ext cx="990577" cy="753431"/>
          </a:xfrm>
          <a:prstGeom prst="rect">
            <a:avLst/>
          </a:prstGeom>
          <a:solidFill>
            <a:srgbClr val="16AEB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N1QL: Query Execution Flow</a:t>
            </a:r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4038038" y="938855"/>
            <a:ext cx="952707" cy="274320"/>
          </a:xfrm>
          <a:prstGeom prst="round2Diag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cs typeface="Helvetica Neue Thin"/>
              </a:rPr>
              <a:t>Clients</a:t>
            </a:r>
            <a:endParaRPr lang="en-US" sz="1400" dirty="0">
              <a:solidFill>
                <a:schemeClr val="tx1"/>
              </a:solidFill>
              <a:cs typeface="Helvetica Neue Thi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1711251"/>
            <a:ext cx="283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1. Submit the query over REST API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0745" y="1739888"/>
            <a:ext cx="165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cs typeface="Helvetica Neue Thin"/>
              </a:rPr>
              <a:t>8</a:t>
            </a:r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. Query result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6567" y="2610386"/>
            <a:ext cx="2601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2. Parse, Analyze, create Plan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7386" y="2610386"/>
            <a:ext cx="2858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7. Evaluate: Documents to results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28308" y="1213175"/>
            <a:ext cx="0" cy="1207364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32082" y="1213175"/>
            <a:ext cx="0" cy="1207364"/>
          </a:xfrm>
          <a:prstGeom prst="straightConnector1">
            <a:avLst/>
          </a:prstGeom>
          <a:ln w="38100" cmpd="sng">
            <a:solidFill>
              <a:srgbClr val="16AEB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 flipV="1">
            <a:off x="1785918" y="3008369"/>
            <a:ext cx="2473874" cy="678218"/>
          </a:xfrm>
          <a:prstGeom prst="bentConnector3">
            <a:avLst>
              <a:gd name="adj1" fmla="val 36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732082" y="3008370"/>
            <a:ext cx="2428078" cy="678218"/>
          </a:xfrm>
          <a:prstGeom prst="bentConnector3">
            <a:avLst>
              <a:gd name="adj1" fmla="val 11799"/>
            </a:avLst>
          </a:prstGeom>
          <a:ln w="38100" cmpd="sng">
            <a:solidFill>
              <a:srgbClr val="178ADB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49500" y="3201418"/>
            <a:ext cx="143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333333"/>
                </a:solidFill>
                <a:cs typeface="Helvetica Neue Thin"/>
              </a:rPr>
              <a:t>3</a:t>
            </a:r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.  Scan Request; index filters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1655" y="3975048"/>
            <a:ext cx="240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6. Fetch the documents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6352" y="3360751"/>
            <a:ext cx="1341315" cy="982597"/>
            <a:chOff x="466352" y="3246451"/>
            <a:chExt cx="1341315" cy="982597"/>
          </a:xfrm>
        </p:grpSpPr>
        <p:sp>
          <p:nvSpPr>
            <p:cNvPr id="22" name="Rectangle 21"/>
            <p:cNvSpPr/>
            <p:nvPr/>
          </p:nvSpPr>
          <p:spPr>
            <a:xfrm>
              <a:off x="466352" y="3471178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2712" y="3363254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3212" y="3246451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Index Service</a:t>
              </a:r>
              <a:endParaRPr lang="en-US" sz="20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038038" y="2420538"/>
            <a:ext cx="990577" cy="753431"/>
          </a:xfrm>
          <a:prstGeom prst="rect">
            <a:avLst/>
          </a:prstGeom>
          <a:solidFill>
            <a:srgbClr val="16AEB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Query Service</a:t>
            </a:r>
            <a:endParaRPr lang="en-US" sz="20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7136601" y="3291348"/>
            <a:ext cx="1212500" cy="959795"/>
            <a:chOff x="7136601" y="3177048"/>
            <a:chExt cx="1212500" cy="959795"/>
          </a:xfrm>
        </p:grpSpPr>
        <p:sp>
          <p:nvSpPr>
            <p:cNvPr id="27" name="Rectangle 26"/>
            <p:cNvSpPr/>
            <p:nvPr/>
          </p:nvSpPr>
          <p:spPr>
            <a:xfrm>
              <a:off x="7374647" y="3365293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89001" y="3259151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36601" y="3177048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Data Service</a:t>
              </a:r>
              <a:endParaRPr lang="en-US" sz="2000" b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44946" y="405499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4. Get qualified doc keys 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785918" y="3173970"/>
            <a:ext cx="2659082" cy="788430"/>
          </a:xfrm>
          <a:prstGeom prst="bentConnector3">
            <a:avLst>
              <a:gd name="adj1" fmla="val 100626"/>
            </a:avLst>
          </a:prstGeom>
          <a:ln w="38100" cmpd="sng">
            <a:solidFill>
              <a:srgbClr val="1168A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4774847" y="3161578"/>
            <a:ext cx="2361755" cy="800822"/>
          </a:xfrm>
          <a:prstGeom prst="bentConnector3">
            <a:avLst>
              <a:gd name="adj1" fmla="val 100547"/>
            </a:avLst>
          </a:prstGeom>
          <a:ln w="38100" cmpd="sng">
            <a:solidFill>
              <a:srgbClr val="178ADB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63544" y="3188820"/>
            <a:ext cx="162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5. Fetch Request, </a:t>
            </a:r>
          </a:p>
          <a:p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doc keys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09800"/>
            <a:ext cx="8991600" cy="2692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28421"/>
            <a:ext cx="8991600" cy="3683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644529"/>
            <a:ext cx="2692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1100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c_id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sz="11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c_first</a:t>
            </a:r>
            <a:r>
              <a:rPr lang="en-US" sz="11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, </a:t>
            </a:r>
          </a:p>
          <a:p>
            <a:r>
              <a:rPr lang="en-US" sz="11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1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c_last</a:t>
            </a:r>
            <a:r>
              <a:rPr lang="en-US" sz="11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11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c_max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sz="11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WHERE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sz="11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c_id</a:t>
            </a:r>
            <a:r>
              <a:rPr lang="en-US" sz="11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 = 49165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13960" y="644529"/>
            <a:ext cx="2692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{  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100" dirty="0" smtClean="0">
                <a:solidFill>
                  <a:srgbClr val="0000FF"/>
                </a:solidFill>
              </a:rPr>
              <a:t>"</a:t>
            </a:r>
            <a:r>
              <a:rPr lang="en-US" sz="1100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c_first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Joe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,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c_id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 49165,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c_last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Montana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,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c_max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: 50000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100" dirty="0">
              <a:solidFill>
                <a:srgbClr val="0000FF"/>
              </a:solidFill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300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10" grpId="0"/>
      <p:bldP spid="12" grpId="0"/>
      <p:bldP spid="13" grpId="0"/>
      <p:bldP spid="18" grpId="0"/>
      <p:bldP spid="19" grpId="0"/>
      <p:bldP spid="36" grpId="0"/>
      <p:bldP spid="58" grpId="0"/>
      <p:bldP spid="5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 Service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8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otched Right Arrow 141"/>
          <p:cNvSpPr/>
          <p:nvPr/>
        </p:nvSpPr>
        <p:spPr>
          <a:xfrm>
            <a:off x="8803901" y="2401832"/>
            <a:ext cx="301906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8311088" y="1998021"/>
            <a:ext cx="453066" cy="1216886"/>
            <a:chOff x="1557077" y="2038606"/>
            <a:chExt cx="453066" cy="1216886"/>
          </a:xfrm>
        </p:grpSpPr>
        <p:sp>
          <p:nvSpPr>
            <p:cNvPr id="136" name="Notched Right Arrow 135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Notched Right Arrow 136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Notched Right Arrow 137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Notched Right Arrow 138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Notched Right Arrow 123"/>
          <p:cNvSpPr/>
          <p:nvPr/>
        </p:nvSpPr>
        <p:spPr>
          <a:xfrm>
            <a:off x="1590282" y="2388588"/>
            <a:ext cx="452762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6351813" y="2032377"/>
            <a:ext cx="453066" cy="1216886"/>
            <a:chOff x="1557077" y="2038606"/>
            <a:chExt cx="453066" cy="1216886"/>
          </a:xfrm>
        </p:grpSpPr>
        <p:sp>
          <p:nvSpPr>
            <p:cNvPr id="131" name="Notched Right Arrow 130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Notched Right Arrow 131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Notched Right Arrow 132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Notched Right Arrow 133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Notched Right Arrow 139"/>
          <p:cNvSpPr/>
          <p:nvPr/>
        </p:nvSpPr>
        <p:spPr>
          <a:xfrm>
            <a:off x="7039559" y="2338083"/>
            <a:ext cx="452762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Notched Right Arrow 140"/>
          <p:cNvSpPr/>
          <p:nvPr/>
        </p:nvSpPr>
        <p:spPr>
          <a:xfrm>
            <a:off x="7726600" y="2325402"/>
            <a:ext cx="452762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Notched Right Arrow 122"/>
          <p:cNvSpPr/>
          <p:nvPr/>
        </p:nvSpPr>
        <p:spPr>
          <a:xfrm>
            <a:off x="5663439" y="2338083"/>
            <a:ext cx="452762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4981323" y="2054081"/>
            <a:ext cx="453066" cy="1216886"/>
            <a:chOff x="1557077" y="2038606"/>
            <a:chExt cx="453066" cy="1216886"/>
          </a:xfrm>
        </p:grpSpPr>
        <p:sp>
          <p:nvSpPr>
            <p:cNvPr id="119" name="Notched Right Arrow 118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Notched Right Arrow 119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Notched Right Arrow 120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Notched Right Arrow 121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284643" y="2021845"/>
            <a:ext cx="453066" cy="1216886"/>
            <a:chOff x="1557077" y="2038606"/>
            <a:chExt cx="453066" cy="1216886"/>
          </a:xfrm>
        </p:grpSpPr>
        <p:sp>
          <p:nvSpPr>
            <p:cNvPr id="113" name="Notched Right Arrow 112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Notched Right Arrow 113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Notched Right Arrow 114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Notched Right Arrow 115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602841" y="2021845"/>
            <a:ext cx="453066" cy="1216886"/>
            <a:chOff x="1557077" y="2038606"/>
            <a:chExt cx="453066" cy="1216886"/>
          </a:xfrm>
        </p:grpSpPr>
        <p:sp>
          <p:nvSpPr>
            <p:cNvPr id="108" name="Notched Right Arrow 107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Notched Right Arrow 108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Notched Right Arrow 109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Notched Right Arrow 110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892312" y="2021845"/>
            <a:ext cx="453066" cy="1216886"/>
            <a:chOff x="1557077" y="2038606"/>
            <a:chExt cx="453066" cy="1216886"/>
          </a:xfrm>
        </p:grpSpPr>
        <p:sp>
          <p:nvSpPr>
            <p:cNvPr id="103" name="Notched Right Arrow 102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Notched Right Arrow 103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Notched Right Arrow 104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Notched Right Arrow 105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234665" y="2006370"/>
            <a:ext cx="453066" cy="1216886"/>
            <a:chOff x="1557077" y="2038606"/>
            <a:chExt cx="453066" cy="1216886"/>
          </a:xfrm>
        </p:grpSpPr>
        <p:sp>
          <p:nvSpPr>
            <p:cNvPr id="98" name="Notched Right Arrow 97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Notched Right Arrow 98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Notched Right Arrow 99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Notched Right Arrow 100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Notched Right Arrow 90"/>
          <p:cNvSpPr/>
          <p:nvPr/>
        </p:nvSpPr>
        <p:spPr>
          <a:xfrm>
            <a:off x="913850" y="2386886"/>
            <a:ext cx="452762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Notched Right Arrow 87"/>
          <p:cNvSpPr/>
          <p:nvPr/>
        </p:nvSpPr>
        <p:spPr>
          <a:xfrm>
            <a:off x="-20915" y="2423536"/>
            <a:ext cx="683306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Query Service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34736" y="1575215"/>
            <a:ext cx="8369165" cy="2133185"/>
          </a:xfrm>
          <a:prstGeom prst="round2DiagRect">
            <a:avLst/>
          </a:prstGeom>
          <a:noFill/>
          <a:ln>
            <a:solidFill>
              <a:schemeClr val="accent6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6"/>
              </a:solidFill>
              <a:cs typeface="Helvetica Neue Thin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120778" y="1203271"/>
            <a:ext cx="952707" cy="274320"/>
          </a:xfrm>
          <a:prstGeom prst="round2DiagRect">
            <a:avLst/>
          </a:prstGeom>
          <a:solidFill>
            <a:schemeClr val="bg2"/>
          </a:solidFill>
          <a:ln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cs typeface="Helvetica Neue Thin"/>
              </a:rPr>
              <a:t>Client</a:t>
            </a:r>
            <a:endParaRPr lang="en-US" sz="1100" dirty="0">
              <a:solidFill>
                <a:srgbClr val="000000"/>
              </a:solidFill>
              <a:cs typeface="Helvetica Neue Thi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9222" y="1736411"/>
            <a:ext cx="1202777" cy="1503774"/>
            <a:chOff x="2223087" y="1463040"/>
            <a:chExt cx="1202777" cy="2005032"/>
          </a:xfrm>
        </p:grpSpPr>
        <p:sp>
          <p:nvSpPr>
            <p:cNvPr id="7" name="Round Diagonal Corner Rectangle 6"/>
            <p:cNvSpPr/>
            <p:nvPr/>
          </p:nvSpPr>
          <p:spPr>
            <a:xfrm>
              <a:off x="2641596" y="177577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8" name="Round Diagonal Corner Rectangle 7"/>
            <p:cNvSpPr/>
            <p:nvPr/>
          </p:nvSpPr>
          <p:spPr>
            <a:xfrm>
              <a:off x="2641596" y="22124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9" name="Round Diagonal Corner Rectangle 8"/>
            <p:cNvSpPr/>
            <p:nvPr/>
          </p:nvSpPr>
          <p:spPr>
            <a:xfrm>
              <a:off x="2641596" y="265944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10" name="Round Diagonal Corner Rectangle 9"/>
            <p:cNvSpPr/>
            <p:nvPr/>
          </p:nvSpPr>
          <p:spPr>
            <a:xfrm>
              <a:off x="2641596" y="3107956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3087" y="1463040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rPr>
                <a:t>Fetch</a:t>
              </a:r>
              <a:endPara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cs typeface="Helvetica Neue Thin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485" y="1736411"/>
            <a:ext cx="1202777" cy="1510881"/>
            <a:chOff x="1203720" y="1307791"/>
            <a:chExt cx="1202777" cy="2014508"/>
          </a:xfrm>
        </p:grpSpPr>
        <p:sp>
          <p:nvSpPr>
            <p:cNvPr id="16" name="Round Diagonal Corner Rectangle 15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2"/>
                  </a:solidFill>
                  <a:cs typeface="Helvetica Neue Thin"/>
                </a:rPr>
                <a:t>Parse</a:t>
              </a:r>
              <a:endParaRPr lang="en-US" sz="1100" dirty="0">
                <a:solidFill>
                  <a:schemeClr val="accent2"/>
                </a:solidFill>
                <a:cs typeface="Helvetica Neue Thi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3850" y="1736411"/>
            <a:ext cx="1202777" cy="1510881"/>
            <a:chOff x="1203720" y="1307791"/>
            <a:chExt cx="1202777" cy="2014508"/>
          </a:xfrm>
        </p:grpSpPr>
        <p:sp>
          <p:nvSpPr>
            <p:cNvPr id="19" name="Round Diagonal Corner Rectangle 18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09E0E"/>
                </a:solidFill>
                <a:cs typeface="Helvetica Neue Thi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609E0E"/>
                  </a:solidFill>
                  <a:cs typeface="Helvetica Neue Thin"/>
                </a:rPr>
                <a:t>Plan</a:t>
              </a:r>
              <a:endParaRPr lang="en-US" sz="1100" dirty="0">
                <a:solidFill>
                  <a:srgbClr val="609E0E"/>
                </a:solidFill>
                <a:cs typeface="Helvetica Neue Thin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48291" y="1736411"/>
            <a:ext cx="1202777" cy="1503774"/>
            <a:chOff x="2902156" y="1463040"/>
            <a:chExt cx="1202777" cy="2005032"/>
          </a:xfrm>
        </p:grpSpPr>
        <p:sp>
          <p:nvSpPr>
            <p:cNvPr id="22" name="Round Diagonal Corner Rectangle 21"/>
            <p:cNvSpPr/>
            <p:nvPr/>
          </p:nvSpPr>
          <p:spPr>
            <a:xfrm>
              <a:off x="3320665" y="177577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3320665" y="22124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4" name="Round Diagonal Corner Rectangle 23"/>
            <p:cNvSpPr/>
            <p:nvPr/>
          </p:nvSpPr>
          <p:spPr>
            <a:xfrm>
              <a:off x="3320665" y="265944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5" name="Round Diagonal Corner Rectangle 24"/>
            <p:cNvSpPr/>
            <p:nvPr/>
          </p:nvSpPr>
          <p:spPr>
            <a:xfrm>
              <a:off x="3320665" y="3107956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02156" y="1463040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4">
                      <a:lumMod val="75000"/>
                    </a:schemeClr>
                  </a:solidFill>
                  <a:cs typeface="Helvetica Neue Thin"/>
                </a:rPr>
                <a:t>Join</a:t>
              </a:r>
              <a:endParaRPr lang="en-US" sz="1100" dirty="0">
                <a:solidFill>
                  <a:schemeClr val="accent4">
                    <a:lumMod val="75000"/>
                  </a:schemeClr>
                </a:solidFill>
                <a:cs typeface="Helvetica Neue Thin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37398" y="1736411"/>
            <a:ext cx="1202777" cy="1503774"/>
            <a:chOff x="2327345" y="1317267"/>
            <a:chExt cx="1202777" cy="2005032"/>
          </a:xfrm>
        </p:grpSpPr>
        <p:sp>
          <p:nvSpPr>
            <p:cNvPr id="28" name="Round Diagonal Corner Rectangle 27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31" name="Round Diagonal Corner Rectangle 30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27345" y="1317267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8000"/>
                  </a:solidFill>
                  <a:cs typeface="Helvetica Neue Thin"/>
                </a:rPr>
                <a:t>Filter</a:t>
              </a:r>
              <a:endParaRPr lang="en-US" sz="1100" dirty="0">
                <a:solidFill>
                  <a:srgbClr val="008000"/>
                </a:solidFill>
                <a:cs typeface="Helvetica Neue Thi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19200" y="1612866"/>
            <a:ext cx="1202777" cy="1631714"/>
            <a:chOff x="2327345" y="1146681"/>
            <a:chExt cx="1202777" cy="2175618"/>
          </a:xfrm>
        </p:grpSpPr>
        <p:sp>
          <p:nvSpPr>
            <p:cNvPr id="34" name="Round Diagonal Corner Rectangle 33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6" name="Round Diagonal Corner Rectangle 35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7" name="Round Diagonal Corner Rectangle 36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27345" y="114668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660066"/>
                  </a:solidFill>
                  <a:cs typeface="Helvetica Neue Thin"/>
                </a:rPr>
                <a:t>Pre-Aggregate</a:t>
              </a:r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80058" y="1736411"/>
            <a:ext cx="1202777" cy="1510881"/>
            <a:chOff x="1203720" y="1307791"/>
            <a:chExt cx="1202777" cy="2014508"/>
          </a:xfrm>
        </p:grpSpPr>
        <p:sp>
          <p:nvSpPr>
            <p:cNvPr id="40" name="Round Diagonal Corner Rectangle 39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800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800000"/>
                  </a:solidFill>
                  <a:cs typeface="Helvetica Neue Thin"/>
                </a:rPr>
                <a:t>Offset</a:t>
              </a:r>
              <a:endParaRPr lang="en-US" sz="1100" dirty="0">
                <a:solidFill>
                  <a:srgbClr val="800000"/>
                </a:solidFill>
                <a:cs typeface="Helvetica Neue Thin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67500" y="1736411"/>
            <a:ext cx="1202777" cy="1510881"/>
            <a:chOff x="1203720" y="1307791"/>
            <a:chExt cx="1202777" cy="2014508"/>
          </a:xfrm>
        </p:grpSpPr>
        <p:sp>
          <p:nvSpPr>
            <p:cNvPr id="43" name="Round Diagonal Corner Rectangle 42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800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800000"/>
                  </a:solidFill>
                  <a:cs typeface="Helvetica Neue Thin"/>
                </a:rPr>
                <a:t>Limit</a:t>
              </a:r>
              <a:endParaRPr lang="en-US" sz="1100" dirty="0">
                <a:solidFill>
                  <a:srgbClr val="800000"/>
                </a:solidFill>
                <a:cs typeface="Helvetica Neue Thin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753352" y="1736411"/>
            <a:ext cx="1202777" cy="1503774"/>
            <a:chOff x="2327345" y="1317267"/>
            <a:chExt cx="1202777" cy="2005032"/>
          </a:xfrm>
        </p:grpSpPr>
        <p:sp>
          <p:nvSpPr>
            <p:cNvPr id="46" name="Round Diagonal Corner Rectangle 45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47" name="Round Diagonal Corner Rectangle 46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48" name="Round Diagonal Corner Rectangle 47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49" name="Round Diagonal Corner Rectangle 48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27345" y="1317267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16AEB0"/>
                  </a:solidFill>
                  <a:cs typeface="Helvetica Neue Thin"/>
                </a:rPr>
                <a:t>Project</a:t>
              </a:r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2180907" y="3247292"/>
            <a:ext cx="0" cy="599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V="1">
            <a:off x="399750" y="1349594"/>
            <a:ext cx="3721028" cy="787848"/>
          </a:xfrm>
          <a:prstGeom prst="bentConnector3">
            <a:avLst>
              <a:gd name="adj1" fmla="val 105291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" idx="0"/>
          </p:cNvCxnSpPr>
          <p:nvPr/>
        </p:nvCxnSpPr>
        <p:spPr>
          <a:xfrm rot="10800000">
            <a:off x="5073485" y="1340432"/>
            <a:ext cx="3730416" cy="787849"/>
          </a:xfrm>
          <a:prstGeom prst="bentConnector3">
            <a:avLst>
              <a:gd name="adj1" fmla="val -4471"/>
            </a:avLst>
          </a:prstGeom>
          <a:ln>
            <a:solidFill>
              <a:srgbClr val="16AEB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5697692" y="1736411"/>
            <a:ext cx="1202777" cy="1503774"/>
            <a:chOff x="2327345" y="1317267"/>
            <a:chExt cx="1202777" cy="2005032"/>
          </a:xfrm>
        </p:grpSpPr>
        <p:sp>
          <p:nvSpPr>
            <p:cNvPr id="56" name="Round Diagonal Corner Rectangle 55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57" name="Round Diagonal Corner Rectangle 56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58" name="Round Diagonal Corner Rectangle 57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59" name="Round Diagonal Corner Rectangle 58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27345" y="1317267"/>
              <a:ext cx="1202777" cy="348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FF"/>
                  </a:solidFill>
                  <a:cs typeface="Helvetica Neue Thin"/>
                </a:rPr>
                <a:t>Sort</a:t>
              </a:r>
              <a:endParaRPr lang="en-US" sz="1100" dirty="0">
                <a:solidFill>
                  <a:srgbClr val="0000FF"/>
                </a:solidFill>
                <a:cs typeface="Helvetica Neue Thin"/>
              </a:endParaRPr>
            </a:p>
          </p:txBody>
        </p:sp>
      </p:grpSp>
      <p:cxnSp>
        <p:nvCxnSpPr>
          <p:cNvPr id="61" name="Straight Connector 60"/>
          <p:cNvCxnSpPr>
            <a:stCxn id="25" idx="1"/>
          </p:cNvCxnSpPr>
          <p:nvPr/>
        </p:nvCxnSpPr>
        <p:spPr>
          <a:xfrm>
            <a:off x="3549680" y="3240185"/>
            <a:ext cx="3353" cy="60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1"/>
          </p:cNvCxnSpPr>
          <p:nvPr/>
        </p:nvCxnSpPr>
        <p:spPr>
          <a:xfrm>
            <a:off x="2870611" y="3240185"/>
            <a:ext cx="0" cy="60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009568" y="1736411"/>
            <a:ext cx="1202777" cy="1510881"/>
            <a:chOff x="1203720" y="1307791"/>
            <a:chExt cx="1202777" cy="2014508"/>
          </a:xfrm>
        </p:grpSpPr>
        <p:sp>
          <p:nvSpPr>
            <p:cNvPr id="64" name="Round Diagonal Corner Rectangle 63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660066"/>
                  </a:solidFill>
                  <a:cs typeface="Helvetica Neue Thin"/>
                </a:rPr>
                <a:t>Aggregate</a:t>
              </a:r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591634" y="1743518"/>
            <a:ext cx="1202777" cy="1503774"/>
            <a:chOff x="2223087" y="1463040"/>
            <a:chExt cx="1202777" cy="2005032"/>
          </a:xfrm>
        </p:grpSpPr>
        <p:sp>
          <p:nvSpPr>
            <p:cNvPr id="72" name="Round Diagonal Corner Rectangle 71"/>
            <p:cNvSpPr/>
            <p:nvPr/>
          </p:nvSpPr>
          <p:spPr>
            <a:xfrm>
              <a:off x="2641596" y="177577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3" name="Round Diagonal Corner Rectangle 72"/>
            <p:cNvSpPr/>
            <p:nvPr/>
          </p:nvSpPr>
          <p:spPr>
            <a:xfrm>
              <a:off x="2641596" y="22124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4" name="Round Diagonal Corner Rectangle 73"/>
            <p:cNvSpPr/>
            <p:nvPr/>
          </p:nvSpPr>
          <p:spPr>
            <a:xfrm>
              <a:off x="2641596" y="265944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5" name="Round Diagonal Corner Rectangle 74"/>
            <p:cNvSpPr/>
            <p:nvPr/>
          </p:nvSpPr>
          <p:spPr>
            <a:xfrm>
              <a:off x="2641596" y="3107956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23087" y="1463040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  <a:cs typeface="Helvetica Neue Thin"/>
                </a:rPr>
                <a:t>Scan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  <a:cs typeface="Helvetica Neue Thin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935764" y="3298092"/>
            <a:ext cx="1642835" cy="369332"/>
          </a:xfrm>
          <a:prstGeom prst="rect">
            <a:avLst/>
          </a:prstGeom>
          <a:solidFill>
            <a:srgbClr val="16AEB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Query Service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1283678" y="3870607"/>
            <a:ext cx="1341315" cy="982597"/>
            <a:chOff x="466352" y="3246451"/>
            <a:chExt cx="1341315" cy="982597"/>
          </a:xfrm>
        </p:grpSpPr>
        <p:sp>
          <p:nvSpPr>
            <p:cNvPr id="144" name="Rectangle 143"/>
            <p:cNvSpPr/>
            <p:nvPr/>
          </p:nvSpPr>
          <p:spPr>
            <a:xfrm>
              <a:off x="466352" y="3471178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42712" y="3363254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33212" y="3246451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Index Service</a:t>
              </a:r>
              <a:endParaRPr lang="en-US" sz="2000" b="1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2795346" y="3847021"/>
            <a:ext cx="1212500" cy="959795"/>
            <a:chOff x="7136601" y="3177048"/>
            <a:chExt cx="1212500" cy="959795"/>
          </a:xfrm>
        </p:grpSpPr>
        <p:sp>
          <p:nvSpPr>
            <p:cNvPr id="148" name="Rectangle 147"/>
            <p:cNvSpPr/>
            <p:nvPr/>
          </p:nvSpPr>
          <p:spPr>
            <a:xfrm>
              <a:off x="7374647" y="3365293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289001" y="3259151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136601" y="3177048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Data Service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5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24" grpId="0" animBg="1"/>
      <p:bldP spid="140" grpId="0" animBg="1"/>
      <p:bldP spid="141" grpId="0" animBg="1"/>
      <p:bldP spid="123" grpId="0" animBg="1"/>
      <p:bldP spid="91" grpId="0" animBg="1"/>
      <p:bldP spid="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6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any given toolkit, you may always consider how you structure the data</a:t>
            </a:r>
          </a:p>
          <a:p>
            <a:pPr lvl="1"/>
            <a:r>
              <a:rPr lang="en-US" dirty="0" smtClean="0"/>
              <a:t>Consider how you will query the system whether it’s K-V only, using views, or using N1QL</a:t>
            </a:r>
          </a:p>
          <a:p>
            <a:r>
              <a:rPr lang="en-US" dirty="0" smtClean="0"/>
              <a:t>Couchbase’s JSON oriented approach makes it more flexible than traditional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90692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N1QL and Views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©2014 Couchbase, Inc.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69284"/>
              </p:ext>
            </p:extLst>
          </p:nvPr>
        </p:nvGraphicFramePr>
        <p:xfrm>
          <a:off x="1524000" y="1352550"/>
          <a:ext cx="6019799" cy="2902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78199"/>
                <a:gridCol w="264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N1QL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Views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</a:tcPr>
                </a:tc>
              </a:tr>
              <a:tr h="782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Ad-hoc querying</a:t>
                      </a:r>
                      <a:endParaRPr lang="en-US" sz="1400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Predictable</a:t>
                      </a:r>
                      <a:r>
                        <a:rPr lang="en-US" sz="1400" baseline="0" dirty="0" smtClean="0"/>
                        <a:t> queries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</a:tcPr>
                </a:tc>
              </a:tr>
              <a:tr h="8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Nested JSON in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baseline="0" dirty="0" err="1" smtClean="0"/>
                        <a:t>unnested</a:t>
                      </a:r>
                      <a:r>
                        <a:rPr lang="en-US" sz="1400" baseline="0" dirty="0" smtClean="0"/>
                        <a:t> JSON 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crunching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Large growth</a:t>
                      </a:r>
                      <a:r>
                        <a:rPr lang="en-US" sz="1400" baseline="0" dirty="0" smtClean="0"/>
                        <a:t> clusters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Multi-dimensional/geospatial</a:t>
                      </a:r>
                      <a:r>
                        <a:rPr lang="en-US" sz="1400" baseline="0" dirty="0" smtClean="0"/>
                        <a:t> queries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7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You always need at least one index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PRIMARY index gives you all of the keys in the bucket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Secondary indexes enable ad-hoc querying at speed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3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©2014 Couchbase,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536" y="4767263"/>
            <a:ext cx="74395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35240"/>
              </p:ext>
            </p:extLst>
          </p:nvPr>
        </p:nvGraphicFramePr>
        <p:xfrm>
          <a:off x="1066800" y="1805102"/>
          <a:ext cx="7030390" cy="2296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5195"/>
                <a:gridCol w="35151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NEW Global Secondary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Indexes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Views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N1QL query to create a new index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map/reduce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 to run dedicated indexing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query nodes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Queries always run on database nodes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ForestDB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backed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Couchstore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backed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Supports multi-dimensional/geospatial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queries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schema and working with </a:t>
            </a:r>
            <a:r>
              <a:rPr lang="en-US" dirty="0" err="1" smtClean="0"/>
              <a:t>keyspaces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©2014 Couchbase,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536" y="4767263"/>
            <a:ext cx="74395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89535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JOINs work on primary keys and secondary keys</a:t>
            </a: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They JOIN across </a:t>
            </a:r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buckets/</a:t>
            </a:r>
            <a:r>
              <a:rPr lang="en-US" dirty="0" err="1" smtClean="0">
                <a:solidFill>
                  <a:srgbClr val="333333"/>
                </a:solidFill>
                <a:latin typeface="Arial"/>
                <a:cs typeface="Arial"/>
              </a:rPr>
              <a:t>keyspaces</a:t>
            </a:r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 or within </a:t>
            </a:r>
            <a:r>
              <a:rPr lang="en-US" dirty="0" err="1" smtClean="0">
                <a:solidFill>
                  <a:srgbClr val="333333"/>
                </a:solidFill>
                <a:latin typeface="Arial"/>
                <a:cs typeface="Arial"/>
              </a:rPr>
              <a:t>keyspaces</a:t>
            </a:r>
            <a:endParaRPr lang="en-US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922205"/>
            <a:ext cx="3904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Airlines:</a:t>
            </a:r>
            <a:endParaRPr lang="en-US" sz="1600" b="1" dirty="0"/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airline_24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← Key (“</a:t>
            </a:r>
            <a:r>
              <a:rPr lang="en-US" sz="1200" b="1" dirty="0">
                <a:solidFill>
                  <a:srgbClr val="FF0000"/>
                </a:solidFill>
              </a:rPr>
              <a:t>primary key</a:t>
            </a:r>
            <a:r>
              <a:rPr lang="en-US" sz="1200" b="1" dirty="0" smtClean="0">
                <a:solidFill>
                  <a:srgbClr val="FF0000"/>
                </a:solidFill>
              </a:rPr>
              <a:t>”)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"id": "24",</a:t>
            </a:r>
          </a:p>
          <a:p>
            <a:r>
              <a:rPr lang="en-US" sz="1200" dirty="0"/>
              <a:t>  "type": "airline",		</a:t>
            </a:r>
            <a:endParaRPr lang="en-US" sz="1200" dirty="0" smtClean="0"/>
          </a:p>
          <a:p>
            <a:r>
              <a:rPr lang="en-US" sz="1200" dirty="0" smtClean="0"/>
              <a:t>  "name": "American Airlines",</a:t>
            </a:r>
          </a:p>
          <a:p>
            <a:r>
              <a:rPr lang="en-US" sz="1200" dirty="0" smtClean="0"/>
              <a:t>  </a:t>
            </a:r>
            <a:r>
              <a:rPr lang="en-US" sz="1200" dirty="0"/>
              <a:t>"</a:t>
            </a:r>
            <a:r>
              <a:rPr lang="en-US" sz="1200" dirty="0" err="1"/>
              <a:t>iata</a:t>
            </a:r>
            <a:r>
              <a:rPr lang="en-US" sz="1200" dirty="0"/>
              <a:t>": "AA",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icao</a:t>
            </a:r>
            <a:r>
              <a:rPr lang="en-US" sz="1200" dirty="0"/>
              <a:t>": "AAL",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callsign</a:t>
            </a:r>
            <a:r>
              <a:rPr lang="en-US" sz="1200" dirty="0"/>
              <a:t>": "AMERICAN",</a:t>
            </a:r>
          </a:p>
          <a:p>
            <a:r>
              <a:rPr lang="en-US" sz="1200" dirty="0"/>
              <a:t>  "country": "United States",</a:t>
            </a:r>
          </a:p>
          <a:p>
            <a:r>
              <a:rPr lang="en-US" sz="1200" dirty="0"/>
              <a:t>  "active": "Y"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1079" y="1857673"/>
            <a:ext cx="41561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Routes:</a:t>
            </a:r>
            <a:endParaRPr lang="en-US" sz="1600" b="1" dirty="0"/>
          </a:p>
          <a:p>
            <a:endParaRPr lang="en-US" sz="1200" dirty="0"/>
          </a:p>
          <a:p>
            <a:r>
              <a:rPr lang="en-US" sz="1200" dirty="0"/>
              <a:t>route_5966	</a:t>
            </a:r>
            <a:r>
              <a:rPr lang="en-US" sz="1200" dirty="0" smtClean="0"/>
              <a:t>	← Key </a:t>
            </a:r>
          </a:p>
          <a:p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/>
              <a:t>  "id": "5966",</a:t>
            </a:r>
          </a:p>
          <a:p>
            <a:r>
              <a:rPr lang="en-US" sz="1200" dirty="0"/>
              <a:t>  "type": "route",		</a:t>
            </a:r>
            <a:endParaRPr lang="en-US" sz="1200" dirty="0" smtClean="0"/>
          </a:p>
          <a:p>
            <a:r>
              <a:rPr lang="en-US" sz="1200" dirty="0" smtClean="0"/>
              <a:t>  </a:t>
            </a:r>
            <a:r>
              <a:rPr lang="en-US" sz="1200" dirty="0"/>
              <a:t>"airline": "AA",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  "</a:t>
            </a:r>
            <a:r>
              <a:rPr lang="en-US" sz="1200" b="1" dirty="0" err="1">
                <a:solidFill>
                  <a:srgbClr val="FF0000"/>
                </a:solidFill>
              </a:rPr>
              <a:t>airlineid</a:t>
            </a:r>
            <a:r>
              <a:rPr lang="en-US" sz="1200" b="1" dirty="0">
                <a:solidFill>
                  <a:srgbClr val="FF0000"/>
                </a:solidFill>
              </a:rPr>
              <a:t>": "airline_24",</a:t>
            </a:r>
            <a:r>
              <a:rPr lang="en-US" sz="1200" dirty="0"/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← This </a:t>
            </a:r>
            <a:r>
              <a:rPr lang="en-US" sz="1200" b="1" dirty="0">
                <a:solidFill>
                  <a:srgbClr val="FF0000"/>
                </a:solidFill>
              </a:rPr>
              <a:t>is the </a:t>
            </a:r>
            <a:r>
              <a:rPr lang="en-US" sz="1200" b="1" dirty="0" smtClean="0">
                <a:solidFill>
                  <a:srgbClr val="FF0000"/>
                </a:solidFill>
              </a:rPr>
              <a:t>foreign </a:t>
            </a:r>
            <a:r>
              <a:rPr lang="en-US" sz="1200" b="1" dirty="0">
                <a:solidFill>
                  <a:srgbClr val="FF0000"/>
                </a:solidFill>
              </a:rPr>
              <a:t>k</a:t>
            </a:r>
            <a:r>
              <a:rPr lang="en-US" sz="1200" b="1" dirty="0" smtClean="0">
                <a:solidFill>
                  <a:srgbClr val="FF0000"/>
                </a:solidFill>
              </a:rPr>
              <a:t>ey           </a:t>
            </a:r>
            <a:r>
              <a:rPr lang="en-US" sz="1200" dirty="0" smtClean="0"/>
              <a:t>"</a:t>
            </a:r>
            <a:r>
              <a:rPr lang="en-US" sz="1200" dirty="0" err="1"/>
              <a:t>sourceairport</a:t>
            </a:r>
            <a:r>
              <a:rPr lang="en-US" sz="1200" dirty="0"/>
              <a:t>": "MCO",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destinationairport</a:t>
            </a:r>
            <a:r>
              <a:rPr lang="en-US" sz="1200" dirty="0"/>
              <a:t>": "SEA",</a:t>
            </a:r>
          </a:p>
          <a:p>
            <a:r>
              <a:rPr lang="en-US" sz="1200" dirty="0"/>
              <a:t>  "stops": "0",</a:t>
            </a:r>
          </a:p>
          <a:p>
            <a:r>
              <a:rPr lang="en-US" sz="1200" dirty="0"/>
              <a:t>  "equipment": "737",</a:t>
            </a:r>
          </a:p>
          <a:p>
            <a:r>
              <a:rPr lang="en-US" sz="1200" dirty="0"/>
              <a:t>  "schedule": </a:t>
            </a:r>
            <a:r>
              <a:rPr lang="en-US" sz="1200" dirty="0" smtClean="0"/>
              <a:t>[.</a:t>
            </a:r>
            <a:r>
              <a:rPr lang="en-US" sz="1200" dirty="0"/>
              <a:t>..</a:t>
            </a:r>
          </a:p>
          <a:p>
            <a:r>
              <a:rPr lang="en-US" sz="1200" dirty="0"/>
              <a:t>  ]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014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Offloading computation to N1QL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©2014 Couchbase,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536" y="4767263"/>
            <a:ext cx="74395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143" y="819150"/>
            <a:ext cx="7997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N1QL allows you to choose which elements are returned at the top level.  </a:t>
            </a:r>
          </a:p>
          <a:p>
            <a:r>
              <a:rPr lang="en-US" dirty="0" smtClean="0"/>
              <a:t>This is incredibly useful as it reduces the need to write complex parsing logic: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Within the application.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Client side front end frameworks (Angular/Backbone </a:t>
            </a:r>
            <a:r>
              <a:rPr lang="en-US" dirty="0" smtClean="0"/>
              <a:t>etc.)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a.name</a:t>
            </a:r>
            <a:r>
              <a:rPr lang="en-US" dirty="0"/>
              <a:t>, </a:t>
            </a:r>
            <a:r>
              <a:rPr lang="en-US" dirty="0" err="1"/>
              <a:t>s.flight</a:t>
            </a:r>
            <a:r>
              <a:rPr lang="en-US" dirty="0"/>
              <a:t>, </a:t>
            </a:r>
            <a:r>
              <a:rPr lang="en-US" dirty="0" err="1"/>
              <a:t>s.utc</a:t>
            </a:r>
            <a:r>
              <a:rPr lang="en-US" dirty="0"/>
              <a:t>, </a:t>
            </a:r>
            <a:r>
              <a:rPr lang="en-US" dirty="0" err="1"/>
              <a:t>r.sourceairport</a:t>
            </a:r>
            <a:r>
              <a:rPr lang="en-US" dirty="0"/>
              <a:t>, </a:t>
            </a:r>
            <a:r>
              <a:rPr lang="en-US" dirty="0" err="1"/>
              <a:t>r.destinationairport</a:t>
            </a:r>
            <a:r>
              <a:rPr lang="en-US" dirty="0"/>
              <a:t>, </a:t>
            </a:r>
            <a:r>
              <a:rPr lang="en-US" dirty="0" err="1"/>
              <a:t>r.equipment</a:t>
            </a:r>
            <a:r>
              <a:rPr lang="en-US" dirty="0"/>
              <a:t> FROM `travel-sample` r UNNEST </a:t>
            </a:r>
            <a:r>
              <a:rPr lang="en-US" dirty="0" err="1"/>
              <a:t>r.schedule</a:t>
            </a:r>
            <a:r>
              <a:rPr lang="en-US" dirty="0"/>
              <a:t> s JOIN `travel-sample` a ON KEYS </a:t>
            </a:r>
            <a:r>
              <a:rPr lang="en-US" dirty="0" err="1"/>
              <a:t>r.airlineid</a:t>
            </a:r>
            <a:r>
              <a:rPr lang="en-US" dirty="0"/>
              <a:t> WHERE </a:t>
            </a:r>
            <a:r>
              <a:rPr lang="en-US" dirty="0" err="1"/>
              <a:t>r.sourceairport</a:t>
            </a:r>
            <a:r>
              <a:rPr lang="en-US" dirty="0"/>
              <a:t>='LHR' AND </a:t>
            </a:r>
            <a:r>
              <a:rPr lang="en-US" dirty="0" err="1"/>
              <a:t>r.destinationairport</a:t>
            </a:r>
            <a:r>
              <a:rPr lang="en-US" dirty="0"/>
              <a:t>='LAX' AND </a:t>
            </a:r>
            <a:r>
              <a:rPr lang="en-US" dirty="0" err="1"/>
              <a:t>s.day</a:t>
            </a:r>
            <a:r>
              <a:rPr lang="en-US" dirty="0"/>
              <a:t>=2 ORDER BY </a:t>
            </a:r>
            <a:r>
              <a:rPr lang="en-US" dirty="0" err="1"/>
              <a:t>a.name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55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3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Application Developers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007739" cy="3962925"/>
          </a:xfrm>
        </p:spPr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 provide</a:t>
            </a:r>
          </a:p>
          <a:p>
            <a:pPr lvl="1"/>
            <a:r>
              <a:rPr lang="en-US" dirty="0" smtClean="0"/>
              <a:t>Excellent performance and scalability</a:t>
            </a:r>
          </a:p>
          <a:p>
            <a:pPr lvl="1"/>
            <a:r>
              <a:rPr lang="en-US" dirty="0" smtClean="0"/>
              <a:t>Simplicity for working with data in aggregates</a:t>
            </a:r>
          </a:p>
          <a:p>
            <a:pPr lvl="1"/>
            <a:r>
              <a:rPr lang="en-US" dirty="0" smtClean="0"/>
              <a:t>A modern toolset for integration with mobile and web applications</a:t>
            </a:r>
          </a:p>
          <a:p>
            <a:r>
              <a:rPr lang="en-US" dirty="0" smtClean="0"/>
              <a:t>Before N1QL, they tend to come with some unexpected baggage</a:t>
            </a:r>
          </a:p>
          <a:p>
            <a:pPr lvl="1"/>
            <a:r>
              <a:rPr lang="en-US" dirty="0" smtClean="0"/>
              <a:t>Map-Reduce for processing is great for some types of processing, but is not expressive enough for other kinds</a:t>
            </a:r>
          </a:p>
          <a:p>
            <a:pPr lvl="1"/>
            <a:r>
              <a:rPr lang="en-US" dirty="0" smtClean="0"/>
              <a:t>Some say “but no joins” or have odd ways of duplicating data to make it fit the query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N1QL?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4407"/>
            <a:ext cx="8007739" cy="353983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smtClean="0"/>
              <a:t>N1QL is a new query language that systematically extends SQL to document-oriented data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N1QL extends SQL to handle data that is:</a:t>
            </a:r>
          </a:p>
          <a:p>
            <a:pPr lvl="1">
              <a:lnSpc>
                <a:spcPct val="120000"/>
              </a:lnSpc>
            </a:pPr>
            <a:r>
              <a:rPr lang="en-US" b="1" dirty="0" smtClean="0"/>
              <a:t>Nested</a:t>
            </a:r>
            <a:r>
              <a:rPr lang="en-US" dirty="0" smtClean="0"/>
              <a:t>: Contains nested objects, arrays</a:t>
            </a:r>
          </a:p>
          <a:p>
            <a:pPr lvl="1">
              <a:lnSpc>
                <a:spcPct val="120000"/>
              </a:lnSpc>
            </a:pPr>
            <a:r>
              <a:rPr lang="en-US" b="1" dirty="0" smtClean="0"/>
              <a:t>Heterogeneous</a:t>
            </a:r>
            <a:r>
              <a:rPr lang="en-US" dirty="0" smtClean="0"/>
              <a:t>: Schema-optional, non-uniform</a:t>
            </a:r>
          </a:p>
          <a:p>
            <a:pPr lvl="1">
              <a:lnSpc>
                <a:spcPct val="120000"/>
              </a:lnSpc>
            </a:pPr>
            <a:r>
              <a:rPr lang="en-US" b="1" dirty="0" smtClean="0"/>
              <a:t>Distributed</a:t>
            </a:r>
            <a:r>
              <a:rPr lang="en-US" dirty="0" smtClean="0"/>
              <a:t>: Partitioned across a cluster</a:t>
            </a:r>
          </a:p>
        </p:txBody>
      </p:sp>
    </p:spTree>
    <p:extLst>
      <p:ext uri="{BB962C8B-B14F-4D97-AF65-F5344CB8AC3E}">
        <p14:creationId xmlns:p14="http://schemas.microsoft.com/office/powerpoint/2010/main" val="171218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Highlights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7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8"/>
            <a:ext cx="8007739" cy="39862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Standard SELECT pipeline</a:t>
            </a:r>
          </a:p>
          <a:p>
            <a:pPr lvl="1">
              <a:lnSpc>
                <a:spcPct val="130000"/>
              </a:lnSpc>
            </a:pPr>
            <a:r>
              <a:rPr lang="en-US" b="1" dirty="0" smtClean="0"/>
              <a:t>SELECT, FROM, WHERE, GROUP BY, ORDER BY, LIMIT, OFFSET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JOINs (by keys)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err="1" smtClean="0"/>
              <a:t>Subqueries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Aggregation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Set operators</a:t>
            </a:r>
          </a:p>
          <a:p>
            <a:pPr lvl="1">
              <a:lnSpc>
                <a:spcPct val="130000"/>
              </a:lnSpc>
            </a:pPr>
            <a:r>
              <a:rPr lang="en-US" b="1" dirty="0" smtClean="0"/>
              <a:t>UNION, INTERSECT, EXCEPT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213723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007739" cy="41355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Couchbase has metadata about documents in addition to the document values itself.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The META() function allows for this kind of access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select META(`travel-sample`) from `travel-sample` limit 1;        </a:t>
            </a:r>
            <a:r>
              <a:rPr lang="cs-CZ" sz="1600" dirty="0" smtClean="0">
                <a:latin typeface="Consolas"/>
                <a:cs typeface="Consolas"/>
              </a:rPr>
              <a:t> </a:t>
            </a:r>
            <a:r>
              <a:rPr lang="cs-CZ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cs-CZ" sz="1600" dirty="0">
                <a:latin typeface="Consolas"/>
                <a:cs typeface="Consolas"/>
              </a:rPr>
              <a:t>            "$1": {</a:t>
            </a:r>
          </a:p>
          <a:p>
            <a:pPr marL="0" indent="0">
              <a:buNone/>
            </a:pPr>
            <a:r>
              <a:rPr lang="cs-CZ" sz="1600" dirty="0">
                <a:latin typeface="Consolas"/>
                <a:cs typeface="Consolas"/>
              </a:rPr>
              <a:t>                "</a:t>
            </a:r>
            <a:r>
              <a:rPr lang="cs-CZ" sz="1600" dirty="0" err="1">
                <a:latin typeface="Consolas"/>
                <a:cs typeface="Consolas"/>
              </a:rPr>
              <a:t>cas</a:t>
            </a:r>
            <a:r>
              <a:rPr lang="cs-CZ" sz="1600" dirty="0">
                <a:latin typeface="Consolas"/>
                <a:cs typeface="Consolas"/>
              </a:rPr>
              <a:t>": 1.60955901476865e+14,</a:t>
            </a:r>
          </a:p>
          <a:p>
            <a:pPr marL="0" indent="0">
              <a:buNone/>
            </a:pPr>
            <a:r>
              <a:rPr lang="cs-CZ" sz="1600" dirty="0">
                <a:latin typeface="Consolas"/>
                <a:cs typeface="Consolas"/>
              </a:rPr>
              <a:t>                "</a:t>
            </a:r>
            <a:r>
              <a:rPr lang="cs-CZ" sz="1600" dirty="0" err="1">
                <a:latin typeface="Consolas"/>
                <a:cs typeface="Consolas"/>
              </a:rPr>
              <a:t>flags</a:t>
            </a:r>
            <a:r>
              <a:rPr lang="cs-CZ" sz="1600" dirty="0">
                <a:latin typeface="Consolas"/>
                <a:cs typeface="Consolas"/>
              </a:rPr>
              <a:t>": 0,</a:t>
            </a:r>
          </a:p>
          <a:p>
            <a:pPr marL="0" indent="0">
              <a:buNone/>
            </a:pPr>
            <a:r>
              <a:rPr lang="cs-CZ" sz="1600" dirty="0">
                <a:latin typeface="Consolas"/>
                <a:cs typeface="Consolas"/>
              </a:rPr>
              <a:t>                "id": "landmark_25257",</a:t>
            </a:r>
          </a:p>
          <a:p>
            <a:pPr marL="0" indent="0">
              <a:buNone/>
            </a:pPr>
            <a:r>
              <a:rPr lang="cs-CZ" sz="1600" dirty="0">
                <a:latin typeface="Consolas"/>
                <a:cs typeface="Consolas"/>
              </a:rPr>
              <a:t>                "type": "</a:t>
            </a:r>
            <a:r>
              <a:rPr lang="cs-CZ" sz="1600" dirty="0" err="1">
                <a:latin typeface="Consolas"/>
                <a:cs typeface="Consolas"/>
              </a:rPr>
              <a:t>json</a:t>
            </a:r>
            <a:r>
              <a:rPr lang="cs-CZ" sz="1600" dirty="0"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cs-CZ" sz="16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cs-CZ" sz="1600" dirty="0">
                <a:latin typeface="Consolas"/>
                <a:cs typeface="Consolas"/>
              </a:rPr>
              <a:t>        }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621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1584</Words>
  <Application>Microsoft Macintosh PowerPoint</Application>
  <PresentationFormat>On-screen Show (16:9)</PresentationFormat>
  <Paragraphs>535</Paragraphs>
  <Slides>30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N1QL Introduction</vt:lpstr>
      <vt:lpstr>Agenda</vt:lpstr>
      <vt:lpstr>Motivation</vt:lpstr>
      <vt:lpstr>What do Application Developers Need</vt:lpstr>
      <vt:lpstr>Key Concepts</vt:lpstr>
      <vt:lpstr>What is N1QL?</vt:lpstr>
      <vt:lpstr>Language Highlights</vt:lpstr>
      <vt:lpstr>SELECT</vt:lpstr>
      <vt:lpstr>Metadata access</vt:lpstr>
      <vt:lpstr>Metadata access</vt:lpstr>
      <vt:lpstr>Indexing</vt:lpstr>
      <vt:lpstr>Document-oriented Extensions</vt:lpstr>
      <vt:lpstr>Data writes*</vt:lpstr>
      <vt:lpstr>Topology</vt:lpstr>
      <vt:lpstr>Inside a Query Node</vt:lpstr>
      <vt:lpstr>Differences from SQL</vt:lpstr>
      <vt:lpstr>Query Service Overview</vt:lpstr>
      <vt:lpstr>Couchbase Server Cluster Architecture</vt:lpstr>
      <vt:lpstr>Couchbase Server Cluster Service Deployment</vt:lpstr>
      <vt:lpstr>N1QL: Query Execution Flow</vt:lpstr>
      <vt:lpstr>Query Service Architecture</vt:lpstr>
      <vt:lpstr>Inside a Query Service</vt:lpstr>
      <vt:lpstr>Data Modeling</vt:lpstr>
      <vt:lpstr>Considerations for Data Modeling</vt:lpstr>
      <vt:lpstr>N1QL and Views</vt:lpstr>
      <vt:lpstr>Indexes</vt:lpstr>
      <vt:lpstr>Indexes</vt:lpstr>
      <vt:lpstr>Maintaining schema and working with keyspaces</vt:lpstr>
      <vt:lpstr>Offloading computation to N1QL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57</cp:revision>
  <dcterms:created xsi:type="dcterms:W3CDTF">2014-10-22T15:36:28Z</dcterms:created>
  <dcterms:modified xsi:type="dcterms:W3CDTF">2015-06-02T09:02:45Z</dcterms:modified>
</cp:coreProperties>
</file>