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5" r:id="rId11"/>
    <p:sldId id="301" r:id="rId12"/>
    <p:sldId id="302" r:id="rId13"/>
    <p:sldId id="304" r:id="rId14"/>
    <p:sldId id="303" r:id="rId15"/>
    <p:sldId id="306" r:id="rId16"/>
    <p:sldId id="284" r:id="rId17"/>
    <p:sldId id="288" r:id="rId18"/>
    <p:sldId id="287" r:id="rId19"/>
    <p:sldId id="286" r:id="rId20"/>
    <p:sldId id="289" r:id="rId21"/>
    <p:sldId id="29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77068" autoAdjust="0"/>
  </p:normalViewPr>
  <p:slideViewPr>
    <p:cSldViewPr snapToGrid="0" snapToObjects="1" showGuides="1">
      <p:cViewPr>
        <p:scale>
          <a:sx n="116" d="100"/>
          <a:sy n="116" d="100"/>
        </p:scale>
        <p:origin x="-768" y="-4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9052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 creation is per default synchronous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On large datasets, index creation can take time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Can be made asynchronous through: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Monitor build status through:</a:t>
            </a:r>
          </a:p>
        </p:txBody>
      </p:sp>
      <p:sp>
        <p:nvSpPr>
          <p:cNvPr id="7" name="Rechteck 6"/>
          <p:cNvSpPr/>
          <p:nvPr/>
        </p:nvSpPr>
        <p:spPr>
          <a:xfrm>
            <a:off x="466344" y="4186748"/>
            <a:ext cx="8782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COUNT(</a:t>
            </a:r>
            <a:r>
              <a:rPr lang="de-DE" dirty="0">
                <a:latin typeface="Courier New"/>
                <a:cs typeface="Courier New"/>
              </a:rPr>
              <a:t>*) </a:t>
            </a:r>
            <a:r>
              <a:rPr lang="de-DE" dirty="0" smtClean="0">
                <a:latin typeface="Courier New"/>
                <a:cs typeface="Courier New"/>
              </a:rPr>
              <a:t>FROM </a:t>
            </a:r>
            <a:r>
              <a:rPr lang="de-DE" dirty="0" err="1" smtClean="0">
                <a:latin typeface="Courier New"/>
                <a:cs typeface="Courier New"/>
              </a:rPr>
              <a:t>system:indexes</a:t>
            </a:r>
            <a:r>
              <a:rPr lang="de-DE" dirty="0" smtClean="0">
                <a:latin typeface="Courier New"/>
                <a:cs typeface="Courier New"/>
              </a:rPr>
              <a:t> WHERE </a:t>
            </a:r>
            <a:r>
              <a:rPr lang="de-DE" dirty="0" err="1" smtClean="0">
                <a:latin typeface="Courier New"/>
                <a:cs typeface="Courier New"/>
              </a:rPr>
              <a:t>state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= "online";</a:t>
            </a:r>
          </a:p>
        </p:txBody>
      </p:sp>
      <p:sp>
        <p:nvSpPr>
          <p:cNvPr id="9" name="Rechteck 8"/>
          <p:cNvSpPr/>
          <p:nvPr/>
        </p:nvSpPr>
        <p:spPr>
          <a:xfrm>
            <a:off x="260940" y="2605238"/>
            <a:ext cx="89879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 New"/>
                <a:cs typeface="Courier New"/>
              </a:rPr>
              <a:t>CREATE INDEX </a:t>
            </a:r>
            <a:r>
              <a:rPr lang="de-DE" sz="1400" dirty="0" err="1">
                <a:latin typeface="Courier New"/>
                <a:cs typeface="Courier New"/>
              </a:rPr>
              <a:t>foo</a:t>
            </a:r>
            <a:r>
              <a:rPr lang="de-DE" sz="1400" dirty="0">
                <a:latin typeface="Courier New"/>
                <a:cs typeface="Courier New"/>
              </a:rPr>
              <a:t>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fieldb</a:t>
            </a:r>
            <a:r>
              <a:rPr lang="de-DE" sz="1400" dirty="0" smtClean="0">
                <a:latin typeface="Courier New"/>
                <a:cs typeface="Courier New"/>
              </a:rPr>
              <a:t>) 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dirty="0">
                <a:latin typeface="Courier New"/>
                <a:cs typeface="Courier New"/>
              </a:rPr>
              <a:t>CREATE INDEX bar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fielda</a:t>
            </a:r>
            <a:r>
              <a:rPr lang="de-DE" sz="1400" dirty="0" smtClean="0">
                <a:latin typeface="Courier New"/>
                <a:cs typeface="Courier New"/>
              </a:rPr>
              <a:t>) </a:t>
            </a:r>
            <a:r>
              <a:rPr lang="de-DE" sz="1400" dirty="0">
                <a:latin typeface="Courier New"/>
                <a:cs typeface="Courier New"/>
              </a:rPr>
              <a:t>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b="1" dirty="0" smtClean="0">
                <a:latin typeface="Courier New"/>
                <a:cs typeface="Courier New"/>
              </a:rPr>
              <a:t>BUILD </a:t>
            </a:r>
            <a:r>
              <a:rPr lang="de-DE" sz="1400" b="1" dirty="0">
                <a:latin typeface="Courier New"/>
                <a:cs typeface="Courier New"/>
              </a:rPr>
              <a:t>INDEX </a:t>
            </a:r>
            <a:r>
              <a:rPr lang="de-DE" sz="1400" b="1" dirty="0" smtClean="0">
                <a:latin typeface="Courier New"/>
                <a:cs typeface="Courier New"/>
              </a:rPr>
              <a:t>`</a:t>
            </a:r>
            <a:r>
              <a:rPr lang="de-DE" sz="1400" b="1" dirty="0" err="1" smtClean="0">
                <a:latin typeface="Courier New"/>
                <a:cs typeface="Courier New"/>
              </a:rPr>
              <a:t>travel</a:t>
            </a:r>
            <a:r>
              <a:rPr lang="de-DE" sz="1400" b="1" dirty="0" smtClean="0">
                <a:latin typeface="Courier New"/>
                <a:cs typeface="Courier New"/>
              </a:rPr>
              <a:t>-</a:t>
            </a:r>
            <a:r>
              <a:rPr lang="de-DE" sz="1400" b="1" dirty="0">
                <a:latin typeface="Courier New"/>
                <a:cs typeface="Courier New"/>
              </a:rPr>
              <a:t>sample`(</a:t>
            </a:r>
            <a:r>
              <a:rPr lang="de-DE" sz="1400" b="1" dirty="0" err="1">
                <a:latin typeface="Courier New"/>
                <a:cs typeface="Courier New"/>
              </a:rPr>
              <a:t>foo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smtClean="0">
                <a:latin typeface="Courier New"/>
                <a:cs typeface="Courier New"/>
              </a:rPr>
              <a:t>bar)</a:t>
            </a:r>
            <a:endParaRPr lang="de-DE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880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Non-Stale queries used for “immediate query consistency”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Query performance is likely to be slower (since indexing is not </a:t>
            </a:r>
            <a:r>
              <a:rPr lang="en-US" dirty="0" err="1" smtClean="0"/>
              <a:t>async</a:t>
            </a:r>
            <a:r>
              <a:rPr lang="en-US" dirty="0" smtClean="0"/>
              <a:t> from query anymore)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How?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 document mutation (insert, </a:t>
            </a:r>
            <a:r>
              <a:rPr lang="en-US" dirty="0" err="1" smtClean="0"/>
              <a:t>upsert</a:t>
            </a:r>
            <a:r>
              <a:rPr lang="en-US" dirty="0" smtClean="0"/>
              <a:t>, replace,…)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Query with REQUEST_PLUS consistency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Decouple parameters from the actual Query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variants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Positional Parameters ($1, $2,…)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Named Parameters ($</a:t>
            </a:r>
            <a:r>
              <a:rPr lang="en-US" dirty="0" err="1" smtClean="0"/>
              <a:t>fname</a:t>
            </a:r>
            <a:r>
              <a:rPr lang="en-US" dirty="0" smtClean="0"/>
              <a:t>, $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</p:txBody>
      </p:sp>
      <p:sp>
        <p:nvSpPr>
          <p:cNvPr id="4" name="Rechteck 3"/>
          <p:cNvSpPr/>
          <p:nvPr/>
        </p:nvSpPr>
        <p:spPr>
          <a:xfrm>
            <a:off x="457200" y="3244984"/>
            <a:ext cx="839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$1 AND </a:t>
            </a:r>
            <a:r>
              <a:rPr lang="de-DE" b="1" dirty="0" err="1">
                <a:latin typeface="Courier New"/>
                <a:cs typeface="Courier New"/>
              </a:rPr>
              <a:t>hiredate</a:t>
            </a:r>
            <a:r>
              <a:rPr lang="de-DE" b="1" dirty="0">
                <a:latin typeface="Courier New"/>
                <a:cs typeface="Courier New"/>
              </a:rPr>
              <a:t> &gt; $2 </a:t>
            </a:r>
          </a:p>
        </p:txBody>
      </p:sp>
      <p:sp>
        <p:nvSpPr>
          <p:cNvPr id="5" name="Rechteck 4"/>
          <p:cNvSpPr/>
          <p:nvPr/>
        </p:nvSpPr>
        <p:spPr>
          <a:xfrm>
            <a:off x="422552" y="3691073"/>
            <a:ext cx="855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</a:t>
            </a:r>
            <a:r>
              <a:rPr lang="de-DE" b="1" dirty="0" err="1">
                <a:latin typeface="Courier New"/>
                <a:cs typeface="Courier New"/>
              </a:rPr>
              <a:t>nval</a:t>
            </a:r>
            <a:r>
              <a:rPr lang="de-DE" b="1" dirty="0">
                <a:latin typeface="Courier New"/>
                <a:cs typeface="Courier New"/>
              </a:rPr>
              <a:t> AND </a:t>
            </a:r>
            <a:r>
              <a:rPr lang="de-DE" b="1" dirty="0" err="1">
                <a:latin typeface="Courier New"/>
                <a:cs typeface="Courier New"/>
              </a:rPr>
              <a:t>age</a:t>
            </a:r>
            <a:r>
              <a:rPr lang="de-DE" b="1" dirty="0">
                <a:latin typeface="Courier New"/>
                <a:cs typeface="Courier New"/>
              </a:rPr>
              <a:t> &gt; $</a:t>
            </a:r>
            <a:r>
              <a:rPr lang="de-DE" b="1" dirty="0" err="1">
                <a:latin typeface="Courier New"/>
                <a:cs typeface="Courier New"/>
              </a:rPr>
              <a:t>aval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Prepare a Query to avoid repeated AST-building overhead on the server side.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Returns a “blob” which can be subsequently used instead of the original query.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SDK support for easier handling</a:t>
            </a:r>
          </a:p>
        </p:txBody>
      </p:sp>
      <p:sp>
        <p:nvSpPr>
          <p:cNvPr id="4" name="Rechteck 3"/>
          <p:cNvSpPr/>
          <p:nvPr/>
        </p:nvSpPr>
        <p:spPr>
          <a:xfrm>
            <a:off x="752322" y="2202418"/>
            <a:ext cx="530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PREPARE</a:t>
            </a:r>
            <a:r>
              <a:rPr lang="de-DE" dirty="0" smtClean="0">
                <a:latin typeface="Courier New"/>
                <a:cs typeface="Courier New"/>
              </a:rPr>
              <a:t> SELECT </a:t>
            </a:r>
            <a:r>
              <a:rPr lang="de-DE" dirty="0">
                <a:latin typeface="Courier New"/>
                <a:cs typeface="Courier New"/>
              </a:rPr>
              <a:t>* FROM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 &amp;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 (“avoiding the full table scan”)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Query Information through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each Index: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340194" y="1149902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b="1" dirty="0" err="1" smtClean="0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;</a:t>
            </a:r>
          </a:p>
        </p:txBody>
      </p:sp>
      <p:pic>
        <p:nvPicPr>
          <p:cNvPr id="5" name="Bild 4" descr="Screen Shot 2015-05-25 at 19.5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386" y="1712851"/>
            <a:ext cx="4437276" cy="3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Creates an Index on the specified document fields</a:t>
            </a:r>
          </a:p>
          <a:p>
            <a:pPr>
              <a:lnSpc>
                <a:spcPct val="140000"/>
              </a:lnSpc>
            </a:pPr>
            <a:r>
              <a:rPr lang="en-US" dirty="0"/>
              <a:t>Names are unique on a per-</a:t>
            </a:r>
            <a:r>
              <a:rPr lang="en-US" dirty="0" smtClean="0"/>
              <a:t>bucket &amp; type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97716" y="2316653"/>
            <a:ext cx="742454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CREATE INDEX index-name ON </a:t>
            </a:r>
            <a:r>
              <a:rPr lang="de-DE" dirty="0" err="1" smtClean="0">
                <a:latin typeface="Courier New"/>
                <a:cs typeface="Courier New"/>
              </a:rPr>
              <a:t>bucket</a:t>
            </a:r>
            <a:r>
              <a:rPr lang="de-DE" dirty="0" smtClean="0">
                <a:latin typeface="Courier New"/>
                <a:cs typeface="Courier New"/>
              </a:rPr>
              <a:t> ( </a:t>
            </a:r>
            <a:r>
              <a:rPr lang="de-DE" dirty="0" err="1" smtClean="0">
                <a:latin typeface="Courier New"/>
                <a:cs typeface="Courier New"/>
              </a:rPr>
              <a:t>fields</a:t>
            </a:r>
            <a:r>
              <a:rPr lang="de-DE" dirty="0" smtClean="0">
                <a:latin typeface="Courier New"/>
                <a:cs typeface="Courier New"/>
              </a:rPr>
              <a:t>+ ) [</a:t>
            </a:r>
            <a:r>
              <a:rPr lang="de-DE" dirty="0" err="1">
                <a:latin typeface="Courier New"/>
                <a:cs typeface="Courier New"/>
              </a:rPr>
              <a:t>where-clause</a:t>
            </a:r>
            <a:r>
              <a:rPr lang="de-DE" dirty="0">
                <a:latin typeface="Courier New"/>
                <a:cs typeface="Courier New"/>
              </a:rPr>
              <a:t>] [</a:t>
            </a:r>
            <a:r>
              <a:rPr lang="de-DE" dirty="0" err="1">
                <a:latin typeface="Courier New"/>
                <a:cs typeface="Courier New"/>
              </a:rPr>
              <a:t>using</a:t>
            </a:r>
            <a:r>
              <a:rPr lang="de-DE" dirty="0" smtClean="0">
                <a:latin typeface="Courier New"/>
                <a:cs typeface="Courier New"/>
              </a:rPr>
              <a:t>]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INDEX 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ON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(type)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</a:t>
            </a:r>
            <a:r>
              <a:rPr lang="de-DE" dirty="0">
                <a:latin typeface="Courier New"/>
                <a:cs typeface="Courier New"/>
              </a:rPr>
              <a:t>INDEX </a:t>
            </a:r>
            <a:r>
              <a:rPr lang="de-DE" dirty="0" err="1">
                <a:latin typeface="Courier New"/>
                <a:cs typeface="Courier New"/>
              </a:rPr>
              <a:t>airline_idx</a:t>
            </a:r>
            <a:r>
              <a:rPr lang="de-DE" dirty="0">
                <a:latin typeface="Courier New"/>
                <a:cs typeface="Courier New"/>
              </a:rPr>
              <a:t> ON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(type</a:t>
            </a:r>
            <a:r>
              <a:rPr lang="de-DE" dirty="0" smtClean="0">
                <a:latin typeface="Courier New"/>
                <a:cs typeface="Courier New"/>
              </a:rPr>
              <a:t>) USING GSI</a:t>
            </a:r>
          </a:p>
          <a:p>
            <a:endParaRPr lang="de-DE" dirty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Make sure to drop the proper index (using)</a:t>
            </a:r>
          </a:p>
        </p:txBody>
      </p:sp>
      <p:sp>
        <p:nvSpPr>
          <p:cNvPr id="4" name="Rechteck 3"/>
          <p:cNvSpPr/>
          <p:nvPr/>
        </p:nvSpPr>
        <p:spPr>
          <a:xfrm>
            <a:off x="709542" y="2336181"/>
            <a:ext cx="729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DROP </a:t>
            </a:r>
            <a:r>
              <a:rPr lang="de-DE" dirty="0" smtClean="0">
                <a:latin typeface="Courier New"/>
                <a:cs typeface="Courier New"/>
              </a:rPr>
              <a:t>INDEX </a:t>
            </a:r>
            <a:r>
              <a:rPr lang="de-DE" dirty="0" err="1" smtClean="0">
                <a:latin typeface="Courier New"/>
                <a:cs typeface="Courier New"/>
              </a:rPr>
              <a:t>bucket.index</a:t>
            </a:r>
            <a:r>
              <a:rPr lang="de-DE" dirty="0">
                <a:latin typeface="Courier New"/>
                <a:cs typeface="Courier New"/>
              </a:rPr>
              <a:t>-</a:t>
            </a:r>
            <a:r>
              <a:rPr lang="de-DE" dirty="0" smtClean="0">
                <a:latin typeface="Courier New"/>
                <a:cs typeface="Courier New"/>
              </a:rPr>
              <a:t>name</a:t>
            </a: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DROP INDEX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>
                <a:latin typeface="Courier New"/>
                <a:cs typeface="Courier New"/>
              </a:rPr>
              <a:t>DROP INDEX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USING GSI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Shows the planned execution </a:t>
            </a:r>
            <a:br>
              <a:rPr lang="en-US" dirty="0" smtClean="0"/>
            </a:br>
            <a:r>
              <a:rPr lang="en-US" dirty="0" smtClean="0"/>
              <a:t>(including selected index)</a:t>
            </a:r>
          </a:p>
        </p:txBody>
      </p:sp>
      <p:sp>
        <p:nvSpPr>
          <p:cNvPr id="4" name="Rechteck 3"/>
          <p:cNvSpPr/>
          <p:nvPr/>
        </p:nvSpPr>
        <p:spPr>
          <a:xfrm>
            <a:off x="807525" y="2633710"/>
            <a:ext cx="336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EXPLAIN </a:t>
            </a:r>
          </a:p>
          <a:p>
            <a:r>
              <a:rPr lang="de-DE" dirty="0" smtClean="0">
                <a:latin typeface="Courier New"/>
                <a:cs typeface="Courier New"/>
              </a:rPr>
              <a:t>SELECT * </a:t>
            </a:r>
          </a:p>
          <a:p>
            <a:r>
              <a:rPr lang="de-DE" dirty="0" err="1" smtClean="0">
                <a:latin typeface="Courier New"/>
                <a:cs typeface="Courier New"/>
              </a:rPr>
              <a:t>FROM`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WHERE type </a:t>
            </a:r>
            <a:r>
              <a:rPr lang="de-DE" dirty="0">
                <a:latin typeface="Courier New"/>
                <a:cs typeface="Courier New"/>
              </a:rPr>
              <a:t>= "</a:t>
            </a:r>
            <a:r>
              <a:rPr lang="de-DE" dirty="0" err="1">
                <a:latin typeface="Courier New"/>
                <a:cs typeface="Courier New"/>
              </a:rPr>
              <a:t>airline</a:t>
            </a:r>
            <a:r>
              <a:rPr lang="de-DE" dirty="0">
                <a:latin typeface="Courier New"/>
                <a:cs typeface="Courier New"/>
              </a:rPr>
              <a:t>";</a:t>
            </a:r>
          </a:p>
        </p:txBody>
      </p:sp>
      <p:pic>
        <p:nvPicPr>
          <p:cNvPr id="5" name="Bild 4" descr="Screen Shot 2015-05-25 at 20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6011" y="850439"/>
            <a:ext cx="3070389" cy="41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Manually specify the Index to use.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Index type can also be selected</a:t>
            </a:r>
          </a:p>
        </p:txBody>
      </p:sp>
      <p:sp>
        <p:nvSpPr>
          <p:cNvPr id="4" name="Rechteck 3"/>
          <p:cNvSpPr/>
          <p:nvPr/>
        </p:nvSpPr>
        <p:spPr>
          <a:xfrm>
            <a:off x="466344" y="1682583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</a:t>
            </a:r>
            <a:r>
              <a:rPr lang="de-DE" b="1" dirty="0" smtClean="0">
                <a:latin typeface="Courier New"/>
                <a:cs typeface="Courier New"/>
              </a:rPr>
              <a:t>USE INDEX(</a:t>
            </a:r>
            <a:r>
              <a:rPr lang="de-DE" b="1" dirty="0" err="1" smtClean="0">
                <a:latin typeface="Courier New"/>
                <a:cs typeface="Courier New"/>
              </a:rPr>
              <a:t>airlines</a:t>
            </a:r>
            <a:r>
              <a:rPr lang="de-DE" b="1" dirty="0" smtClean="0">
                <a:latin typeface="Courier New"/>
                <a:cs typeface="Courier New"/>
              </a:rPr>
              <a:t>)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57200" y="3277361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GSI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7200" y="3734875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VIEW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Macintosh PowerPoint</Application>
  <PresentationFormat>Bildschirmpräsentation (16:9)</PresentationFormat>
  <Paragraphs>188</Paragraphs>
  <Slides>21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Sync vs. Async</vt:lpstr>
      <vt:lpstr>Advanced Queries</vt:lpstr>
      <vt:lpstr>Read Your Writes</vt:lpstr>
      <vt:lpstr>Parameterized Queries</vt:lpstr>
      <vt:lpstr>Prepared Queries</vt:lpstr>
      <vt:lpstr>Views vs. Indexes</vt:lpstr>
      <vt:lpstr>Views vs. Indexes</vt:lpstr>
      <vt:lpstr>View processing after write</vt:lpstr>
      <vt:lpstr>Secondary Indexing – new in Couchbase Server 4.0</vt:lpstr>
      <vt:lpstr>Views  &amp; New Indexes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81</cp:revision>
  <dcterms:created xsi:type="dcterms:W3CDTF">2014-10-22T15:36:28Z</dcterms:created>
  <dcterms:modified xsi:type="dcterms:W3CDTF">2015-06-02T01:47:46Z</dcterms:modified>
</cp:coreProperties>
</file>