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85" r:id="rId2"/>
    <p:sldId id="286" r:id="rId3"/>
    <p:sldId id="287" r:id="rId4"/>
    <p:sldId id="288" r:id="rId5"/>
    <p:sldId id="289" r:id="rId6"/>
    <p:sldId id="296" r:id="rId7"/>
    <p:sldId id="297" r:id="rId8"/>
    <p:sldId id="298" r:id="rId9"/>
    <p:sldId id="300" r:id="rId10"/>
    <p:sldId id="299" r:id="rId11"/>
    <p:sldId id="301" r:id="rId12"/>
    <p:sldId id="303" r:id="rId13"/>
    <p:sldId id="302" r:id="rId14"/>
    <p:sldId id="304" r:id="rId15"/>
    <p:sldId id="305" r:id="rId16"/>
    <p:sldId id="306" r:id="rId17"/>
    <p:sldId id="308" r:id="rId18"/>
    <p:sldId id="309" r:id="rId19"/>
  </p:sldIdLst>
  <p:sldSz cx="9144000" cy="5143500" type="screen16x9"/>
  <p:notesSz cx="6858000" cy="9144000"/>
  <p:embeddedFontLst>
    <p:embeddedFont>
      <p:font typeface="Dosis Light" charset="-18"/>
      <p:regular r:id="rId21"/>
      <p:bold r:id="rId22"/>
    </p:embeddedFont>
    <p:embeddedFont>
      <p:font typeface="Titillium Web Light" charset="-18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1A2C27C-9B28-47DC-BFB0-0AA5881242BE}">
  <a:tblStyle styleId="{C1A2C27C-9B28-47DC-BFB0-0AA588124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93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LOAN</a:t>
            </a:r>
            <a:br>
              <a:rPr lang="pl-PL" dirty="0" smtClean="0"/>
            </a:br>
            <a:r>
              <a:rPr lang="pl-PL" dirty="0" smtClean="0"/>
              <a:t>CALCULATOR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827584" y="2715766"/>
            <a:ext cx="2808312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tabLst/>
              <a:defRPr/>
            </a:pPr>
            <a:r>
              <a:rPr kumimoji="0" lang="pl-PL" sz="24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t>Application</a:t>
            </a:r>
            <a:r>
              <a:rPr kumimoji="0" lang="pl-PL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t> &amp; </a:t>
            </a:r>
            <a:r>
              <a:rPr kumimoji="0" lang="pl-PL" sz="24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t>tests</a:t>
            </a:r>
            <a:endParaRPr kumimoji="0" lang="pl-PL" sz="2400" b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/>
          <p:cNvSpPr txBox="1"/>
          <p:nvPr/>
        </p:nvSpPr>
        <p:spPr>
          <a:xfrm>
            <a:off x="1187624" y="1995686"/>
            <a:ext cx="604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UX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usability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,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overall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user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acceptance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</a:t>
            </a:r>
          </a:p>
          <a:p>
            <a:pPr marL="342900" indent="-342900">
              <a:buAutoNum type="arabicPeriod"/>
            </a:pPr>
            <a:endParaRPr lang="pl-PL" sz="1600" dirty="0" smtClean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REQUIREMENTS CHECK 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verify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wheter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application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provides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all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requested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features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or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not. </a:t>
            </a:r>
          </a:p>
        </p:txBody>
      </p:sp>
      <p:sp>
        <p:nvSpPr>
          <p:cNvPr id="6" name="Pięciokąt 5"/>
          <p:cNvSpPr/>
          <p:nvPr/>
        </p:nvSpPr>
        <p:spPr>
          <a:xfrm>
            <a:off x="899592" y="267494"/>
            <a:ext cx="6264696" cy="108012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>
                <a:latin typeface="Dosis Light" charset="-18"/>
              </a:rPr>
              <a:t>MANUAL TESTS</a:t>
            </a:r>
            <a:endParaRPr lang="en-US" sz="3200" dirty="0">
              <a:latin typeface="Dosis Light" charset="-18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/>
          <p:cNvSpPr txBox="1"/>
          <p:nvPr/>
        </p:nvSpPr>
        <p:spPr>
          <a:xfrm>
            <a:off x="1187624" y="1995686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UX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application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sends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any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feedback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(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e.g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„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connecting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with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…”, „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missing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value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…”),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labels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are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named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correctly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(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check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wrong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assigments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,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typos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)</a:t>
            </a:r>
          </a:p>
          <a:p>
            <a:pPr marL="342900" indent="-342900">
              <a:buAutoNum type="arabicPeriod"/>
            </a:pPr>
            <a:endParaRPr lang="pl-PL" sz="1600" dirty="0" smtClean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REQUIREMENTS CHECK 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user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requested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1 drop-down list and 1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check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box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,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did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we met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requirements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?</a:t>
            </a:r>
          </a:p>
        </p:txBody>
      </p:sp>
      <p:sp>
        <p:nvSpPr>
          <p:cNvPr id="6" name="Pięciokąt 5"/>
          <p:cNvSpPr/>
          <p:nvPr/>
        </p:nvSpPr>
        <p:spPr>
          <a:xfrm>
            <a:off x="899592" y="267494"/>
            <a:ext cx="6264696" cy="108012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>
                <a:latin typeface="Dosis Light" charset="-18"/>
              </a:rPr>
              <a:t>MANUAL TESTS</a:t>
            </a:r>
            <a:endParaRPr lang="en-US" sz="3200" dirty="0">
              <a:latin typeface="Dosis Light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Tools</a:t>
            </a:r>
            <a:endParaRPr lang="en-US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2"/>
          </p:nvPr>
        </p:nvSpPr>
        <p:spPr>
          <a:xfrm>
            <a:off x="683568" y="1635646"/>
            <a:ext cx="2178399" cy="308700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Unit </a:t>
            </a:r>
            <a:r>
              <a:rPr lang="pl-PL" dirty="0" err="1" smtClean="0"/>
              <a:t>tests</a:t>
            </a:r>
            <a:r>
              <a:rPr lang="pl-PL" dirty="0" smtClean="0"/>
              <a:t>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err="1" smtClean="0"/>
              <a:t>NUnit</a:t>
            </a:r>
            <a:r>
              <a:rPr lang="pl-PL" b="1" dirty="0" smtClean="0"/>
              <a:t>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err="1" smtClean="0"/>
              <a:t>Others</a:t>
            </a:r>
            <a:r>
              <a:rPr lang="pl-PL" sz="1200" dirty="0" smtClean="0"/>
              <a:t> </a:t>
            </a:r>
            <a:r>
              <a:rPr lang="pl-PL" sz="1200" dirty="0" err="1" smtClean="0"/>
              <a:t>worth</a:t>
            </a:r>
            <a:r>
              <a:rPr lang="pl-PL" sz="1200" dirty="0" smtClean="0"/>
              <a:t> </a:t>
            </a:r>
            <a:r>
              <a:rPr lang="pl-PL" sz="1200" dirty="0" err="1" smtClean="0"/>
              <a:t>attention</a:t>
            </a:r>
            <a:r>
              <a:rPr lang="pl-PL" sz="1200" dirty="0" smtClean="0"/>
              <a:t>: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err="1" smtClean="0"/>
              <a:t>xUnit</a:t>
            </a:r>
            <a:endParaRPr lang="pl-PL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ymbol zastępczy tekstu 5"/>
          <p:cNvSpPr>
            <a:spLocks noGrp="1"/>
          </p:cNvSpPr>
          <p:nvPr>
            <p:ph type="body" idx="2"/>
          </p:nvPr>
        </p:nvSpPr>
        <p:spPr>
          <a:xfrm>
            <a:off x="2699792" y="1635646"/>
            <a:ext cx="2178399" cy="3087000"/>
          </a:xfrm>
        </p:spPr>
        <p:txBody>
          <a:bodyPr/>
          <a:lstStyle/>
          <a:p>
            <a:pPr>
              <a:buNone/>
            </a:pPr>
            <a:r>
              <a:rPr lang="pl-PL" dirty="0" err="1" smtClean="0"/>
              <a:t>Component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err="1" smtClean="0"/>
              <a:t>Rhino</a:t>
            </a:r>
            <a:r>
              <a:rPr lang="pl-PL" b="1" dirty="0" smtClean="0"/>
              <a:t> </a:t>
            </a:r>
            <a:r>
              <a:rPr lang="pl-PL" b="1" dirty="0" err="1" smtClean="0"/>
              <a:t>Mocks</a:t>
            </a:r>
            <a:endParaRPr lang="pl-PL" b="1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err="1" smtClean="0"/>
              <a:t>Others</a:t>
            </a:r>
            <a:r>
              <a:rPr lang="pl-PL" sz="1200" dirty="0" smtClean="0"/>
              <a:t> </a:t>
            </a:r>
            <a:r>
              <a:rPr lang="pl-PL" sz="1200" dirty="0" err="1" smtClean="0"/>
              <a:t>worth</a:t>
            </a:r>
            <a:r>
              <a:rPr lang="pl-PL" sz="1200" dirty="0" smtClean="0"/>
              <a:t> </a:t>
            </a:r>
            <a:r>
              <a:rPr lang="pl-PL" sz="1200" dirty="0" err="1" smtClean="0"/>
              <a:t>attention</a:t>
            </a:r>
            <a:r>
              <a:rPr lang="pl-PL" sz="1200" dirty="0" smtClean="0"/>
              <a:t>: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err="1" smtClean="0"/>
              <a:t>Moq</a:t>
            </a:r>
            <a:r>
              <a:rPr lang="pl-PL" sz="1200" dirty="0" smtClean="0"/>
              <a:t>,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Symbol zastępczy tekstu 5"/>
          <p:cNvSpPr>
            <a:spLocks noGrp="1"/>
          </p:cNvSpPr>
          <p:nvPr>
            <p:ph type="body" idx="2"/>
          </p:nvPr>
        </p:nvSpPr>
        <p:spPr>
          <a:xfrm>
            <a:off x="5004048" y="1635646"/>
            <a:ext cx="2178399" cy="308700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UI </a:t>
            </a:r>
            <a:r>
              <a:rPr lang="pl-PL" dirty="0" err="1" smtClean="0"/>
              <a:t>tests</a:t>
            </a:r>
            <a:r>
              <a:rPr lang="pl-PL" dirty="0" smtClean="0"/>
              <a:t>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err="1" smtClean="0"/>
              <a:t>Selenium</a:t>
            </a:r>
            <a:r>
              <a:rPr lang="pl-PL" b="1" dirty="0" smtClean="0"/>
              <a:t>,</a:t>
            </a:r>
          </a:p>
          <a:p>
            <a:pPr>
              <a:buNone/>
            </a:pPr>
            <a:r>
              <a:rPr lang="pl-PL" b="1" dirty="0" smtClean="0"/>
              <a:t>Visual Studio </a:t>
            </a:r>
            <a:r>
              <a:rPr lang="pl-PL" b="1" dirty="0" err="1" smtClean="0"/>
              <a:t>Enterprise</a:t>
            </a:r>
            <a:r>
              <a:rPr lang="pl-PL" b="1" dirty="0" smtClean="0"/>
              <a:t> UI </a:t>
            </a:r>
            <a:r>
              <a:rPr lang="pl-PL" b="1" dirty="0" err="1" smtClean="0"/>
              <a:t>Tests</a:t>
            </a:r>
            <a:endParaRPr lang="pl-PL" b="1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sz="1200" dirty="0" err="1" smtClean="0"/>
              <a:t>Others</a:t>
            </a:r>
            <a:r>
              <a:rPr lang="pl-PL" sz="1200" dirty="0" smtClean="0"/>
              <a:t> </a:t>
            </a:r>
            <a:r>
              <a:rPr lang="pl-PL" sz="1200" dirty="0" err="1" smtClean="0"/>
              <a:t>worth</a:t>
            </a:r>
            <a:r>
              <a:rPr lang="pl-PL" sz="1200" dirty="0" smtClean="0"/>
              <a:t> </a:t>
            </a:r>
            <a:r>
              <a:rPr lang="pl-PL" sz="1200" dirty="0" err="1" smtClean="0"/>
              <a:t>attention</a:t>
            </a:r>
            <a:r>
              <a:rPr lang="pl-PL" sz="1200" dirty="0" smtClean="0"/>
              <a:t>: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1200" dirty="0" err="1" smtClean="0"/>
              <a:t>Telerik's</a:t>
            </a:r>
            <a:r>
              <a:rPr lang="pl-PL" sz="1200" dirty="0" smtClean="0"/>
              <a:t> Web </a:t>
            </a:r>
            <a:r>
              <a:rPr lang="pl-PL" sz="1200" dirty="0" err="1" smtClean="0"/>
              <a:t>Testing</a:t>
            </a:r>
            <a:r>
              <a:rPr lang="pl-PL" sz="1200" dirty="0" smtClean="0"/>
              <a:t>,</a:t>
            </a:r>
          </a:p>
          <a:p>
            <a:pPr>
              <a:buNone/>
            </a:pPr>
            <a:r>
              <a:rPr lang="pl-PL" sz="1200" dirty="0" err="1" smtClean="0"/>
              <a:t>Ranorex</a:t>
            </a:r>
            <a:r>
              <a:rPr lang="pl-PL" sz="1200" dirty="0" smtClean="0"/>
              <a:t>,</a:t>
            </a:r>
          </a:p>
          <a:p>
            <a:pPr>
              <a:buNone/>
            </a:pPr>
            <a:r>
              <a:rPr lang="pl-PL" sz="1200" dirty="0" err="1" smtClean="0"/>
              <a:t>FlaUI</a:t>
            </a: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l-PL" dirty="0" smtClean="0"/>
              <a:t>3.</a:t>
            </a:r>
            <a:endParaRPr lang="en" dirty="0"/>
          </a:p>
          <a:p>
            <a:pPr lvl="0"/>
            <a:r>
              <a:rPr lang="pl-PL" dirty="0" smtClean="0"/>
              <a:t>TEST SCENARIOS</a:t>
            </a:r>
            <a:endParaRPr lang="e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Scenarios</a:t>
            </a:r>
            <a:r>
              <a:rPr lang="pl-PL" dirty="0" smtClean="0"/>
              <a:t> – </a:t>
            </a:r>
            <a:r>
              <a:rPr lang="pl-PL" dirty="0" err="1" smtClean="0"/>
              <a:t>web</a:t>
            </a:r>
            <a:r>
              <a:rPr lang="pl-PL" dirty="0" smtClean="0"/>
              <a:t> service (</a:t>
            </a:r>
            <a:r>
              <a:rPr lang="pl-PL" dirty="0" err="1" smtClean="0"/>
              <a:t>component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662012" cy="3087000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smtClean="0"/>
              <a:t>Verify endpoint</a:t>
            </a:r>
            <a:r>
              <a:rPr lang="pl-PL" dirty="0" smtClean="0"/>
              <a:t>s </a:t>
            </a:r>
            <a:r>
              <a:rPr lang="pl-PL" sz="1100" dirty="0" smtClean="0"/>
              <a:t>(</a:t>
            </a:r>
            <a:r>
              <a:rPr lang="pl-PL" sz="1100" dirty="0" smtClean="0"/>
              <a:t>T01_Check_Endpoints)</a:t>
            </a:r>
          </a:p>
          <a:p>
            <a:pPr marL="342900" indent="-342900">
              <a:buNone/>
            </a:pPr>
            <a:endParaRPr lang="en-US" dirty="0" smtClean="0"/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direct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calling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returns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response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403 -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forbidden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correct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returns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200 - ok.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Check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if incorrect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 (/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incorrectPath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provides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response 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404 – not </a:t>
            </a:r>
            <a:r>
              <a:rPr lang="pl-PL" sz="1200" dirty="0" err="1" smtClean="0">
                <a:solidFill>
                  <a:schemeClr val="accent1">
                    <a:lumMod val="50000"/>
                  </a:schemeClr>
                </a:solidFill>
              </a:rPr>
              <a:t>found</a:t>
            </a:r>
            <a:r>
              <a:rPr lang="pl-PL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None/>
            </a:pPr>
            <a:endParaRPr lang="pl-PL" sz="1200" dirty="0" smtClean="0"/>
          </a:p>
          <a:p>
            <a:pPr marL="914400" lvl="1" indent="-457200"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Verify </a:t>
            </a:r>
            <a:r>
              <a:rPr lang="en-US" dirty="0" smtClean="0"/>
              <a:t>Get</a:t>
            </a:r>
            <a:r>
              <a:rPr lang="pl-PL" dirty="0" err="1" smtClean="0"/>
              <a:t>Interest</a:t>
            </a:r>
            <a:r>
              <a:rPr lang="en-US" dirty="0" smtClean="0"/>
              <a:t> </a:t>
            </a:r>
            <a:r>
              <a:rPr lang="pl-PL" sz="1100" dirty="0" smtClean="0"/>
              <a:t>(T02_Check_GetInterest_Response</a:t>
            </a:r>
            <a:r>
              <a:rPr lang="pl-PL" sz="1100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 </a:t>
            </a:r>
            <a:r>
              <a:rPr lang="pl-PL" sz="1200" dirty="0" err="1" smtClean="0"/>
              <a:t>returns</a:t>
            </a:r>
            <a:r>
              <a:rPr lang="pl-PL" sz="1200" dirty="0" smtClean="0"/>
              <a:t> not </a:t>
            </a:r>
            <a:r>
              <a:rPr lang="pl-PL" sz="1200" dirty="0" err="1" smtClean="0"/>
              <a:t>empty</a:t>
            </a:r>
            <a:r>
              <a:rPr lang="pl-PL" sz="1200" dirty="0" smtClean="0"/>
              <a:t> </a:t>
            </a:r>
            <a:r>
              <a:rPr lang="pl-PL" sz="1200" dirty="0" err="1" smtClean="0"/>
              <a:t>value</a:t>
            </a:r>
            <a:r>
              <a:rPr lang="pl-PL" sz="1200" dirty="0" smtClean="0"/>
              <a:t>.</a:t>
            </a:r>
            <a:endParaRPr lang="pl-PL" sz="1200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 smtClean="0"/>
              <a:t>Check if </a:t>
            </a:r>
            <a:r>
              <a:rPr lang="pl-PL" sz="1200" dirty="0" err="1" smtClean="0"/>
              <a:t>received</a:t>
            </a:r>
            <a:r>
              <a:rPr lang="pl-PL" sz="1200" dirty="0" smtClean="0"/>
              <a:t> </a:t>
            </a:r>
            <a:r>
              <a:rPr lang="pl-PL" sz="1200" dirty="0" err="1" smtClean="0"/>
              <a:t>value</a:t>
            </a:r>
            <a:r>
              <a:rPr lang="pl-PL" sz="1200" dirty="0" smtClean="0"/>
              <a:t> </a:t>
            </a:r>
            <a:r>
              <a:rPr lang="pl-PL" sz="1200" dirty="0" err="1" smtClean="0"/>
              <a:t>contains</a:t>
            </a:r>
            <a:r>
              <a:rPr lang="pl-PL" sz="1200" dirty="0" smtClean="0"/>
              <a:t> </a:t>
            </a:r>
            <a:r>
              <a:rPr lang="pl-PL" sz="1200" dirty="0" err="1" smtClean="0"/>
              <a:t>expected</a:t>
            </a:r>
            <a:r>
              <a:rPr lang="pl-PL" sz="1200" dirty="0" smtClean="0"/>
              <a:t> </a:t>
            </a:r>
            <a:r>
              <a:rPr lang="pl-PL" sz="1200" dirty="0" err="1" smtClean="0"/>
              <a:t>values</a:t>
            </a:r>
            <a:r>
              <a:rPr lang="pl-PL" sz="1200" dirty="0" smtClean="0"/>
              <a:t>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 smtClean="0"/>
              <a:t>Check if incorrect API calls </a:t>
            </a:r>
            <a:r>
              <a:rPr lang="pl-PL" sz="1200" dirty="0" smtClean="0"/>
              <a:t>(out of </a:t>
            </a:r>
            <a:r>
              <a:rPr lang="pl-PL" sz="1200" dirty="0" err="1" smtClean="0"/>
              <a:t>range</a:t>
            </a:r>
            <a:r>
              <a:rPr lang="pl-PL" sz="1200" dirty="0" smtClean="0"/>
              <a:t>) </a:t>
            </a:r>
            <a:r>
              <a:rPr lang="en-US" sz="1200" dirty="0" smtClean="0"/>
              <a:t>return 404</a:t>
            </a:r>
            <a:r>
              <a:rPr lang="pl-PL" sz="1200" dirty="0" smtClean="0"/>
              <a:t> – not </a:t>
            </a:r>
            <a:r>
              <a:rPr lang="pl-PL" sz="1200" dirty="0" err="1" smtClean="0"/>
              <a:t>found</a:t>
            </a:r>
            <a:r>
              <a:rPr lang="pl-PL" sz="1200" dirty="0" smtClean="0"/>
              <a:t>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 smtClean="0"/>
              <a:t>Check if invalid</a:t>
            </a:r>
            <a:r>
              <a:rPr lang="pl-PL" sz="1200" dirty="0" smtClean="0"/>
              <a:t> </a:t>
            </a:r>
            <a:r>
              <a:rPr lang="en-US" sz="1200" dirty="0" smtClean="0"/>
              <a:t>requests</a:t>
            </a:r>
            <a:r>
              <a:rPr lang="pl-PL" sz="1200" dirty="0" smtClean="0"/>
              <a:t> (</a:t>
            </a:r>
            <a:r>
              <a:rPr lang="pl-PL" sz="1200" dirty="0" err="1" smtClean="0"/>
              <a:t>string</a:t>
            </a:r>
            <a:r>
              <a:rPr lang="pl-PL" sz="1200" dirty="0" smtClean="0"/>
              <a:t> </a:t>
            </a:r>
            <a:r>
              <a:rPr lang="pl-PL" sz="1200" dirty="0" err="1" smtClean="0"/>
              <a:t>instead</a:t>
            </a:r>
            <a:r>
              <a:rPr lang="pl-PL" sz="1200" dirty="0" smtClean="0"/>
              <a:t> of </a:t>
            </a:r>
            <a:r>
              <a:rPr lang="pl-PL" sz="1200" dirty="0" err="1" smtClean="0"/>
              <a:t>ushort</a:t>
            </a:r>
            <a:r>
              <a:rPr lang="pl-PL" sz="1200" dirty="0" smtClean="0"/>
              <a:t> etc.)</a:t>
            </a:r>
            <a:r>
              <a:rPr lang="en-US" sz="1200" dirty="0" smtClean="0"/>
              <a:t> </a:t>
            </a:r>
            <a:r>
              <a:rPr lang="en-US" sz="1200" dirty="0" smtClean="0"/>
              <a:t>return 400</a:t>
            </a:r>
            <a:r>
              <a:rPr lang="pl-PL" sz="1200" dirty="0" smtClean="0"/>
              <a:t> – </a:t>
            </a:r>
            <a:r>
              <a:rPr lang="pl-PL" sz="1200" dirty="0" err="1" smtClean="0"/>
              <a:t>bad</a:t>
            </a:r>
            <a:r>
              <a:rPr lang="pl-PL" sz="1200" dirty="0" smtClean="0"/>
              <a:t>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.</a:t>
            </a:r>
          </a:p>
          <a:p>
            <a:pPr marL="800100" lvl="1" indent="-342900">
              <a:buNone/>
            </a:pPr>
            <a:endParaRPr lang="en-US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Scenarios</a:t>
            </a:r>
            <a:r>
              <a:rPr lang="pl-PL" dirty="0" smtClean="0"/>
              <a:t> – </a:t>
            </a:r>
            <a:r>
              <a:rPr lang="pl-PL" dirty="0" err="1" smtClean="0"/>
              <a:t>web</a:t>
            </a:r>
            <a:r>
              <a:rPr lang="pl-PL" dirty="0" smtClean="0"/>
              <a:t> service (</a:t>
            </a:r>
            <a:r>
              <a:rPr lang="pl-PL" dirty="0" err="1" smtClean="0"/>
              <a:t>component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662012" cy="3087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Verify </a:t>
            </a:r>
            <a:r>
              <a:rPr lang="en-US" dirty="0" err="1" smtClean="0"/>
              <a:t>GetLoanType</a:t>
            </a:r>
            <a:r>
              <a:rPr lang="en-US" dirty="0" smtClean="0"/>
              <a:t> </a:t>
            </a:r>
            <a:r>
              <a:rPr lang="pl-PL" sz="1100" dirty="0" smtClean="0"/>
              <a:t>(T03_Check_GetLoanTypes_Response)</a:t>
            </a:r>
          </a:p>
          <a:p>
            <a:pPr>
              <a:buNone/>
            </a:pPr>
            <a:endParaRPr lang="pl-PL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 </a:t>
            </a:r>
            <a:r>
              <a:rPr lang="pl-PL" sz="1200" dirty="0" err="1" smtClean="0"/>
              <a:t>returns</a:t>
            </a:r>
            <a:r>
              <a:rPr lang="pl-PL" sz="1200" dirty="0" smtClean="0"/>
              <a:t> not </a:t>
            </a:r>
            <a:r>
              <a:rPr lang="pl-PL" sz="1200" dirty="0" err="1" smtClean="0"/>
              <a:t>empty</a:t>
            </a:r>
            <a:r>
              <a:rPr lang="pl-PL" sz="1200" dirty="0" smtClean="0"/>
              <a:t> list.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 smtClean="0"/>
              <a:t>Check if </a:t>
            </a:r>
            <a:r>
              <a:rPr lang="pl-PL" sz="1200" dirty="0" err="1" smtClean="0"/>
              <a:t>received</a:t>
            </a:r>
            <a:r>
              <a:rPr lang="pl-PL" sz="1200" dirty="0" smtClean="0"/>
              <a:t> </a:t>
            </a:r>
            <a:r>
              <a:rPr lang="pl-PL" sz="1200" dirty="0" err="1" smtClean="0"/>
              <a:t>value</a:t>
            </a:r>
            <a:r>
              <a:rPr lang="pl-PL" sz="1200" dirty="0" smtClean="0"/>
              <a:t> </a:t>
            </a:r>
            <a:r>
              <a:rPr lang="pl-PL" sz="1200" dirty="0" err="1" smtClean="0"/>
              <a:t>contains</a:t>
            </a:r>
            <a:r>
              <a:rPr lang="pl-PL" sz="1200" dirty="0" smtClean="0"/>
              <a:t> </a:t>
            </a:r>
            <a:r>
              <a:rPr lang="pl-PL" sz="1200" dirty="0" err="1" smtClean="0"/>
              <a:t>expected</a:t>
            </a:r>
            <a:r>
              <a:rPr lang="pl-PL" sz="1200" dirty="0" smtClean="0"/>
              <a:t> </a:t>
            </a:r>
            <a:r>
              <a:rPr lang="pl-PL" sz="1200" dirty="0" err="1" smtClean="0"/>
              <a:t>values</a:t>
            </a:r>
            <a:r>
              <a:rPr lang="pl-PL" sz="1200" dirty="0" smtClean="0"/>
              <a:t> (</a:t>
            </a:r>
            <a:r>
              <a:rPr lang="pl-PL" sz="1200" dirty="0" err="1" smtClean="0"/>
              <a:t>compare</a:t>
            </a:r>
            <a:r>
              <a:rPr lang="pl-PL" sz="1200" dirty="0" smtClean="0"/>
              <a:t> first element </a:t>
            </a:r>
            <a:r>
              <a:rPr lang="pl-PL" sz="1200" dirty="0" err="1" smtClean="0"/>
              <a:t>with</a:t>
            </a:r>
            <a:r>
              <a:rPr lang="pl-PL" sz="1200" dirty="0" smtClean="0"/>
              <a:t> </a:t>
            </a:r>
            <a:r>
              <a:rPr lang="pl-PL" sz="1200" dirty="0" err="1" smtClean="0"/>
              <a:t>expected</a:t>
            </a:r>
            <a:r>
              <a:rPr lang="pl-PL" sz="1200" dirty="0" smtClean="0"/>
              <a:t>)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en-US" sz="1600" dirty="0" smtClean="0"/>
              <a:t>Verify </a:t>
            </a:r>
            <a:r>
              <a:rPr lang="en-US" sz="1600" dirty="0" err="1" smtClean="0"/>
              <a:t>ReturnPayments</a:t>
            </a:r>
            <a:r>
              <a:rPr lang="pl-PL" sz="1600" dirty="0" smtClean="0"/>
              <a:t> </a:t>
            </a:r>
            <a:r>
              <a:rPr lang="pl-PL" sz="1100" dirty="0" smtClean="0"/>
              <a:t>(T04_Check_ReturnPayments_Monthly_Response)</a:t>
            </a:r>
          </a:p>
          <a:p>
            <a:pPr>
              <a:buNone/>
            </a:pPr>
            <a:endParaRPr lang="en-US" sz="1600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 </a:t>
            </a:r>
            <a:r>
              <a:rPr lang="pl-PL" sz="1200" dirty="0" err="1" smtClean="0"/>
              <a:t>returns</a:t>
            </a:r>
            <a:r>
              <a:rPr lang="pl-PL" sz="1200" dirty="0" smtClean="0"/>
              <a:t> not </a:t>
            </a:r>
            <a:r>
              <a:rPr lang="pl-PL" sz="1200" dirty="0" err="1" smtClean="0"/>
              <a:t>empty</a:t>
            </a:r>
            <a:r>
              <a:rPr lang="pl-PL" sz="1200" dirty="0" smtClean="0"/>
              <a:t> </a:t>
            </a:r>
            <a:r>
              <a:rPr lang="pl-PL" sz="1200" dirty="0" smtClean="0"/>
              <a:t>list.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 smtClean="0"/>
              <a:t>Check if </a:t>
            </a:r>
            <a:r>
              <a:rPr lang="pl-PL" sz="1200" dirty="0" err="1" smtClean="0"/>
              <a:t>received</a:t>
            </a:r>
            <a:r>
              <a:rPr lang="pl-PL" sz="1200" dirty="0" smtClean="0"/>
              <a:t> </a:t>
            </a:r>
            <a:r>
              <a:rPr lang="pl-PL" sz="1200" dirty="0" err="1" smtClean="0"/>
              <a:t>value</a:t>
            </a:r>
            <a:r>
              <a:rPr lang="pl-PL" sz="1200" dirty="0" smtClean="0"/>
              <a:t> </a:t>
            </a:r>
            <a:r>
              <a:rPr lang="pl-PL" sz="1200" dirty="0" err="1" smtClean="0"/>
              <a:t>contains</a:t>
            </a:r>
            <a:r>
              <a:rPr lang="pl-PL" sz="1200" dirty="0" smtClean="0"/>
              <a:t> </a:t>
            </a:r>
            <a:r>
              <a:rPr lang="pl-PL" sz="1200" dirty="0" err="1" smtClean="0"/>
              <a:t>expected</a:t>
            </a:r>
            <a:r>
              <a:rPr lang="pl-PL" sz="1200" dirty="0" smtClean="0"/>
              <a:t> </a:t>
            </a:r>
            <a:r>
              <a:rPr lang="pl-PL" sz="1200" dirty="0" err="1" smtClean="0"/>
              <a:t>values</a:t>
            </a:r>
            <a:r>
              <a:rPr lang="pl-PL" sz="1200" dirty="0" smtClean="0"/>
              <a:t> </a:t>
            </a:r>
            <a:r>
              <a:rPr lang="pl-PL" sz="1200" dirty="0" smtClean="0"/>
              <a:t>for </a:t>
            </a:r>
            <a:r>
              <a:rPr lang="pl-PL" sz="1200" dirty="0" err="1" smtClean="0"/>
              <a:t>each</a:t>
            </a:r>
            <a:r>
              <a:rPr lang="pl-PL" sz="1200" dirty="0" smtClean="0"/>
              <a:t> </a:t>
            </a:r>
            <a:r>
              <a:rPr lang="pl-PL" sz="1200" dirty="0" err="1" smtClean="0"/>
              <a:t>record</a:t>
            </a:r>
            <a:r>
              <a:rPr lang="pl-PL" sz="1200" dirty="0" smtClean="0"/>
              <a:t> (id, </a:t>
            </a:r>
            <a:r>
              <a:rPr lang="pl-PL" sz="1200" dirty="0" err="1" smtClean="0"/>
              <a:t>total</a:t>
            </a:r>
            <a:r>
              <a:rPr lang="pl-PL" sz="1200" dirty="0" smtClean="0"/>
              <a:t>, </a:t>
            </a:r>
            <a:r>
              <a:rPr lang="pl-PL" sz="1200" dirty="0" err="1" smtClean="0"/>
              <a:t>interest</a:t>
            </a:r>
            <a:r>
              <a:rPr lang="pl-PL" sz="1200" dirty="0" smtClean="0"/>
              <a:t>, capital)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None/>
            </a:pPr>
            <a:r>
              <a:rPr lang="pl-PL" sz="1200" dirty="0" smtClean="0"/>
              <a:t>For </a:t>
            </a:r>
            <a:r>
              <a:rPr lang="pl-PL" sz="1200" dirty="0" err="1" smtClean="0"/>
              <a:t>each</a:t>
            </a:r>
            <a:r>
              <a:rPr lang="pl-PL" sz="1200" dirty="0" smtClean="0"/>
              <a:t> </a:t>
            </a:r>
            <a:r>
              <a:rPr lang="pl-PL" sz="1200" dirty="0" err="1" smtClean="0"/>
              <a:t>input</a:t>
            </a:r>
            <a:r>
              <a:rPr lang="pl-PL" sz="1200" dirty="0" smtClean="0"/>
              <a:t> </a:t>
            </a:r>
            <a:r>
              <a:rPr lang="pl-PL" sz="1200" dirty="0" err="1" smtClean="0"/>
              <a:t>value</a:t>
            </a:r>
            <a:r>
              <a:rPr lang="pl-PL" sz="1200" dirty="0" smtClean="0"/>
              <a:t>:</a:t>
            </a:r>
            <a:endParaRPr lang="en-US" sz="1200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1200" dirty="0" smtClean="0"/>
              <a:t>Check </a:t>
            </a:r>
            <a:r>
              <a:rPr lang="en-US" sz="1200" dirty="0" smtClean="0"/>
              <a:t>if incorrect API calls </a:t>
            </a:r>
            <a:r>
              <a:rPr lang="pl-PL" sz="1200" dirty="0" smtClean="0"/>
              <a:t>(out of </a:t>
            </a:r>
            <a:r>
              <a:rPr lang="pl-PL" sz="1200" dirty="0" err="1" smtClean="0"/>
              <a:t>range</a:t>
            </a:r>
            <a:r>
              <a:rPr lang="pl-PL" sz="1200" dirty="0" smtClean="0"/>
              <a:t>) </a:t>
            </a:r>
            <a:r>
              <a:rPr lang="en-US" sz="1200" dirty="0" smtClean="0"/>
              <a:t>return 404</a:t>
            </a:r>
            <a:r>
              <a:rPr lang="pl-PL" sz="1200" dirty="0" smtClean="0"/>
              <a:t> – not </a:t>
            </a:r>
            <a:r>
              <a:rPr lang="pl-PL" sz="1200" dirty="0" err="1" smtClean="0"/>
              <a:t>found</a:t>
            </a:r>
            <a:r>
              <a:rPr lang="pl-PL" sz="1200" dirty="0" smtClean="0"/>
              <a:t>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1200" dirty="0" smtClean="0"/>
              <a:t>Check if invalid</a:t>
            </a:r>
            <a:r>
              <a:rPr lang="pl-PL" sz="1200" dirty="0" smtClean="0"/>
              <a:t> </a:t>
            </a:r>
            <a:r>
              <a:rPr lang="en-US" sz="1200" dirty="0" smtClean="0"/>
              <a:t>requests</a:t>
            </a:r>
            <a:r>
              <a:rPr lang="pl-PL" sz="1200" dirty="0" smtClean="0"/>
              <a:t> (</a:t>
            </a:r>
            <a:r>
              <a:rPr lang="pl-PL" sz="1200" dirty="0" err="1" smtClean="0"/>
              <a:t>string</a:t>
            </a:r>
            <a:r>
              <a:rPr lang="pl-PL" sz="1200" dirty="0" smtClean="0"/>
              <a:t> </a:t>
            </a:r>
            <a:r>
              <a:rPr lang="pl-PL" sz="1200" dirty="0" err="1" smtClean="0"/>
              <a:t>instead</a:t>
            </a:r>
            <a:r>
              <a:rPr lang="pl-PL" sz="1200" dirty="0" smtClean="0"/>
              <a:t> of </a:t>
            </a:r>
            <a:r>
              <a:rPr lang="pl-PL" sz="1200" dirty="0" err="1" smtClean="0"/>
              <a:t>ushort</a:t>
            </a:r>
            <a:r>
              <a:rPr lang="pl-PL" sz="1200" dirty="0" smtClean="0"/>
              <a:t> </a:t>
            </a:r>
            <a:r>
              <a:rPr lang="pl-PL" sz="1200" dirty="0" smtClean="0"/>
              <a:t>etc.)</a:t>
            </a:r>
            <a:r>
              <a:rPr lang="en-US" sz="1200" dirty="0" smtClean="0"/>
              <a:t> </a:t>
            </a:r>
            <a:r>
              <a:rPr lang="en-US" sz="1200" dirty="0" smtClean="0"/>
              <a:t>return 400</a:t>
            </a:r>
            <a:r>
              <a:rPr lang="pl-PL" sz="1200" dirty="0" smtClean="0"/>
              <a:t> – </a:t>
            </a:r>
            <a:r>
              <a:rPr lang="pl-PL" sz="1200" dirty="0" err="1" smtClean="0"/>
              <a:t>bad</a:t>
            </a:r>
            <a:r>
              <a:rPr lang="pl-PL" sz="1200" dirty="0" smtClean="0"/>
              <a:t>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8300" y="739375"/>
            <a:ext cx="7022052" cy="857400"/>
          </a:xfrm>
        </p:spPr>
        <p:txBody>
          <a:bodyPr/>
          <a:lstStyle/>
          <a:p>
            <a:r>
              <a:rPr lang="pl-PL" dirty="0" err="1" smtClean="0"/>
              <a:t>Scenarios</a:t>
            </a:r>
            <a:r>
              <a:rPr lang="pl-PL" dirty="0" smtClean="0"/>
              <a:t> – </a:t>
            </a:r>
            <a:r>
              <a:rPr lang="pl-PL" dirty="0" err="1" smtClean="0"/>
              <a:t>web</a:t>
            </a:r>
            <a:r>
              <a:rPr lang="pl-PL" dirty="0" smtClean="0"/>
              <a:t> &amp; desktop </a:t>
            </a:r>
            <a:r>
              <a:rPr lang="pl-PL" dirty="0" err="1" smtClean="0"/>
              <a:t>clients</a:t>
            </a:r>
            <a:r>
              <a:rPr lang="pl-PL" dirty="0" smtClean="0"/>
              <a:t> (UI)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7022052" cy="3087000"/>
          </a:xfrm>
        </p:spPr>
        <p:txBody>
          <a:bodyPr/>
          <a:lstStyle/>
          <a:p>
            <a:pPr>
              <a:buNone/>
            </a:pPr>
            <a:r>
              <a:rPr lang="pl-PL" dirty="0" err="1" smtClean="0"/>
              <a:t>Verify</a:t>
            </a:r>
            <a:r>
              <a:rPr lang="pl-PL" dirty="0" smtClean="0"/>
              <a:t> start:</a:t>
            </a:r>
          </a:p>
          <a:p>
            <a:pPr>
              <a:buNone/>
            </a:pPr>
            <a:endParaRPr lang="en-US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With</a:t>
            </a:r>
            <a:r>
              <a:rPr lang="pl-PL" sz="1200" dirty="0" smtClean="0"/>
              <a:t> </a:t>
            </a:r>
            <a:r>
              <a:rPr lang="pl-PL" sz="1200" dirty="0" err="1" smtClean="0"/>
              <a:t>running</a:t>
            </a:r>
            <a:r>
              <a:rPr lang="pl-PL" sz="1200" dirty="0" smtClean="0"/>
              <a:t> </a:t>
            </a:r>
            <a:r>
              <a:rPr lang="pl-PL" sz="1200" dirty="0" err="1" smtClean="0"/>
              <a:t>server</a:t>
            </a:r>
            <a:r>
              <a:rPr lang="pl-PL" sz="1200" dirty="0" smtClean="0"/>
              <a:t> </a:t>
            </a: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no </a:t>
            </a:r>
            <a:r>
              <a:rPr lang="pl-PL" sz="1200" dirty="0" err="1" smtClean="0"/>
              <a:t>message</a:t>
            </a:r>
            <a:r>
              <a:rPr lang="pl-PL" sz="1200" dirty="0" smtClean="0"/>
              <a:t> </a:t>
            </a:r>
            <a:r>
              <a:rPr lang="pl-PL" sz="1200" dirty="0" err="1" smtClean="0"/>
              <a:t>box</a:t>
            </a:r>
            <a:r>
              <a:rPr lang="pl-PL" sz="1200" dirty="0" smtClean="0"/>
              <a:t> </a:t>
            </a:r>
            <a:r>
              <a:rPr lang="pl-PL" sz="1200" dirty="0" err="1" smtClean="0"/>
              <a:t>were</a:t>
            </a:r>
            <a:r>
              <a:rPr lang="pl-PL" sz="1200" dirty="0" smtClean="0"/>
              <a:t> </a:t>
            </a:r>
            <a:r>
              <a:rPr lang="pl-PL" sz="1200" dirty="0" err="1" smtClean="0"/>
              <a:t>shown</a:t>
            </a:r>
            <a:r>
              <a:rPr lang="pl-PL" sz="1200" dirty="0" smtClean="0"/>
              <a:t>/</a:t>
            </a:r>
            <a:r>
              <a:rPr lang="pl-PL" sz="1200" dirty="0" err="1" smtClean="0"/>
              <a:t>page</a:t>
            </a:r>
            <a:r>
              <a:rPr lang="pl-PL" sz="1200" dirty="0" smtClean="0"/>
              <a:t> was </a:t>
            </a:r>
            <a:r>
              <a:rPr lang="pl-PL" sz="1200" dirty="0" err="1" smtClean="0"/>
              <a:t>loaded</a:t>
            </a:r>
            <a:r>
              <a:rPr lang="pl-PL" sz="1200" dirty="0" smtClean="0"/>
              <a:t>,</a:t>
            </a:r>
            <a:r>
              <a:rPr lang="pl-PL" sz="1200" dirty="0" smtClean="0"/>
              <a:t> </a:t>
            </a:r>
            <a:r>
              <a:rPr lang="pl-PL" sz="1200" dirty="0" err="1" smtClean="0"/>
              <a:t>loan</a:t>
            </a:r>
            <a:r>
              <a:rPr lang="pl-PL" sz="1200" dirty="0" smtClean="0"/>
              <a:t> </a:t>
            </a:r>
            <a:r>
              <a:rPr lang="pl-PL" sz="1200" dirty="0" err="1" smtClean="0"/>
              <a:t>type</a:t>
            </a:r>
            <a:r>
              <a:rPr lang="pl-PL" sz="1200" dirty="0" smtClean="0"/>
              <a:t> drop-down list/</a:t>
            </a:r>
            <a:r>
              <a:rPr lang="pl-PL" sz="1200" dirty="0" err="1" smtClean="0"/>
              <a:t>combobox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not </a:t>
            </a:r>
            <a:r>
              <a:rPr lang="pl-PL" sz="1200" dirty="0" err="1" smtClean="0"/>
              <a:t>empty</a:t>
            </a:r>
            <a:r>
              <a:rPr lang="pl-PL" sz="1200" dirty="0" smtClean="0"/>
              <a:t>, </a:t>
            </a:r>
            <a:r>
              <a:rPr lang="pl-PL" sz="1200" dirty="0" err="1" smtClean="0"/>
              <a:t>inputs</a:t>
            </a:r>
            <a:r>
              <a:rPr lang="pl-PL" sz="1200" dirty="0" smtClean="0"/>
              <a:t> </a:t>
            </a:r>
            <a:r>
              <a:rPr lang="pl-PL" sz="1200" dirty="0" err="1" smtClean="0"/>
              <a:t>are</a:t>
            </a:r>
            <a:r>
              <a:rPr lang="pl-PL" sz="1200" dirty="0" smtClean="0"/>
              <a:t> </a:t>
            </a:r>
            <a:r>
              <a:rPr lang="pl-PL" sz="1200" dirty="0" err="1" smtClean="0"/>
              <a:t>empty</a:t>
            </a:r>
            <a:r>
              <a:rPr lang="pl-PL" sz="1200" dirty="0" smtClean="0"/>
              <a:t> and </a:t>
            </a:r>
            <a:r>
              <a:rPr lang="pl-PL" sz="1200" dirty="0" err="1" smtClean="0"/>
              <a:t>calculate</a:t>
            </a:r>
            <a:r>
              <a:rPr lang="pl-PL" sz="1200" dirty="0" smtClean="0"/>
              <a:t> </a:t>
            </a:r>
            <a:r>
              <a:rPr lang="pl-PL" sz="1200" dirty="0" err="1" smtClean="0"/>
              <a:t>button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disabled</a:t>
            </a:r>
            <a:r>
              <a:rPr lang="pl-PL" sz="1200" dirty="0" smtClean="0"/>
              <a:t>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Close</a:t>
            </a:r>
            <a:r>
              <a:rPr lang="pl-PL" sz="1200" dirty="0" smtClean="0"/>
              <a:t> </a:t>
            </a:r>
            <a:r>
              <a:rPr lang="pl-PL" sz="1200" dirty="0" err="1" smtClean="0"/>
              <a:t>server</a:t>
            </a:r>
            <a:r>
              <a:rPr lang="pl-PL" sz="1200" dirty="0" smtClean="0"/>
              <a:t> and </a:t>
            </a:r>
            <a:r>
              <a:rPr lang="pl-PL" sz="1200" dirty="0" err="1" smtClean="0"/>
              <a:t>wait</a:t>
            </a:r>
            <a:r>
              <a:rPr lang="pl-PL" sz="1200" dirty="0" smtClean="0"/>
              <a:t> for </a:t>
            </a:r>
            <a:r>
              <a:rPr lang="pl-PL" sz="1200" dirty="0" err="1" smtClean="0"/>
              <a:t>message</a:t>
            </a:r>
            <a:r>
              <a:rPr lang="pl-PL" sz="1200" dirty="0" smtClean="0"/>
              <a:t> </a:t>
            </a:r>
            <a:r>
              <a:rPr lang="pl-PL" sz="1200" dirty="0" err="1" smtClean="0"/>
              <a:t>box</a:t>
            </a:r>
            <a:r>
              <a:rPr lang="pl-PL" sz="1200" dirty="0" smtClean="0"/>
              <a:t> (desktop </a:t>
            </a:r>
            <a:r>
              <a:rPr lang="pl-PL" sz="1200" dirty="0" err="1" smtClean="0"/>
              <a:t>client</a:t>
            </a:r>
            <a:r>
              <a:rPr lang="pl-PL" sz="1200" dirty="0" smtClean="0"/>
              <a:t>) </a:t>
            </a:r>
            <a:r>
              <a:rPr lang="pl-PL" sz="1200" dirty="0" err="1" smtClean="0"/>
              <a:t>or</a:t>
            </a:r>
            <a:r>
              <a:rPr lang="pl-PL" sz="1200" dirty="0" smtClean="0"/>
              <a:t> </a:t>
            </a:r>
            <a:r>
              <a:rPr lang="pl-PL" sz="1200" dirty="0" err="1" smtClean="0"/>
              <a:t>verify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webpage</a:t>
            </a:r>
            <a:r>
              <a:rPr lang="pl-PL" sz="1200" dirty="0" smtClean="0"/>
              <a:t> was </a:t>
            </a:r>
            <a:r>
              <a:rPr lang="pl-PL" sz="1200" dirty="0" err="1" smtClean="0"/>
              <a:t>loaded</a:t>
            </a:r>
            <a:r>
              <a:rPr lang="pl-PL" sz="1200" dirty="0" smtClean="0"/>
              <a:t> (</a:t>
            </a:r>
            <a:r>
              <a:rPr lang="pl-PL" sz="1200" dirty="0" err="1" smtClean="0"/>
              <a:t>loading</a:t>
            </a:r>
            <a:r>
              <a:rPr lang="pl-PL" sz="1200" dirty="0" smtClean="0"/>
              <a:t> </a:t>
            </a:r>
            <a:r>
              <a:rPr lang="pl-PL" sz="1200" dirty="0" err="1" smtClean="0"/>
              <a:t>circle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disabled</a:t>
            </a:r>
            <a:r>
              <a:rPr lang="pl-PL" sz="1200" dirty="0" smtClean="0"/>
              <a:t>).</a:t>
            </a:r>
          </a:p>
          <a:p>
            <a:pPr marL="800100" lvl="1" indent="-342900">
              <a:buFont typeface="+mj-lt"/>
              <a:buAutoNum type="arabicPeriod"/>
            </a:pPr>
            <a:endParaRPr lang="pl-PL" sz="1200" dirty="0" smtClean="0"/>
          </a:p>
          <a:p>
            <a:pPr>
              <a:buNone/>
            </a:pPr>
            <a:r>
              <a:rPr lang="en-US" sz="1600" dirty="0" smtClean="0"/>
              <a:t>Verify input</a:t>
            </a:r>
            <a:r>
              <a:rPr lang="pl-PL" sz="1600" dirty="0" smtClean="0"/>
              <a:t>s </a:t>
            </a:r>
            <a:r>
              <a:rPr lang="pl-PL" sz="1600" dirty="0" err="1" smtClean="0"/>
              <a:t>handling</a:t>
            </a:r>
            <a:r>
              <a:rPr lang="pl-PL" sz="16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smtClean="0"/>
              <a:t>Enter correct </a:t>
            </a:r>
            <a:r>
              <a:rPr lang="pl-PL" sz="1200" dirty="0" err="1" smtClean="0"/>
              <a:t>values</a:t>
            </a:r>
            <a:r>
              <a:rPr lang="pl-PL" sz="1200" dirty="0" smtClean="0"/>
              <a:t> for </a:t>
            </a:r>
            <a:r>
              <a:rPr lang="pl-PL" sz="1200" dirty="0" err="1" smtClean="0"/>
              <a:t>every</a:t>
            </a:r>
            <a:r>
              <a:rPr lang="pl-PL" sz="1200" dirty="0" smtClean="0"/>
              <a:t> </a:t>
            </a:r>
            <a:r>
              <a:rPr lang="pl-PL" sz="1200" dirty="0" err="1" smtClean="0"/>
              <a:t>input</a:t>
            </a:r>
            <a:r>
              <a:rPr lang="pl-PL" sz="1200" dirty="0" smtClean="0"/>
              <a:t>. </a:t>
            </a:r>
            <a:r>
              <a:rPr lang="pl-PL" sz="1200" dirty="0" err="1" smtClean="0"/>
              <a:t>Verify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calculate</a:t>
            </a:r>
            <a:r>
              <a:rPr lang="pl-PL" sz="1200" dirty="0" smtClean="0"/>
              <a:t>! </a:t>
            </a:r>
            <a:r>
              <a:rPr lang="pl-PL" sz="1200" dirty="0" err="1" smtClean="0"/>
              <a:t>Button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enabled</a:t>
            </a:r>
            <a:r>
              <a:rPr lang="pl-PL" sz="1200" dirty="0" smtClean="0"/>
              <a:t>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each</a:t>
            </a:r>
            <a:r>
              <a:rPr lang="pl-PL" sz="1200" dirty="0" smtClean="0"/>
              <a:t> </a:t>
            </a:r>
            <a:r>
              <a:rPr lang="pl-PL" sz="1200" dirty="0" err="1" smtClean="0"/>
              <a:t>user</a:t>
            </a:r>
            <a:r>
              <a:rPr lang="pl-PL" sz="1200" dirty="0" smtClean="0"/>
              <a:t> </a:t>
            </a:r>
            <a:r>
              <a:rPr lang="pl-PL" sz="1200" dirty="0" err="1" smtClean="0"/>
              <a:t>input</a:t>
            </a:r>
            <a:r>
              <a:rPr lang="pl-PL" sz="1200" dirty="0" smtClean="0"/>
              <a:t> </a:t>
            </a:r>
            <a:r>
              <a:rPr lang="pl-PL" sz="1200" dirty="0" err="1" smtClean="0"/>
              <a:t>accepts</a:t>
            </a:r>
            <a:r>
              <a:rPr lang="pl-PL" sz="1200" dirty="0" smtClean="0"/>
              <a:t> </a:t>
            </a:r>
            <a:r>
              <a:rPr lang="pl-PL" sz="1200" dirty="0" err="1" smtClean="0"/>
              <a:t>only</a:t>
            </a:r>
            <a:r>
              <a:rPr lang="pl-PL" sz="1200" dirty="0" smtClean="0"/>
              <a:t> </a:t>
            </a:r>
            <a:r>
              <a:rPr lang="pl-PL" sz="1200" dirty="0" err="1" smtClean="0"/>
              <a:t>number</a:t>
            </a:r>
            <a:r>
              <a:rPr lang="pl-PL" sz="1200" dirty="0" smtClean="0"/>
              <a:t>. </a:t>
            </a:r>
            <a:r>
              <a:rPr lang="pl-PL" sz="1200" dirty="0" err="1" smtClean="0"/>
              <a:t>Try</a:t>
            </a:r>
            <a:r>
              <a:rPr lang="pl-PL" sz="1200" dirty="0" smtClean="0"/>
              <a:t> enter </a:t>
            </a:r>
            <a:r>
              <a:rPr lang="pl-PL" sz="1200" dirty="0" err="1" smtClean="0"/>
              <a:t>some</a:t>
            </a:r>
            <a:r>
              <a:rPr lang="pl-PL" sz="1200" dirty="0" smtClean="0"/>
              <a:t> </a:t>
            </a:r>
            <a:r>
              <a:rPr lang="pl-PL" sz="1200" dirty="0" err="1" smtClean="0"/>
              <a:t>other</a:t>
            </a:r>
            <a:r>
              <a:rPr lang="pl-PL" sz="1200" dirty="0" smtClean="0"/>
              <a:t> </a:t>
            </a:r>
            <a:r>
              <a:rPr lang="pl-PL" sz="1200" dirty="0" err="1" smtClean="0"/>
              <a:t>chars</a:t>
            </a:r>
            <a:r>
              <a:rPr lang="pl-PL" sz="1200" dirty="0" smtClean="0"/>
              <a:t>. </a:t>
            </a:r>
            <a:r>
              <a:rPr lang="pl-PL" sz="1200" dirty="0" err="1" smtClean="0"/>
              <a:t>Verify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only</a:t>
            </a:r>
            <a:r>
              <a:rPr lang="pl-PL" sz="1200" dirty="0" smtClean="0"/>
              <a:t> </a:t>
            </a:r>
            <a:r>
              <a:rPr lang="pl-PL" sz="1200" dirty="0" err="1" smtClean="0"/>
              <a:t>digits</a:t>
            </a:r>
            <a:r>
              <a:rPr lang="pl-PL" sz="1200" dirty="0" smtClean="0"/>
              <a:t> </a:t>
            </a:r>
            <a:r>
              <a:rPr lang="pl-PL" sz="1200" dirty="0" err="1" smtClean="0"/>
              <a:t>were</a:t>
            </a:r>
            <a:r>
              <a:rPr lang="pl-PL" sz="1200" dirty="0" smtClean="0"/>
              <a:t> </a:t>
            </a:r>
            <a:r>
              <a:rPr lang="pl-PL" sz="1200" dirty="0" err="1" smtClean="0"/>
              <a:t>accepted</a:t>
            </a:r>
            <a:endParaRPr lang="pl-PL" sz="1200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sz="1200" dirty="0" err="1" smtClean="0"/>
              <a:t>Copy-paste</a:t>
            </a:r>
            <a:r>
              <a:rPr lang="pl-PL" sz="1200" dirty="0" smtClean="0"/>
              <a:t> </a:t>
            </a:r>
            <a:r>
              <a:rPr lang="pl-PL" sz="1200" dirty="0" err="1" smtClean="0"/>
              <a:t>incorrect</a:t>
            </a:r>
            <a:r>
              <a:rPr lang="pl-PL" sz="1200" dirty="0" smtClean="0"/>
              <a:t> </a:t>
            </a:r>
            <a:r>
              <a:rPr lang="pl-PL" sz="1200" dirty="0" err="1" smtClean="0"/>
              <a:t>value</a:t>
            </a:r>
            <a:r>
              <a:rPr lang="pl-PL" sz="1200" dirty="0" smtClean="0"/>
              <a:t> for </a:t>
            </a:r>
            <a:r>
              <a:rPr lang="pl-PL" sz="1200" dirty="0" err="1" smtClean="0"/>
              <a:t>each</a:t>
            </a:r>
            <a:r>
              <a:rPr lang="pl-PL" sz="1200" dirty="0" smtClean="0"/>
              <a:t> </a:t>
            </a:r>
            <a:r>
              <a:rPr lang="pl-PL" sz="1200" dirty="0" err="1" smtClean="0"/>
              <a:t>input</a:t>
            </a:r>
            <a:r>
              <a:rPr lang="pl-PL" sz="1200" dirty="0" smtClean="0"/>
              <a:t> </a:t>
            </a:r>
            <a:r>
              <a:rPr lang="pl-PL" sz="1200" dirty="0" err="1" smtClean="0"/>
              <a:t>separetly</a:t>
            </a:r>
            <a:r>
              <a:rPr lang="pl-PL" sz="1200" dirty="0" smtClean="0"/>
              <a:t> and </a:t>
            </a:r>
            <a:r>
              <a:rPr lang="pl-PL" sz="1200" dirty="0" err="1" smtClean="0"/>
              <a:t>then</a:t>
            </a:r>
            <a:r>
              <a:rPr lang="pl-PL" sz="1200" dirty="0" smtClean="0"/>
              <a:t> </a:t>
            </a:r>
            <a:r>
              <a:rPr lang="pl-PL" sz="1200" dirty="0" err="1" smtClean="0"/>
              <a:t>togheter</a:t>
            </a:r>
            <a:r>
              <a:rPr lang="pl-PL" sz="1200" dirty="0" smtClean="0"/>
              <a:t>. </a:t>
            </a: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calculate</a:t>
            </a:r>
            <a:r>
              <a:rPr lang="pl-PL" sz="1200" dirty="0" smtClean="0"/>
              <a:t>! </a:t>
            </a:r>
            <a:r>
              <a:rPr lang="pl-PL" sz="1200" dirty="0" err="1" smtClean="0"/>
              <a:t>Button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disabled</a:t>
            </a:r>
            <a:r>
              <a:rPr lang="pl-PL" sz="1200" dirty="0" smtClean="0"/>
              <a:t> for </a:t>
            </a:r>
            <a:r>
              <a:rPr lang="pl-PL" sz="1200" dirty="0" err="1" smtClean="0"/>
              <a:t>every</a:t>
            </a:r>
            <a:r>
              <a:rPr lang="pl-PL" sz="1200" dirty="0" smtClean="0"/>
              <a:t> </a:t>
            </a:r>
            <a:r>
              <a:rPr lang="pl-PL" sz="1200" dirty="0" err="1" smtClean="0"/>
              <a:t>case</a:t>
            </a:r>
            <a:r>
              <a:rPr lang="pl-PL" sz="1200" dirty="0" smtClean="0"/>
              <a:t>.</a:t>
            </a:r>
            <a:endParaRPr lang="pl-PL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8300" y="739375"/>
            <a:ext cx="7022052" cy="857400"/>
          </a:xfrm>
        </p:spPr>
        <p:txBody>
          <a:bodyPr/>
          <a:lstStyle/>
          <a:p>
            <a:r>
              <a:rPr lang="pl-PL" dirty="0" err="1" smtClean="0"/>
              <a:t>Scenarios</a:t>
            </a:r>
            <a:r>
              <a:rPr lang="pl-PL" dirty="0" smtClean="0"/>
              <a:t> – </a:t>
            </a:r>
            <a:r>
              <a:rPr lang="pl-PL" dirty="0" err="1" smtClean="0"/>
              <a:t>web</a:t>
            </a:r>
            <a:r>
              <a:rPr lang="pl-PL" dirty="0" smtClean="0"/>
              <a:t> &amp; desktop </a:t>
            </a:r>
            <a:r>
              <a:rPr lang="pl-PL" dirty="0" err="1" smtClean="0"/>
              <a:t>clients</a:t>
            </a:r>
            <a:r>
              <a:rPr lang="pl-PL" dirty="0" smtClean="0"/>
              <a:t> (UI)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7022052" cy="3087000"/>
          </a:xfrm>
        </p:spPr>
        <p:txBody>
          <a:bodyPr/>
          <a:lstStyle/>
          <a:p>
            <a:pPr>
              <a:buNone/>
            </a:pPr>
            <a:r>
              <a:rPr lang="pl-PL" dirty="0" err="1" smtClean="0"/>
              <a:t>Verify</a:t>
            </a:r>
            <a:r>
              <a:rPr lang="pl-PL" dirty="0" smtClean="0"/>
              <a:t> </a:t>
            </a:r>
            <a:r>
              <a:rPr lang="pl-PL" dirty="0" err="1" smtClean="0"/>
              <a:t>calculation</a:t>
            </a:r>
            <a:r>
              <a:rPr lang="pl-PL" dirty="0" smtClean="0"/>
              <a:t>:</a:t>
            </a:r>
            <a:endParaRPr lang="en-US" dirty="0" smtClean="0"/>
          </a:p>
          <a:p>
            <a:pPr marL="800100" lvl="1" indent="-342900">
              <a:buClrTx/>
              <a:buFont typeface="+mj-lt"/>
              <a:buAutoNum type="arabicPeriod"/>
            </a:pPr>
            <a:endParaRPr lang="pl-PL" sz="12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pl-PL" sz="1200" dirty="0" err="1" smtClean="0"/>
              <a:t>Provide</a:t>
            </a:r>
            <a:r>
              <a:rPr lang="pl-PL" sz="1200" dirty="0" smtClean="0"/>
              <a:t> correct </a:t>
            </a:r>
            <a:r>
              <a:rPr lang="pl-PL" sz="1200" dirty="0" err="1" smtClean="0"/>
              <a:t>input</a:t>
            </a:r>
            <a:r>
              <a:rPr lang="pl-PL" sz="1200" dirty="0" smtClean="0"/>
              <a:t> data. </a:t>
            </a:r>
            <a:r>
              <a:rPr lang="pl-PL" sz="1200" dirty="0" err="1" smtClean="0"/>
              <a:t>Click</a:t>
            </a:r>
            <a:r>
              <a:rPr lang="pl-PL" sz="1200" dirty="0" smtClean="0"/>
              <a:t> </a:t>
            </a:r>
            <a:r>
              <a:rPr lang="pl-PL" sz="1200" dirty="0" err="1" smtClean="0"/>
              <a:t>calculate</a:t>
            </a:r>
            <a:r>
              <a:rPr lang="pl-PL" sz="1200" dirty="0" smtClean="0"/>
              <a:t>! </a:t>
            </a:r>
            <a:r>
              <a:rPr lang="pl-PL" sz="1200" dirty="0" err="1" smtClean="0"/>
              <a:t>Button</a:t>
            </a:r>
            <a:r>
              <a:rPr lang="pl-PL" sz="1200" dirty="0" smtClean="0"/>
              <a:t>. </a:t>
            </a:r>
            <a:r>
              <a:rPr lang="pl-PL" sz="1200" dirty="0" err="1" smtClean="0"/>
              <a:t>Verify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proper</a:t>
            </a:r>
            <a:r>
              <a:rPr lang="pl-PL" sz="1200" dirty="0" smtClean="0"/>
              <a:t> UX </a:t>
            </a:r>
            <a:r>
              <a:rPr lang="pl-PL" sz="1200" dirty="0" err="1" smtClean="0"/>
              <a:t>shown</a:t>
            </a:r>
            <a:r>
              <a:rPr lang="pl-PL" sz="1200" dirty="0" smtClean="0"/>
              <a:t>/</a:t>
            </a:r>
            <a:r>
              <a:rPr lang="pl-PL" sz="1200" dirty="0" err="1" smtClean="0"/>
              <a:t>changed</a:t>
            </a:r>
            <a:r>
              <a:rPr lang="pl-PL" sz="1200" dirty="0" smtClean="0"/>
              <a:t>.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output</a:t>
            </a:r>
            <a:r>
              <a:rPr lang="pl-PL" sz="1200" dirty="0" smtClean="0"/>
              <a:t> was </a:t>
            </a:r>
            <a:r>
              <a:rPr lang="pl-PL" sz="1200" dirty="0" err="1" smtClean="0"/>
              <a:t>received</a:t>
            </a:r>
            <a:r>
              <a:rPr lang="pl-PL" sz="1200" dirty="0" smtClean="0"/>
              <a:t> </a:t>
            </a: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both</a:t>
            </a:r>
            <a:r>
              <a:rPr lang="pl-PL" sz="1200" dirty="0" smtClean="0"/>
              <a:t>: list of </a:t>
            </a:r>
            <a:r>
              <a:rPr lang="pl-PL" sz="1200" dirty="0" err="1" smtClean="0"/>
              <a:t>payments</a:t>
            </a:r>
            <a:r>
              <a:rPr lang="pl-PL" sz="1200" dirty="0" smtClean="0"/>
              <a:t> for not </a:t>
            </a:r>
            <a:r>
              <a:rPr lang="pl-PL" sz="1200" dirty="0" err="1" smtClean="0"/>
              <a:t>being</a:t>
            </a:r>
            <a:r>
              <a:rPr lang="pl-PL" sz="1200" dirty="0" smtClean="0"/>
              <a:t> </a:t>
            </a:r>
            <a:r>
              <a:rPr lang="pl-PL" sz="1200" dirty="0" err="1" smtClean="0"/>
              <a:t>empty</a:t>
            </a:r>
            <a:r>
              <a:rPr lang="pl-PL" sz="1200" dirty="0" smtClean="0"/>
              <a:t> and UX </a:t>
            </a:r>
            <a:r>
              <a:rPr lang="pl-PL" sz="1200" dirty="0" err="1" smtClean="0"/>
              <a:t>values</a:t>
            </a:r>
            <a:r>
              <a:rPr lang="pl-PL" sz="1200" dirty="0" smtClean="0"/>
              <a:t> </a:t>
            </a:r>
            <a:r>
              <a:rPr lang="pl-PL" sz="1200" dirty="0" err="1" smtClean="0"/>
              <a:t>rolled</a:t>
            </a:r>
            <a:r>
              <a:rPr lang="pl-PL" sz="1200" dirty="0" smtClean="0"/>
              <a:t> back.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pl-PL" sz="1200" dirty="0" smtClean="0"/>
              <a:t>Enter </a:t>
            </a:r>
            <a:r>
              <a:rPr lang="pl-PL" sz="1200" dirty="0" err="1" smtClean="0"/>
              <a:t>incorrect</a:t>
            </a:r>
            <a:r>
              <a:rPr lang="pl-PL" sz="1200" dirty="0" smtClean="0"/>
              <a:t> data (</a:t>
            </a:r>
            <a:r>
              <a:rPr lang="pl-PL" sz="1200" dirty="0" err="1" smtClean="0"/>
              <a:t>years</a:t>
            </a:r>
            <a:r>
              <a:rPr lang="pl-PL" sz="1200" dirty="0" smtClean="0"/>
              <a:t> = 0 </a:t>
            </a:r>
            <a:r>
              <a:rPr lang="pl-PL" sz="1200" dirty="0" err="1" smtClean="0"/>
              <a:t>or</a:t>
            </a:r>
            <a:r>
              <a:rPr lang="pl-PL" sz="1200" dirty="0" smtClean="0"/>
              <a:t> </a:t>
            </a:r>
            <a:r>
              <a:rPr lang="pl-PL" sz="1200" dirty="0" err="1" smtClean="0"/>
              <a:t>amount</a:t>
            </a:r>
            <a:r>
              <a:rPr lang="pl-PL" sz="1200" dirty="0" smtClean="0"/>
              <a:t> = 0) and </a:t>
            </a: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proper</a:t>
            </a:r>
            <a:r>
              <a:rPr lang="pl-PL" sz="1200" dirty="0" smtClean="0"/>
              <a:t> </a:t>
            </a:r>
            <a:r>
              <a:rPr lang="pl-PL" sz="1200" dirty="0" err="1" smtClean="0"/>
              <a:t>error</a:t>
            </a:r>
            <a:r>
              <a:rPr lang="pl-PL" sz="1200" dirty="0" smtClean="0"/>
              <a:t> </a:t>
            </a:r>
            <a:r>
              <a:rPr lang="pl-PL" sz="1200" dirty="0" err="1" smtClean="0"/>
              <a:t>message</a:t>
            </a:r>
            <a:r>
              <a:rPr lang="pl-PL" sz="1200" dirty="0" smtClean="0"/>
              <a:t> was </a:t>
            </a:r>
            <a:r>
              <a:rPr lang="pl-PL" sz="1200" dirty="0" err="1" smtClean="0"/>
              <a:t>displayed</a:t>
            </a:r>
            <a:r>
              <a:rPr lang="pl-PL" sz="1200" dirty="0" smtClean="0"/>
              <a:t>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pl-PL" sz="1200" dirty="0" smtClean="0"/>
              <a:t>Stop </a:t>
            </a:r>
            <a:r>
              <a:rPr lang="pl-PL" sz="1200" dirty="0" err="1" smtClean="0"/>
              <a:t>server</a:t>
            </a:r>
            <a:r>
              <a:rPr lang="pl-PL" sz="1200" dirty="0" smtClean="0"/>
              <a:t> </a:t>
            </a:r>
            <a:r>
              <a:rPr lang="pl-PL" sz="1200" dirty="0" err="1" smtClean="0"/>
              <a:t>before</a:t>
            </a:r>
            <a:r>
              <a:rPr lang="pl-PL" sz="1200" dirty="0" smtClean="0"/>
              <a:t> </a:t>
            </a:r>
            <a:r>
              <a:rPr lang="pl-PL" sz="1200" dirty="0" err="1" smtClean="0"/>
              <a:t>sending</a:t>
            </a:r>
            <a:r>
              <a:rPr lang="pl-PL" sz="1200" dirty="0" smtClean="0"/>
              <a:t>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, </a:t>
            </a:r>
            <a:r>
              <a:rPr lang="pl-PL" sz="1200" dirty="0" err="1" smtClean="0"/>
              <a:t>check</a:t>
            </a:r>
            <a:r>
              <a:rPr lang="pl-PL" sz="1200" dirty="0" smtClean="0"/>
              <a:t> </a:t>
            </a: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error</a:t>
            </a:r>
            <a:r>
              <a:rPr lang="pl-PL" sz="1200" dirty="0" smtClean="0"/>
              <a:t> </a:t>
            </a:r>
            <a:r>
              <a:rPr lang="pl-PL" sz="1200" dirty="0" err="1" smtClean="0"/>
              <a:t>occured</a:t>
            </a:r>
            <a:r>
              <a:rPr lang="pl-PL" sz="1200" dirty="0" smtClean="0"/>
              <a:t>.</a:t>
            </a:r>
            <a:endParaRPr lang="pl-PL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l-PL" dirty="0" smtClean="0"/>
              <a:t>4.</a:t>
            </a:r>
            <a:endParaRPr lang="en" dirty="0"/>
          </a:p>
          <a:p>
            <a:pPr lvl="0"/>
            <a:r>
              <a:rPr lang="pl-PL" dirty="0" smtClean="0"/>
              <a:t>SCENARIO IMPLEMENTATION – Visual Studio time!</a:t>
            </a:r>
            <a:endParaRPr lang="e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39952" y="739375"/>
            <a:ext cx="3339448" cy="857400"/>
          </a:xfrm>
        </p:spPr>
        <p:txBody>
          <a:bodyPr/>
          <a:lstStyle/>
          <a:p>
            <a:r>
              <a:rPr lang="pl-PL" sz="6000" dirty="0" err="1" smtClean="0">
                <a:latin typeface="Dosis Light" charset="-18"/>
              </a:rPr>
              <a:t>Author</a:t>
            </a:r>
            <a:endParaRPr lang="pl-PL" sz="6000" dirty="0">
              <a:latin typeface="Dosis Light" charset="-18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>
          <a:xfrm>
            <a:off x="4139952" y="1762650"/>
            <a:ext cx="3528393" cy="3087000"/>
          </a:xfrm>
        </p:spPr>
        <p:txBody>
          <a:bodyPr/>
          <a:lstStyle/>
          <a:p>
            <a:pPr>
              <a:buNone/>
            </a:pPr>
            <a:r>
              <a:rPr lang="pl-PL" sz="2800" b="1" dirty="0" smtClean="0"/>
              <a:t>Marek </a:t>
            </a:r>
          </a:p>
          <a:p>
            <a:pPr>
              <a:buNone/>
            </a:pPr>
            <a:r>
              <a:rPr lang="pl-PL" sz="2800" b="1" dirty="0" smtClean="0"/>
              <a:t>Wierzbicki</a:t>
            </a:r>
          </a:p>
          <a:p>
            <a:endParaRPr lang="pl-PL" dirty="0" smtClean="0"/>
          </a:p>
          <a:p>
            <a:pPr>
              <a:buNone/>
            </a:pPr>
            <a:r>
              <a:rPr lang="pl-PL" sz="1400" dirty="0" err="1" smtClean="0"/>
              <a:t>You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contact</a:t>
            </a:r>
            <a:r>
              <a:rPr lang="pl-PL" sz="1400" dirty="0" smtClean="0"/>
              <a:t> me via:</a:t>
            </a:r>
          </a:p>
          <a:p>
            <a:pPr>
              <a:buNone/>
            </a:pPr>
            <a:endParaRPr lang="pl-PL" sz="1400" dirty="0" smtClean="0"/>
          </a:p>
          <a:p>
            <a:endParaRPr lang="pl-PL" sz="1400" dirty="0" smtClean="0"/>
          </a:p>
          <a:p>
            <a:pPr>
              <a:buNone/>
            </a:pPr>
            <a:r>
              <a:rPr lang="pl-PL" sz="1400" dirty="0" smtClean="0"/>
              <a:t> </a:t>
            </a:r>
            <a:r>
              <a:rPr lang="pl-PL" sz="1400" dirty="0" smtClean="0"/>
              <a:t>          mwierzbicki94@hotmail.com</a:t>
            </a:r>
            <a:endParaRPr lang="pl-PL" sz="14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r>
              <a:rPr lang="pl-PL" sz="1400" dirty="0" smtClean="0"/>
              <a:t>           </a:t>
            </a:r>
            <a:r>
              <a:rPr lang="pl-PL" sz="1400" dirty="0" err="1" smtClean="0"/>
              <a:t>linkedin.com/i</a:t>
            </a:r>
            <a:r>
              <a:rPr lang="pl-PL" sz="1400" dirty="0" smtClean="0"/>
              <a:t>n/marwier94</a:t>
            </a:r>
            <a:r>
              <a:rPr lang="pl-PL" sz="1400" dirty="0" smtClean="0"/>
              <a:t>/</a:t>
            </a:r>
            <a:endParaRPr lang="pl-PL" sz="1400" dirty="0"/>
          </a:p>
        </p:txBody>
      </p:sp>
      <p:pic>
        <p:nvPicPr>
          <p:cNvPr id="1026" name="Picture 2" descr="C:\Users\mwier\OneDrive\Obrazy\DSC039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3476909" cy="5143500"/>
          </a:xfrm>
          <a:prstGeom prst="rect">
            <a:avLst/>
          </a:prstGeom>
          <a:noFill/>
        </p:spPr>
      </p:pic>
      <p:pic>
        <p:nvPicPr>
          <p:cNvPr id="1028" name="Picture 4" descr="Znalezione obrazy dla zapytania linkedin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011910"/>
            <a:ext cx="288032" cy="288032"/>
          </a:xfrm>
          <a:prstGeom prst="rect">
            <a:avLst/>
          </a:prstGeom>
          <a:noFill/>
        </p:spPr>
      </p:pic>
      <p:pic>
        <p:nvPicPr>
          <p:cNvPr id="1030" name="Picture 6" descr="Znalezione obrazy dla zapytania outlook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579862"/>
            <a:ext cx="293438" cy="28803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,</a:t>
            </a:r>
            <a:endParaRPr lang="pl-PL" dirty="0" smtClean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dirty="0" smtClean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architecture</a:t>
            </a:r>
            <a:r>
              <a:rPr lang="pl-PL" dirty="0" smtClean="0"/>
              <a:t>,</a:t>
            </a:r>
          </a:p>
          <a:p>
            <a:pPr marL="457200" lvl="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dirty="0" smtClean="0"/>
              <a:t>T</a:t>
            </a:r>
            <a:r>
              <a:rPr lang="en-US" dirty="0" err="1" smtClean="0"/>
              <a:t>est</a:t>
            </a:r>
            <a:r>
              <a:rPr lang="en-US" dirty="0" smtClean="0"/>
              <a:t> scenarios</a:t>
            </a:r>
            <a:r>
              <a:rPr lang="pl-PL" dirty="0" smtClean="0"/>
              <a:t> </a:t>
            </a:r>
            <a:r>
              <a:rPr lang="pl-PL" dirty="0" err="1" smtClean="0"/>
              <a:t>ideas</a:t>
            </a:r>
            <a:r>
              <a:rPr lang="pl-PL" dirty="0" smtClean="0"/>
              <a:t>,</a:t>
            </a:r>
          </a:p>
          <a:p>
            <a:pPr marL="457200" lvl="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l-PL" dirty="0" err="1" smtClean="0"/>
              <a:t>Scenario</a:t>
            </a:r>
            <a:r>
              <a:rPr lang="pl-PL" dirty="0" smtClean="0"/>
              <a:t> </a:t>
            </a:r>
            <a:r>
              <a:rPr lang="en-US" dirty="0" smtClean="0"/>
              <a:t>implementation</a:t>
            </a:r>
            <a:r>
              <a:rPr lang="pl-PL" dirty="0" smtClean="0"/>
              <a:t> – </a:t>
            </a:r>
            <a:r>
              <a:rPr lang="pl-PL" dirty="0" err="1" smtClean="0"/>
              <a:t>framework</a:t>
            </a:r>
            <a:r>
              <a:rPr lang="pl-PL" dirty="0" smtClean="0"/>
              <a:t> &amp;</a:t>
            </a:r>
            <a:r>
              <a:rPr lang="pl-PL" dirty="0" smtClean="0"/>
              <a:t> </a:t>
            </a:r>
            <a:r>
              <a:rPr lang="pl-PL" dirty="0" smtClean="0"/>
              <a:t>live </a:t>
            </a:r>
            <a:r>
              <a:rPr lang="pl-PL" dirty="0" err="1" smtClean="0"/>
              <a:t>execution</a:t>
            </a:r>
            <a:r>
              <a:rPr lang="pl-PL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l-PL" dirty="0" smtClean="0"/>
              <a:t>1.</a:t>
            </a:r>
            <a:endParaRPr lang="en" dirty="0"/>
          </a:p>
          <a:p>
            <a:pPr lvl="0"/>
            <a:r>
              <a:rPr lang="pl-PL" dirty="0" smtClean="0"/>
              <a:t>APPLICATION COMPONENTS</a:t>
            </a:r>
            <a:endParaRPr lang="e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Solution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en-US" dirty="0"/>
          </a:p>
        </p:txBody>
      </p:sp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339752" y="1995686"/>
            <a:ext cx="1374775" cy="427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Win Forms client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139952" y="1995686"/>
            <a:ext cx="1376362" cy="427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client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339752" y="3363838"/>
            <a:ext cx="3249612" cy="427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BUSINESS LOGIC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Can 9"/>
          <p:cNvSpPr>
            <a:spLocks noChangeArrowheads="1"/>
          </p:cNvSpPr>
          <p:nvPr/>
        </p:nvSpPr>
        <p:spPr bwMode="auto">
          <a:xfrm>
            <a:off x="3635896" y="4083918"/>
            <a:ext cx="631825" cy="633413"/>
          </a:xfrm>
          <a:prstGeom prst="can">
            <a:avLst>
              <a:gd name="adj" fmla="val 2506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DB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Łącznik prosty ze strzałką 12"/>
          <p:cNvCxnSpPr>
            <a:stCxn id="13314" idx="2"/>
            <a:endCxn id="30" idx="3"/>
          </p:cNvCxnSpPr>
          <p:nvPr/>
        </p:nvCxnSpPr>
        <p:spPr>
          <a:xfrm>
            <a:off x="3027140" y="2422724"/>
            <a:ext cx="904354" cy="36505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13315" idx="2"/>
            <a:endCxn id="30" idx="3"/>
          </p:cNvCxnSpPr>
          <p:nvPr/>
        </p:nvCxnSpPr>
        <p:spPr>
          <a:xfrm flipH="1">
            <a:off x="3931494" y="2422723"/>
            <a:ext cx="896639" cy="36505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13316" idx="2"/>
            <a:endCxn id="13320" idx="1"/>
          </p:cNvCxnSpPr>
          <p:nvPr/>
        </p:nvCxnSpPr>
        <p:spPr>
          <a:xfrm flipH="1">
            <a:off x="3951809" y="3790875"/>
            <a:ext cx="12749" cy="29304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Callout 1 (Accent Bar) 10">
            <a:extLst>
              <a:ext uri="{FF2B5EF4-FFF2-40B4-BE49-F238E27FC236}">
                <a16:creationId xmlns:a16="http://schemas.microsoft.com/office/drawing/2014/main" xmlns="" id="{C6E8F2BB-DC38-4FB0-8A37-BD549E11F2F2}"/>
              </a:ext>
            </a:extLst>
          </p:cNvPr>
          <p:cNvSpPr>
            <a:spLocks/>
          </p:cNvSpPr>
          <p:nvPr/>
        </p:nvSpPr>
        <p:spPr bwMode="auto">
          <a:xfrm>
            <a:off x="3275856" y="2787774"/>
            <a:ext cx="1311275" cy="449263"/>
          </a:xfrm>
          <a:prstGeom prst="borderCallout1">
            <a:avLst>
              <a:gd name="adj1" fmla="val 98327"/>
              <a:gd name="adj2" fmla="val 50390"/>
              <a:gd name="adj3" fmla="val 123212"/>
              <a:gd name="adj4" fmla="val 50276"/>
            </a:avLst>
          </a:prstGeom>
          <a:solidFill>
            <a:srgbClr val="BFBFBF">
              <a:alpha val="96861"/>
            </a:srgb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 </a:t>
            </a: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endParaRPr kumimoji="0" lang="en-US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l-PL" dirty="0" smtClean="0"/>
              <a:t>2.</a:t>
            </a:r>
            <a:endParaRPr lang="en" dirty="0"/>
          </a:p>
          <a:p>
            <a:pPr lvl="0"/>
            <a:r>
              <a:rPr lang="pl-PL" dirty="0" smtClean="0"/>
              <a:t>TESTING ARCHITECTURE</a:t>
            </a:r>
            <a:endParaRPr lang="e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pl-PL" dirty="0" err="1" smtClean="0"/>
              <a:t>topology</a:t>
            </a:r>
            <a:r>
              <a:rPr lang="pl-PL" dirty="0" smtClean="0"/>
              <a:t> and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Pięciokąt 4"/>
          <p:cNvSpPr/>
          <p:nvPr/>
        </p:nvSpPr>
        <p:spPr>
          <a:xfrm>
            <a:off x="899592" y="2211710"/>
            <a:ext cx="6264696" cy="108012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>
                <a:latin typeface="Dosis Light" charset="-18"/>
              </a:rPr>
              <a:t>AUTOMATED TESTS</a:t>
            </a:r>
            <a:endParaRPr lang="en-US" sz="3200" dirty="0">
              <a:latin typeface="Dosis Light" charset="-18"/>
            </a:endParaRPr>
          </a:p>
        </p:txBody>
      </p:sp>
      <p:sp>
        <p:nvSpPr>
          <p:cNvPr id="6" name="Pięciokąt 5"/>
          <p:cNvSpPr/>
          <p:nvPr/>
        </p:nvSpPr>
        <p:spPr>
          <a:xfrm>
            <a:off x="899592" y="3363838"/>
            <a:ext cx="6264696" cy="108012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>
                <a:latin typeface="Dosis Light" charset="-18"/>
              </a:rPr>
              <a:t>MANUAL TESTS</a:t>
            </a:r>
            <a:endParaRPr lang="en-US" sz="3200" dirty="0">
              <a:latin typeface="Dosis Light" charset="-18"/>
            </a:endParaRPr>
          </a:p>
        </p:txBody>
      </p:sp>
      <p:sp>
        <p:nvSpPr>
          <p:cNvPr id="7" name="Objaśnienie w chmurce 6"/>
          <p:cNvSpPr/>
          <p:nvPr/>
        </p:nvSpPr>
        <p:spPr>
          <a:xfrm>
            <a:off x="6948264" y="987574"/>
            <a:ext cx="1440160" cy="864096"/>
          </a:xfrm>
          <a:prstGeom prst="cloudCallout">
            <a:avLst>
              <a:gd name="adj1" fmla="val -70538"/>
              <a:gd name="adj2" fmla="val 78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>
                <a:latin typeface="Titillium Web Light" charset="-18"/>
              </a:rPr>
              <a:t>What</a:t>
            </a:r>
            <a:r>
              <a:rPr lang="pl-PL" dirty="0" smtClean="0">
                <a:latin typeface="Titillium Web Light" charset="-18"/>
              </a:rPr>
              <a:t> and </a:t>
            </a:r>
            <a:r>
              <a:rPr lang="pl-PL" dirty="0" err="1" smtClean="0">
                <a:latin typeface="Titillium Web Light" charset="-18"/>
              </a:rPr>
              <a:t>how</a:t>
            </a:r>
            <a:r>
              <a:rPr lang="pl-PL" dirty="0" smtClean="0">
                <a:latin typeface="Titillium Web Light" charset="-18"/>
              </a:rPr>
              <a:t>?</a:t>
            </a:r>
            <a:endParaRPr lang="en-US" dirty="0">
              <a:latin typeface="Titillium Web Light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67953E-6 L -2.22222E-6 -0.384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ęciokąt 8"/>
          <p:cNvSpPr/>
          <p:nvPr/>
        </p:nvSpPr>
        <p:spPr>
          <a:xfrm>
            <a:off x="899592" y="267494"/>
            <a:ext cx="6264696" cy="108012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>
                <a:latin typeface="Dosis Light" charset="-18"/>
              </a:rPr>
              <a:t>AUTOMATED TESTS</a:t>
            </a:r>
            <a:endParaRPr lang="en-US" sz="3200" dirty="0">
              <a:latin typeface="Dosis Light" charset="-18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187624" y="2139702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UNIT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testing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directly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the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most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granular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level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Should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be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used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as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often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as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possible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</a:t>
            </a:r>
          </a:p>
          <a:p>
            <a:pPr marL="342900" indent="-342900">
              <a:buAutoNum type="arabicPeriod"/>
            </a:pPr>
            <a:endParaRPr lang="pl-PL" sz="1600" dirty="0" smtClean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COMPONENT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higher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level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integration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one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in the context of the application 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(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e.g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BL, Web API)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instead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of just directly testing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method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s.</a:t>
            </a:r>
          </a:p>
          <a:p>
            <a:pPr marL="342900" indent="-342900">
              <a:buAutoNum type="arabicPeriod"/>
            </a:pPr>
            <a:endParaRPr lang="pl-PL" sz="1600" dirty="0" smtClean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UI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-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tests the whole end to end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scenario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(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activity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-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mouse clicks and keyboard presses the user goes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through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).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99592" y="1635646"/>
            <a:ext cx="34198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Particular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 to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the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 general: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ęciokąt 8"/>
          <p:cNvSpPr/>
          <p:nvPr/>
        </p:nvSpPr>
        <p:spPr>
          <a:xfrm>
            <a:off x="899592" y="267494"/>
            <a:ext cx="6264696" cy="108012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>
                <a:latin typeface="Dosis Light" charset="-18"/>
              </a:rPr>
              <a:t>AUTOMATED TESTS</a:t>
            </a:r>
            <a:endParaRPr lang="en-US" sz="3200" dirty="0">
              <a:latin typeface="Dosis Light" charset="-18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187624" y="2139702"/>
            <a:ext cx="6048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UNIT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check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if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service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controller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methods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GetLoanTypes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/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GetInterest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returns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not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empty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values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(Web API)</a:t>
            </a:r>
          </a:p>
          <a:p>
            <a:pPr marL="342900" indent="-342900">
              <a:buAutoNum type="arabicPeriod"/>
            </a:pPr>
            <a:endParaRPr lang="pl-PL" sz="1600" dirty="0" smtClean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COMPONENT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using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presenter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layer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,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call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web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service for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ReturnPayments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and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check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returned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values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(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Client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desktop)</a:t>
            </a:r>
          </a:p>
          <a:p>
            <a:pPr marL="342900" indent="-342900">
              <a:buAutoNum type="arabicPeriod"/>
            </a:pPr>
            <a:endParaRPr lang="pl-PL" sz="1600" dirty="0" smtClean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  <a:p>
            <a:pPr marL="342900" indent="-342900">
              <a:buAutoNum type="arabicPeriod"/>
            </a:pPr>
            <a:r>
              <a:rPr lang="pl-PL" sz="1600" b="1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UI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–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select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loan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type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, enter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values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for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amount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&amp;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years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and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verify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if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calculate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button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is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unlocked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. (</a:t>
            </a:r>
            <a:r>
              <a:rPr lang="pl-PL" sz="1600" dirty="0" err="1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Client</a:t>
            </a:r>
            <a:r>
              <a:rPr lang="pl-PL" sz="1600" dirty="0" smtClean="0">
                <a:solidFill>
                  <a:schemeClr val="accent1">
                    <a:lumMod val="50000"/>
                  </a:schemeClr>
                </a:solidFill>
                <a:latin typeface="Titillium Web Light" charset="-18"/>
              </a:rPr>
              <a:t> desktop)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tillium Web Light" charset="-18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99592" y="1635646"/>
            <a:ext cx="34198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Propositions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what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tillium Web Light" charset="-18"/>
                <a:cs typeface="Arial" pitchFamily="34" charset="0"/>
              </a:rPr>
              <a:t> to test: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50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761</Words>
  <Application>Microsoft Office PowerPoint</Application>
  <PresentationFormat>Pokaz na ekranie (16:9)</PresentationFormat>
  <Paragraphs>134</Paragraphs>
  <Slides>18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Dosis Light</vt:lpstr>
      <vt:lpstr>Titillium Web Light</vt:lpstr>
      <vt:lpstr>Calibri</vt:lpstr>
      <vt:lpstr>Times New Roman</vt:lpstr>
      <vt:lpstr>Courier New</vt:lpstr>
      <vt:lpstr>Mowbray template</vt:lpstr>
      <vt:lpstr>LOAN CALCULATOR </vt:lpstr>
      <vt:lpstr>Author</vt:lpstr>
      <vt:lpstr>Agenda</vt:lpstr>
      <vt:lpstr>1. APPLICATION COMPONENTS</vt:lpstr>
      <vt:lpstr>Solution layers</vt:lpstr>
      <vt:lpstr>2. TESTING ARCHITECTURE</vt:lpstr>
      <vt:lpstr>Testing topology and architecture</vt:lpstr>
      <vt:lpstr>Slajd 8</vt:lpstr>
      <vt:lpstr>Slajd 9</vt:lpstr>
      <vt:lpstr>Slajd 10</vt:lpstr>
      <vt:lpstr>Slajd 11</vt:lpstr>
      <vt:lpstr>Tools</vt:lpstr>
      <vt:lpstr>3. TEST SCENARIOS</vt:lpstr>
      <vt:lpstr>Scenarios – web service (component)</vt:lpstr>
      <vt:lpstr>Scenarios – web service (component)</vt:lpstr>
      <vt:lpstr>Scenarios – web &amp; desktop clients (UI)</vt:lpstr>
      <vt:lpstr>Scenarios – web &amp; desktop clients (UI)</vt:lpstr>
      <vt:lpstr>4. SCENARIO IMPLEMENTATION – Visual Studio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Marek Wierzbicki</dc:creator>
  <cp:lastModifiedBy>Marek Wierzbicki</cp:lastModifiedBy>
  <cp:revision>96</cp:revision>
  <dcterms:modified xsi:type="dcterms:W3CDTF">2018-01-02T20:29:47Z</dcterms:modified>
</cp:coreProperties>
</file>