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24c9851dd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24c9851dd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24c9851dd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24c9851dd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426245b2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426245b2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24c9851dd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24c9851dd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24c9851dd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24c9851dd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24c9851dd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24c9851dd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24c9851dd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24c9851dd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24c9851dd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24c9851dd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24c9851dd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24c9851dd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426245b2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426245b2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24c9851dd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24c9851dd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426245b2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426245b2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Might d</a:t>
            </a:r>
            <a:r>
              <a:rPr lang="en-GB"/>
              <a:t>elete relevant outcome measures and this can impact the completeness of the extracted concepts and potentially may result in missing important information.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920"/>
              <a:t>Comparative Analysis of Automated and</a:t>
            </a:r>
            <a:endParaRPr sz="2920"/>
          </a:p>
          <a:p>
            <a:pPr indent="0" lvl="0" marL="0" rtl="0" algn="l">
              <a:spcBef>
                <a:spcPts val="0"/>
              </a:spcBef>
              <a:spcAft>
                <a:spcPts val="0"/>
              </a:spcAft>
              <a:buNone/>
            </a:pPr>
            <a:r>
              <a:rPr lang="en-GB" sz="2920"/>
              <a:t>Manual Ontology Engineering for Modeling</a:t>
            </a:r>
            <a:endParaRPr sz="2920"/>
          </a:p>
          <a:p>
            <a:pPr indent="0" lvl="0" marL="0" rtl="0" algn="l">
              <a:spcBef>
                <a:spcPts val="0"/>
              </a:spcBef>
              <a:spcAft>
                <a:spcPts val="0"/>
              </a:spcAft>
              <a:buNone/>
            </a:pPr>
            <a:r>
              <a:rPr lang="en-GB" sz="2920"/>
              <a:t>Clinical Trial Outcomes in Diabetes</a:t>
            </a:r>
            <a:endParaRPr sz="2920"/>
          </a:p>
        </p:txBody>
      </p:sp>
      <p:sp>
        <p:nvSpPr>
          <p:cNvPr id="60" name="Google Shape;60;p13"/>
          <p:cNvSpPr txBox="1"/>
          <p:nvPr>
            <p:ph idx="1" type="subTitle"/>
          </p:nvPr>
        </p:nvSpPr>
        <p:spPr>
          <a:xfrm>
            <a:off x="510450" y="3182342"/>
            <a:ext cx="8123100" cy="1480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a:t>Marin Marian</a:t>
            </a:r>
            <a:endParaRPr/>
          </a:p>
          <a:p>
            <a:pPr indent="0" lvl="0" marL="0" rtl="0" algn="r">
              <a:spcBef>
                <a:spcPts val="0"/>
              </a:spcBef>
              <a:spcAft>
                <a:spcPts val="0"/>
              </a:spcAft>
              <a:buNone/>
            </a:pPr>
            <a:r>
              <a:rPr lang="en-GB" sz="2200"/>
              <a:t>Supervised by Romana Pernisch</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protocol</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Evaluating the modelled ontology </a:t>
            </a:r>
            <a:endParaRPr/>
          </a:p>
          <a:p>
            <a:pPr indent="-336550" lvl="1" marL="914400" rtl="0" algn="l">
              <a:spcBef>
                <a:spcPts val="0"/>
              </a:spcBef>
              <a:spcAft>
                <a:spcPts val="0"/>
              </a:spcAft>
              <a:buSzPts val="1700"/>
              <a:buChar char="○"/>
            </a:pPr>
            <a:r>
              <a:rPr lang="en-GB" sz="1700"/>
              <a:t>using competency questions (e.g. listing all the endpoint subtypes for diabetes, which are a score)</a:t>
            </a:r>
            <a:endParaRPr sz="1700"/>
          </a:p>
          <a:p>
            <a:pPr indent="-336550" lvl="1" marL="914400" rtl="0" algn="l">
              <a:spcBef>
                <a:spcPts val="0"/>
              </a:spcBef>
              <a:spcAft>
                <a:spcPts val="0"/>
              </a:spcAft>
              <a:buSzPts val="1700"/>
              <a:buChar char="○"/>
            </a:pPr>
            <a:r>
              <a:rPr lang="en-GB" sz="1700"/>
              <a:t>using the Ontology Pitfall Scanner (OOPS)</a:t>
            </a:r>
            <a:endParaRPr sz="1700"/>
          </a:p>
          <a:p>
            <a:pPr indent="-342900" lvl="0" marL="457200" rtl="0" algn="l">
              <a:spcBef>
                <a:spcPts val="0"/>
              </a:spcBef>
              <a:spcAft>
                <a:spcPts val="0"/>
              </a:spcAft>
              <a:buSzPts val="1800"/>
              <a:buAutoNum type="arabicPeriod"/>
            </a:pPr>
            <a:r>
              <a:rPr lang="en-GB"/>
              <a:t>Evaluating the </a:t>
            </a:r>
            <a:r>
              <a:rPr lang="en-GB"/>
              <a:t>automated techniques for ontology engineering </a:t>
            </a:r>
            <a:endParaRPr/>
          </a:p>
          <a:p>
            <a:pPr indent="-336550" lvl="1" marL="914400" rtl="0" algn="l">
              <a:spcBef>
                <a:spcPts val="0"/>
              </a:spcBef>
              <a:spcAft>
                <a:spcPts val="0"/>
              </a:spcAft>
              <a:buSzPts val="1700"/>
              <a:buChar char="○"/>
            </a:pPr>
            <a:r>
              <a:rPr lang="en-GB" sz="1700"/>
              <a:t>creating an annotated subset to obtain gold labels and compare them with the predicted labels</a:t>
            </a:r>
            <a:endParaRPr sz="1700"/>
          </a:p>
          <a:p>
            <a:pPr indent="-336550" lvl="1" marL="914400" rtl="0" algn="l">
              <a:spcBef>
                <a:spcPts val="0"/>
              </a:spcBef>
              <a:spcAft>
                <a:spcPts val="0"/>
              </a:spcAft>
              <a:buSzPts val="1700"/>
              <a:buChar char="○"/>
            </a:pPr>
            <a:r>
              <a:rPr lang="en-GB" sz="1700"/>
              <a:t>calculating evaluation metrics (accuracy, precision, recall, and F1 score)</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Findings</a:t>
            </a:r>
            <a:endParaRPr/>
          </a:p>
        </p:txBody>
      </p:sp>
      <p:sp>
        <p:nvSpPr>
          <p:cNvPr id="125" name="Google Shape;125;p23"/>
          <p:cNvSpPr txBox="1"/>
          <p:nvPr>
            <p:ph idx="1" type="body"/>
          </p:nvPr>
        </p:nvSpPr>
        <p:spPr>
          <a:xfrm>
            <a:off x="311700" y="1152475"/>
            <a:ext cx="8578800" cy="3612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GB"/>
              <a:t>M</a:t>
            </a:r>
            <a:r>
              <a:rPr lang="en-GB"/>
              <a:t>odelled ontology </a:t>
            </a:r>
            <a:endParaRPr/>
          </a:p>
          <a:p>
            <a:pPr indent="-317500" lvl="1" marL="914400" rtl="0" algn="l">
              <a:spcBef>
                <a:spcPts val="0"/>
              </a:spcBef>
              <a:spcAft>
                <a:spcPts val="0"/>
              </a:spcAft>
              <a:buSzPts val="1400"/>
              <a:buChar char="○"/>
            </a:pPr>
            <a:r>
              <a:rPr lang="en-GB" sz="1700"/>
              <a:t>the ontology is able to answer specific queries and provide relevant information</a:t>
            </a:r>
            <a:endParaRPr sz="1700"/>
          </a:p>
          <a:p>
            <a:pPr indent="-336550" lvl="1" marL="914400" rtl="0" algn="l">
              <a:spcBef>
                <a:spcPts val="0"/>
              </a:spcBef>
              <a:spcAft>
                <a:spcPts val="0"/>
              </a:spcAft>
              <a:buSzPts val="1700"/>
              <a:buChar char="○"/>
            </a:pPr>
            <a:r>
              <a:rPr lang="en-GB" sz="1700"/>
              <a:t>OOPS identified several pitfalls, such as the presence of unconnected ontology elements, the absence of disjointness axioms and inverse relationships</a:t>
            </a:r>
            <a:endParaRPr/>
          </a:p>
          <a:p>
            <a:pPr indent="-342900" lvl="0" marL="457200" rtl="0" algn="l">
              <a:spcBef>
                <a:spcPts val="0"/>
              </a:spcBef>
              <a:spcAft>
                <a:spcPts val="0"/>
              </a:spcAft>
              <a:buSzPts val="1800"/>
              <a:buAutoNum type="arabicPeriod"/>
            </a:pPr>
            <a:r>
              <a:rPr lang="en-GB"/>
              <a:t>Automated approaches for concept extraction (NER and the filtering function) and classification (SVM and K-means clustering)</a:t>
            </a:r>
            <a:endParaRPr/>
          </a:p>
          <a:p>
            <a:pPr indent="-336550" lvl="1" marL="914400" rtl="0" algn="l">
              <a:spcBef>
                <a:spcPts val="0"/>
              </a:spcBef>
              <a:spcAft>
                <a:spcPts val="0"/>
              </a:spcAft>
              <a:buSzPts val="1700"/>
              <a:buChar char="○"/>
            </a:pPr>
            <a:r>
              <a:rPr lang="en-GB" sz="1700"/>
              <a:t>SVM:</a:t>
            </a:r>
            <a:endParaRPr sz="1700"/>
          </a:p>
          <a:p>
            <a:pPr indent="-336550" lvl="2" marL="1371600" rtl="0" algn="l">
              <a:spcBef>
                <a:spcPts val="0"/>
              </a:spcBef>
              <a:spcAft>
                <a:spcPts val="0"/>
              </a:spcAft>
              <a:buSzPts val="1700"/>
              <a:buAutoNum type="romanLcPeriod"/>
            </a:pPr>
            <a:r>
              <a:rPr lang="en-GB" sz="1700"/>
              <a:t>using NER: accuracy = 49%			                 </a:t>
            </a:r>
            <a:endParaRPr sz="1700"/>
          </a:p>
          <a:p>
            <a:pPr indent="-336550" lvl="2" marL="1371600" rtl="0" algn="l">
              <a:spcBef>
                <a:spcPts val="0"/>
              </a:spcBef>
              <a:spcAft>
                <a:spcPts val="0"/>
              </a:spcAft>
              <a:buSzPts val="1700"/>
              <a:buAutoNum type="romanLcPeriod"/>
            </a:pPr>
            <a:r>
              <a:rPr lang="en-GB" sz="1700"/>
              <a:t>using filtering: accuracy = 78%</a:t>
            </a:r>
            <a:endParaRPr sz="1700"/>
          </a:p>
          <a:p>
            <a:pPr indent="-336550" lvl="1" marL="914400" rtl="0" algn="l">
              <a:spcBef>
                <a:spcPts val="0"/>
              </a:spcBef>
              <a:spcAft>
                <a:spcPts val="0"/>
              </a:spcAft>
              <a:buSzPts val="1700"/>
              <a:buChar char="○"/>
            </a:pPr>
            <a:r>
              <a:rPr lang="en-GB" sz="1700"/>
              <a:t>K-means clustering: resulting clusters did not resemble at all the expected classes of measures</a:t>
            </a:r>
            <a:br>
              <a:rPr lang="en-GB" sz="1700"/>
            </a:br>
            <a:r>
              <a:rPr lang="en-GB" sz="1700"/>
              <a:t>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Findings</a:t>
            </a:r>
            <a:endParaRPr/>
          </a:p>
        </p:txBody>
      </p:sp>
      <p:pic>
        <p:nvPicPr>
          <p:cNvPr id="131" name="Google Shape;131;p24"/>
          <p:cNvPicPr preferRelativeResize="0"/>
          <p:nvPr/>
        </p:nvPicPr>
        <p:blipFill>
          <a:blip r:embed="rId3">
            <a:alphaModFix/>
          </a:blip>
          <a:stretch>
            <a:fillRect/>
          </a:stretch>
        </p:blipFill>
        <p:spPr>
          <a:xfrm>
            <a:off x="76200" y="1702600"/>
            <a:ext cx="4499049" cy="2230325"/>
          </a:xfrm>
          <a:prstGeom prst="rect">
            <a:avLst/>
          </a:prstGeom>
          <a:noFill/>
          <a:ln cap="flat" cmpd="sng" w="9525">
            <a:solidFill>
              <a:schemeClr val="dk1"/>
            </a:solidFill>
            <a:prstDash val="solid"/>
            <a:round/>
            <a:headEnd len="sm" w="sm" type="none"/>
            <a:tailEnd len="sm" w="sm" type="none"/>
          </a:ln>
        </p:spPr>
      </p:pic>
      <p:pic>
        <p:nvPicPr>
          <p:cNvPr id="132" name="Google Shape;132;p24"/>
          <p:cNvPicPr preferRelativeResize="0"/>
          <p:nvPr/>
        </p:nvPicPr>
        <p:blipFill>
          <a:blip r:embed="rId4">
            <a:alphaModFix/>
          </a:blip>
          <a:stretch>
            <a:fillRect/>
          </a:stretch>
        </p:blipFill>
        <p:spPr>
          <a:xfrm>
            <a:off x="4666000" y="1702612"/>
            <a:ext cx="4421589" cy="2230325"/>
          </a:xfrm>
          <a:prstGeom prst="rect">
            <a:avLst/>
          </a:prstGeom>
          <a:noFill/>
          <a:ln cap="flat" cmpd="sng" w="9525">
            <a:solidFill>
              <a:schemeClr val="dk1"/>
            </a:solidFill>
            <a:prstDash val="solid"/>
            <a:round/>
            <a:headEnd len="sm" w="sm" type="none"/>
            <a:tailEnd len="sm" w="sm" type="none"/>
          </a:ln>
        </p:spPr>
      </p:pic>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Evaluation metrics for the SVM classification model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sz="1600"/>
              <a:t>         (a) using NER: </a:t>
            </a:r>
            <a:r>
              <a:rPr lang="en-GB" sz="1600"/>
              <a:t>accuracy</a:t>
            </a:r>
            <a:r>
              <a:rPr lang="en-GB" sz="1600"/>
              <a:t> = 49%			                 (b) using filtering: </a:t>
            </a:r>
            <a:r>
              <a:rPr lang="en-GB" sz="1600"/>
              <a:t>accuracy = 78%</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Modell</a:t>
            </a:r>
            <a:r>
              <a:rPr lang="en-GB"/>
              <a:t>ed</a:t>
            </a:r>
            <a:r>
              <a:rPr lang="en-GB"/>
              <a:t> an ontology </a:t>
            </a:r>
            <a:r>
              <a:rPr lang="en-GB"/>
              <a:t>for clinical trial outcome measuress in diabetes</a:t>
            </a:r>
            <a:endParaRPr/>
          </a:p>
          <a:p>
            <a:pPr indent="-342900" lvl="0" marL="457200" rtl="0" algn="l">
              <a:spcBef>
                <a:spcPts val="0"/>
              </a:spcBef>
              <a:spcAft>
                <a:spcPts val="0"/>
              </a:spcAft>
              <a:buSzPts val="1800"/>
              <a:buChar char="●"/>
            </a:pPr>
            <a:r>
              <a:rPr lang="en-GB"/>
              <a:t>Investigat</a:t>
            </a:r>
            <a:r>
              <a:rPr lang="en-GB"/>
              <a:t>ed</a:t>
            </a:r>
            <a:r>
              <a:rPr lang="en-GB"/>
              <a:t> the performance of automated techniques in ontology engineering</a:t>
            </a:r>
            <a:endParaRPr/>
          </a:p>
          <a:p>
            <a:pPr indent="-342900" lvl="0" marL="457200" rtl="0" algn="l">
              <a:spcBef>
                <a:spcPts val="0"/>
              </a:spcBef>
              <a:spcAft>
                <a:spcPts val="0"/>
              </a:spcAft>
              <a:buSzPts val="1800"/>
              <a:buChar char="●"/>
            </a:pPr>
            <a:r>
              <a:rPr lang="en-GB"/>
              <a:t>An improved SVM-based approach could be utilized to assist in the process of ontology engineering.</a:t>
            </a:r>
            <a:endParaRPr/>
          </a:p>
          <a:p>
            <a:pPr indent="-342900" lvl="0" marL="457200" rtl="0" algn="l">
              <a:spcBef>
                <a:spcPts val="0"/>
              </a:spcBef>
              <a:spcAft>
                <a:spcPts val="0"/>
              </a:spcAft>
              <a:buSzPts val="1800"/>
              <a:buChar char="●"/>
            </a:pPr>
            <a:r>
              <a:rPr lang="en-GB"/>
              <a:t>Further evaluation is required once an automated ontology is generated and compared to the manually modelled ontology, assessing the coverage, quality of both ontologies, and their effectiveness in supporting clinical trials research in diabetes</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Setting and Motivation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Goal</a:t>
            </a:r>
            <a:r>
              <a:rPr lang="en-GB"/>
              <a:t>: Investigating two ontology engineering approaches in the context of outcome measures in clinical trials for diabetes (I &amp; II)</a:t>
            </a:r>
            <a:endParaRPr/>
          </a:p>
          <a:p>
            <a:pPr indent="0" lvl="0" marL="0" rtl="0" algn="l">
              <a:spcBef>
                <a:spcPts val="1200"/>
              </a:spcBef>
              <a:spcAft>
                <a:spcPts val="0"/>
              </a:spcAft>
              <a:buNone/>
            </a:pPr>
            <a:r>
              <a:rPr lang="en-GB"/>
              <a:t>Why clinical trial outcomes in diabetes?</a:t>
            </a:r>
            <a:endParaRPr/>
          </a:p>
          <a:p>
            <a:pPr indent="-342900" lvl="0" marL="457200" rtl="0" algn="l">
              <a:spcBef>
                <a:spcPts val="1200"/>
              </a:spcBef>
              <a:spcAft>
                <a:spcPts val="0"/>
              </a:spcAft>
              <a:buSzPts val="1800"/>
              <a:buChar char="●"/>
            </a:pPr>
            <a:r>
              <a:rPr lang="en-GB"/>
              <a:t>9.3% of the worldwide population suffers from diabetes</a:t>
            </a:r>
            <a:endParaRPr/>
          </a:p>
          <a:p>
            <a:pPr indent="-342900" lvl="0" marL="457200" rtl="0" algn="l">
              <a:spcBef>
                <a:spcPts val="0"/>
              </a:spcBef>
              <a:spcAft>
                <a:spcPts val="0"/>
              </a:spcAft>
              <a:buSzPts val="1800"/>
              <a:buChar char="●"/>
            </a:pPr>
            <a:r>
              <a:rPr lang="en-GB"/>
              <a:t>Among the top 10 causes of death in adults, with an estimated 4 million deaths around the world in 2017</a:t>
            </a:r>
            <a:endParaRPr/>
          </a:p>
          <a:p>
            <a:pPr indent="-342900" lvl="0" marL="457200" rtl="0" algn="l">
              <a:spcBef>
                <a:spcPts val="0"/>
              </a:spcBef>
              <a:spcAft>
                <a:spcPts val="0"/>
              </a:spcAft>
              <a:buSzPts val="1800"/>
              <a:buChar char="●"/>
            </a:pPr>
            <a:r>
              <a:rPr lang="en-GB"/>
              <a:t>Clinical trials are essential for determining the efficacy and safety of new diabetic treatment methods for preventing, diagnosing</a:t>
            </a:r>
            <a:r>
              <a:rPr lang="en-GB"/>
              <a:t>, treating</a:t>
            </a:r>
            <a:r>
              <a:rPr lang="en-GB"/>
              <a:t>, and </a:t>
            </a:r>
            <a:r>
              <a:rPr lang="en-GB"/>
              <a:t>managing </a:t>
            </a:r>
            <a:r>
              <a:rPr lang="en-GB"/>
              <a:t>diabetes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Setting and Motivation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ontologies?</a:t>
            </a:r>
            <a:endParaRPr/>
          </a:p>
          <a:p>
            <a:pPr indent="-342900" lvl="0" marL="457200" rtl="0" algn="l">
              <a:spcBef>
                <a:spcPts val="1200"/>
              </a:spcBef>
              <a:spcAft>
                <a:spcPts val="0"/>
              </a:spcAft>
              <a:buSzPts val="1800"/>
              <a:buChar char="●"/>
            </a:pPr>
            <a:r>
              <a:rPr lang="en-GB"/>
              <a:t>Their </a:t>
            </a:r>
            <a:r>
              <a:rPr lang="en-GB"/>
              <a:t>use is becoming increasingly popular in various fields, including medicine and healthcare</a:t>
            </a:r>
            <a:endParaRPr/>
          </a:p>
          <a:p>
            <a:pPr indent="-342900" lvl="0" marL="457200" rtl="0" algn="l">
              <a:spcBef>
                <a:spcPts val="0"/>
              </a:spcBef>
              <a:spcAft>
                <a:spcPts val="0"/>
              </a:spcAft>
              <a:buSzPts val="1800"/>
              <a:buChar char="●"/>
            </a:pPr>
            <a:r>
              <a:rPr lang="en-GB"/>
              <a:t>In large-scale research studies, such as those focused on diabetes, ontologies can serve as a valuable tool for efficiently analysing numerous outcome measures across trials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and Research question</a:t>
            </a:r>
            <a:endParaRPr/>
          </a:p>
        </p:txBody>
      </p:sp>
      <p:sp>
        <p:nvSpPr>
          <p:cNvPr id="78" name="Google Shape;78;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sz="2000"/>
              <a:t>Ontology engineering</a:t>
            </a:r>
            <a:r>
              <a:rPr lang="en-GB" sz="2000"/>
              <a:t> </a:t>
            </a:r>
            <a:endParaRPr sz="2000"/>
          </a:p>
          <a:p>
            <a:pPr indent="-336550" lvl="0" marL="457200" rtl="0" algn="l">
              <a:spcBef>
                <a:spcPts val="1200"/>
              </a:spcBef>
              <a:spcAft>
                <a:spcPts val="0"/>
              </a:spcAft>
              <a:buClr>
                <a:srgbClr val="CC0000"/>
              </a:buClr>
              <a:buSzPct val="100000"/>
              <a:buChar char="●"/>
            </a:pPr>
            <a:r>
              <a:rPr lang="en-GB" sz="2000"/>
              <a:t>Time-consuming and laborious </a:t>
            </a:r>
            <a:endParaRPr sz="2000"/>
          </a:p>
          <a:p>
            <a:pPr indent="-336550" lvl="0" marL="457200" rtl="0" algn="l">
              <a:spcBef>
                <a:spcPts val="0"/>
              </a:spcBef>
              <a:spcAft>
                <a:spcPts val="0"/>
              </a:spcAft>
              <a:buClr>
                <a:srgbClr val="CC0000"/>
              </a:buClr>
              <a:buSzPct val="100000"/>
              <a:buChar char="●"/>
            </a:pPr>
            <a:r>
              <a:rPr lang="en-GB" sz="2000"/>
              <a:t>Requires a deep understanding of the domain and the ability to organise knowledge in a structured manner</a:t>
            </a:r>
            <a:endParaRPr sz="2000"/>
          </a:p>
          <a:p>
            <a:pPr indent="0" lvl="0" marL="457200" rtl="0" algn="l">
              <a:spcBef>
                <a:spcPts val="1200"/>
              </a:spcBef>
              <a:spcAft>
                <a:spcPts val="0"/>
              </a:spcAft>
              <a:buNone/>
            </a:pPr>
            <a:r>
              <a:t/>
            </a:r>
            <a:endParaRPr sz="2000"/>
          </a:p>
          <a:p>
            <a:pPr indent="-336550" lvl="0" marL="457200" rtl="0" algn="l">
              <a:spcBef>
                <a:spcPts val="1200"/>
              </a:spcBef>
              <a:spcAft>
                <a:spcPts val="0"/>
              </a:spcAft>
              <a:buClr>
                <a:schemeClr val="dk2"/>
              </a:buClr>
              <a:buSzPct val="100000"/>
              <a:buChar char="●"/>
            </a:pPr>
            <a:r>
              <a:rPr lang="en-GB" sz="2000"/>
              <a:t>Great accuracy and representation of the domain</a:t>
            </a:r>
            <a:endParaRPr sz="2000"/>
          </a:p>
          <a:p>
            <a:pPr indent="-336550" lvl="0" marL="457200" rtl="0" algn="l">
              <a:spcBef>
                <a:spcPts val="0"/>
              </a:spcBef>
              <a:spcAft>
                <a:spcPts val="0"/>
              </a:spcAft>
              <a:buClr>
                <a:schemeClr val="dk2"/>
              </a:buClr>
              <a:buSzPct val="100000"/>
              <a:buChar char="●"/>
            </a:pPr>
            <a:r>
              <a:rPr lang="en-GB" sz="2000"/>
              <a:t>More control over the modelling process</a:t>
            </a:r>
            <a:endParaRPr/>
          </a:p>
        </p:txBody>
      </p:sp>
      <p:sp>
        <p:nvSpPr>
          <p:cNvPr id="79" name="Google Shape;79;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t>An automated approach to ontology engineering</a:t>
            </a:r>
            <a:endParaRPr sz="1700"/>
          </a:p>
          <a:p>
            <a:pPr indent="-336550" lvl="0" marL="457200" rtl="0" algn="l">
              <a:spcBef>
                <a:spcPts val="1200"/>
              </a:spcBef>
              <a:spcAft>
                <a:spcPts val="0"/>
              </a:spcAft>
              <a:buClr>
                <a:schemeClr val="dk2"/>
              </a:buClr>
              <a:buSzPts val="1700"/>
              <a:buChar char="●"/>
            </a:pPr>
            <a:r>
              <a:rPr lang="en-GB" sz="1700"/>
              <a:t>Reduces time and effort</a:t>
            </a:r>
            <a:endParaRPr sz="1700"/>
          </a:p>
          <a:p>
            <a:pPr indent="-336550" lvl="0" marL="457200" rtl="0" algn="l">
              <a:spcBef>
                <a:spcPts val="0"/>
              </a:spcBef>
              <a:spcAft>
                <a:spcPts val="0"/>
              </a:spcAft>
              <a:buClr>
                <a:schemeClr val="dk2"/>
              </a:buClr>
              <a:buSzPts val="1700"/>
              <a:buChar char="●"/>
            </a:pPr>
            <a:r>
              <a:rPr lang="en-GB" sz="1700"/>
              <a:t>Handles large amounts of data and ensure consistency</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Clr>
                <a:srgbClr val="CC0000"/>
              </a:buClr>
              <a:buSzPts val="1700"/>
              <a:buChar char="●"/>
            </a:pPr>
            <a:r>
              <a:rPr lang="en-GB" sz="1700"/>
              <a:t>Limited domain expertise </a:t>
            </a:r>
            <a:endParaRPr sz="1700"/>
          </a:p>
          <a:p>
            <a:pPr indent="-336550" lvl="0" marL="457200" rtl="0" algn="l">
              <a:spcBef>
                <a:spcPts val="0"/>
              </a:spcBef>
              <a:spcAft>
                <a:spcPts val="0"/>
              </a:spcAft>
              <a:buClr>
                <a:srgbClr val="CC0000"/>
              </a:buClr>
              <a:buSzPts val="1700"/>
              <a:buChar char="●"/>
            </a:pPr>
            <a:r>
              <a:rPr lang="en-GB" sz="1700"/>
              <a:t>Difficulties with ambiguity</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and Research question</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The performance of automated techniques in comparison to manually constructed ontologies remains an open question.</a:t>
            </a:r>
            <a:endParaRPr sz="2000"/>
          </a:p>
          <a:p>
            <a:pPr indent="0" lvl="0" marL="457200" rtl="0" algn="l">
              <a:spcBef>
                <a:spcPts val="1200"/>
              </a:spcBef>
              <a:spcAft>
                <a:spcPts val="0"/>
              </a:spcAft>
              <a:buNone/>
            </a:pPr>
            <a:r>
              <a:t/>
            </a:r>
            <a:endParaRPr sz="2000"/>
          </a:p>
          <a:p>
            <a:pPr indent="0" lvl="0" marL="0" rtl="0" algn="l">
              <a:spcBef>
                <a:spcPts val="1200"/>
              </a:spcBef>
              <a:spcAft>
                <a:spcPts val="0"/>
              </a:spcAft>
              <a:buNone/>
            </a:pPr>
            <a:r>
              <a:rPr b="1" lang="en-GB" sz="2000"/>
              <a:t>RQ</a:t>
            </a:r>
            <a:r>
              <a:rPr lang="en-GB" sz="2000"/>
              <a:t>: </a:t>
            </a:r>
            <a:r>
              <a:rPr lang="en-GB" sz="2000"/>
              <a:t>Do automated steps, such as concept identification and classification, in ontology engineering outperform manual ontology modelling in the context of clinical trial outcomes for diabetes?</a:t>
            </a:r>
            <a:endParaRPr sz="2000"/>
          </a:p>
          <a:p>
            <a:pPr indent="0" lvl="0" marL="0" rtl="0" algn="l">
              <a:spcBef>
                <a:spcPts val="120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Manually modelling an outcome measures ontology </a:t>
            </a:r>
            <a:r>
              <a:rPr lang="en-GB"/>
              <a:t>(in a group of 3)</a:t>
            </a:r>
            <a:endParaRPr/>
          </a:p>
          <a:p>
            <a:pPr indent="-342900" lvl="0" marL="457200" rtl="0" algn="l">
              <a:spcBef>
                <a:spcPts val="1200"/>
              </a:spcBef>
              <a:spcAft>
                <a:spcPts val="0"/>
              </a:spcAft>
              <a:buSzPts val="1800"/>
              <a:buAutoNum type="arabicPeriod"/>
            </a:pPr>
            <a:r>
              <a:rPr lang="en-GB"/>
              <a:t>Finding relevant clinical trials (aprox. 300 clinical trials were used)</a:t>
            </a:r>
            <a:endParaRPr/>
          </a:p>
          <a:p>
            <a:pPr indent="-342900" lvl="0" marL="457200" rtl="0" algn="l">
              <a:spcBef>
                <a:spcPts val="0"/>
              </a:spcBef>
              <a:spcAft>
                <a:spcPts val="0"/>
              </a:spcAft>
              <a:buSzPts val="1800"/>
              <a:buAutoNum type="arabicPeriod"/>
            </a:pPr>
            <a:r>
              <a:rPr lang="en-GB"/>
              <a:t>Identifying the outcome measures</a:t>
            </a:r>
            <a:endParaRPr/>
          </a:p>
          <a:p>
            <a:pPr indent="-342900" lvl="0" marL="457200" rtl="0" algn="l">
              <a:spcBef>
                <a:spcPts val="0"/>
              </a:spcBef>
              <a:spcAft>
                <a:spcPts val="0"/>
              </a:spcAft>
              <a:buSzPts val="1800"/>
              <a:buAutoNum type="arabicPeriod"/>
            </a:pPr>
            <a:r>
              <a:rPr lang="en-GB"/>
              <a:t>Defining classes (Biomarker, DiabeticDisease, EndpointScore, OutcomeMeasurementTool ,Questionnaire + every outcome measure in the ontology is also modeled as a separate class)</a:t>
            </a:r>
            <a:endParaRPr/>
          </a:p>
          <a:p>
            <a:pPr indent="-342900" lvl="0" marL="457200" rtl="0" algn="l">
              <a:spcBef>
                <a:spcPts val="0"/>
              </a:spcBef>
              <a:spcAft>
                <a:spcPts val="0"/>
              </a:spcAft>
              <a:buSzPts val="1800"/>
              <a:buAutoNum type="arabicPeriod"/>
            </a:pPr>
            <a:r>
              <a:rPr lang="en-GB"/>
              <a:t>Defining annotation properties and object properties (relationships)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334275" y="2181475"/>
            <a:ext cx="3637731" cy="2718200"/>
          </a:xfrm>
          <a:prstGeom prst="rect">
            <a:avLst/>
          </a:prstGeom>
          <a:noFill/>
          <a:ln>
            <a:noFill/>
          </a:ln>
        </p:spPr>
      </p:pic>
      <p:pic>
        <p:nvPicPr>
          <p:cNvPr id="97" name="Google Shape;97;p19"/>
          <p:cNvPicPr preferRelativeResize="0"/>
          <p:nvPr/>
        </p:nvPicPr>
        <p:blipFill>
          <a:blip r:embed="rId4">
            <a:alphaModFix/>
          </a:blip>
          <a:stretch>
            <a:fillRect/>
          </a:stretch>
        </p:blipFill>
        <p:spPr>
          <a:xfrm>
            <a:off x="4227375" y="2181475"/>
            <a:ext cx="4627502" cy="2718200"/>
          </a:xfrm>
          <a:prstGeom prst="rect">
            <a:avLst/>
          </a:prstGeom>
          <a:noFill/>
          <a:ln>
            <a:noFill/>
          </a:ln>
        </p:spPr>
      </p:pic>
      <p:pic>
        <p:nvPicPr>
          <p:cNvPr id="98" name="Google Shape;98;p19"/>
          <p:cNvPicPr preferRelativeResize="0"/>
          <p:nvPr/>
        </p:nvPicPr>
        <p:blipFill>
          <a:blip r:embed="rId5">
            <a:alphaModFix/>
          </a:blip>
          <a:stretch>
            <a:fillRect/>
          </a:stretch>
        </p:blipFill>
        <p:spPr>
          <a:xfrm>
            <a:off x="334275" y="371850"/>
            <a:ext cx="4734715" cy="1435650"/>
          </a:xfrm>
          <a:prstGeom prst="rect">
            <a:avLst/>
          </a:prstGeom>
          <a:noFill/>
          <a:ln>
            <a:noFill/>
          </a:ln>
        </p:spPr>
      </p:pic>
      <p:pic>
        <p:nvPicPr>
          <p:cNvPr id="99" name="Google Shape;99;p19"/>
          <p:cNvPicPr preferRelativeResize="0"/>
          <p:nvPr/>
        </p:nvPicPr>
        <p:blipFill>
          <a:blip r:embed="rId6">
            <a:alphaModFix/>
          </a:blip>
          <a:stretch>
            <a:fillRect/>
          </a:stretch>
        </p:blipFill>
        <p:spPr>
          <a:xfrm>
            <a:off x="5179600" y="371850"/>
            <a:ext cx="3675274" cy="143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a:t>
            </a:r>
            <a:r>
              <a:rPr lang="en-GB"/>
              <a:t>pproach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Automated steps for ontology engineering</a:t>
            </a:r>
            <a:endParaRPr b="1"/>
          </a:p>
          <a:p>
            <a:pPr indent="-342900" lvl="0" marL="457200" rtl="0" algn="l">
              <a:spcBef>
                <a:spcPts val="1200"/>
              </a:spcBef>
              <a:spcAft>
                <a:spcPts val="0"/>
              </a:spcAft>
              <a:buSzPts val="1800"/>
              <a:buAutoNum type="arabicPeriod"/>
            </a:pPr>
            <a:r>
              <a:rPr lang="en-GB"/>
              <a:t>Data Collection (from 10000 clinical trials) </a:t>
            </a:r>
            <a:endParaRPr/>
          </a:p>
          <a:p>
            <a:pPr indent="-342900" lvl="0" marL="457200" rtl="0" algn="l">
              <a:spcBef>
                <a:spcPts val="0"/>
              </a:spcBef>
              <a:spcAft>
                <a:spcPts val="0"/>
              </a:spcAft>
              <a:buSzPts val="1800"/>
              <a:buAutoNum type="arabicPeriod"/>
            </a:pPr>
            <a:r>
              <a:rPr lang="en-GB"/>
              <a:t>Concept extraction</a:t>
            </a:r>
            <a:endParaRPr/>
          </a:p>
          <a:p>
            <a:pPr indent="-336550" lvl="1" marL="914400" rtl="0" algn="l">
              <a:spcBef>
                <a:spcPts val="0"/>
              </a:spcBef>
              <a:spcAft>
                <a:spcPts val="0"/>
              </a:spcAft>
              <a:buSzPts val="1700"/>
              <a:buAutoNum type="alphaLcPeriod"/>
            </a:pPr>
            <a:r>
              <a:rPr lang="en-GB" sz="1700"/>
              <a:t>using Named Entity Recognition (NER)</a:t>
            </a:r>
            <a:endParaRPr sz="1700"/>
          </a:p>
          <a:p>
            <a:pPr indent="-336550" lvl="1" marL="914400" rtl="0" algn="l">
              <a:spcBef>
                <a:spcPts val="0"/>
              </a:spcBef>
              <a:spcAft>
                <a:spcPts val="0"/>
              </a:spcAft>
              <a:buSzPts val="1700"/>
              <a:buAutoNum type="alphaLcPeriod"/>
            </a:pPr>
            <a:r>
              <a:rPr lang="en-GB" sz="1700"/>
              <a:t>using a filtering function</a:t>
            </a:r>
            <a:endParaRPr sz="1700"/>
          </a:p>
          <a:p>
            <a:pPr indent="-342900" lvl="0" marL="457200" rtl="0" algn="l">
              <a:spcBef>
                <a:spcPts val="0"/>
              </a:spcBef>
              <a:spcAft>
                <a:spcPts val="0"/>
              </a:spcAft>
              <a:buSzPts val="1800"/>
              <a:buAutoNum type="arabicPeriod"/>
            </a:pPr>
            <a:r>
              <a:rPr lang="en-GB"/>
              <a:t>Concept categorization </a:t>
            </a:r>
            <a:endParaRPr/>
          </a:p>
          <a:p>
            <a:pPr indent="-336550" lvl="1" marL="914400" rtl="0" algn="l">
              <a:spcBef>
                <a:spcPts val="0"/>
              </a:spcBef>
              <a:spcAft>
                <a:spcPts val="0"/>
              </a:spcAft>
              <a:buSzPts val="1700"/>
              <a:buAutoNum type="alphaLcPeriod"/>
            </a:pPr>
            <a:r>
              <a:rPr lang="en-GB" sz="1700"/>
              <a:t>using Support Vector Machines (SVM) - semi-supervised</a:t>
            </a:r>
            <a:endParaRPr sz="1700"/>
          </a:p>
          <a:p>
            <a:pPr indent="-336550" lvl="1" marL="914400" rtl="0" algn="l">
              <a:spcBef>
                <a:spcPts val="0"/>
              </a:spcBef>
              <a:spcAft>
                <a:spcPts val="0"/>
              </a:spcAft>
              <a:buSzPts val="1700"/>
              <a:buAutoNum type="alphaLcPeriod"/>
            </a:pPr>
            <a:r>
              <a:rPr lang="en-GB" sz="1700"/>
              <a:t>using K-means clustering - unsupervised</a:t>
            </a:r>
            <a:endParaRPr/>
          </a:p>
          <a:p>
            <a:pPr indent="0" lvl="0" marL="457200" rtl="0" algn="l">
              <a:spcBef>
                <a:spcPts val="1200"/>
              </a:spcBef>
              <a:spcAft>
                <a:spcPts val="120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8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Automated steps for ontology engineering</a:t>
            </a:r>
            <a:r>
              <a:rPr lang="en-GB"/>
              <a:t> </a:t>
            </a:r>
            <a:endParaRPr/>
          </a:p>
          <a:p>
            <a:pPr indent="-342900" lvl="0" marL="457200" rtl="0" algn="l">
              <a:spcBef>
                <a:spcPts val="1200"/>
              </a:spcBef>
              <a:spcAft>
                <a:spcPts val="0"/>
              </a:spcAft>
              <a:buSzPts val="1800"/>
              <a:buChar char="●"/>
            </a:pPr>
            <a:r>
              <a:rPr lang="en-GB"/>
              <a:t>c</a:t>
            </a:r>
            <a:r>
              <a:rPr lang="en-GB"/>
              <a:t>oncept extraction using a filtering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sz="1600"/>
              <a:t>Outcome measures representation in clinical trials (this section of the trial protocols was used for both ontologies)</a:t>
            </a:r>
            <a:endParaRPr sz="16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b="1"/>
          </a:p>
        </p:txBody>
      </p:sp>
      <p:pic>
        <p:nvPicPr>
          <p:cNvPr id="112" name="Google Shape;112;p21"/>
          <p:cNvPicPr preferRelativeResize="0"/>
          <p:nvPr/>
        </p:nvPicPr>
        <p:blipFill>
          <a:blip r:embed="rId3">
            <a:alphaModFix/>
          </a:blip>
          <a:stretch>
            <a:fillRect/>
          </a:stretch>
        </p:blipFill>
        <p:spPr>
          <a:xfrm>
            <a:off x="311700" y="2212781"/>
            <a:ext cx="3890451" cy="1571025"/>
          </a:xfrm>
          <a:prstGeom prst="rect">
            <a:avLst/>
          </a:prstGeom>
          <a:noFill/>
          <a:ln>
            <a:noFill/>
          </a:ln>
        </p:spPr>
      </p:pic>
      <p:pic>
        <p:nvPicPr>
          <p:cNvPr id="113" name="Google Shape;113;p21"/>
          <p:cNvPicPr preferRelativeResize="0"/>
          <p:nvPr/>
        </p:nvPicPr>
        <p:blipFill>
          <a:blip r:embed="rId4">
            <a:alphaModFix/>
          </a:blip>
          <a:stretch>
            <a:fillRect/>
          </a:stretch>
        </p:blipFill>
        <p:spPr>
          <a:xfrm>
            <a:off x="4380276" y="2553788"/>
            <a:ext cx="4571999" cy="88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