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ti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Relationship Id="rId9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Relationship Id="rId9" Type="http://schemas.openxmlformats.org/officeDocument/2006/relationships/image" Target="../media/image12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Relationship Id="rId9" Type="http://schemas.openxmlformats.org/officeDocument/2006/relationships/image" Target="../media/image12.png"/><Relationship Id="rId10" Type="http://schemas.openxmlformats.org/officeDocument/2006/relationships/image" Target="../media/image22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Pantallas B Seguro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377" y="-857537"/>
            <a:ext cx="3421183" cy="3421183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-53994" y="1604646"/>
            <a:ext cx="24491989" cy="11398789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5117235" y="10631346"/>
            <a:ext cx="1270001" cy="1231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8571638" y="482639"/>
            <a:ext cx="1751095" cy="532396"/>
          </a:xfrm>
          <a:prstGeom prst="rect">
            <a:avLst/>
          </a:prstGeom>
          <a:solidFill>
            <a:srgbClr val="B0B0B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-3169" y="12906162"/>
            <a:ext cx="24567400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7448407" y="12992783"/>
            <a:ext cx="9487186" cy="6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Contratación vía telefónica al: (55) 6378-0326 </a:t>
            </a:r>
          </a:p>
        </p:txBody>
      </p:sp>
      <p:pic>
        <p:nvPicPr>
          <p:cNvPr id="394" name="twitter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16487" y="13105085"/>
            <a:ext cx="470407" cy="435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faceb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7481" y="13054531"/>
            <a:ext cx="281976" cy="536744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Shape 396"/>
          <p:cNvSpPr/>
          <p:nvPr/>
        </p:nvSpPr>
        <p:spPr>
          <a:xfrm>
            <a:off x="8633533" y="494834"/>
            <a:ext cx="1340676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>
                <a:solidFill>
                  <a:srgbClr val="A31A5B"/>
                </a:solidFill>
                <a:latin typeface="Helvetica"/>
                <a:ea typeface="Helvetica"/>
                <a:cs typeface="Helvetica"/>
                <a:sym typeface="Helvetica"/>
              </a:rPr>
              <a:t>COTIZAR</a:t>
            </a:r>
            <a:r>
              <a:t> | ASEGURADORAS | QUIENES SOMOS | PREGUNTAS | CONTACTO | BLOG</a:t>
            </a:r>
          </a:p>
        </p:txBody>
      </p:sp>
      <p:sp>
        <p:nvSpPr>
          <p:cNvPr id="397" name="Shape 397"/>
          <p:cNvSpPr/>
          <p:nvPr/>
        </p:nvSpPr>
        <p:spPr>
          <a:xfrm>
            <a:off x="2346470" y="3132383"/>
            <a:ext cx="20278678" cy="9636418"/>
          </a:xfrm>
          <a:prstGeom prst="roundRect">
            <a:avLst>
              <a:gd name="adj" fmla="val 7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3420683" y="11498958"/>
            <a:ext cx="1969669" cy="1"/>
          </a:xfrm>
          <a:prstGeom prst="line">
            <a:avLst/>
          </a:prstGeom>
          <a:ln w="266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" name="Shape 399"/>
          <p:cNvSpPr/>
          <p:nvPr/>
        </p:nvSpPr>
        <p:spPr>
          <a:xfrm>
            <a:off x="2321252" y="3132383"/>
            <a:ext cx="20329115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Mis datos</a:t>
            </a:r>
          </a:p>
        </p:txBody>
      </p:sp>
      <p:pic>
        <p:nvPicPr>
          <p:cNvPr id="400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883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127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15058532" y="2067921"/>
            <a:ext cx="22539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  <p:sp>
        <p:nvSpPr>
          <p:cNvPr id="403" name="Shape 403"/>
          <p:cNvSpPr/>
          <p:nvPr/>
        </p:nvSpPr>
        <p:spPr>
          <a:xfrm>
            <a:off x="7310871" y="2067921"/>
            <a:ext cx="1798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sp>
        <p:nvSpPr>
          <p:cNvPr id="404" name="Shape 404"/>
          <p:cNvSpPr/>
          <p:nvPr/>
        </p:nvSpPr>
        <p:spPr>
          <a:xfrm>
            <a:off x="2334936" y="2039006"/>
            <a:ext cx="3017923" cy="706782"/>
          </a:xfrm>
          <a:prstGeom prst="roundRect">
            <a:avLst>
              <a:gd name="adj" fmla="val 17969"/>
            </a:avLst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2339674" y="2457578"/>
            <a:ext cx="3578589" cy="432858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5506110" y="2031845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3042539" y="2031845"/>
            <a:ext cx="2875724" cy="783352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3175417" y="2099671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sp>
        <p:nvSpPr>
          <p:cNvPr id="409" name="Shape 409"/>
          <p:cNvSpPr/>
          <p:nvPr/>
        </p:nvSpPr>
        <p:spPr>
          <a:xfrm>
            <a:off x="3802088" y="4289207"/>
            <a:ext cx="15798951" cy="484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700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Aquí desplegar lo que corresponda…</a:t>
            </a:r>
          </a:p>
        </p:txBody>
      </p:sp>
      <p:pic>
        <p:nvPicPr>
          <p:cNvPr id="410" name="FinAzul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81872" y="1959971"/>
            <a:ext cx="46609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411"/>
          <p:cNvSpPr/>
          <p:nvPr/>
        </p:nvSpPr>
        <p:spPr>
          <a:xfrm>
            <a:off x="19312853" y="2036796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pic>
        <p:nvPicPr>
          <p:cNvPr id="412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94900" y="1915521"/>
            <a:ext cx="4394200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413"/>
          <p:cNvSpPr/>
          <p:nvPr/>
        </p:nvSpPr>
        <p:spPr>
          <a:xfrm>
            <a:off x="11005672" y="2086971"/>
            <a:ext cx="2372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Estilos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F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0" y="7409774"/>
            <a:ext cx="4775200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Continu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57552" y="3079074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Continu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9752" y="3079074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Continu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1952" y="3079074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/>
        </p:nvSpPr>
        <p:spPr>
          <a:xfrm>
            <a:off x="15027698" y="3231474"/>
            <a:ext cx="225391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  <p:sp>
        <p:nvSpPr>
          <p:cNvPr id="422" name="Shape 422"/>
          <p:cNvSpPr/>
          <p:nvPr/>
        </p:nvSpPr>
        <p:spPr>
          <a:xfrm>
            <a:off x="10980525" y="3231474"/>
            <a:ext cx="2372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  <p:sp>
        <p:nvSpPr>
          <p:cNvPr id="423" name="Shape 423"/>
          <p:cNvSpPr/>
          <p:nvPr/>
        </p:nvSpPr>
        <p:spPr>
          <a:xfrm>
            <a:off x="2304103" y="3202560"/>
            <a:ext cx="3017923" cy="706781"/>
          </a:xfrm>
          <a:prstGeom prst="roundRect">
            <a:avLst>
              <a:gd name="adj" fmla="val 17969"/>
            </a:avLst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2308840" y="3621131"/>
            <a:ext cx="3578589" cy="432858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5475277" y="3195398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3011706" y="3195398"/>
            <a:ext cx="2875723" cy="783352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3144583" y="3263224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sp>
        <p:nvSpPr>
          <p:cNvPr id="428" name="Shape 428"/>
          <p:cNvSpPr/>
          <p:nvPr/>
        </p:nvSpPr>
        <p:spPr>
          <a:xfrm>
            <a:off x="7280037" y="3231474"/>
            <a:ext cx="1798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sp>
        <p:nvSpPr>
          <p:cNvPr id="429" name="Shape 429"/>
          <p:cNvSpPr/>
          <p:nvPr/>
        </p:nvSpPr>
        <p:spPr>
          <a:xfrm>
            <a:off x="4562766" y="4495750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sp>
        <p:nvSpPr>
          <p:cNvPr id="430" name="Shape 430"/>
          <p:cNvSpPr/>
          <p:nvPr/>
        </p:nvSpPr>
        <p:spPr>
          <a:xfrm>
            <a:off x="12180437" y="7570548"/>
            <a:ext cx="4394201" cy="846852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11773810" y="7570548"/>
            <a:ext cx="834151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13693406" y="7577084"/>
            <a:ext cx="3017923" cy="706781"/>
          </a:xfrm>
          <a:prstGeom prst="roundRect">
            <a:avLst>
              <a:gd name="adj" fmla="val 17969"/>
            </a:avLst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13990090" y="8090727"/>
            <a:ext cx="2722707" cy="331212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434" name="FinAzu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78403" y="6032500"/>
            <a:ext cx="4660901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435"/>
          <p:cNvSpPr/>
          <p:nvPr/>
        </p:nvSpPr>
        <p:spPr>
          <a:xfrm>
            <a:off x="10957242" y="8382000"/>
            <a:ext cx="7701916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CMYK: 52%; 29%; 0%; 0%</a:t>
            </a:r>
          </a:p>
        </p:txBody>
      </p:sp>
      <p:sp>
        <p:nvSpPr>
          <p:cNvPr id="436" name="Shape 436"/>
          <p:cNvSpPr/>
          <p:nvPr/>
        </p:nvSpPr>
        <p:spPr>
          <a:xfrm>
            <a:off x="2015172" y="8381999"/>
            <a:ext cx="73488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CMYK: 11%; 8%; 7%; 0%</a:t>
            </a:r>
          </a:p>
        </p:txBody>
      </p:sp>
      <p:sp>
        <p:nvSpPr>
          <p:cNvPr id="437" name="Shape 437"/>
          <p:cNvSpPr/>
          <p:nvPr/>
        </p:nvSpPr>
        <p:spPr>
          <a:xfrm>
            <a:off x="1662112" y="5227757"/>
            <a:ext cx="80549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CMYK: 54%; 49%; 53%; 6%</a:t>
            </a:r>
          </a:p>
        </p:txBody>
      </p:sp>
      <p:sp>
        <p:nvSpPr>
          <p:cNvPr id="438" name="Shape 438"/>
          <p:cNvSpPr/>
          <p:nvPr/>
        </p:nvSpPr>
        <p:spPr>
          <a:xfrm>
            <a:off x="2406124" y="10068022"/>
            <a:ext cx="4086887" cy="1842539"/>
          </a:xfrm>
          <a:prstGeom prst="roundRect">
            <a:avLst>
              <a:gd name="adj" fmla="val 2265"/>
            </a:avLst>
          </a:prstGeom>
          <a:solidFill>
            <a:srgbClr val="95C2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1076642" y="11882198"/>
            <a:ext cx="7701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CMYK: 40%; 1%; 98%; 3%</a:t>
            </a:r>
          </a:p>
        </p:txBody>
      </p:sp>
      <p:sp>
        <p:nvSpPr>
          <p:cNvPr id="440" name="Shape 440"/>
          <p:cNvSpPr/>
          <p:nvPr/>
        </p:nvSpPr>
        <p:spPr>
          <a:xfrm>
            <a:off x="10979526" y="10145667"/>
            <a:ext cx="4549181" cy="877783"/>
          </a:xfrm>
          <a:prstGeom prst="rect">
            <a:avLst/>
          </a:prstGeom>
          <a:solidFill>
            <a:srgbClr val="07AC5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12258623" y="10254439"/>
            <a:ext cx="1990987" cy="6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Contratar</a:t>
            </a:r>
          </a:p>
        </p:txBody>
      </p:sp>
      <p:sp>
        <p:nvSpPr>
          <p:cNvPr id="442" name="Shape 442"/>
          <p:cNvSpPr/>
          <p:nvPr/>
        </p:nvSpPr>
        <p:spPr>
          <a:xfrm>
            <a:off x="9403159" y="11043998"/>
            <a:ext cx="7701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CMYK: 75%; 1%; 86%; 1%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xfrm>
            <a:off x="1778000" y="4533900"/>
            <a:ext cx="20828000" cy="2127548"/>
          </a:xfrm>
          <a:prstGeom prst="rect">
            <a:avLst/>
          </a:prstGeom>
        </p:spPr>
        <p:txBody>
          <a:bodyPr/>
          <a:lstStyle/>
          <a:p>
            <a:pPr/>
            <a:r>
              <a:t>Formato Web/Desktop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4926" y="-860155"/>
            <a:ext cx="3421183" cy="342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34538" y="1528446"/>
            <a:ext cx="24491988" cy="11398789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117235" y="10631346"/>
            <a:ext cx="1270001" cy="1231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8571638" y="482639"/>
            <a:ext cx="1751095" cy="532396"/>
          </a:xfrm>
          <a:prstGeom prst="rect">
            <a:avLst/>
          </a:prstGeom>
          <a:solidFill>
            <a:srgbClr val="B0B0B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-3169" y="12906162"/>
            <a:ext cx="24567400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7448407" y="12992783"/>
            <a:ext cx="9487186" cy="6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Contratación vía telefónica al: (55) 6378-0326 </a:t>
            </a:r>
          </a:p>
        </p:txBody>
      </p:sp>
      <p:pic>
        <p:nvPicPr>
          <p:cNvPr id="129" name="twitter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16487" y="13105085"/>
            <a:ext cx="470407" cy="435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faceb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7481" y="13054531"/>
            <a:ext cx="281976" cy="53674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8633533" y="494834"/>
            <a:ext cx="1340676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>
                <a:solidFill>
                  <a:srgbClr val="A31A5B"/>
                </a:solidFill>
                <a:latin typeface="Helvetica"/>
                <a:ea typeface="Helvetica"/>
                <a:cs typeface="Helvetica"/>
                <a:sym typeface="Helvetica"/>
              </a:rPr>
              <a:t>COTIZAR</a:t>
            </a:r>
            <a:r>
              <a:t> | ASEGURADORAS | QUIENES SOMOS | PREGUNTAS | CONTACTO | BLOG</a:t>
            </a:r>
          </a:p>
        </p:txBody>
      </p:sp>
      <p:sp>
        <p:nvSpPr>
          <p:cNvPr id="132" name="Shape 132"/>
          <p:cNvSpPr/>
          <p:nvPr/>
        </p:nvSpPr>
        <p:spPr>
          <a:xfrm>
            <a:off x="2346470" y="3132383"/>
            <a:ext cx="14404631" cy="9171044"/>
          </a:xfrm>
          <a:prstGeom prst="roundRect">
            <a:avLst>
              <a:gd name="adj" fmla="val 7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50862" y="11169649"/>
            <a:ext cx="938513" cy="706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22980" y="11304829"/>
            <a:ext cx="2386757" cy="504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366413" y="11304829"/>
            <a:ext cx="1941008" cy="696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482183" y="11196027"/>
            <a:ext cx="1043923" cy="53918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2859809" y="9862612"/>
            <a:ext cx="94871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defRPr b="1" sz="2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No encontraste tu auto móvil? </a:t>
            </a:r>
          </a:p>
        </p:txBody>
      </p:sp>
      <p:sp>
        <p:nvSpPr>
          <p:cNvPr id="138" name="Shape 138"/>
          <p:cNvSpPr/>
          <p:nvPr/>
        </p:nvSpPr>
        <p:spPr>
          <a:xfrm>
            <a:off x="2844572" y="10637696"/>
            <a:ext cx="13546242" cy="1"/>
          </a:xfrm>
          <a:prstGeom prst="line">
            <a:avLst/>
          </a:prstGeom>
          <a:ln w="12700">
            <a:solidFill>
              <a:srgbClr val="BDBDB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" name="Shape 139"/>
          <p:cNvSpPr/>
          <p:nvPr/>
        </p:nvSpPr>
        <p:spPr>
          <a:xfrm>
            <a:off x="3420683" y="11498958"/>
            <a:ext cx="1969669" cy="1"/>
          </a:xfrm>
          <a:prstGeom prst="line">
            <a:avLst/>
          </a:prstGeom>
          <a:ln w="266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04634" y="11150718"/>
            <a:ext cx="2860132" cy="696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6-05-16 at 10.18.07 p.m.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556896" y="5102458"/>
            <a:ext cx="13983780" cy="366355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6884924" y="9712422"/>
            <a:ext cx="2976530" cy="706781"/>
          </a:xfrm>
          <a:prstGeom prst="roundRect">
            <a:avLst>
              <a:gd name="adj" fmla="val 4301"/>
            </a:avLst>
          </a:prstGeom>
          <a:solidFill>
            <a:srgbClr val="95C2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6998234" y="9800312"/>
            <a:ext cx="274991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Haz click aquí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13306834" y="8114773"/>
            <a:ext cx="2976530" cy="706781"/>
            <a:chOff x="0" y="0"/>
            <a:chExt cx="2976529" cy="706780"/>
          </a:xfrm>
        </p:grpSpPr>
        <p:sp>
          <p:nvSpPr>
            <p:cNvPr id="144" name="Shape 144"/>
            <p:cNvSpPr/>
            <p:nvPr/>
          </p:nvSpPr>
          <p:spPr>
            <a:xfrm>
              <a:off x="0" y="0"/>
              <a:ext cx="2976530" cy="706781"/>
            </a:xfrm>
            <a:prstGeom prst="roundRect">
              <a:avLst>
                <a:gd name="adj" fmla="val 4301"/>
              </a:avLst>
            </a:prstGeom>
            <a:solidFill>
              <a:srgbClr val="95C21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6096" y="87889"/>
              <a:ext cx="274991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Continuar</a:t>
              </a:r>
            </a:p>
          </p:txBody>
        </p:sp>
      </p:grpSp>
      <p:sp>
        <p:nvSpPr>
          <p:cNvPr id="147" name="Shape 147"/>
          <p:cNvSpPr/>
          <p:nvPr/>
        </p:nvSpPr>
        <p:spPr>
          <a:xfrm>
            <a:off x="2321252" y="3132383"/>
            <a:ext cx="14455067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 auto</a:t>
            </a:r>
          </a:p>
        </p:txBody>
      </p:sp>
      <p:pic>
        <p:nvPicPr>
          <p:cNvPr id="148" name="Continuar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9883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Continuar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005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Continuar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0127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5058532" y="2067921"/>
            <a:ext cx="22539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  <p:sp>
        <p:nvSpPr>
          <p:cNvPr id="152" name="Shape 152"/>
          <p:cNvSpPr/>
          <p:nvPr/>
        </p:nvSpPr>
        <p:spPr>
          <a:xfrm>
            <a:off x="11011358" y="2067921"/>
            <a:ext cx="237265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  <p:sp>
        <p:nvSpPr>
          <p:cNvPr id="153" name="Shape 153"/>
          <p:cNvSpPr/>
          <p:nvPr/>
        </p:nvSpPr>
        <p:spPr>
          <a:xfrm>
            <a:off x="2334936" y="2039006"/>
            <a:ext cx="3017923" cy="706782"/>
          </a:xfrm>
          <a:prstGeom prst="roundRect">
            <a:avLst>
              <a:gd name="adj" fmla="val 17969"/>
            </a:avLst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2339674" y="2457578"/>
            <a:ext cx="3578589" cy="432858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5506110" y="2031845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3042539" y="2031845"/>
            <a:ext cx="2875724" cy="783352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3175417" y="2099671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sp>
        <p:nvSpPr>
          <p:cNvPr id="158" name="Shape 158"/>
          <p:cNvSpPr/>
          <p:nvPr/>
        </p:nvSpPr>
        <p:spPr>
          <a:xfrm>
            <a:off x="7310871" y="2067921"/>
            <a:ext cx="1798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159" name="Fin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8017010" y="1947271"/>
            <a:ext cx="47752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19312853" y="2036796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sp>
        <p:nvSpPr>
          <p:cNvPr id="161" name="Shape 161"/>
          <p:cNvSpPr/>
          <p:nvPr/>
        </p:nvSpPr>
        <p:spPr>
          <a:xfrm>
            <a:off x="2759073" y="4091725"/>
            <a:ext cx="13681025" cy="9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000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Empecemos por seleccionar el año, la marca y el modelo de tu auto, así como tu código postal.</a:t>
            </a:r>
          </a:p>
        </p:txBody>
      </p:sp>
      <p:pic>
        <p:nvPicPr>
          <p:cNvPr id="162" name="Screen Shot 2016-05-16 at 10.13.21 p.m.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523635" y="4536461"/>
            <a:ext cx="457201" cy="48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17072128" y="3132383"/>
            <a:ext cx="5467104" cy="7603709"/>
          </a:xfrm>
          <a:prstGeom prst="roundRect">
            <a:avLst>
              <a:gd name="adj" fmla="val 50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7071947" y="3142729"/>
            <a:ext cx="5467104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Otros Seguros</a:t>
            </a:r>
          </a:p>
        </p:txBody>
      </p:sp>
      <p:pic>
        <p:nvPicPr>
          <p:cNvPr id="165" name="Gastos de Medicos Menores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7300061" y="8885964"/>
            <a:ext cx="1517173" cy="1422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Moto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7183100" y="6453140"/>
            <a:ext cx="1751095" cy="1286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Casa Habitacion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7169648" y="4185163"/>
            <a:ext cx="1778001" cy="149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18930725" y="4375663"/>
            <a:ext cx="3017923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3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Casa Habitación</a:t>
            </a:r>
          </a:p>
        </p:txBody>
      </p:sp>
      <p:sp>
        <p:nvSpPr>
          <p:cNvPr id="169" name="Shape 169"/>
          <p:cNvSpPr/>
          <p:nvPr/>
        </p:nvSpPr>
        <p:spPr>
          <a:xfrm>
            <a:off x="18930725" y="6791814"/>
            <a:ext cx="301792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3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Moto</a:t>
            </a:r>
          </a:p>
        </p:txBody>
      </p:sp>
      <p:sp>
        <p:nvSpPr>
          <p:cNvPr id="170" name="Shape 170"/>
          <p:cNvSpPr/>
          <p:nvPr/>
        </p:nvSpPr>
        <p:spPr>
          <a:xfrm>
            <a:off x="18895649" y="8784338"/>
            <a:ext cx="301792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3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Gastos Médicos Menores</a:t>
            </a:r>
          </a:p>
        </p:txBody>
      </p:sp>
      <p:sp>
        <p:nvSpPr>
          <p:cNvPr id="171" name="Shape 171"/>
          <p:cNvSpPr/>
          <p:nvPr/>
        </p:nvSpPr>
        <p:spPr>
          <a:xfrm>
            <a:off x="17423648" y="6084846"/>
            <a:ext cx="4763703" cy="1"/>
          </a:xfrm>
          <a:prstGeom prst="line">
            <a:avLst/>
          </a:prstGeom>
          <a:ln w="12700">
            <a:solidFill>
              <a:srgbClr val="B8B8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2" name="Shape 172"/>
          <p:cNvSpPr/>
          <p:nvPr/>
        </p:nvSpPr>
        <p:spPr>
          <a:xfrm>
            <a:off x="17423827" y="8161939"/>
            <a:ext cx="4763704" cy="1"/>
          </a:xfrm>
          <a:prstGeom prst="line">
            <a:avLst/>
          </a:prstGeom>
          <a:ln w="12700">
            <a:solidFill>
              <a:srgbClr val="B8B8B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4926" y="-860155"/>
            <a:ext cx="3421183" cy="342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34538" y="1397221"/>
            <a:ext cx="24491988" cy="11500388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5117235" y="10631346"/>
            <a:ext cx="1270001" cy="1231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8571638" y="482639"/>
            <a:ext cx="1751095" cy="532396"/>
          </a:xfrm>
          <a:prstGeom prst="rect">
            <a:avLst/>
          </a:prstGeom>
          <a:solidFill>
            <a:srgbClr val="B0B0B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-3169" y="12906162"/>
            <a:ext cx="24567400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7448407" y="12992783"/>
            <a:ext cx="9487186" cy="6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Contratación vía telefónica al: (55) 6378-0326 </a:t>
            </a:r>
          </a:p>
        </p:txBody>
      </p:sp>
      <p:pic>
        <p:nvPicPr>
          <p:cNvPr id="180" name="twitter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16487" y="13105085"/>
            <a:ext cx="470407" cy="435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faceb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7481" y="13054531"/>
            <a:ext cx="281976" cy="53674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8633533" y="494834"/>
            <a:ext cx="1340676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>
                <a:solidFill>
                  <a:srgbClr val="A31A5B"/>
                </a:solidFill>
                <a:latin typeface="Helvetica"/>
                <a:ea typeface="Helvetica"/>
                <a:cs typeface="Helvetica"/>
                <a:sym typeface="Helvetica"/>
              </a:rPr>
              <a:t>COTIZAR</a:t>
            </a:r>
            <a:r>
              <a:t> | ASEGURADORAS | QUIENES SOMOS | PREGUNTAS | CONTACTO | BLOG</a:t>
            </a:r>
          </a:p>
        </p:txBody>
      </p:sp>
      <p:sp>
        <p:nvSpPr>
          <p:cNvPr id="183" name="Shape 183"/>
          <p:cNvSpPr/>
          <p:nvPr/>
        </p:nvSpPr>
        <p:spPr>
          <a:xfrm>
            <a:off x="2346470" y="3132383"/>
            <a:ext cx="20294652" cy="9171044"/>
          </a:xfrm>
          <a:prstGeom prst="roundRect">
            <a:avLst>
              <a:gd name="adj" fmla="val 7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3420683" y="11498958"/>
            <a:ext cx="1969669" cy="1"/>
          </a:xfrm>
          <a:prstGeom prst="line">
            <a:avLst/>
          </a:prstGeom>
          <a:ln w="266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187" name="Group 187"/>
          <p:cNvGrpSpPr/>
          <p:nvPr/>
        </p:nvGrpSpPr>
        <p:grpSpPr>
          <a:xfrm>
            <a:off x="13306834" y="8114773"/>
            <a:ext cx="2976530" cy="706781"/>
            <a:chOff x="0" y="0"/>
            <a:chExt cx="2976529" cy="706780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2976530" cy="706781"/>
            </a:xfrm>
            <a:prstGeom prst="roundRect">
              <a:avLst>
                <a:gd name="adj" fmla="val 4301"/>
              </a:avLst>
            </a:prstGeom>
            <a:solidFill>
              <a:srgbClr val="95C21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6096" y="87889"/>
              <a:ext cx="274991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Continuar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2321252" y="3132383"/>
            <a:ext cx="20345091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189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883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005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15058532" y="2067921"/>
            <a:ext cx="22539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  <p:sp>
        <p:nvSpPr>
          <p:cNvPr id="192" name="Shape 192"/>
          <p:cNvSpPr/>
          <p:nvPr/>
        </p:nvSpPr>
        <p:spPr>
          <a:xfrm>
            <a:off x="11011358" y="2067921"/>
            <a:ext cx="237265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  <p:sp>
        <p:nvSpPr>
          <p:cNvPr id="193" name="Shape 193"/>
          <p:cNvSpPr/>
          <p:nvPr/>
        </p:nvSpPr>
        <p:spPr>
          <a:xfrm>
            <a:off x="2334936" y="2039006"/>
            <a:ext cx="3017923" cy="706782"/>
          </a:xfrm>
          <a:prstGeom prst="roundRect">
            <a:avLst>
              <a:gd name="adj" fmla="val 17969"/>
            </a:avLst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2339674" y="2457578"/>
            <a:ext cx="3578589" cy="432858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5506110" y="2031845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3042539" y="2031845"/>
            <a:ext cx="2875724" cy="783352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3175417" y="2099671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pic>
        <p:nvPicPr>
          <p:cNvPr id="198" name="F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017010" y="1947271"/>
            <a:ext cx="47752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19312853" y="2036796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pic>
        <p:nvPicPr>
          <p:cNvPr id="200" name="ContinuarBlu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85008" y="19282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7283094" y="2099671"/>
            <a:ext cx="179803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202" name="Screen Shot 2016-05-17 at 11.25.01 p.m.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95800" y="4166679"/>
            <a:ext cx="16688816" cy="695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14801324" y="11019852"/>
            <a:ext cx="6104798" cy="1041401"/>
          </a:xfrm>
          <a:prstGeom prst="roundRect">
            <a:avLst>
              <a:gd name="adj" fmla="val 4008"/>
            </a:avLst>
          </a:prstGeom>
          <a:solidFill>
            <a:srgbClr val="95C21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16076528" y="11168839"/>
            <a:ext cx="3654935" cy="6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Cobertura Amplia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4926" y="-860155"/>
            <a:ext cx="3421183" cy="3421183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34538" y="1397221"/>
            <a:ext cx="24491988" cy="11500388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5117235" y="10631346"/>
            <a:ext cx="1270001" cy="1231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571638" y="482639"/>
            <a:ext cx="1751095" cy="532396"/>
          </a:xfrm>
          <a:prstGeom prst="rect">
            <a:avLst/>
          </a:prstGeom>
          <a:solidFill>
            <a:srgbClr val="B0B0B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-3169" y="12906162"/>
            <a:ext cx="24567400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7448407" y="12992783"/>
            <a:ext cx="9487186" cy="6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Contratación vía telefónica al: (55) 6378-0326 </a:t>
            </a:r>
          </a:p>
        </p:txBody>
      </p:sp>
      <p:pic>
        <p:nvPicPr>
          <p:cNvPr id="212" name="twitter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16487" y="13105085"/>
            <a:ext cx="470407" cy="435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faceb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7481" y="13054531"/>
            <a:ext cx="281976" cy="53674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8633533" y="494834"/>
            <a:ext cx="1340676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>
                <a:solidFill>
                  <a:srgbClr val="A31A5B"/>
                </a:solidFill>
                <a:latin typeface="Helvetica"/>
                <a:ea typeface="Helvetica"/>
                <a:cs typeface="Helvetica"/>
                <a:sym typeface="Helvetica"/>
              </a:rPr>
              <a:t>COTIZAR</a:t>
            </a:r>
            <a:r>
              <a:t> | ASEGURADORAS | QUIENES SOMOS | PREGUNTAS | CONTACTO | BLOG</a:t>
            </a:r>
          </a:p>
        </p:txBody>
      </p:sp>
      <p:sp>
        <p:nvSpPr>
          <p:cNvPr id="215" name="Shape 215"/>
          <p:cNvSpPr/>
          <p:nvPr/>
        </p:nvSpPr>
        <p:spPr>
          <a:xfrm>
            <a:off x="2346470" y="3132383"/>
            <a:ext cx="20294652" cy="9171044"/>
          </a:xfrm>
          <a:prstGeom prst="roundRect">
            <a:avLst>
              <a:gd name="adj" fmla="val 7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3420683" y="11498958"/>
            <a:ext cx="1969669" cy="1"/>
          </a:xfrm>
          <a:prstGeom prst="line">
            <a:avLst/>
          </a:prstGeom>
          <a:ln w="266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219" name="Group 219"/>
          <p:cNvGrpSpPr/>
          <p:nvPr/>
        </p:nvGrpSpPr>
        <p:grpSpPr>
          <a:xfrm>
            <a:off x="13306834" y="8114773"/>
            <a:ext cx="2976530" cy="706781"/>
            <a:chOff x="0" y="0"/>
            <a:chExt cx="2976529" cy="706780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2976530" cy="706781"/>
            </a:xfrm>
            <a:prstGeom prst="roundRect">
              <a:avLst>
                <a:gd name="adj" fmla="val 4301"/>
              </a:avLst>
            </a:prstGeom>
            <a:solidFill>
              <a:srgbClr val="95C21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6096" y="87889"/>
              <a:ext cx="274991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Continuar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2321252" y="3132383"/>
            <a:ext cx="20345091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221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883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005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15058532" y="2067921"/>
            <a:ext cx="22539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  <p:sp>
        <p:nvSpPr>
          <p:cNvPr id="224" name="Shape 224"/>
          <p:cNvSpPr/>
          <p:nvPr/>
        </p:nvSpPr>
        <p:spPr>
          <a:xfrm>
            <a:off x="11011358" y="2067921"/>
            <a:ext cx="237265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  <p:sp>
        <p:nvSpPr>
          <p:cNvPr id="225" name="Shape 225"/>
          <p:cNvSpPr/>
          <p:nvPr/>
        </p:nvSpPr>
        <p:spPr>
          <a:xfrm>
            <a:off x="2334936" y="2039006"/>
            <a:ext cx="3017923" cy="706782"/>
          </a:xfrm>
          <a:prstGeom prst="roundRect">
            <a:avLst>
              <a:gd name="adj" fmla="val 17969"/>
            </a:avLst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2339674" y="2457578"/>
            <a:ext cx="3578589" cy="432858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5506110" y="2031845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3042539" y="2031845"/>
            <a:ext cx="2875724" cy="783352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3175417" y="2099671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pic>
        <p:nvPicPr>
          <p:cNvPr id="230" name="F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017010" y="1947271"/>
            <a:ext cx="47752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19312853" y="2036796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pic>
        <p:nvPicPr>
          <p:cNvPr id="232" name="ContinuarBlu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85008" y="19282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7283094" y="2099671"/>
            <a:ext cx="179803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234" name="Screen Shot 2016-05-17 at 11.25.01 p.m.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95800" y="4166679"/>
            <a:ext cx="16688816" cy="695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4506128" y="11082217"/>
            <a:ext cx="6441602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16076528" y="11168839"/>
            <a:ext cx="3654935" cy="6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Cobertura Amplia</a:t>
            </a:r>
          </a:p>
        </p:txBody>
      </p:sp>
      <p:sp>
        <p:nvSpPr>
          <p:cNvPr id="237" name="Shape 237"/>
          <p:cNvSpPr/>
          <p:nvPr/>
        </p:nvSpPr>
        <p:spPr>
          <a:xfrm>
            <a:off x="-25400" y="-29702"/>
            <a:ext cx="24434799" cy="13716001"/>
          </a:xfrm>
          <a:prstGeom prst="rect">
            <a:avLst/>
          </a:prstGeom>
          <a:solidFill>
            <a:srgbClr val="000000">
              <a:alpha val="49669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3182143" y="1771700"/>
            <a:ext cx="18019714" cy="93457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39" name="Screen Shot 2016-05-25 at 5.13.33 p.m.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323051" y="4621437"/>
            <a:ext cx="6555683" cy="501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16-05-25 at 5.13.40 p.m.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636139" y="4721842"/>
            <a:ext cx="7288785" cy="5283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6-05-25 at 5.13.56 p.m.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776700" y="4524857"/>
            <a:ext cx="2870200" cy="426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>
            <a:off x="9498619" y="2242206"/>
            <a:ext cx="51358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Cobertura Amplia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377" y="-857537"/>
            <a:ext cx="3421183" cy="342118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-53994" y="1604646"/>
            <a:ext cx="24491989" cy="11398789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5117235" y="10631346"/>
            <a:ext cx="1270001" cy="1231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8571638" y="482639"/>
            <a:ext cx="1751095" cy="532396"/>
          </a:xfrm>
          <a:prstGeom prst="rect">
            <a:avLst/>
          </a:prstGeom>
          <a:solidFill>
            <a:srgbClr val="B0B0B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-3169" y="12906162"/>
            <a:ext cx="24567400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7448407" y="12992783"/>
            <a:ext cx="9487186" cy="6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Contratación vía telefónica al: (55) 6378-0326 </a:t>
            </a:r>
          </a:p>
        </p:txBody>
      </p:sp>
      <p:pic>
        <p:nvPicPr>
          <p:cNvPr id="250" name="twitter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16487" y="13105085"/>
            <a:ext cx="470407" cy="435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faceb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7481" y="13054531"/>
            <a:ext cx="281976" cy="53674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>
            <a:off x="8633533" y="494834"/>
            <a:ext cx="1340676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>
                <a:solidFill>
                  <a:srgbClr val="A31A5B"/>
                </a:solidFill>
                <a:latin typeface="Helvetica"/>
                <a:ea typeface="Helvetica"/>
                <a:cs typeface="Helvetica"/>
                <a:sym typeface="Helvetica"/>
              </a:rPr>
              <a:t>COTIZAR</a:t>
            </a:r>
            <a:r>
              <a:t> | ASEGURADORAS | QUIENES SOMOS | PREGUNTAS | CONTACTO | BLOG</a:t>
            </a:r>
          </a:p>
        </p:txBody>
      </p:sp>
      <p:sp>
        <p:nvSpPr>
          <p:cNvPr id="253" name="Shape 253"/>
          <p:cNvSpPr/>
          <p:nvPr/>
        </p:nvSpPr>
        <p:spPr>
          <a:xfrm>
            <a:off x="2346470" y="3132383"/>
            <a:ext cx="20278678" cy="9636418"/>
          </a:xfrm>
          <a:prstGeom prst="roundRect">
            <a:avLst>
              <a:gd name="adj" fmla="val 7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3420683" y="11498958"/>
            <a:ext cx="1969669" cy="1"/>
          </a:xfrm>
          <a:prstGeom prst="line">
            <a:avLst/>
          </a:prstGeom>
          <a:ln w="266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" name="Shape 255"/>
          <p:cNvSpPr/>
          <p:nvPr/>
        </p:nvSpPr>
        <p:spPr>
          <a:xfrm>
            <a:off x="2321252" y="3132383"/>
            <a:ext cx="20329115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Mis datos</a:t>
            </a:r>
          </a:p>
        </p:txBody>
      </p:sp>
      <p:pic>
        <p:nvPicPr>
          <p:cNvPr id="256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883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127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15058532" y="2067921"/>
            <a:ext cx="22539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  <p:sp>
        <p:nvSpPr>
          <p:cNvPr id="259" name="Shape 259"/>
          <p:cNvSpPr/>
          <p:nvPr/>
        </p:nvSpPr>
        <p:spPr>
          <a:xfrm>
            <a:off x="7310871" y="2067921"/>
            <a:ext cx="1798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260" name="F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017010" y="1947271"/>
            <a:ext cx="47752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19312853" y="2036796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sp>
        <p:nvSpPr>
          <p:cNvPr id="262" name="Shape 262"/>
          <p:cNvSpPr/>
          <p:nvPr/>
        </p:nvSpPr>
        <p:spPr>
          <a:xfrm>
            <a:off x="2334936" y="2039006"/>
            <a:ext cx="3017923" cy="706782"/>
          </a:xfrm>
          <a:prstGeom prst="roundRect">
            <a:avLst>
              <a:gd name="adj" fmla="val 17969"/>
            </a:avLst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2339674" y="2457578"/>
            <a:ext cx="3578589" cy="432858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5506110" y="2031845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3042539" y="2031845"/>
            <a:ext cx="2875724" cy="783352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3175417" y="2099671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pic>
        <p:nvPicPr>
          <p:cNvPr id="267" name="ContinuarBlu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94900" y="1915521"/>
            <a:ext cx="4394200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11005672" y="2086971"/>
            <a:ext cx="2372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  <p:pic>
        <p:nvPicPr>
          <p:cNvPr id="269" name="Screen Shot 2016-05-17 at 11.32.01 p.m.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19500" y="5090270"/>
            <a:ext cx="16164125" cy="7530802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3802088" y="4092357"/>
            <a:ext cx="15798951" cy="877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700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Necesitamos preguntarte algunos datos personales para elaborar la cotización. Esta información está protegida con la ley de datos personales. Consulta nuestro aviso de privacidad.</a:t>
            </a:r>
          </a:p>
        </p:txBody>
      </p:sp>
      <p:sp>
        <p:nvSpPr>
          <p:cNvPr id="271" name="Shape 271"/>
          <p:cNvSpPr/>
          <p:nvPr/>
        </p:nvSpPr>
        <p:spPr>
          <a:xfrm>
            <a:off x="14521160" y="10170195"/>
            <a:ext cx="3328653" cy="508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Cobertura Adicional</a:t>
            </a:r>
          </a:p>
        </p:txBody>
      </p:sp>
      <p:sp>
        <p:nvSpPr>
          <p:cNvPr id="272" name="Shape 272"/>
          <p:cNvSpPr/>
          <p:nvPr/>
        </p:nvSpPr>
        <p:spPr>
          <a:xfrm>
            <a:off x="17944594" y="10291171"/>
            <a:ext cx="281977" cy="266701"/>
          </a:xfrm>
          <a:prstGeom prst="rect">
            <a:avLst/>
          </a:prstGeom>
          <a:ln w="12700">
            <a:solidFill>
              <a:srgbClr val="B8B8B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73" name="Screen Shot 2016-05-16 at 10.13.21 p.m.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321352" y="10081621"/>
            <a:ext cx="457201" cy="48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377" y="-857537"/>
            <a:ext cx="3421183" cy="342118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-53994" y="1604646"/>
            <a:ext cx="24491989" cy="11398789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5117235" y="10631346"/>
            <a:ext cx="1270001" cy="1231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8571638" y="482639"/>
            <a:ext cx="1751095" cy="532396"/>
          </a:xfrm>
          <a:prstGeom prst="rect">
            <a:avLst/>
          </a:prstGeom>
          <a:solidFill>
            <a:srgbClr val="B0B0B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-3169" y="12906162"/>
            <a:ext cx="24567400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7448407" y="12992783"/>
            <a:ext cx="9487186" cy="6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Contratación vía telefónica al: (55) 6378-0326 </a:t>
            </a:r>
          </a:p>
        </p:txBody>
      </p:sp>
      <p:pic>
        <p:nvPicPr>
          <p:cNvPr id="281" name="twitter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16487" y="13105085"/>
            <a:ext cx="470407" cy="435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faceb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7481" y="13054531"/>
            <a:ext cx="281976" cy="536744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8633533" y="494834"/>
            <a:ext cx="1340676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>
                <a:solidFill>
                  <a:srgbClr val="A31A5B"/>
                </a:solidFill>
                <a:latin typeface="Helvetica"/>
                <a:ea typeface="Helvetica"/>
                <a:cs typeface="Helvetica"/>
                <a:sym typeface="Helvetica"/>
              </a:rPr>
              <a:t>COTIZAR</a:t>
            </a:r>
            <a:r>
              <a:t> | ASEGURADORAS | QUIENES SOMOS | PREGUNTAS | CONTACTO | BLOG</a:t>
            </a:r>
          </a:p>
        </p:txBody>
      </p:sp>
      <p:sp>
        <p:nvSpPr>
          <p:cNvPr id="284" name="Shape 284"/>
          <p:cNvSpPr/>
          <p:nvPr/>
        </p:nvSpPr>
        <p:spPr>
          <a:xfrm>
            <a:off x="2346470" y="3132383"/>
            <a:ext cx="20278678" cy="9636418"/>
          </a:xfrm>
          <a:prstGeom prst="roundRect">
            <a:avLst>
              <a:gd name="adj" fmla="val 7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3420683" y="11498958"/>
            <a:ext cx="1969669" cy="1"/>
          </a:xfrm>
          <a:prstGeom prst="line">
            <a:avLst/>
          </a:prstGeom>
          <a:ln w="266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" name="Shape 286"/>
          <p:cNvSpPr/>
          <p:nvPr/>
        </p:nvSpPr>
        <p:spPr>
          <a:xfrm>
            <a:off x="2321252" y="3132383"/>
            <a:ext cx="20329115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Mis datos</a:t>
            </a:r>
          </a:p>
        </p:txBody>
      </p:sp>
      <p:pic>
        <p:nvPicPr>
          <p:cNvPr id="287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883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127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15058532" y="2067921"/>
            <a:ext cx="22539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  <p:sp>
        <p:nvSpPr>
          <p:cNvPr id="290" name="Shape 290"/>
          <p:cNvSpPr/>
          <p:nvPr/>
        </p:nvSpPr>
        <p:spPr>
          <a:xfrm>
            <a:off x="7310871" y="2067921"/>
            <a:ext cx="1798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291" name="F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017010" y="1947271"/>
            <a:ext cx="47752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19312853" y="2036796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sp>
        <p:nvSpPr>
          <p:cNvPr id="293" name="Shape 293"/>
          <p:cNvSpPr/>
          <p:nvPr/>
        </p:nvSpPr>
        <p:spPr>
          <a:xfrm>
            <a:off x="2334936" y="2039006"/>
            <a:ext cx="3017923" cy="706782"/>
          </a:xfrm>
          <a:prstGeom prst="roundRect">
            <a:avLst>
              <a:gd name="adj" fmla="val 17969"/>
            </a:avLst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2339674" y="2457578"/>
            <a:ext cx="3578589" cy="432858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5506110" y="2031845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3042539" y="2031845"/>
            <a:ext cx="2875724" cy="783352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3175417" y="2099671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pic>
        <p:nvPicPr>
          <p:cNvPr id="298" name="ContinuarBlu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94900" y="1915521"/>
            <a:ext cx="4394200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11005672" y="2086971"/>
            <a:ext cx="2372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  <p:pic>
        <p:nvPicPr>
          <p:cNvPr id="300" name="Screen Shot 2016-05-17 at 11.32.01 p.m.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19500" y="5090270"/>
            <a:ext cx="16164125" cy="753080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3802088" y="4092357"/>
            <a:ext cx="15798951" cy="877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700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Necesitamos preguntarte algunos datos personales para elaborar la cotización. Esta información está protegida con la ley de datos personales. Consulta nuestro aviso de privacidad.</a:t>
            </a:r>
          </a:p>
        </p:txBody>
      </p:sp>
      <p:sp>
        <p:nvSpPr>
          <p:cNvPr id="302" name="Shape 302"/>
          <p:cNvSpPr/>
          <p:nvPr/>
        </p:nvSpPr>
        <p:spPr>
          <a:xfrm>
            <a:off x="14521160" y="10170195"/>
            <a:ext cx="3328653" cy="508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Cobertura Adicional</a:t>
            </a:r>
          </a:p>
        </p:txBody>
      </p:sp>
      <p:sp>
        <p:nvSpPr>
          <p:cNvPr id="303" name="Shape 303"/>
          <p:cNvSpPr/>
          <p:nvPr/>
        </p:nvSpPr>
        <p:spPr>
          <a:xfrm>
            <a:off x="17944594" y="10291171"/>
            <a:ext cx="281977" cy="266701"/>
          </a:xfrm>
          <a:prstGeom prst="rect">
            <a:avLst/>
          </a:prstGeom>
          <a:ln w="12700">
            <a:solidFill>
              <a:srgbClr val="B8B8B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04" name="Screen Shot 2016-05-16 at 10.13.21 p.m.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321351" y="10081621"/>
            <a:ext cx="457201" cy="482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/>
        </p:nvSpPr>
        <p:spPr>
          <a:xfrm>
            <a:off x="-25400" y="-29702"/>
            <a:ext cx="24434799" cy="13716001"/>
          </a:xfrm>
          <a:prstGeom prst="rect">
            <a:avLst/>
          </a:prstGeom>
          <a:solidFill>
            <a:srgbClr val="000000">
              <a:alpha val="49669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5016423" y="2603042"/>
            <a:ext cx="15227797" cy="72966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17023" y="5514311"/>
            <a:ext cx="5060325" cy="1474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asted-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4052868" y="5522464"/>
            <a:ext cx="4265237" cy="140190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5916734" y="3331445"/>
            <a:ext cx="131381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Tenemos dos paquetes para consentir tu auto</a:t>
            </a:r>
          </a:p>
        </p:txBody>
      </p:sp>
      <p:sp>
        <p:nvSpPr>
          <p:cNvPr id="310" name="Shape 310"/>
          <p:cNvSpPr/>
          <p:nvPr/>
        </p:nvSpPr>
        <p:spPr>
          <a:xfrm>
            <a:off x="7736594" y="7220341"/>
            <a:ext cx="342118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Reposición partes, reparación en agencia, 0% deducible…</a:t>
            </a:r>
          </a:p>
        </p:txBody>
      </p:sp>
      <p:sp>
        <p:nvSpPr>
          <p:cNvPr id="311" name="Shape 311"/>
          <p:cNvSpPr/>
          <p:nvPr/>
        </p:nvSpPr>
        <p:spPr>
          <a:xfrm>
            <a:off x="14474895" y="7220341"/>
            <a:ext cx="342118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Reposición partes, reparación en agencia, 0% deducible…</a:t>
            </a:r>
          </a:p>
        </p:txBody>
      </p:sp>
      <p:sp>
        <p:nvSpPr>
          <p:cNvPr id="312" name="Shape 312"/>
          <p:cNvSpPr/>
          <p:nvPr/>
        </p:nvSpPr>
        <p:spPr>
          <a:xfrm>
            <a:off x="7736594" y="8696851"/>
            <a:ext cx="3421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500">
                <a:solidFill>
                  <a:srgbClr val="4A9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Más información</a:t>
            </a:r>
          </a:p>
        </p:txBody>
      </p:sp>
      <p:sp>
        <p:nvSpPr>
          <p:cNvPr id="313" name="Shape 313"/>
          <p:cNvSpPr/>
          <p:nvPr/>
        </p:nvSpPr>
        <p:spPr>
          <a:xfrm>
            <a:off x="14474895" y="8696851"/>
            <a:ext cx="34211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500">
                <a:solidFill>
                  <a:srgbClr val="4A9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Más información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377" y="-857537"/>
            <a:ext cx="3421183" cy="342118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-53994" y="1604646"/>
            <a:ext cx="24491989" cy="11398789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5117235" y="10631346"/>
            <a:ext cx="1270001" cy="1231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8571638" y="482639"/>
            <a:ext cx="1751095" cy="532396"/>
          </a:xfrm>
          <a:prstGeom prst="rect">
            <a:avLst/>
          </a:prstGeom>
          <a:solidFill>
            <a:srgbClr val="B0B0B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-3169" y="12906162"/>
            <a:ext cx="24567400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7448407" y="12992783"/>
            <a:ext cx="9487186" cy="6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Contratación vía telefónica al: (55) 6378-0326 </a:t>
            </a:r>
          </a:p>
        </p:txBody>
      </p:sp>
      <p:pic>
        <p:nvPicPr>
          <p:cNvPr id="321" name="twitter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16487" y="13105085"/>
            <a:ext cx="470407" cy="435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faceb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7481" y="13054531"/>
            <a:ext cx="281976" cy="536744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hape 323"/>
          <p:cNvSpPr/>
          <p:nvPr/>
        </p:nvSpPr>
        <p:spPr>
          <a:xfrm>
            <a:off x="8633533" y="494834"/>
            <a:ext cx="1340676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>
                <a:solidFill>
                  <a:srgbClr val="A31A5B"/>
                </a:solidFill>
                <a:latin typeface="Helvetica"/>
                <a:ea typeface="Helvetica"/>
                <a:cs typeface="Helvetica"/>
                <a:sym typeface="Helvetica"/>
              </a:rPr>
              <a:t>COTIZAR</a:t>
            </a:r>
            <a:r>
              <a:t> | ASEGURADORAS | QUIENES SOMOS | PREGUNTAS | CONTACTO | BLOG</a:t>
            </a:r>
          </a:p>
        </p:txBody>
      </p:sp>
      <p:sp>
        <p:nvSpPr>
          <p:cNvPr id="324" name="Shape 324"/>
          <p:cNvSpPr/>
          <p:nvPr/>
        </p:nvSpPr>
        <p:spPr>
          <a:xfrm>
            <a:off x="2346470" y="3132383"/>
            <a:ext cx="20278678" cy="9636418"/>
          </a:xfrm>
          <a:prstGeom prst="roundRect">
            <a:avLst>
              <a:gd name="adj" fmla="val 7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3420683" y="11498958"/>
            <a:ext cx="1969669" cy="1"/>
          </a:xfrm>
          <a:prstGeom prst="line">
            <a:avLst/>
          </a:prstGeom>
          <a:ln w="266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6" name="Shape 326"/>
          <p:cNvSpPr/>
          <p:nvPr/>
        </p:nvSpPr>
        <p:spPr>
          <a:xfrm>
            <a:off x="2321252" y="3132383"/>
            <a:ext cx="20329115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Mis datos</a:t>
            </a:r>
          </a:p>
        </p:txBody>
      </p:sp>
      <p:pic>
        <p:nvPicPr>
          <p:cNvPr id="327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883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127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15058532" y="2067921"/>
            <a:ext cx="22539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  <p:sp>
        <p:nvSpPr>
          <p:cNvPr id="330" name="Shape 330"/>
          <p:cNvSpPr/>
          <p:nvPr/>
        </p:nvSpPr>
        <p:spPr>
          <a:xfrm>
            <a:off x="7310871" y="2067921"/>
            <a:ext cx="1798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331" name="F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017010" y="1947271"/>
            <a:ext cx="47752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19312853" y="2036796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sp>
        <p:nvSpPr>
          <p:cNvPr id="333" name="Shape 333"/>
          <p:cNvSpPr/>
          <p:nvPr/>
        </p:nvSpPr>
        <p:spPr>
          <a:xfrm>
            <a:off x="2334936" y="2039006"/>
            <a:ext cx="3017923" cy="706782"/>
          </a:xfrm>
          <a:prstGeom prst="roundRect">
            <a:avLst>
              <a:gd name="adj" fmla="val 17969"/>
            </a:avLst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2339674" y="2457578"/>
            <a:ext cx="3578589" cy="432858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5506110" y="2031845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3042539" y="2031845"/>
            <a:ext cx="2875724" cy="783352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3175417" y="2099671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pic>
        <p:nvPicPr>
          <p:cNvPr id="338" name="ContinuarBlu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94900" y="1915521"/>
            <a:ext cx="4394200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11005672" y="2086971"/>
            <a:ext cx="2372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  <p:pic>
        <p:nvPicPr>
          <p:cNvPr id="340" name="Screen Shot 2016-05-17 at 11.32.01 p.m.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19500" y="5090270"/>
            <a:ext cx="16164125" cy="7530802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hape 341"/>
          <p:cNvSpPr/>
          <p:nvPr/>
        </p:nvSpPr>
        <p:spPr>
          <a:xfrm>
            <a:off x="3802088" y="4092357"/>
            <a:ext cx="15798951" cy="877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700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Necesitamos preguntarte algunos datos personales para elaborar la cotización. Esta información está protegida con la ley de datos personales. Consulta nuestro aviso de privacidad.</a:t>
            </a:r>
          </a:p>
        </p:txBody>
      </p:sp>
      <p:sp>
        <p:nvSpPr>
          <p:cNvPr id="342" name="Shape 342"/>
          <p:cNvSpPr/>
          <p:nvPr/>
        </p:nvSpPr>
        <p:spPr>
          <a:xfrm>
            <a:off x="14521160" y="10170195"/>
            <a:ext cx="3328653" cy="508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Cobertura Adicional</a:t>
            </a:r>
          </a:p>
        </p:txBody>
      </p:sp>
      <p:sp>
        <p:nvSpPr>
          <p:cNvPr id="343" name="Shape 343"/>
          <p:cNvSpPr/>
          <p:nvPr/>
        </p:nvSpPr>
        <p:spPr>
          <a:xfrm>
            <a:off x="17944594" y="10291171"/>
            <a:ext cx="281977" cy="266701"/>
          </a:xfrm>
          <a:prstGeom prst="rect">
            <a:avLst/>
          </a:prstGeom>
          <a:ln w="12700">
            <a:solidFill>
              <a:srgbClr val="B8B8B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44" name="Screen Shot 2016-05-16 at 10.13.21 p.m.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321351" y="10081621"/>
            <a:ext cx="457201" cy="482601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hape 345"/>
          <p:cNvSpPr/>
          <p:nvPr/>
        </p:nvSpPr>
        <p:spPr>
          <a:xfrm>
            <a:off x="-25400" y="-29702"/>
            <a:ext cx="24434799" cy="13716001"/>
          </a:xfrm>
          <a:prstGeom prst="rect">
            <a:avLst/>
          </a:prstGeom>
          <a:solidFill>
            <a:srgbClr val="000000">
              <a:alpha val="49669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2213785" y="1947271"/>
            <a:ext cx="20544048" cy="104603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47" name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980023" y="2590941"/>
            <a:ext cx="5060325" cy="1474122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2769809" y="7934851"/>
            <a:ext cx="342118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Reposición e instalación en autopartes de origen robadas al automóvil asegurado.</a:t>
            </a:r>
          </a:p>
        </p:txBody>
      </p:sp>
      <p:pic>
        <p:nvPicPr>
          <p:cNvPr id="349" name="pasted-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578864" y="6175376"/>
            <a:ext cx="1653308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/>
          <p:nvPr/>
        </p:nvSpPr>
        <p:spPr>
          <a:xfrm flipV="1">
            <a:off x="6654800" y="5909626"/>
            <a:ext cx="0" cy="4459909"/>
          </a:xfrm>
          <a:prstGeom prst="line">
            <a:avLst/>
          </a:prstGeom>
          <a:ln w="25400">
            <a:solidFill>
              <a:srgbClr val="00A95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351" name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77428" y="6183801"/>
            <a:ext cx="1651001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Shape 352"/>
          <p:cNvSpPr/>
          <p:nvPr/>
        </p:nvSpPr>
        <p:spPr>
          <a:xfrm>
            <a:off x="7118608" y="7954633"/>
            <a:ext cx="342118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Arregla tu auto en la agencia de tu elección</a:t>
            </a:r>
          </a:p>
        </p:txBody>
      </p:sp>
      <p:sp>
        <p:nvSpPr>
          <p:cNvPr id="353" name="Shape 353"/>
          <p:cNvSpPr/>
          <p:nvPr/>
        </p:nvSpPr>
        <p:spPr>
          <a:xfrm flipV="1">
            <a:off x="11151057" y="5897432"/>
            <a:ext cx="1" cy="4459908"/>
          </a:xfrm>
          <a:prstGeom prst="line">
            <a:avLst/>
          </a:prstGeom>
          <a:ln w="25400">
            <a:solidFill>
              <a:srgbClr val="00A95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Shape 354"/>
          <p:cNvSpPr/>
          <p:nvPr/>
        </p:nvSpPr>
        <p:spPr>
          <a:xfrm>
            <a:off x="2814798" y="4561419"/>
            <a:ext cx="1934202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El paquete </a:t>
            </a:r>
            <a:r>
              <a:rPr b="1"/>
              <a:t>Amante de los Autos</a:t>
            </a:r>
            <a:r>
              <a:t> tiene un precio de $1,799.00 e incluye los siguientes beneficios:</a:t>
            </a:r>
          </a:p>
        </p:txBody>
      </p:sp>
      <p:sp>
        <p:nvSpPr>
          <p:cNvPr id="355" name="Shape 355"/>
          <p:cNvSpPr/>
          <p:nvPr/>
        </p:nvSpPr>
        <p:spPr>
          <a:xfrm>
            <a:off x="13062326" y="11060067"/>
            <a:ext cx="4549181" cy="877783"/>
          </a:xfrm>
          <a:prstGeom prst="rect">
            <a:avLst/>
          </a:prstGeom>
          <a:solidFill>
            <a:srgbClr val="07AC5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14341423" y="11168839"/>
            <a:ext cx="1990987" cy="6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Contratar</a:t>
            </a:r>
          </a:p>
        </p:txBody>
      </p:sp>
      <p:sp>
        <p:nvSpPr>
          <p:cNvPr id="357" name="Shape 357"/>
          <p:cNvSpPr/>
          <p:nvPr/>
        </p:nvSpPr>
        <p:spPr>
          <a:xfrm>
            <a:off x="17862926" y="11060067"/>
            <a:ext cx="4549181" cy="87778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18761879" y="11168839"/>
            <a:ext cx="2751275" cy="66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No Contratar</a:t>
            </a:r>
          </a:p>
        </p:txBody>
      </p:sp>
      <p:sp>
        <p:nvSpPr>
          <p:cNvPr id="359" name="Shape 359"/>
          <p:cNvSpPr/>
          <p:nvPr/>
        </p:nvSpPr>
        <p:spPr>
          <a:xfrm>
            <a:off x="12023092" y="7537841"/>
            <a:ext cx="1013372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377" y="-857537"/>
            <a:ext cx="3421183" cy="3421183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-53994" y="1604646"/>
            <a:ext cx="24491989" cy="11398789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5117235" y="10631346"/>
            <a:ext cx="1270001" cy="1231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8571638" y="482639"/>
            <a:ext cx="1751095" cy="532396"/>
          </a:xfrm>
          <a:prstGeom prst="rect">
            <a:avLst/>
          </a:prstGeom>
          <a:solidFill>
            <a:srgbClr val="B0B0B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-3169" y="12906162"/>
            <a:ext cx="24567400" cy="833484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7448407" y="12992783"/>
            <a:ext cx="9487186" cy="66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Contratación vía telefónica al: (55) 6378-0326 </a:t>
            </a:r>
          </a:p>
        </p:txBody>
      </p:sp>
      <p:pic>
        <p:nvPicPr>
          <p:cNvPr id="367" name="twitter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16487" y="13105085"/>
            <a:ext cx="470407" cy="435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faceb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7481" y="13054531"/>
            <a:ext cx="281976" cy="536744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/>
          <p:nvPr/>
        </p:nvSpPr>
        <p:spPr>
          <a:xfrm>
            <a:off x="8633533" y="494834"/>
            <a:ext cx="13406767" cy="50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>
                <a:solidFill>
                  <a:srgbClr val="A31A5B"/>
                </a:solidFill>
                <a:latin typeface="Helvetica"/>
                <a:ea typeface="Helvetica"/>
                <a:cs typeface="Helvetica"/>
                <a:sym typeface="Helvetica"/>
              </a:rPr>
              <a:t>COTIZAR</a:t>
            </a:r>
            <a:r>
              <a:t> | ASEGURADORAS | QUIENES SOMOS | PREGUNTAS | CONTACTO | BLOG</a:t>
            </a:r>
          </a:p>
        </p:txBody>
      </p:sp>
      <p:sp>
        <p:nvSpPr>
          <p:cNvPr id="370" name="Shape 370"/>
          <p:cNvSpPr/>
          <p:nvPr/>
        </p:nvSpPr>
        <p:spPr>
          <a:xfrm>
            <a:off x="2346470" y="3132383"/>
            <a:ext cx="20278678" cy="9636418"/>
          </a:xfrm>
          <a:prstGeom prst="roundRect">
            <a:avLst>
              <a:gd name="adj" fmla="val 7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3420683" y="11498958"/>
            <a:ext cx="1969669" cy="1"/>
          </a:xfrm>
          <a:prstGeom prst="line">
            <a:avLst/>
          </a:prstGeom>
          <a:ln w="266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2" name="Shape 372"/>
          <p:cNvSpPr/>
          <p:nvPr/>
        </p:nvSpPr>
        <p:spPr>
          <a:xfrm>
            <a:off x="2321252" y="3132383"/>
            <a:ext cx="20329115" cy="647701"/>
          </a:xfrm>
          <a:prstGeom prst="rect">
            <a:avLst/>
          </a:prstGeom>
          <a:solidFill>
            <a:srgbClr val="59A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Mis datos</a:t>
            </a:r>
          </a:p>
        </p:txBody>
      </p:sp>
      <p:pic>
        <p:nvPicPr>
          <p:cNvPr id="373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94900" y="1915521"/>
            <a:ext cx="4394200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Continu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12786" y="19155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hape 375"/>
          <p:cNvSpPr/>
          <p:nvPr/>
        </p:nvSpPr>
        <p:spPr>
          <a:xfrm>
            <a:off x="7310871" y="2067921"/>
            <a:ext cx="179803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Cotizar</a:t>
            </a:r>
          </a:p>
        </p:txBody>
      </p:sp>
      <p:pic>
        <p:nvPicPr>
          <p:cNvPr id="376" name="F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017010" y="1947271"/>
            <a:ext cx="47752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19312853" y="2036796"/>
            <a:ext cx="22536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póliza</a:t>
            </a:r>
          </a:p>
        </p:txBody>
      </p:sp>
      <p:sp>
        <p:nvSpPr>
          <p:cNvPr id="378" name="Shape 378"/>
          <p:cNvSpPr/>
          <p:nvPr/>
        </p:nvSpPr>
        <p:spPr>
          <a:xfrm>
            <a:off x="2334936" y="2039006"/>
            <a:ext cx="3017923" cy="706782"/>
          </a:xfrm>
          <a:prstGeom prst="roundRect">
            <a:avLst>
              <a:gd name="adj" fmla="val 17969"/>
            </a:avLst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2339674" y="2457578"/>
            <a:ext cx="3578589" cy="432858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5506110" y="2031845"/>
            <a:ext cx="834152" cy="84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3042539" y="2031845"/>
            <a:ext cx="2875724" cy="783352"/>
          </a:xfrm>
          <a:prstGeom prst="rect">
            <a:avLst/>
          </a:prstGeom>
          <a:solidFill>
            <a:srgbClr val="DCDB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3175417" y="2099671"/>
            <a:ext cx="19071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 auto</a:t>
            </a:r>
          </a:p>
        </p:txBody>
      </p:sp>
      <p:pic>
        <p:nvPicPr>
          <p:cNvPr id="383" name="ContinuarBlu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988386" y="1928221"/>
            <a:ext cx="43942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11005672" y="2086971"/>
            <a:ext cx="23726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7872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Mis datos</a:t>
            </a:r>
          </a:p>
        </p:txBody>
      </p:sp>
      <p:sp>
        <p:nvSpPr>
          <p:cNvPr id="385" name="Shape 385"/>
          <p:cNvSpPr/>
          <p:nvPr/>
        </p:nvSpPr>
        <p:spPr>
          <a:xfrm>
            <a:off x="3802088" y="4289207"/>
            <a:ext cx="15798951" cy="484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700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Aquí desplegar lo que corresponda…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15058532" y="2067921"/>
            <a:ext cx="22539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Comprar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