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11" r:id="rId14"/>
    <p:sldId id="307" r:id="rId15"/>
    <p:sldId id="295" r:id="rId16"/>
    <p:sldId id="297" r:id="rId17"/>
    <p:sldId id="293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 autoAdjust="0"/>
    <p:restoredTop sz="94674"/>
  </p:normalViewPr>
  <p:slideViewPr>
    <p:cSldViewPr snapToGrid="0">
      <p:cViewPr>
        <p:scale>
          <a:sx n="107" d="100"/>
          <a:sy n="107" d="100"/>
        </p:scale>
        <p:origin x="928" y="528"/>
      </p:cViewPr>
      <p:guideLst>
        <p:guide orient="horz" pos="2154"/>
        <p:guide pos="38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2" y="0"/>
            <a:ext cx="12181975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29985" y="1078934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政治献金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cand_nm – 接受捐赠的候选人姓名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contbr_nm – 捐赠人姓名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contbr_st – 捐赠人所在州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contbr_employer – 捐赠人所在公司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contbr_occupation – 捐赠人职业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contb_receipt_amt – 捐赠数额（美元）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contb_receipt_dt – 收到捐款的日期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611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数据聚合与分组运算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46430" y="2067560"/>
            <a:ext cx="77139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透视表(pivot_table)分析党派和职业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endParaRPr lang="zh-CN" altLang="en-US" sz="2400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zh-CN" altLang="en-US" b="1" dirty="0">
                <a:solidFill>
                  <a:schemeClr val="bg1"/>
                </a:solidFill>
              </a:rPr>
              <a:t>我们可以通过pivot_table根据党派和职业对数据进行聚合，然后过</a:t>
            </a:r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zh-CN" altLang="en-US" b="1" dirty="0">
                <a:solidFill>
                  <a:schemeClr val="bg1"/>
                </a:solidFill>
              </a:rPr>
              <a:t>滤掉总出资不足200万美元的数据</a:t>
            </a:r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zh-CN" altLang="en-US" b="1" dirty="0">
                <a:solidFill>
                  <a:schemeClr val="bg1"/>
                </a:solidFill>
              </a:rPr>
              <a:t>数据可视化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90" y="4005580"/>
            <a:ext cx="4595495" cy="265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cand_nm – 接受捐赠的候选人姓名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contbr_nm – 捐赠人姓名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contbr_st – 捐赠人所在州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contbr_employer – 捐赠人所在公司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contbr_occupation – 捐赠人职业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contb_receipt_amt – 捐赠数额（美元）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contb_receipt_dt – 收到捐款的日期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611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数据聚合与分组运算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46430" y="2067560"/>
            <a:ext cx="771398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分组级运算和转换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endParaRPr lang="zh-CN" altLang="en-US" sz="2400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b="1" dirty="0">
                <a:solidFill>
                  <a:schemeClr val="bg1"/>
                </a:solidFill>
              </a:rPr>
              <a:t>根据职业与雇主信息分组运算</a:t>
            </a:r>
            <a:endParaRPr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zh-CN" altLang="en-US" b="1" dirty="0">
                <a:solidFill>
                  <a:schemeClr val="bg1"/>
                </a:solidFill>
              </a:rPr>
              <a:t>对赞助金额进行分组分析(matplotlib画图)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按照赞助人姓名分组计数，计算重复赞助次数最多的前20人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cand_nm – 接受捐赠的候选人姓名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contbr_nm – 捐赠人姓名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contbr_st – 捐赠人所在州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contbr_employer – 捐赠人所在公司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contbr_occupation – 捐赠人职业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contb_receipt_amt – 捐赠数额（美元）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contb_receipt_dt – 收到捐款的日期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22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对赞助金额进行分组分析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863725"/>
            <a:ext cx="4640580" cy="4000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990" y="1863725"/>
            <a:ext cx="4888230" cy="4001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cand_nm – 接受捐赠的候选人姓名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contbr_nm – 捐赠人姓名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contbr_st – 捐赠人所在州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contbr_employer – 捐赠人所在公司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contbr_occupation – 捐赠人职业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contb_receipt_amt – 捐赠数额（美元）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contb_receipt_dt – 收到捐款的日期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611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时间处理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46430" y="1538605"/>
            <a:ext cx="771398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str转datetime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以时间作为索引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重采样和频度转换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en-US" altLang="zh-CN" sz="1200" b="1" dirty="0">
                <a:solidFill>
                  <a:schemeClr val="bg1"/>
                </a:solidFill>
              </a:rPr>
              <a:t>重采样（Resampling）指的是把时间序列的频度变为另一个频度的过程。把高频度的数据变为低频	度叫做降采样（downsampling），resample会对数据进行分组，然后再调用聚合函数。这里我们把	频率从每日转换为每月，属于高频转低频的降采样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endParaRPr lang="en-US" altLang="zh-CN" sz="1200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可视化赞助次数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" y="4566920"/>
            <a:ext cx="6809105" cy="1729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758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各州支持率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46430" y="2067560"/>
            <a:ext cx="435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1"/>
                </a:solidFill>
              </a:rPr>
              <a:t>依据州和候选人进行分组</a:t>
            </a:r>
            <a:endParaRPr lang="zh-CN" sz="2400" b="1" dirty="0">
              <a:solidFill>
                <a:schemeClr val="bg1"/>
              </a:solidFill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646430" y="2875915"/>
            <a:ext cx="435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dirty="0">
                <a:solidFill>
                  <a:schemeClr val="bg1"/>
                </a:solidFill>
              </a:rPr>
              <a:t>红色越深奥巴马支持率越高</a:t>
            </a:r>
            <a:endParaRPr lang="zh-CN" sz="2400" b="1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05" y="1974850"/>
            <a:ext cx="6610985" cy="404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704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总结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68020" y="1753235"/>
            <a:ext cx="99695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在数据处理过程中，</a:t>
            </a:r>
            <a:r>
              <a:rPr lang="zh-CN" altLang="en-US" sz="2800" b="1" dirty="0">
                <a:solidFill>
                  <a:srgbClr val="FF0000"/>
                </a:solidFill>
              </a:rPr>
              <a:t>合并、透视、分组、排序、面元化</a:t>
            </a:r>
            <a:r>
              <a:rPr lang="zh-CN" altLang="en-US" sz="2800" b="1" dirty="0">
                <a:solidFill>
                  <a:schemeClr val="bg1"/>
                </a:solidFill>
              </a:rPr>
              <a:t>这四大类操作是最经常用的，大家一定要熟练操作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68020" y="2916555"/>
            <a:ext cx="99695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matplotlib</a:t>
            </a:r>
            <a:r>
              <a:rPr lang="zh-CN" altLang="en-US" sz="2800" b="1" dirty="0">
                <a:solidFill>
                  <a:schemeClr val="bg1"/>
                </a:solidFill>
              </a:rPr>
              <a:t>绘图功能非常强大，可以绘制各种图形，通过</a:t>
            </a:r>
            <a:r>
              <a:rPr lang="en-US" altLang="zh-CN" sz="2800" b="1" dirty="0">
                <a:solidFill>
                  <a:schemeClr val="bg1"/>
                </a:solidFill>
              </a:rPr>
              <a:t>basemap</a:t>
            </a:r>
            <a:r>
              <a:rPr lang="zh-CN" altLang="en-US" sz="2800" b="1" dirty="0">
                <a:solidFill>
                  <a:schemeClr val="bg1"/>
                </a:solidFill>
              </a:rPr>
              <a:t>（需要下载）</a:t>
            </a:r>
            <a:r>
              <a:rPr lang="zh-CN" altLang="en-US" sz="2800" b="1" dirty="0">
                <a:solidFill>
                  <a:schemeClr val="bg1"/>
                </a:solidFill>
              </a:rPr>
              <a:t>可以绘制各类地图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668020" y="4231005"/>
            <a:ext cx="9969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zh-CN" sz="2800" b="1" dirty="0">
                <a:solidFill>
                  <a:schemeClr val="bg1"/>
                </a:solidFill>
              </a:rPr>
              <a:t>数据可视化与数据分析一样重要</a:t>
            </a:r>
            <a:endParaRPr lang="zh-C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2668" y="1066084"/>
            <a:ext cx="9260693" cy="5206472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958" y="-2825176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-1"/>
            <a:ext cx="12191998" cy="6857998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pandas</a:t>
            </a:r>
            <a:r>
              <a:rPr lang="zh-CN" altLang="en-US" dirty="0" smtClean="0">
                <a:solidFill>
                  <a:schemeClr val="bg1"/>
                </a:solidFill>
              </a:rPr>
              <a:t>知识点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百万级的政治献金数据分析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</a:rPr>
              <a:t>可视化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704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大选靠什么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2" name="图片 1" descr="大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45" y="1743075"/>
            <a:ext cx="6223000" cy="436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cand_nm – 接受捐赠的候选人姓名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contbr_nm – 捐赠人姓名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contbr_st – 捐赠人所在州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contbr_employer – 捐赠人所在公司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contbr_occupation – 捐赠人职业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contb_receipt_amt – 捐赠数额（美元）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contb_receipt_dt – 收到捐款的日期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611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数据载入数据合并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46430" y="2067560"/>
            <a:ext cx="4353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数据读取数据集成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6855" y="3297555"/>
            <a:ext cx="400050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cand_nm – 接受捐赠的候选人姓名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contbr_nm – 捐赠人姓名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contbr_st – 捐赠人所在州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contbr_employer – 捐赠人所在公司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contbr_occupation – 捐赠人职业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contb_receipt_amt – 捐赠数额（美元）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contb_receipt_dt – 收到捐款的日期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cand_nm – 接受捐赠的候选人姓名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contbr_nm – 捐赠人姓名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contbr_st – 捐赠人所在州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contbr_employer – 捐赠人所在公司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contbr_occupation – 捐赠人职业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contb_receipt_amt – 捐赠数额（美元）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contb_receipt_dt – 收到捐款的日期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438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数据预览和基本统计分析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46430" y="2067560"/>
            <a:ext cx="4353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head()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6430" y="2808605"/>
            <a:ext cx="4353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</a:rPr>
              <a:t>info()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46430" y="3549650"/>
            <a:ext cx="4353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describe()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cand_nm – 接受捐赠的候选人姓名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contbr_nm – 捐赠人姓名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contbr_st – 捐赠人所在州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contbr_employer – 捐赠人所在公司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contbr_occupation – 捐赠人职业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contb_receipt_amt – 捐赠数额（美元）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contb_receipt_dt – 收到捐款的日期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611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数据清洗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46430" y="2067560"/>
            <a:ext cx="4353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缺失值处理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6430" y="3168015"/>
            <a:ext cx="4353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</a:rPr>
              <a:t>数据转换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393825" y="3933190"/>
            <a:ext cx="435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</a:rPr>
              <a:t>利用字典映射进行转换：党派分析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393825" y="4653915"/>
            <a:ext cx="4822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</a:rPr>
              <a:t>排序：按照职业汇总对赞助总金额进行排序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1393825" y="5374640"/>
            <a:ext cx="4822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</a:rPr>
              <a:t>利用函数进行数据转换：职业与雇主信息分析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cand_nm – 接受捐赠的候选人姓名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contbr_nm – 捐赠人姓名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contbr_st – 捐赠人所在州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contbr_employer – 捐赠人所在公司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contbr_occupation – 捐赠人职业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contb_receipt_amt – 捐赠数额（美元）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contb_receipt_dt – 收到捐款的日期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611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数据筛选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46430" y="2067560"/>
            <a:ext cx="4353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赞助金额筛选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6430" y="3065780"/>
            <a:ext cx="5568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</a:rPr>
              <a:t>候选人筛选（Obama、Romney）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646430" y="4064000"/>
            <a:ext cx="6945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</a:rPr>
              <a:t>选取候选人为Obama、Romney的子集数据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cand_nm – 接受捐赠的候选人姓名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contbr_nm – 捐赠人姓名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contbr_st – 捐赠人所在州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contbr_employer – 捐赠人所在公司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contbr_occupation – 捐赠人职业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contb_receipt_amt – 捐赠数额（美元）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contb_receipt_dt – 收到捐款的日期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611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面元化数据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46430" y="2229485"/>
            <a:ext cx="8474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我们对该数据做另一种非常实用的分析，利用cut函数根据出资额大小将数据离散化到多个面元中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60" y="3441700"/>
            <a:ext cx="2087880" cy="246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cand_nm – 接受捐赠的候选人姓名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contbr_nm – 捐赠人姓名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contbr_st – 捐赠人所在州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contbr_employer – 捐赠人所在公司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contbr_occupation – 捐赠人职业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contb_receipt_amt – 捐赠数额（美元）</a:t>
            </a:r>
            <a:endParaRPr lang="zh-CN" altLang="en-US" dirty="0">
              <a:solidFill>
                <a:srgbClr val="232A34"/>
              </a:solidFill>
            </a:endParaRPr>
          </a:p>
          <a:p>
            <a:pPr algn="ctr"/>
            <a:r>
              <a:rPr lang="zh-CN" altLang="en-US" dirty="0">
                <a:solidFill>
                  <a:srgbClr val="232A34"/>
                </a:solidFill>
              </a:rPr>
              <a:t>contb_receipt_dt – 收到捐款的日期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611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数据聚合与分组运算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46430" y="1667510"/>
            <a:ext cx="89020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分组计算Grouping，分组运算是一个“split-apply-combine”的过程：</a:t>
            </a:r>
            <a:endParaRPr lang="zh-CN" altLang="en-US" sz="1600" b="1" dirty="0">
              <a:solidFill>
                <a:schemeClr val="bg1"/>
              </a:solidFill>
            </a:endParaRPr>
          </a:p>
          <a:p>
            <a:r>
              <a:rPr lang="en-US" altLang="zh-CN" sz="1600" b="1" dirty="0">
                <a:solidFill>
                  <a:schemeClr val="bg1"/>
                </a:solidFill>
              </a:rPr>
              <a:t>	</a:t>
            </a:r>
            <a:r>
              <a:rPr lang="zh-CN" altLang="en-US" sz="1600" b="1" dirty="0">
                <a:solidFill>
                  <a:schemeClr val="bg1"/>
                </a:solidFill>
              </a:rPr>
              <a:t>拆分，pandas对象中的数据会根据你所提供的一个或多个键被拆分为多组</a:t>
            </a:r>
            <a:endParaRPr lang="zh-CN" altLang="en-US" sz="1600" b="1" dirty="0">
              <a:solidFill>
                <a:schemeClr val="bg1"/>
              </a:solidFill>
            </a:endParaRPr>
          </a:p>
          <a:p>
            <a:r>
              <a:rPr lang="en-US" altLang="zh-CN" sz="1600" b="1" dirty="0">
                <a:solidFill>
                  <a:schemeClr val="bg1"/>
                </a:solidFill>
              </a:rPr>
              <a:t>	</a:t>
            </a:r>
            <a:r>
              <a:rPr lang="zh-CN" altLang="en-US" sz="1600" b="1" dirty="0">
                <a:solidFill>
                  <a:schemeClr val="bg1"/>
                </a:solidFill>
              </a:rPr>
              <a:t>应用，将一个函数应用到各个分组并产生一个新值</a:t>
            </a:r>
            <a:endParaRPr lang="zh-CN" altLang="en-US" sz="1600" b="1" dirty="0">
              <a:solidFill>
                <a:schemeClr val="bg1"/>
              </a:solidFill>
            </a:endParaRPr>
          </a:p>
          <a:p>
            <a:r>
              <a:rPr lang="en-US" altLang="zh-CN" sz="1600" b="1" dirty="0">
                <a:solidFill>
                  <a:schemeClr val="bg1"/>
                </a:solidFill>
              </a:rPr>
              <a:t>	</a:t>
            </a:r>
            <a:r>
              <a:rPr lang="zh-CN" altLang="en-US" sz="1600" b="1" dirty="0">
                <a:solidFill>
                  <a:schemeClr val="bg1"/>
                </a:solidFill>
              </a:rPr>
              <a:t>合并，所有这些函数的执行结果会合并到最终的结果对象中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05" y="3236595"/>
            <a:ext cx="2956560" cy="2339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6503c24d-8a31-4146-978a-508cd8a26835}"/>
</p:tagLst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2735</Words>
  <Application>WPS 演示</Application>
  <PresentationFormat>宽屏</PresentationFormat>
  <Paragraphs>231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路丰坤</cp:lastModifiedBy>
  <cp:revision>109</cp:revision>
  <dcterms:created xsi:type="dcterms:W3CDTF">2015-08-05T01:47:00Z</dcterms:created>
  <dcterms:modified xsi:type="dcterms:W3CDTF">2019-04-10T12:15:50Z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