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4"/>
  </p:notesMasterIdLst>
  <p:sldIdLst>
    <p:sldId id="4149" r:id="rId2"/>
    <p:sldId id="3990" r:id="rId3"/>
    <p:sldId id="4029" r:id="rId4"/>
    <p:sldId id="4016" r:id="rId5"/>
    <p:sldId id="4166" r:id="rId6"/>
    <p:sldId id="4049" r:id="rId7"/>
    <p:sldId id="4154" r:id="rId8"/>
    <p:sldId id="4193" r:id="rId9"/>
    <p:sldId id="4194" r:id="rId10"/>
    <p:sldId id="4195" r:id="rId11"/>
    <p:sldId id="4197" r:id="rId12"/>
    <p:sldId id="4196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5D7E"/>
    <a:srgbClr val="EBDF75"/>
    <a:srgbClr val="F2F2F2"/>
    <a:srgbClr val="EFF1F8"/>
    <a:srgbClr val="373737"/>
    <a:srgbClr val="445469"/>
    <a:srgbClr val="000000"/>
    <a:srgbClr val="5A5A66"/>
    <a:srgbClr val="626162"/>
    <a:srgbClr val="C4D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16" autoAdjust="0"/>
    <p:restoredTop sz="85337" autoAdjust="0"/>
  </p:normalViewPr>
  <p:slideViewPr>
    <p:cSldViewPr snapToGrid="0" snapToObjects="1">
      <p:cViewPr varScale="1">
        <p:scale>
          <a:sx n="31" d="100"/>
          <a:sy n="31" d="100"/>
        </p:scale>
        <p:origin x="354" y="8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8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83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14286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B3A9B630-4853-B54B-B5A0-604909D768E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526933" y="5152753"/>
            <a:ext cx="3317657" cy="33176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B3A9B630-4853-B54B-B5A0-604909D768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068353" y="5152753"/>
            <a:ext cx="3317657" cy="33176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B3A9B630-4853-B54B-B5A0-604909D768E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991634" y="5152754"/>
            <a:ext cx="3317657" cy="33176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43457" y="4023360"/>
            <a:ext cx="11616016" cy="8381088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37524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867134" y="2931498"/>
            <a:ext cx="4806860" cy="8534001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90934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660100" y="610541"/>
            <a:ext cx="827716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‹N°›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CF26D66-B8CD-724D-9887-23A4D2EB0FC1}"/>
              </a:ext>
            </a:extLst>
          </p:cNvPr>
          <p:cNvSpPr/>
          <p:nvPr/>
        </p:nvSpPr>
        <p:spPr>
          <a:xfrm rot="10800000" flipV="1">
            <a:off x="0" y="1"/>
            <a:ext cx="24377649" cy="13715999"/>
          </a:xfrm>
          <a:prstGeom prst="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CA892A4-C55F-4840-8892-A5877ECFB0B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45" y="608504"/>
            <a:ext cx="1986455" cy="207446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3863203-6DCE-4216-A009-08B4547BB696}"/>
              </a:ext>
            </a:extLst>
          </p:cNvPr>
          <p:cNvSpPr/>
          <p:nvPr/>
        </p:nvSpPr>
        <p:spPr>
          <a:xfrm>
            <a:off x="20584489" y="504497"/>
            <a:ext cx="2144110" cy="2238704"/>
          </a:xfrm>
          <a:prstGeom prst="rect">
            <a:avLst/>
          </a:prstGeom>
          <a:solidFill>
            <a:schemeClr val="bg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I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ADA2BE2-9022-46B2-B58C-913194CFB4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225" y="627225"/>
            <a:ext cx="2258638" cy="1993248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7E42345-3606-4819-9263-2285A307C5FD}"/>
              </a:ext>
            </a:extLst>
          </p:cNvPr>
          <p:cNvSpPr txBox="1"/>
          <p:nvPr/>
        </p:nvSpPr>
        <p:spPr>
          <a:xfrm>
            <a:off x="2743200" y="4490116"/>
            <a:ext cx="1939158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0" dirty="0">
                <a:solidFill>
                  <a:schemeClr val="tx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BIENVENUE</a:t>
            </a:r>
          </a:p>
          <a:p>
            <a:pPr algn="ctr"/>
            <a:r>
              <a:rPr lang="fr-FR" sz="9600" dirty="0">
                <a:solidFill>
                  <a:schemeClr val="tx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À</a:t>
            </a:r>
          </a:p>
          <a:p>
            <a:pPr algn="ctr"/>
            <a:r>
              <a:rPr lang="fr-FR" sz="12000" dirty="0">
                <a:solidFill>
                  <a:schemeClr val="tx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IVOIRE GEEK SCHOOL (IGS)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76387C8-0E76-4F68-A882-C2B8AF242DD4}"/>
              </a:ext>
            </a:extLst>
          </p:cNvPr>
          <p:cNvSpPr txBox="1"/>
          <p:nvPr/>
        </p:nvSpPr>
        <p:spPr>
          <a:xfrm>
            <a:off x="16112358" y="12509122"/>
            <a:ext cx="529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>
                <a:solidFill>
                  <a:schemeClr val="bg1"/>
                </a:solidFill>
              </a:rPr>
              <a:t>Réalisé par VAKA Marcel S.</a:t>
            </a:r>
          </a:p>
        </p:txBody>
      </p:sp>
    </p:spTree>
    <p:extLst>
      <p:ext uri="{BB962C8B-B14F-4D97-AF65-F5344CB8AC3E}">
        <p14:creationId xmlns:p14="http://schemas.microsoft.com/office/powerpoint/2010/main" val="3691012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C84F818-E6DC-4D42-AB9A-A69335C69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9651"/>
            <a:ext cx="24377650" cy="360634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F5EDAD1-525B-43BC-96E2-075501296B1D}"/>
              </a:ext>
            </a:extLst>
          </p:cNvPr>
          <p:cNvSpPr txBox="1"/>
          <p:nvPr/>
        </p:nvSpPr>
        <p:spPr>
          <a:xfrm>
            <a:off x="16112358" y="12509122"/>
            <a:ext cx="529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>
                <a:solidFill>
                  <a:srgbClr val="075D7E"/>
                </a:solidFill>
              </a:rPr>
              <a:t>Réalisé par VAKA Marcel 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C80F05A-9E64-47AE-8EDD-3F6B27F9FCF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01" y="657226"/>
            <a:ext cx="9339164" cy="445080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31A3C23-E628-43C0-B92F-66C254E0A63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208" y="657226"/>
            <a:ext cx="7207963" cy="864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2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E407D00-7581-4305-A2FC-473FE579ADE9}"/>
              </a:ext>
            </a:extLst>
          </p:cNvPr>
          <p:cNvSpPr txBox="1"/>
          <p:nvPr/>
        </p:nvSpPr>
        <p:spPr>
          <a:xfrm>
            <a:off x="3139418" y="5272950"/>
            <a:ext cx="180988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15000" dirty="0">
                <a:solidFill>
                  <a:srgbClr val="075D7E"/>
                </a:solidFill>
              </a:rPr>
              <a:t>DEMO…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16BF39-8EB9-4E77-BEAA-1B2C7021E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9651"/>
            <a:ext cx="24377650" cy="360634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89EF327-3995-4794-8911-10102236D667}"/>
              </a:ext>
            </a:extLst>
          </p:cNvPr>
          <p:cNvSpPr txBox="1"/>
          <p:nvPr/>
        </p:nvSpPr>
        <p:spPr>
          <a:xfrm>
            <a:off x="16112358" y="12509122"/>
            <a:ext cx="529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>
                <a:solidFill>
                  <a:srgbClr val="075D7E"/>
                </a:solidFill>
              </a:rPr>
              <a:t>Réalisé par VAKA Marcel S.</a:t>
            </a:r>
          </a:p>
        </p:txBody>
      </p:sp>
    </p:spTree>
    <p:extLst>
      <p:ext uri="{BB962C8B-B14F-4D97-AF65-F5344CB8AC3E}">
        <p14:creationId xmlns:p14="http://schemas.microsoft.com/office/powerpoint/2010/main" val="233668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7AA52F-1916-4033-8491-9E02C7513473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075D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I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2870EDE-B6E9-4638-9E0E-6A1F25425F9A}"/>
              </a:ext>
            </a:extLst>
          </p:cNvPr>
          <p:cNvSpPr txBox="1"/>
          <p:nvPr/>
        </p:nvSpPr>
        <p:spPr>
          <a:xfrm>
            <a:off x="3139418" y="5272950"/>
            <a:ext cx="180988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20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227789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BF1A7A-A15F-FD4C-8252-65717C7A3CC2}"/>
              </a:ext>
            </a:extLst>
          </p:cNvPr>
          <p:cNvGrpSpPr/>
          <p:nvPr/>
        </p:nvGrpSpPr>
        <p:grpSpPr>
          <a:xfrm>
            <a:off x="3657599" y="412319"/>
            <a:ext cx="18256470" cy="9284392"/>
            <a:chOff x="5280938" y="1464039"/>
            <a:chExt cx="14378152" cy="710155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7663F8-D89B-B14D-BF2F-7C06FB5CBC8A}"/>
                </a:ext>
              </a:extLst>
            </p:cNvPr>
            <p:cNvGrpSpPr/>
            <p:nvPr/>
          </p:nvGrpSpPr>
          <p:grpSpPr>
            <a:xfrm>
              <a:off x="5280938" y="1847624"/>
              <a:ext cx="14378152" cy="6717972"/>
              <a:chOff x="11126566" y="1445232"/>
              <a:chExt cx="14378152" cy="671797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A26E92-709E-CA4E-BED9-5F0D8B260180}"/>
                  </a:ext>
                </a:extLst>
              </p:cNvPr>
              <p:cNvSpPr txBox="1"/>
              <p:nvPr/>
            </p:nvSpPr>
            <p:spPr>
              <a:xfrm>
                <a:off x="12697258" y="1445232"/>
                <a:ext cx="10296400" cy="9181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I" sz="7200" b="1" dirty="0">
                    <a:solidFill>
                      <a:srgbClr val="075D7E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Que retenir d’IGS </a:t>
                </a:r>
                <a:r>
                  <a:rPr lang="en-US" sz="7200" b="1" dirty="0">
                    <a:solidFill>
                      <a:srgbClr val="075D7E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?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E922F-CFB5-2444-941C-433304D6246E}"/>
                  </a:ext>
                </a:extLst>
              </p:cNvPr>
              <p:cNvSpPr txBox="1"/>
              <p:nvPr/>
            </p:nvSpPr>
            <p:spPr>
              <a:xfrm>
                <a:off x="11126566" y="2913432"/>
                <a:ext cx="14378152" cy="5249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4000" spc="300" dirty="0">
                    <a:solidFill>
                      <a:schemeClr val="tx2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Créée en 2020 et à sa tête Mademoiselle Raîssa BANHORO, une référence dans le domaine des </a:t>
                </a:r>
                <a:r>
                  <a:rPr lang="fr-FR" sz="4000" spc="300" dirty="0" err="1">
                    <a:solidFill>
                      <a:schemeClr val="tx2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NTICs</a:t>
                </a:r>
                <a:r>
                  <a:rPr lang="fr-FR" sz="4000" spc="300" dirty="0">
                    <a:solidFill>
                      <a:schemeClr val="tx2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 en Afrique et particulièrement en Côte d’Ivoire, IGS est une école informatique qui prône la pratique et dont les principales branches sont :</a:t>
                </a:r>
              </a:p>
              <a:p>
                <a:pPr marL="571500" indent="-571500">
                  <a:buFontTx/>
                  <a:buChar char="-"/>
                </a:pPr>
                <a:r>
                  <a:rPr lang="fr-FR" sz="4000" spc="300" dirty="0">
                    <a:solidFill>
                      <a:schemeClr val="tx2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Développement web et mobile</a:t>
                </a:r>
              </a:p>
              <a:p>
                <a:pPr marL="571500" indent="-571500">
                  <a:buFontTx/>
                  <a:buChar char="-"/>
                </a:pPr>
                <a:r>
                  <a:rPr lang="fr-FR" sz="4000" spc="300" dirty="0">
                    <a:solidFill>
                      <a:schemeClr val="tx2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Développement de jeux vidéos</a:t>
                </a:r>
              </a:p>
              <a:p>
                <a:pPr marL="571500" indent="-571500">
                  <a:buFontTx/>
                  <a:buChar char="-"/>
                </a:pPr>
                <a:r>
                  <a:rPr lang="fr-FR" sz="4000" spc="300" dirty="0">
                    <a:solidFill>
                      <a:schemeClr val="tx2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Référencement Digital</a:t>
                </a:r>
              </a:p>
              <a:p>
                <a:pPr marL="571500" indent="-571500">
                  <a:buFontTx/>
                  <a:buChar char="-"/>
                </a:pPr>
                <a:r>
                  <a:rPr lang="fr-FR" sz="4000" spc="300" dirty="0">
                    <a:solidFill>
                      <a:schemeClr val="tx2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Licence pro IDA</a:t>
                </a:r>
              </a:p>
              <a:p>
                <a:endParaRPr lang="fr-FR" sz="4000" spc="300" dirty="0">
                  <a:solidFill>
                    <a:schemeClr val="tx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endParaRPr>
              </a:p>
              <a:p>
                <a:r>
                  <a:rPr lang="fr-FR" sz="4000" spc="300" dirty="0">
                    <a:solidFill>
                      <a:schemeClr val="tx2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Ainsi, ma formation dans cette école à été le Développement Web et mobile. À la fin, un projet m’a été soumis, l’objet de notre rencontre.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62DBA4-6A1B-B746-845A-D4D2131440B5}"/>
                </a:ext>
              </a:extLst>
            </p:cNvPr>
            <p:cNvSpPr/>
            <p:nvPr/>
          </p:nvSpPr>
          <p:spPr>
            <a:xfrm>
              <a:off x="11692510" y="1464039"/>
              <a:ext cx="664618" cy="76974"/>
            </a:xfrm>
            <a:prstGeom prst="rect">
              <a:avLst/>
            </a:prstGeom>
            <a:solidFill>
              <a:srgbClr val="075D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AFDDDE94-814A-4A99-9184-4AFEEE76B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9651"/>
            <a:ext cx="24377650" cy="3606349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9503318B-CAF3-47EB-B84D-EB23B4C30C2E}"/>
              </a:ext>
            </a:extLst>
          </p:cNvPr>
          <p:cNvSpPr txBox="1"/>
          <p:nvPr/>
        </p:nvSpPr>
        <p:spPr>
          <a:xfrm>
            <a:off x="16112358" y="12509122"/>
            <a:ext cx="529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>
                <a:solidFill>
                  <a:srgbClr val="075D7E"/>
                </a:solidFill>
              </a:rPr>
              <a:t>Réalisé par VAKA Marcel S.</a:t>
            </a:r>
          </a:p>
        </p:txBody>
      </p:sp>
    </p:spTree>
    <p:extLst>
      <p:ext uri="{BB962C8B-B14F-4D97-AF65-F5344CB8AC3E}">
        <p14:creationId xmlns:p14="http://schemas.microsoft.com/office/powerpoint/2010/main" val="91586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95876B2-9417-4A36-B7A0-8C87CF6B050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591" y="-1"/>
            <a:ext cx="18194060" cy="13716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D30F1AB-829F-A344-B924-DA1A9A05FA96}"/>
              </a:ext>
            </a:extLst>
          </p:cNvPr>
          <p:cNvSpPr/>
          <p:nvPr/>
        </p:nvSpPr>
        <p:spPr>
          <a:xfrm rot="10800000" flipV="1">
            <a:off x="-6" y="0"/>
            <a:ext cx="15712513" cy="13716000"/>
          </a:xfrm>
          <a:prstGeom prst="rect">
            <a:avLst/>
          </a:prstGeom>
          <a:solidFill>
            <a:srgbClr val="075D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07B144-6450-9545-9D8F-BBB58F2674B5}"/>
              </a:ext>
            </a:extLst>
          </p:cNvPr>
          <p:cNvSpPr/>
          <p:nvPr/>
        </p:nvSpPr>
        <p:spPr>
          <a:xfrm>
            <a:off x="8581216" y="2804316"/>
            <a:ext cx="14097694" cy="810736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solidFill>
              <a:srgbClr val="075D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1818965" y="5283950"/>
            <a:ext cx="4913848" cy="3144445"/>
            <a:chOff x="8157324" y="1464039"/>
            <a:chExt cx="4913848" cy="314444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D2A440-1AC4-674F-98C8-0D2A383D4F5E}"/>
                </a:ext>
              </a:extLst>
            </p:cNvPr>
            <p:cNvSpPr txBox="1"/>
            <p:nvPr/>
          </p:nvSpPr>
          <p:spPr>
            <a:xfrm>
              <a:off x="8157324" y="1746162"/>
              <a:ext cx="4913848" cy="286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PROJET DE FIN DE FORMATION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825529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7B99814-367C-5E42-9AAE-7630C5CB74EB}"/>
              </a:ext>
            </a:extLst>
          </p:cNvPr>
          <p:cNvSpPr txBox="1"/>
          <p:nvPr/>
        </p:nvSpPr>
        <p:spPr>
          <a:xfrm>
            <a:off x="9128562" y="4780508"/>
            <a:ext cx="130674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DEVELOPPER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UNE PLATEFORME WEB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DE E-COMMERCE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(INTERFACE CLIENT ET ADMIN)</a:t>
            </a: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77717EA6-FCA8-4330-9954-58B32E82CEB8}"/>
              </a:ext>
            </a:extLst>
          </p:cNvPr>
          <p:cNvSpPr/>
          <p:nvPr/>
        </p:nvSpPr>
        <p:spPr>
          <a:xfrm rot="5613064">
            <a:off x="6882476" y="6379113"/>
            <a:ext cx="1341360" cy="1062211"/>
          </a:xfrm>
          <a:prstGeom prst="triangle">
            <a:avLst/>
          </a:prstGeom>
          <a:solidFill>
            <a:srgbClr val="EBDF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62109F7-70C8-4C9C-B55E-224F1F13C2F9}"/>
              </a:ext>
            </a:extLst>
          </p:cNvPr>
          <p:cNvSpPr txBox="1"/>
          <p:nvPr/>
        </p:nvSpPr>
        <p:spPr>
          <a:xfrm>
            <a:off x="10332849" y="12832287"/>
            <a:ext cx="529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>
                <a:solidFill>
                  <a:schemeClr val="bg1"/>
                </a:solidFill>
              </a:rPr>
              <a:t>Réalisé par VAKA Marcel S.</a:t>
            </a:r>
          </a:p>
        </p:txBody>
      </p:sp>
    </p:spTree>
    <p:extLst>
      <p:ext uri="{BB962C8B-B14F-4D97-AF65-F5344CB8AC3E}">
        <p14:creationId xmlns:p14="http://schemas.microsoft.com/office/powerpoint/2010/main" val="131962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ACC4461-9C27-467D-B550-A4D9FEC676BF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075D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I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CACF0A8-8C59-4759-B158-6BB34FA011A1}"/>
              </a:ext>
            </a:extLst>
          </p:cNvPr>
          <p:cNvSpPr txBox="1"/>
          <p:nvPr/>
        </p:nvSpPr>
        <p:spPr>
          <a:xfrm>
            <a:off x="3783723" y="5856889"/>
            <a:ext cx="89232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12000" b="1" dirty="0">
                <a:solidFill>
                  <a:schemeClr val="bg1"/>
                </a:solidFill>
                <a:latin typeface="Lithos Pro Regular" panose="04020505030E02020A04" pitchFamily="82" charset="0"/>
              </a:rPr>
              <a:t>TRODWé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1ECF1B-5653-4BC3-BD37-8747CB3EC59C}"/>
              </a:ext>
            </a:extLst>
          </p:cNvPr>
          <p:cNvSpPr/>
          <p:nvPr/>
        </p:nvSpPr>
        <p:spPr>
          <a:xfrm>
            <a:off x="12044853" y="5257799"/>
            <a:ext cx="346841" cy="2900855"/>
          </a:xfrm>
          <a:prstGeom prst="rect">
            <a:avLst/>
          </a:prstGeom>
          <a:solidFill>
            <a:srgbClr val="EBDF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I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B87EBC6-7DD7-44B5-A380-850357494F67}"/>
              </a:ext>
            </a:extLst>
          </p:cNvPr>
          <p:cNvSpPr txBox="1"/>
          <p:nvPr/>
        </p:nvSpPr>
        <p:spPr>
          <a:xfrm>
            <a:off x="12423225" y="5646397"/>
            <a:ext cx="75043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4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Votre plateforme de </a:t>
            </a:r>
          </a:p>
          <a:p>
            <a:pPr algn="ctr"/>
            <a:r>
              <a:rPr lang="fr-CI" sz="4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vente en ligne de </a:t>
            </a:r>
          </a:p>
          <a:p>
            <a:pPr algn="ctr"/>
            <a:r>
              <a:rPr lang="fr-CI" sz="4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Toute sorte d’article.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225D2D1-380B-46AA-B4BB-616A9B097177}"/>
              </a:ext>
            </a:extLst>
          </p:cNvPr>
          <p:cNvSpPr txBox="1"/>
          <p:nvPr/>
        </p:nvSpPr>
        <p:spPr>
          <a:xfrm>
            <a:off x="16112358" y="12509122"/>
            <a:ext cx="529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>
                <a:solidFill>
                  <a:schemeClr val="bg1"/>
                </a:solidFill>
              </a:rPr>
              <a:t>Réalisé par VAKA Marcel S.</a:t>
            </a:r>
          </a:p>
        </p:txBody>
      </p:sp>
    </p:spTree>
    <p:extLst>
      <p:ext uri="{BB962C8B-B14F-4D97-AF65-F5344CB8AC3E}">
        <p14:creationId xmlns:p14="http://schemas.microsoft.com/office/powerpoint/2010/main" val="351438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>
            <a:extLst>
              <a:ext uri="{FF2B5EF4-FFF2-40B4-BE49-F238E27FC236}">
                <a16:creationId xmlns:a16="http://schemas.microsoft.com/office/drawing/2014/main" id="{46A240A2-31FE-D34B-A230-DDEC6DBB0485}"/>
              </a:ext>
            </a:extLst>
          </p:cNvPr>
          <p:cNvSpPr txBox="1">
            <a:spLocks/>
          </p:cNvSpPr>
          <p:nvPr/>
        </p:nvSpPr>
        <p:spPr>
          <a:xfrm flipH="1">
            <a:off x="13749889" y="5540768"/>
            <a:ext cx="8628351" cy="174189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To get your company’s name out there, you need to make sure you promote it in the right place. It’s no secret that you need to be visible online.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8E3717-12DD-1545-83C0-A1EA3665ACDB}"/>
              </a:ext>
            </a:extLst>
          </p:cNvPr>
          <p:cNvSpPr/>
          <p:nvPr/>
        </p:nvSpPr>
        <p:spPr>
          <a:xfrm flipH="1">
            <a:off x="13891951" y="4850415"/>
            <a:ext cx="5182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One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1D96B37E-26E9-FD44-9584-B2397096A2B9}"/>
              </a:ext>
            </a:extLst>
          </p:cNvPr>
          <p:cNvSpPr txBox="1">
            <a:spLocks/>
          </p:cNvSpPr>
          <p:nvPr/>
        </p:nvSpPr>
        <p:spPr>
          <a:xfrm flipH="1">
            <a:off x="13749889" y="9835494"/>
            <a:ext cx="8628351" cy="174189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To get your company’s name out there, you need to make sure you promote it in the right place. It’s no secret that you need to be visible online.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45641-D579-0240-B3BE-85E13B2F5EF9}"/>
              </a:ext>
            </a:extLst>
          </p:cNvPr>
          <p:cNvSpPr/>
          <p:nvPr/>
        </p:nvSpPr>
        <p:spPr>
          <a:xfrm flipH="1">
            <a:off x="13891951" y="9145141"/>
            <a:ext cx="5182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Two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423214-BF7D-F24F-8C8A-B0DD048D0ABF}"/>
              </a:ext>
            </a:extLst>
          </p:cNvPr>
          <p:cNvGrpSpPr/>
          <p:nvPr/>
        </p:nvGrpSpPr>
        <p:grpSpPr>
          <a:xfrm>
            <a:off x="7040624" y="1173093"/>
            <a:ext cx="10296400" cy="1482452"/>
            <a:chOff x="7720934" y="1464039"/>
            <a:chExt cx="10296400" cy="148245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779B14-1388-E34B-91B9-42988E235003}"/>
                </a:ext>
              </a:extLst>
            </p:cNvPr>
            <p:cNvSpPr txBox="1"/>
            <p:nvPr/>
          </p:nvSpPr>
          <p:spPr>
            <a:xfrm>
              <a:off x="7720934" y="1746162"/>
              <a:ext cx="102964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 err="1">
                  <a:solidFill>
                    <a:srgbClr val="075D7E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Sommaire</a:t>
              </a:r>
              <a:endParaRPr lang="en-US" sz="7200" b="1" dirty="0">
                <a:solidFill>
                  <a:srgbClr val="075D7E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70606D-F02D-6F45-BAA7-B880998E9916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Image 16">
            <a:extLst>
              <a:ext uri="{FF2B5EF4-FFF2-40B4-BE49-F238E27FC236}">
                <a16:creationId xmlns:a16="http://schemas.microsoft.com/office/drawing/2014/main" id="{EA8FC634-289F-4F1A-88C1-AFB5A7F99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5" y="10109651"/>
            <a:ext cx="24377650" cy="360634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E5F0E11-44BF-403B-93DB-82C64A5E4F79}"/>
              </a:ext>
            </a:extLst>
          </p:cNvPr>
          <p:cNvSpPr txBox="1"/>
          <p:nvPr/>
        </p:nvSpPr>
        <p:spPr>
          <a:xfrm>
            <a:off x="5303017" y="3606349"/>
            <a:ext cx="123916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fr-CI" sz="6000" dirty="0">
                <a:solidFill>
                  <a:srgbClr val="075D7E"/>
                </a:solidFill>
              </a:rPr>
              <a:t> Présentation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fr-CI" sz="6000" dirty="0">
                <a:solidFill>
                  <a:srgbClr val="075D7E"/>
                </a:solidFill>
              </a:rPr>
              <a:t> Fonctionnement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fr-CI" sz="6000" dirty="0">
                <a:solidFill>
                  <a:srgbClr val="075D7E"/>
                </a:solidFill>
              </a:rPr>
              <a:t> Quelques écrans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fr-CI" sz="6000" dirty="0">
                <a:solidFill>
                  <a:srgbClr val="075D7E"/>
                </a:solidFill>
              </a:rPr>
              <a:t> Démo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A03DB4-DDFA-4EC8-89BE-DB5EAA3B49A7}"/>
              </a:ext>
            </a:extLst>
          </p:cNvPr>
          <p:cNvSpPr txBox="1"/>
          <p:nvPr/>
        </p:nvSpPr>
        <p:spPr>
          <a:xfrm>
            <a:off x="16112358" y="12509122"/>
            <a:ext cx="529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>
                <a:solidFill>
                  <a:srgbClr val="075D7E"/>
                </a:solidFill>
              </a:rPr>
              <a:t>Réalisé par VAKA Marcel S.</a:t>
            </a:r>
          </a:p>
        </p:txBody>
      </p:sp>
    </p:spTree>
    <p:extLst>
      <p:ext uri="{BB962C8B-B14F-4D97-AF65-F5344CB8AC3E}">
        <p14:creationId xmlns:p14="http://schemas.microsoft.com/office/powerpoint/2010/main" val="335146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00AD77-777E-9D44-B1B5-2EA14D7E81E7}"/>
              </a:ext>
            </a:extLst>
          </p:cNvPr>
          <p:cNvGrpSpPr/>
          <p:nvPr/>
        </p:nvGrpSpPr>
        <p:grpSpPr>
          <a:xfrm>
            <a:off x="7477014" y="1173093"/>
            <a:ext cx="9423620" cy="1737224"/>
            <a:chOff x="8157324" y="1464039"/>
            <a:chExt cx="9423620" cy="17372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7D0156-C3D6-C54F-BA3A-C08CA6F03ACE}"/>
                </a:ext>
              </a:extLst>
            </p:cNvPr>
            <p:cNvGrpSpPr/>
            <p:nvPr/>
          </p:nvGrpSpPr>
          <p:grpSpPr>
            <a:xfrm>
              <a:off x="8157324" y="1746162"/>
              <a:ext cx="9423620" cy="1455101"/>
              <a:chOff x="14002952" y="1343770"/>
              <a:chExt cx="9423620" cy="145510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D2A440-1AC4-674F-98C8-0D2A383D4F5E}"/>
                  </a:ext>
                </a:extLst>
              </p:cNvPr>
              <p:cNvSpPr txBox="1"/>
              <p:nvPr/>
            </p:nvSpPr>
            <p:spPr>
              <a:xfrm>
                <a:off x="14002952" y="1343770"/>
                <a:ext cx="9423620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857250" indent="-857250" algn="ctr">
                  <a:buFont typeface="Wingdings" panose="05000000000000000000" pitchFamily="2" charset="2"/>
                  <a:buChar char="v"/>
                </a:pPr>
                <a:r>
                  <a:rPr lang="en-US" sz="7200" b="1" dirty="0" err="1">
                    <a:solidFill>
                      <a:srgbClr val="075D7E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Présentation</a:t>
                </a:r>
                <a:endParaRPr lang="en-US" sz="7200" b="1" dirty="0">
                  <a:solidFill>
                    <a:srgbClr val="075D7E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DE7CB-8D08-5044-AD98-4767FD241B1E}"/>
                  </a:ext>
                </a:extLst>
              </p:cNvPr>
              <p:cNvSpPr txBox="1"/>
              <p:nvPr/>
            </p:nvSpPr>
            <p:spPr>
              <a:xfrm>
                <a:off x="17992451" y="2398761"/>
                <a:ext cx="1444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TRODWE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630FE5-0A53-A040-845F-60A16CB87BF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0A377610-1A4B-434F-9B5D-CBF3A74421A0}"/>
              </a:ext>
            </a:extLst>
          </p:cNvPr>
          <p:cNvSpPr txBox="1"/>
          <p:nvPr/>
        </p:nvSpPr>
        <p:spPr>
          <a:xfrm>
            <a:off x="1639614" y="3657600"/>
            <a:ext cx="2159875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b="1" dirty="0">
                <a:solidFill>
                  <a:srgbClr val="075D7E"/>
                </a:solidFill>
                <a:latin typeface="Lithos Pro Regular" panose="04020505030E02020A04" pitchFamily="82" charset="0"/>
              </a:rPr>
              <a:t>TRODWé</a:t>
            </a:r>
            <a:r>
              <a:rPr lang="fr-CI" dirty="0"/>
              <a:t> </a:t>
            </a:r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est un mélange de français(Trop de) et Nouchi (choses) et donc qui signifie simplement « Trop de choses(articles) ».</a:t>
            </a:r>
          </a:p>
          <a:p>
            <a:endParaRPr lang="fr-CI" sz="5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CI" b="1" dirty="0">
                <a:solidFill>
                  <a:srgbClr val="075D7E"/>
                </a:solidFill>
                <a:latin typeface="Lithos Pro Regular" panose="04020505030E02020A04" pitchFamily="82" charset="0"/>
              </a:rPr>
              <a:t>TRODWé</a:t>
            </a:r>
            <a:r>
              <a:rPr lang="fr-CI" sz="5400" b="1" dirty="0">
                <a:solidFill>
                  <a:srgbClr val="075D7E"/>
                </a:solidFill>
                <a:latin typeface="Lithos Pro Regular" panose="04020505030E02020A04" pitchFamily="82" charset="0"/>
              </a:rPr>
              <a:t> </a:t>
            </a:r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est donc  une plateforme de vente de toute sorte d’article en ligne, un site internet e-commerce.</a:t>
            </a:r>
          </a:p>
          <a:p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Cependant, pour le lancement de la plateforme, nous commençons avec le matériel informatique, les téléphones mobiles et l’électroménager.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5D44B848-657E-4B73-B20C-6BD4E3AEF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9651"/>
            <a:ext cx="24377650" cy="3606349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AFDDF2AB-8AD4-4052-A513-448BA03AC9DD}"/>
              </a:ext>
            </a:extLst>
          </p:cNvPr>
          <p:cNvSpPr txBox="1"/>
          <p:nvPr/>
        </p:nvSpPr>
        <p:spPr>
          <a:xfrm>
            <a:off x="16112358" y="12509122"/>
            <a:ext cx="529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>
                <a:solidFill>
                  <a:srgbClr val="075D7E"/>
                </a:solidFill>
              </a:rPr>
              <a:t>Réalisé par VAKA Marcel S.</a:t>
            </a:r>
          </a:p>
        </p:txBody>
      </p:sp>
    </p:spTree>
    <p:extLst>
      <p:ext uri="{BB962C8B-B14F-4D97-AF65-F5344CB8AC3E}">
        <p14:creationId xmlns:p14="http://schemas.microsoft.com/office/powerpoint/2010/main" val="319536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52166C3A-42D0-3F49-9E00-B0D3146BE411}"/>
              </a:ext>
            </a:extLst>
          </p:cNvPr>
          <p:cNvGrpSpPr/>
          <p:nvPr/>
        </p:nvGrpSpPr>
        <p:grpSpPr>
          <a:xfrm>
            <a:off x="7477014" y="1173093"/>
            <a:ext cx="9423620" cy="1809748"/>
            <a:chOff x="8157324" y="1464039"/>
            <a:chExt cx="9423620" cy="180974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79A9AE2-70F5-364D-AB00-D29E79DA2152}"/>
                </a:ext>
              </a:extLst>
            </p:cNvPr>
            <p:cNvGrpSpPr/>
            <p:nvPr/>
          </p:nvGrpSpPr>
          <p:grpSpPr>
            <a:xfrm>
              <a:off x="8157324" y="1746162"/>
              <a:ext cx="9423620" cy="1527625"/>
              <a:chOff x="14002952" y="1343770"/>
              <a:chExt cx="9423620" cy="152762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ECC3133-C266-2F4B-8018-72647E86218A}"/>
                  </a:ext>
                </a:extLst>
              </p:cNvPr>
              <p:cNvSpPr txBox="1"/>
              <p:nvPr/>
            </p:nvSpPr>
            <p:spPr>
              <a:xfrm>
                <a:off x="14002952" y="1343770"/>
                <a:ext cx="9423620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857250" indent="-857250" algn="ctr">
                  <a:buFont typeface="Wingdings" panose="05000000000000000000" pitchFamily="2" charset="2"/>
                  <a:buChar char="v"/>
                </a:pPr>
                <a:r>
                  <a:rPr lang="en-US" sz="7200" b="1" dirty="0" err="1">
                    <a:solidFill>
                      <a:srgbClr val="075D7E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Fonctionnement</a:t>
                </a:r>
                <a:endParaRPr lang="en-US" sz="7200" b="1" dirty="0">
                  <a:solidFill>
                    <a:srgbClr val="075D7E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6568EE-0B21-004C-8BE5-7D6F4C4E3EB5}"/>
                  </a:ext>
                </a:extLst>
              </p:cNvPr>
              <p:cNvSpPr txBox="1"/>
              <p:nvPr/>
            </p:nvSpPr>
            <p:spPr>
              <a:xfrm>
                <a:off x="17971863" y="2471285"/>
                <a:ext cx="1444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TRODWE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81A95F-AFB3-034E-B8D1-D00754A103C1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E32A4912-38CF-4F54-851A-31B8B608D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9651"/>
            <a:ext cx="24377650" cy="3606349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7B5F61F4-3D2B-4084-91C4-B9984F4DC665}"/>
              </a:ext>
            </a:extLst>
          </p:cNvPr>
          <p:cNvSpPr txBox="1"/>
          <p:nvPr/>
        </p:nvSpPr>
        <p:spPr>
          <a:xfrm>
            <a:off x="16112358" y="12509122"/>
            <a:ext cx="529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>
                <a:solidFill>
                  <a:srgbClr val="075D7E"/>
                </a:solidFill>
              </a:rPr>
              <a:t>Réalisé par VAKA Marcel 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897A25-3037-48C3-8161-6254F333D434}"/>
              </a:ext>
            </a:extLst>
          </p:cNvPr>
          <p:cNvSpPr txBox="1"/>
          <p:nvPr/>
        </p:nvSpPr>
        <p:spPr>
          <a:xfrm>
            <a:off x="882869" y="3405352"/>
            <a:ext cx="21724883" cy="5298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I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1673FE0-7A5B-4F80-A36C-F404A3107105}"/>
              </a:ext>
            </a:extLst>
          </p:cNvPr>
          <p:cNvSpPr txBox="1"/>
          <p:nvPr/>
        </p:nvSpPr>
        <p:spPr>
          <a:xfrm>
            <a:off x="1166648" y="3720662"/>
            <a:ext cx="21724883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b="1" dirty="0">
                <a:solidFill>
                  <a:srgbClr val="075D7E"/>
                </a:solidFill>
                <a:latin typeface="Lithos Pro Regular" panose="04020505030E02020A04" pitchFamily="82" charset="0"/>
              </a:rPr>
              <a:t>TRODWé  </a:t>
            </a:r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Est une plateforme web. Elle est donc accessible à l’aide d’un navigateur web (Chrome, Mozilla Firefox, etc…)  et d’une connexion internet (Wifi, Données mobile internet).</a:t>
            </a:r>
          </a:p>
          <a:p>
            <a:endParaRPr lang="fr-CI" sz="5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Une fois sur la plateforme, l’utilisateur a la possibilité de:</a:t>
            </a:r>
          </a:p>
          <a:p>
            <a:pPr marL="685800" indent="-685800">
              <a:buFontTx/>
              <a:buChar char="-"/>
            </a:pPr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Voir les articles proposés,</a:t>
            </a:r>
          </a:p>
          <a:p>
            <a:pPr marL="685800" indent="-685800">
              <a:buFontTx/>
              <a:buChar char="-"/>
            </a:pPr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Voir les détails d’un article,</a:t>
            </a:r>
          </a:p>
          <a:p>
            <a:pPr marL="685800" indent="-685800">
              <a:buFontTx/>
              <a:buChar char="-"/>
            </a:pPr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Ajouter un article dans son panier (et donc devra se connecter à son compte d’abord),</a:t>
            </a:r>
          </a:p>
          <a:p>
            <a:pPr marL="685800" indent="-685800">
              <a:buFontTx/>
              <a:buChar char="-"/>
            </a:pPr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Voir le contenu de son panier</a:t>
            </a:r>
          </a:p>
        </p:txBody>
      </p:sp>
    </p:spTree>
    <p:extLst>
      <p:ext uri="{BB962C8B-B14F-4D97-AF65-F5344CB8AC3E}">
        <p14:creationId xmlns:p14="http://schemas.microsoft.com/office/powerpoint/2010/main" val="45848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149D52C-BAF1-8E4B-9A0A-CF523FC31805}"/>
              </a:ext>
            </a:extLst>
          </p:cNvPr>
          <p:cNvGrpSpPr/>
          <p:nvPr/>
        </p:nvGrpSpPr>
        <p:grpSpPr>
          <a:xfrm>
            <a:off x="1406525" y="2352045"/>
            <a:ext cx="11750480" cy="1636125"/>
            <a:chOff x="6313585" y="755779"/>
            <a:chExt cx="11750480" cy="163612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ADFB01-F030-A745-B995-B5B44FF5CA2D}"/>
                </a:ext>
              </a:extLst>
            </p:cNvPr>
            <p:cNvSpPr txBox="1"/>
            <p:nvPr/>
          </p:nvSpPr>
          <p:spPr>
            <a:xfrm>
              <a:off x="6313585" y="755779"/>
              <a:ext cx="1023892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itchFamily="2" charset="77"/>
                </a:rPr>
                <a:t>Phone Preview Sample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E00574-5C60-ED4C-980E-A24BFFDD282C}"/>
                </a:ext>
              </a:extLst>
            </p:cNvPr>
            <p:cNvSpPr txBox="1"/>
            <p:nvPr/>
          </p:nvSpPr>
          <p:spPr>
            <a:xfrm>
              <a:off x="6313585" y="1815464"/>
              <a:ext cx="11750480" cy="57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We offer small businesses a complete array of online marketing solutions.</a:t>
              </a:r>
            </a:p>
          </p:txBody>
        </p:sp>
      </p:grpSp>
      <p:pic>
        <p:nvPicPr>
          <p:cNvPr id="25" name="Image 24">
            <a:extLst>
              <a:ext uri="{FF2B5EF4-FFF2-40B4-BE49-F238E27FC236}">
                <a16:creationId xmlns:a16="http://schemas.microsoft.com/office/drawing/2014/main" id="{27543399-C32E-416C-9941-15F0C8C8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9651"/>
            <a:ext cx="24377650" cy="3606349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22A3EE4-40D7-4ED2-B579-DFC61FC0CDA5}"/>
              </a:ext>
            </a:extLst>
          </p:cNvPr>
          <p:cNvSpPr txBox="1"/>
          <p:nvPr/>
        </p:nvSpPr>
        <p:spPr>
          <a:xfrm>
            <a:off x="16112358" y="12509122"/>
            <a:ext cx="529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>
                <a:solidFill>
                  <a:srgbClr val="075D7E"/>
                </a:solidFill>
              </a:rPr>
              <a:t>Réalisé par VAKA Marcel 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DF3FD7-843F-4B38-BFD0-B83103FAFB46}"/>
              </a:ext>
            </a:extLst>
          </p:cNvPr>
          <p:cNvSpPr txBox="1"/>
          <p:nvPr/>
        </p:nvSpPr>
        <p:spPr>
          <a:xfrm>
            <a:off x="882869" y="756745"/>
            <a:ext cx="22576221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Enregistrer un ou plusieurs articles pour un achat future,</a:t>
            </a:r>
          </a:p>
          <a:p>
            <a:pPr marL="571500" indent="-571500">
              <a:buFontTx/>
              <a:buChar char="-"/>
            </a:pPr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Appliquer un coupon à son montant total pour une réduction,</a:t>
            </a:r>
          </a:p>
          <a:p>
            <a:pPr marL="571500" indent="-571500">
              <a:buFontTx/>
              <a:buChar char="-"/>
            </a:pPr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Valider sa commande.</a:t>
            </a:r>
          </a:p>
          <a:p>
            <a:pPr marL="571500" indent="-571500">
              <a:buFontTx/>
              <a:buChar char="-"/>
            </a:pPr>
            <a:endParaRPr lang="fr-CI" sz="5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L’ADMINISTRATEUR</a:t>
            </a:r>
          </a:p>
          <a:p>
            <a:endParaRPr lang="fr-CI" sz="5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Avec les mêmes conditions d’accessibilité que l’utilisateur, une fois sur la plateforme, l’admin:</a:t>
            </a:r>
          </a:p>
          <a:p>
            <a:pPr marL="685800" indent="-685800">
              <a:buFontTx/>
              <a:buChar char="-"/>
            </a:pPr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Se connecte,</a:t>
            </a:r>
          </a:p>
          <a:p>
            <a:pPr marL="685800" indent="-685800">
              <a:buFontTx/>
              <a:buChar char="-"/>
            </a:pPr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Edite( Crée, modifie, supprime) les articles,</a:t>
            </a:r>
          </a:p>
          <a:p>
            <a:pPr marL="685800" indent="-685800">
              <a:buFontTx/>
              <a:buChar char="-"/>
            </a:pPr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Edite(Crée, modifie, supprime) les catégories,</a:t>
            </a:r>
          </a:p>
          <a:p>
            <a:pPr marL="685800" indent="-685800">
              <a:buFontTx/>
              <a:buChar char="-"/>
            </a:pPr>
            <a:r>
              <a:rPr lang="fr-CI" sz="5400" dirty="0">
                <a:solidFill>
                  <a:schemeClr val="tx2">
                    <a:lumMod val="75000"/>
                  </a:schemeClr>
                </a:solidFill>
              </a:rPr>
              <a:t>Edite les commandes.</a:t>
            </a:r>
          </a:p>
        </p:txBody>
      </p:sp>
    </p:spTree>
    <p:extLst>
      <p:ext uri="{BB962C8B-B14F-4D97-AF65-F5344CB8AC3E}">
        <p14:creationId xmlns:p14="http://schemas.microsoft.com/office/powerpoint/2010/main" val="101166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8">
            <a:extLst>
              <a:ext uri="{FF2B5EF4-FFF2-40B4-BE49-F238E27FC236}">
                <a16:creationId xmlns:a16="http://schemas.microsoft.com/office/drawing/2014/main" id="{6E5208CD-4AD4-41A2-83D3-EAC5465DD8A0}"/>
              </a:ext>
            </a:extLst>
          </p:cNvPr>
          <p:cNvGrpSpPr/>
          <p:nvPr/>
        </p:nvGrpSpPr>
        <p:grpSpPr>
          <a:xfrm>
            <a:off x="6026587" y="1173093"/>
            <a:ext cx="12324476" cy="2590447"/>
            <a:chOff x="8157324" y="1464039"/>
            <a:chExt cx="9423620" cy="2590447"/>
          </a:xfrm>
        </p:grpSpPr>
        <p:grpSp>
          <p:nvGrpSpPr>
            <p:cNvPr id="4" name="Group 39">
              <a:extLst>
                <a:ext uri="{FF2B5EF4-FFF2-40B4-BE49-F238E27FC236}">
                  <a16:creationId xmlns:a16="http://schemas.microsoft.com/office/drawing/2014/main" id="{D04B20D8-589D-4072-AD8A-A3706594C8F9}"/>
                </a:ext>
              </a:extLst>
            </p:cNvPr>
            <p:cNvGrpSpPr/>
            <p:nvPr/>
          </p:nvGrpSpPr>
          <p:grpSpPr>
            <a:xfrm>
              <a:off x="8157324" y="1746162"/>
              <a:ext cx="9423620" cy="2308324"/>
              <a:chOff x="14002952" y="1343770"/>
              <a:chExt cx="9423620" cy="2308324"/>
            </a:xfrm>
          </p:grpSpPr>
          <p:sp>
            <p:nvSpPr>
              <p:cNvPr id="6" name="TextBox 41">
                <a:extLst>
                  <a:ext uri="{FF2B5EF4-FFF2-40B4-BE49-F238E27FC236}">
                    <a16:creationId xmlns:a16="http://schemas.microsoft.com/office/drawing/2014/main" id="{A7E3C713-5F92-4E97-9A84-18659F28365B}"/>
                  </a:ext>
                </a:extLst>
              </p:cNvPr>
              <p:cNvSpPr txBox="1"/>
              <p:nvPr/>
            </p:nvSpPr>
            <p:spPr>
              <a:xfrm>
                <a:off x="14002952" y="1343770"/>
                <a:ext cx="9423620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857250" indent="-857250" algn="ctr">
                  <a:buFont typeface="Wingdings" panose="05000000000000000000" pitchFamily="2" charset="2"/>
                  <a:buChar char="v"/>
                </a:pPr>
                <a:r>
                  <a:rPr lang="en-US" sz="7200" b="1" dirty="0">
                    <a:solidFill>
                      <a:srgbClr val="075D7E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Quelques captures d’écran</a:t>
                </a:r>
              </a:p>
            </p:txBody>
          </p:sp>
          <p:sp>
            <p:nvSpPr>
              <p:cNvPr id="7" name="TextBox 42">
                <a:extLst>
                  <a:ext uri="{FF2B5EF4-FFF2-40B4-BE49-F238E27FC236}">
                    <a16:creationId xmlns:a16="http://schemas.microsoft.com/office/drawing/2014/main" id="{095BB4F2-E8C6-43F6-B49B-5737473814B3}"/>
                  </a:ext>
                </a:extLst>
              </p:cNvPr>
              <p:cNvSpPr txBox="1"/>
              <p:nvPr/>
            </p:nvSpPr>
            <p:spPr>
              <a:xfrm>
                <a:off x="17992451" y="2619478"/>
                <a:ext cx="1444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TRODWE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910850-9DE2-4560-92D1-17A6F8B39237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85C34D8C-3543-4B67-834E-8EAFCF2A929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78" y="3232184"/>
            <a:ext cx="4947599" cy="6877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10CBF0A-BD89-4E96-8C34-0FE98BE478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34" y="3232183"/>
            <a:ext cx="4966376" cy="6877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D91ADE3-549A-4508-9B96-AD341E9319A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522" y="3232184"/>
            <a:ext cx="4966376" cy="6877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49E76B6-63B7-4665-A954-917A4A2D52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9651"/>
            <a:ext cx="24377650" cy="360634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1575B4E-EACA-44D0-ADAE-545D98390330}"/>
              </a:ext>
            </a:extLst>
          </p:cNvPr>
          <p:cNvSpPr txBox="1"/>
          <p:nvPr/>
        </p:nvSpPr>
        <p:spPr>
          <a:xfrm>
            <a:off x="16112358" y="12509122"/>
            <a:ext cx="529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>
                <a:solidFill>
                  <a:srgbClr val="075D7E"/>
                </a:solidFill>
              </a:rPr>
              <a:t>Réalisé par VAKA Marcel S.</a:t>
            </a:r>
          </a:p>
        </p:txBody>
      </p:sp>
    </p:spTree>
    <p:extLst>
      <p:ext uri="{BB962C8B-B14F-4D97-AF65-F5344CB8AC3E}">
        <p14:creationId xmlns:p14="http://schemas.microsoft.com/office/powerpoint/2010/main" val="190253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cketo Graphics - Aqua Purple Light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0A09C"/>
      </a:accent1>
      <a:accent2>
        <a:srgbClr val="0098A5"/>
      </a:accent2>
      <a:accent3>
        <a:srgbClr val="1991AB"/>
      </a:accent3>
      <a:accent4>
        <a:srgbClr val="2B85AE"/>
      </a:accent4>
      <a:accent5>
        <a:srgbClr val="4175A9"/>
      </a:accent5>
      <a:accent6>
        <a:srgbClr val="5267A5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89741</TotalTime>
  <Words>521</Words>
  <Application>Microsoft Office PowerPoint</Application>
  <PresentationFormat>Personnalisé</PresentationFormat>
  <Paragraphs>75</Paragraphs>
  <Slides>12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Lithos Pro Regular</vt:lpstr>
      <vt:lpstr>Montserrat</vt:lpstr>
      <vt:lpstr>Montserrat Light</vt:lpstr>
      <vt:lpstr>Roboto</vt:lpstr>
      <vt:lpstr>Roboto Light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VAKA</dc:creator>
  <cp:keywords/>
  <dc:description/>
  <cp:lastModifiedBy>DEENIZ</cp:lastModifiedBy>
  <cp:revision>16143</cp:revision>
  <dcterms:created xsi:type="dcterms:W3CDTF">2014-11-12T21:47:38Z</dcterms:created>
  <dcterms:modified xsi:type="dcterms:W3CDTF">2021-03-20T02:08:36Z</dcterms:modified>
  <cp:category/>
</cp:coreProperties>
</file>