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"/>
  </p:notesMasterIdLst>
  <p:sldIdLst>
    <p:sldId id="4149" r:id="rId2"/>
    <p:sldId id="3990" r:id="rId3"/>
    <p:sldId id="4029" r:id="rId4"/>
    <p:sldId id="4016" r:id="rId5"/>
    <p:sldId id="4166" r:id="rId6"/>
    <p:sldId id="4049" r:id="rId7"/>
    <p:sldId id="4154" r:id="rId8"/>
    <p:sldId id="4193" r:id="rId9"/>
    <p:sldId id="4194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D7E"/>
    <a:srgbClr val="EBDF75"/>
    <a:srgbClr val="F2F2F2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6" autoAdjust="0"/>
    <p:restoredTop sz="85337" autoAdjust="0"/>
  </p:normalViewPr>
  <p:slideViewPr>
    <p:cSldViewPr snapToGrid="0" snapToObjects="1">
      <p:cViewPr varScale="1">
        <p:scale>
          <a:sx n="31" d="100"/>
          <a:sy n="31" d="100"/>
        </p:scale>
        <p:origin x="354" y="8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8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428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52693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06835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1634" y="5152754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3457" y="4023360"/>
            <a:ext cx="11616016" cy="838108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752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67134" y="2931498"/>
            <a:ext cx="4806860" cy="8534001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9093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‹N°›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0" y="1"/>
            <a:ext cx="24377649" cy="13715999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CA892A4-C55F-4840-8892-A5877ECFB0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608504"/>
            <a:ext cx="1986455" cy="2074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863203-6DCE-4216-A009-08B4547BB696}"/>
              </a:ext>
            </a:extLst>
          </p:cNvPr>
          <p:cNvSpPr/>
          <p:nvPr/>
        </p:nvSpPr>
        <p:spPr>
          <a:xfrm>
            <a:off x="20584489" y="504497"/>
            <a:ext cx="2144110" cy="2238704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DA2BE2-9022-46B2-B58C-913194CFB4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25" y="627225"/>
            <a:ext cx="2258638" cy="199324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E42345-3606-4819-9263-2285A307C5FD}"/>
              </a:ext>
            </a:extLst>
          </p:cNvPr>
          <p:cNvSpPr txBox="1"/>
          <p:nvPr/>
        </p:nvSpPr>
        <p:spPr>
          <a:xfrm>
            <a:off x="2743200" y="4490116"/>
            <a:ext cx="193915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BIENVENUE</a:t>
            </a:r>
          </a:p>
          <a:p>
            <a:pPr algn="ctr"/>
            <a:r>
              <a:rPr lang="fr-FR" sz="9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À</a:t>
            </a:r>
          </a:p>
          <a:p>
            <a:pPr algn="ctr"/>
            <a:r>
              <a:rPr lang="fr-FR" sz="120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IVOIRE GEEK SCHOOL (IGS)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6387C8-0E76-4F68-A882-C2B8AF242DD4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6910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3657599" y="412319"/>
            <a:ext cx="18256470" cy="9284392"/>
            <a:chOff x="5280938" y="1464039"/>
            <a:chExt cx="14378152" cy="71015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280938" y="1847624"/>
              <a:ext cx="14378152" cy="6717972"/>
              <a:chOff x="11126566" y="1445232"/>
              <a:chExt cx="14378152" cy="671797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2697258" y="1445232"/>
                <a:ext cx="10296400" cy="918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I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Que retenir d’IGS </a:t>
                </a:r>
                <a:r>
                  <a:rPr lang="en-US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?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1126566" y="2913432"/>
                <a:ext cx="14378152" cy="524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Créée en 2020 et à sa tête Mademoiselle Raîssa BANHORO, une référence dans le domaine des </a:t>
                </a:r>
                <a:r>
                  <a:rPr lang="fr-FR" sz="4000" spc="300" dirty="0" err="1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NTICs</a:t>
                </a: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 en Afrique et particulièrement en Côte d’Ivoire, IGS est une école informatique qui prône la pratique et dont les principales branches sont :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Développement web et mobile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Développement de jeux vidéos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Référencement Digital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Licence pro IDA</a:t>
                </a:r>
              </a:p>
              <a:p>
                <a:endParaRPr lang="fr-FR" sz="4000" spc="300" dirty="0">
                  <a:solidFill>
                    <a:schemeClr val="tx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  <a:p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Ainsi, ma formation dans cette école à été le Développement Web et mobile. À la fin, un projet m’a été soumis, l’objet de notre rencontre.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1692510" y="1464039"/>
              <a:ext cx="664618" cy="76974"/>
            </a:xfrm>
            <a:prstGeom prst="rect">
              <a:avLst/>
            </a:prstGeom>
            <a:solidFill>
              <a:srgbClr val="075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AFDDDE94-814A-4A99-9184-4AFEEE76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503318B-CAF3-47EB-B84D-EB23B4C30C2E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9158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5876B2-9417-4A36-B7A0-8C87CF6B05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91" y="-1"/>
            <a:ext cx="18194060" cy="13716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D30F1AB-829F-A344-B924-DA1A9A05FA96}"/>
              </a:ext>
            </a:extLst>
          </p:cNvPr>
          <p:cNvSpPr/>
          <p:nvPr/>
        </p:nvSpPr>
        <p:spPr>
          <a:xfrm rot="10800000" flipV="1">
            <a:off x="-6" y="0"/>
            <a:ext cx="15712513" cy="13716000"/>
          </a:xfrm>
          <a:prstGeom prst="rect">
            <a:avLst/>
          </a:prstGeom>
          <a:solidFill>
            <a:srgbClr val="075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07B144-6450-9545-9D8F-BBB58F2674B5}"/>
              </a:ext>
            </a:extLst>
          </p:cNvPr>
          <p:cNvSpPr/>
          <p:nvPr/>
        </p:nvSpPr>
        <p:spPr>
          <a:xfrm>
            <a:off x="8581216" y="2804316"/>
            <a:ext cx="14097694" cy="810736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solidFill>
              <a:srgbClr val="075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818965" y="5283950"/>
            <a:ext cx="4913848" cy="3144445"/>
            <a:chOff x="8157324" y="1464039"/>
            <a:chExt cx="4913848" cy="314444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D2A440-1AC4-674F-98C8-0D2A383D4F5E}"/>
                </a:ext>
              </a:extLst>
            </p:cNvPr>
            <p:cNvSpPr txBox="1"/>
            <p:nvPr/>
          </p:nvSpPr>
          <p:spPr>
            <a:xfrm>
              <a:off x="8157324" y="1746162"/>
              <a:ext cx="4913848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PROJET DE FIN DE FORMATION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825529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7B99814-367C-5E42-9AAE-7630C5CB74EB}"/>
              </a:ext>
            </a:extLst>
          </p:cNvPr>
          <p:cNvSpPr txBox="1"/>
          <p:nvPr/>
        </p:nvSpPr>
        <p:spPr>
          <a:xfrm>
            <a:off x="9128562" y="4780508"/>
            <a:ext cx="13067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DEVELOPPER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UNE PLATEFORME WEB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DE E-COMMERCE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(INTERFACE CLIENT ET ADMIN)</a:t>
            </a: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77717EA6-FCA8-4330-9954-58B32E82CEB8}"/>
              </a:ext>
            </a:extLst>
          </p:cNvPr>
          <p:cNvSpPr/>
          <p:nvPr/>
        </p:nvSpPr>
        <p:spPr>
          <a:xfrm rot="5613064">
            <a:off x="6882476" y="6379113"/>
            <a:ext cx="1341360" cy="1062211"/>
          </a:xfrm>
          <a:prstGeom prst="triangle">
            <a:avLst/>
          </a:prstGeom>
          <a:solidFill>
            <a:srgbClr val="EBD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2109F7-70C8-4C9C-B55E-224F1F13C2F9}"/>
              </a:ext>
            </a:extLst>
          </p:cNvPr>
          <p:cNvSpPr txBox="1"/>
          <p:nvPr/>
        </p:nvSpPr>
        <p:spPr>
          <a:xfrm>
            <a:off x="10332849" y="12832287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13196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CC4461-9C27-467D-B550-A4D9FEC676BF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075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ACF0A8-8C59-4759-B158-6BB34FA011A1}"/>
              </a:ext>
            </a:extLst>
          </p:cNvPr>
          <p:cNvSpPr txBox="1"/>
          <p:nvPr/>
        </p:nvSpPr>
        <p:spPr>
          <a:xfrm>
            <a:off x="3783723" y="5856889"/>
            <a:ext cx="89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2000" b="1" dirty="0" err="1">
                <a:solidFill>
                  <a:schemeClr val="bg1"/>
                </a:solidFill>
                <a:latin typeface="Lithos Pro Regular" panose="04020505030E02020A04" pitchFamily="82" charset="0"/>
              </a:rPr>
              <a:t>TRODWé</a:t>
            </a:r>
            <a:endParaRPr lang="fr-CI" sz="12000" b="1" dirty="0">
              <a:solidFill>
                <a:schemeClr val="bg1"/>
              </a:solidFill>
              <a:latin typeface="Lithos Pro Regular" panose="04020505030E02020A04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ECF1B-5653-4BC3-BD37-8747CB3EC59C}"/>
              </a:ext>
            </a:extLst>
          </p:cNvPr>
          <p:cNvSpPr/>
          <p:nvPr/>
        </p:nvSpPr>
        <p:spPr>
          <a:xfrm>
            <a:off x="12044853" y="5257799"/>
            <a:ext cx="346841" cy="2900855"/>
          </a:xfrm>
          <a:prstGeom prst="rect">
            <a:avLst/>
          </a:prstGeom>
          <a:solidFill>
            <a:srgbClr val="EBD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87EBC6-7DD7-44B5-A380-850357494F67}"/>
              </a:ext>
            </a:extLst>
          </p:cNvPr>
          <p:cNvSpPr txBox="1"/>
          <p:nvPr/>
        </p:nvSpPr>
        <p:spPr>
          <a:xfrm>
            <a:off x="12423225" y="5646397"/>
            <a:ext cx="75043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Votre plateforme de </a:t>
            </a:r>
          </a:p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vente en ligne de </a:t>
            </a:r>
          </a:p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Matériels informatiques.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25D2D1-380B-46AA-B4BB-616A9B097177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5143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>
            <a:extLst>
              <a:ext uri="{FF2B5EF4-FFF2-40B4-BE49-F238E27FC236}">
                <a16:creationId xmlns:a16="http://schemas.microsoft.com/office/drawing/2014/main" id="{46A240A2-31FE-D34B-A230-DDEC6DBB0485}"/>
              </a:ext>
            </a:extLst>
          </p:cNvPr>
          <p:cNvSpPr txBox="1">
            <a:spLocks/>
          </p:cNvSpPr>
          <p:nvPr/>
        </p:nvSpPr>
        <p:spPr>
          <a:xfrm flipH="1">
            <a:off x="13749889" y="5540768"/>
            <a:ext cx="8628351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 online.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8E3717-12DD-1545-83C0-A1EA3665ACDB}"/>
              </a:ext>
            </a:extLst>
          </p:cNvPr>
          <p:cNvSpPr/>
          <p:nvPr/>
        </p:nvSpPr>
        <p:spPr>
          <a:xfrm flipH="1">
            <a:off x="13891951" y="4850415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D96B37E-26E9-FD44-9584-B2397096A2B9}"/>
              </a:ext>
            </a:extLst>
          </p:cNvPr>
          <p:cNvSpPr txBox="1">
            <a:spLocks/>
          </p:cNvSpPr>
          <p:nvPr/>
        </p:nvSpPr>
        <p:spPr>
          <a:xfrm flipH="1">
            <a:off x="13749889" y="9835494"/>
            <a:ext cx="8628351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 online.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45641-D579-0240-B3BE-85E13B2F5EF9}"/>
              </a:ext>
            </a:extLst>
          </p:cNvPr>
          <p:cNvSpPr/>
          <p:nvPr/>
        </p:nvSpPr>
        <p:spPr>
          <a:xfrm flipH="1">
            <a:off x="13891951" y="914514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23214-BF7D-F24F-8C8A-B0DD048D0ABF}"/>
              </a:ext>
            </a:extLst>
          </p:cNvPr>
          <p:cNvGrpSpPr/>
          <p:nvPr/>
        </p:nvGrpSpPr>
        <p:grpSpPr>
          <a:xfrm>
            <a:off x="7040624" y="1173093"/>
            <a:ext cx="10296400" cy="1482452"/>
            <a:chOff x="7720934" y="1464039"/>
            <a:chExt cx="10296400" cy="14824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79B14-1388-E34B-91B9-42988E235003}"/>
                </a:ext>
              </a:extLst>
            </p:cNvPr>
            <p:cNvSpPr txBox="1"/>
            <p:nvPr/>
          </p:nvSpPr>
          <p:spPr>
            <a:xfrm>
              <a:off x="7720934" y="1746162"/>
              <a:ext cx="10296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err="1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Sommaire</a:t>
              </a:r>
              <a:endParaRPr lang="en-US" sz="7200" b="1" dirty="0">
                <a:solidFill>
                  <a:srgbClr val="075D7E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70606D-F02D-6F45-BAA7-B880998E991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EA8FC634-289F-4F1A-88C1-AFB5A7F9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5" y="10109651"/>
            <a:ext cx="24377650" cy="36063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5F0E11-44BF-403B-93DB-82C64A5E4F79}"/>
              </a:ext>
            </a:extLst>
          </p:cNvPr>
          <p:cNvSpPr txBox="1"/>
          <p:nvPr/>
        </p:nvSpPr>
        <p:spPr>
          <a:xfrm>
            <a:off x="5303017" y="3606349"/>
            <a:ext cx="12391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Présentation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Fonctionnement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Quelques écrans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Démo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A03DB4-DDFA-4EC8-89BE-DB5EAA3B49A7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3514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 err="1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Présentation</a:t>
                </a:r>
                <a:endParaRPr lang="en-US" sz="7200" b="1" dirty="0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7992451" y="2398761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A377610-1A4B-434F-9B5D-CBF3A74421A0}"/>
              </a:ext>
            </a:extLst>
          </p:cNvPr>
          <p:cNvSpPr txBox="1"/>
          <p:nvPr/>
        </p:nvSpPr>
        <p:spPr>
          <a:xfrm>
            <a:off x="1639614" y="3657600"/>
            <a:ext cx="21598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 err="1">
                <a:solidFill>
                  <a:srgbClr val="075D7E"/>
                </a:solidFill>
                <a:latin typeface="Lithos Pro Regular" panose="04020505030E02020A04" pitchFamily="82" charset="0"/>
              </a:rPr>
              <a:t>TRODWé</a:t>
            </a:r>
            <a:r>
              <a:rPr lang="fr-CI" dirty="0"/>
              <a:t>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un mélange de français(Trop de) et Nouchi (choses) et donc qui signifie simplement « Trop de choses(articles) ».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CI" b="1" dirty="0" err="1">
                <a:solidFill>
                  <a:srgbClr val="075D7E"/>
                </a:solidFill>
                <a:latin typeface="Lithos Pro Regular" panose="04020505030E02020A04" pitchFamily="82" charset="0"/>
              </a:rPr>
              <a:t>TRODWé</a:t>
            </a:r>
            <a:r>
              <a:rPr lang="fr-CI" sz="5400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donc  une plateforme de vente de toute sorte d’article en ligne, un site internet e-commerce.</a:t>
            </a: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Cependant, pour le lancement de la plateforme, nous commençons avec le matériel informatique, les téléphones mobiles et l’électroménager.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D44B848-657E-4B73-B20C-6BD4E3AE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FDDF2AB-8AD4-4052-A513-448BA03AC9DD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19536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2166C3A-42D0-3F49-9E00-B0D3146BE411}"/>
              </a:ext>
            </a:extLst>
          </p:cNvPr>
          <p:cNvGrpSpPr/>
          <p:nvPr/>
        </p:nvGrpSpPr>
        <p:grpSpPr>
          <a:xfrm>
            <a:off x="7477014" y="1173093"/>
            <a:ext cx="9423620" cy="1809748"/>
            <a:chOff x="8157324" y="1464039"/>
            <a:chExt cx="9423620" cy="180974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A9AE2-70F5-364D-AB00-D29E79DA2152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527625"/>
              <a:chOff x="14002952" y="1343770"/>
              <a:chExt cx="9423620" cy="152762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CC3133-C266-2F4B-8018-72647E86218A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 err="1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Fonctionnement</a:t>
                </a:r>
                <a:endParaRPr lang="en-US" sz="7200" b="1" dirty="0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6568EE-0B21-004C-8BE5-7D6F4C4E3EB5}"/>
                  </a:ext>
                </a:extLst>
              </p:cNvPr>
              <p:cNvSpPr txBox="1"/>
              <p:nvPr/>
            </p:nvSpPr>
            <p:spPr>
              <a:xfrm>
                <a:off x="17971863" y="2471285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81A95F-AFB3-034E-B8D1-D00754A103C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E32A4912-38CF-4F54-851A-31B8B608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B5F61F4-3D2B-4084-91C4-B9984F4DC665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97A25-3037-48C3-8161-6254F333D434}"/>
              </a:ext>
            </a:extLst>
          </p:cNvPr>
          <p:cNvSpPr txBox="1"/>
          <p:nvPr/>
        </p:nvSpPr>
        <p:spPr>
          <a:xfrm>
            <a:off x="882869" y="3405352"/>
            <a:ext cx="21724883" cy="5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I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673FE0-7A5B-4F80-A36C-F404A3107105}"/>
              </a:ext>
            </a:extLst>
          </p:cNvPr>
          <p:cNvSpPr txBox="1"/>
          <p:nvPr/>
        </p:nvSpPr>
        <p:spPr>
          <a:xfrm>
            <a:off x="1166648" y="3720662"/>
            <a:ext cx="2172488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 err="1">
                <a:solidFill>
                  <a:srgbClr val="075D7E"/>
                </a:solidFill>
                <a:latin typeface="Lithos Pro Regular" panose="04020505030E02020A04" pitchFamily="82" charset="0"/>
              </a:rPr>
              <a:t>TRODWé</a:t>
            </a:r>
            <a:r>
              <a:rPr lang="fr-CI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 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une plateforme web. Elle est donc accessible à l’aide d’un navigateur web (Chrome, Mozilla Firefox, etc…)  et d’une connexion internet (Wifi, Données mobile internet).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Une fois sur la plateforme, l’utilisateur a la possibilité de: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les articles proposés,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les détails d’un article,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Ajouter un article dans son panier (et donc devra se connecter à son compte d’abord),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 contenu de son panier</a:t>
            </a:r>
          </a:p>
        </p:txBody>
      </p:sp>
    </p:spTree>
    <p:extLst>
      <p:ext uri="{BB962C8B-B14F-4D97-AF65-F5344CB8AC3E}">
        <p14:creationId xmlns:p14="http://schemas.microsoft.com/office/powerpoint/2010/main" val="45848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9D52C-BAF1-8E4B-9A0A-CF523FC31805}"/>
              </a:ext>
            </a:extLst>
          </p:cNvPr>
          <p:cNvGrpSpPr/>
          <p:nvPr/>
        </p:nvGrpSpPr>
        <p:grpSpPr>
          <a:xfrm>
            <a:off x="1406525" y="2352045"/>
            <a:ext cx="11750480" cy="1636125"/>
            <a:chOff x="6313585" y="755779"/>
            <a:chExt cx="11750480" cy="16361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ADFB01-F030-A745-B995-B5B44FF5CA2D}"/>
                </a:ext>
              </a:extLst>
            </p:cNvPr>
            <p:cNvSpPr txBox="1"/>
            <p:nvPr/>
          </p:nvSpPr>
          <p:spPr>
            <a:xfrm>
              <a:off x="6313585" y="755779"/>
              <a:ext cx="1023892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itchFamily="2" charset="77"/>
                </a:rPr>
                <a:t>Phone Preview Sample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E00574-5C60-ED4C-980E-A24BFFDD282C}"/>
                </a:ext>
              </a:extLst>
            </p:cNvPr>
            <p:cNvSpPr txBox="1"/>
            <p:nvPr/>
          </p:nvSpPr>
          <p:spPr>
            <a:xfrm>
              <a:off x="6313585" y="1815464"/>
              <a:ext cx="11750480" cy="57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We offer small businesses a complete array of online marketing solutions.</a:t>
              </a: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27543399-C32E-416C-9941-15F0C8C8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22A3EE4-40D7-4ED2-B579-DFC61FC0CDA5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DF3FD7-843F-4B38-BFD0-B83103FAFB46}"/>
              </a:ext>
            </a:extLst>
          </p:cNvPr>
          <p:cNvSpPr txBox="1"/>
          <p:nvPr/>
        </p:nvSpPr>
        <p:spPr>
          <a:xfrm>
            <a:off x="882869" y="756745"/>
            <a:ext cx="2257622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Enregistrer un ou plusieurs articles pour un achat future,</a:t>
            </a:r>
          </a:p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Appliquer un coupon à son montant total pour une réduction,</a:t>
            </a:r>
          </a:p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Valider sa commande.</a:t>
            </a:r>
          </a:p>
          <a:p>
            <a:pPr marL="571500" indent="-571500">
              <a:buFontTx/>
              <a:buChar char="-"/>
            </a:pPr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L’ADMINISTRATEUR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Avec les mêmes conditions d’accessibilité que l’utilisateur, une fois sur la plateforme, l’admin: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Se connecte,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Edite( Crée, modifie, supprime) les articles,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Edite(Crée, modifie, supprime) les catégories,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 les commandes.</a:t>
            </a:r>
          </a:p>
        </p:txBody>
      </p:sp>
    </p:spTree>
    <p:extLst>
      <p:ext uri="{BB962C8B-B14F-4D97-AF65-F5344CB8AC3E}">
        <p14:creationId xmlns:p14="http://schemas.microsoft.com/office/powerpoint/2010/main" val="101166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>
            <a:extLst>
              <a:ext uri="{FF2B5EF4-FFF2-40B4-BE49-F238E27FC236}">
                <a16:creationId xmlns:a16="http://schemas.microsoft.com/office/drawing/2014/main" id="{6E5208CD-4AD4-41A2-83D3-EAC5465DD8A0}"/>
              </a:ext>
            </a:extLst>
          </p:cNvPr>
          <p:cNvGrpSpPr/>
          <p:nvPr/>
        </p:nvGrpSpPr>
        <p:grpSpPr>
          <a:xfrm>
            <a:off x="6026587" y="1173093"/>
            <a:ext cx="12324476" cy="2590447"/>
            <a:chOff x="8157324" y="1464039"/>
            <a:chExt cx="9423620" cy="2590447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D04B20D8-589D-4072-AD8A-A3706594C8F9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2308324"/>
              <a:chOff x="14002952" y="1343770"/>
              <a:chExt cx="9423620" cy="2308324"/>
            </a:xfrm>
          </p:grpSpPr>
          <p:sp>
            <p:nvSpPr>
              <p:cNvPr id="6" name="TextBox 41">
                <a:extLst>
                  <a:ext uri="{FF2B5EF4-FFF2-40B4-BE49-F238E27FC236}">
                    <a16:creationId xmlns:a16="http://schemas.microsoft.com/office/drawing/2014/main" id="{A7E3C713-5F92-4E97-9A84-18659F28365B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Quelques captures d’écran</a:t>
                </a:r>
              </a:p>
            </p:txBody>
          </p:sp>
          <p:sp>
            <p:nvSpPr>
              <p:cNvPr id="7" name="TextBox 42">
                <a:extLst>
                  <a:ext uri="{FF2B5EF4-FFF2-40B4-BE49-F238E27FC236}">
                    <a16:creationId xmlns:a16="http://schemas.microsoft.com/office/drawing/2014/main" id="{095BB4F2-E8C6-43F6-B49B-5737473814B3}"/>
                  </a:ext>
                </a:extLst>
              </p:cNvPr>
              <p:cNvSpPr txBox="1"/>
              <p:nvPr/>
            </p:nvSpPr>
            <p:spPr>
              <a:xfrm>
                <a:off x="17992451" y="2619478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910850-9DE2-4560-92D1-17A6F8B39237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5C34D8C-3543-4B67-834E-8EAFCF2A92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8" y="3232184"/>
            <a:ext cx="4947599" cy="764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0CBF0A-BD89-4E96-8C34-0FE98BE478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49" y="3232184"/>
            <a:ext cx="4966376" cy="764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9E76B6-63B7-4665-A954-917A4A2D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eto Graphics - Aqua Purp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89275</TotalTime>
  <Words>498</Words>
  <Application>Microsoft Office PowerPoint</Application>
  <PresentationFormat>Personnalisé</PresentationFormat>
  <Paragraphs>70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Lithos Pro Regular</vt:lpstr>
      <vt:lpstr>Montserrat</vt:lpstr>
      <vt:lpstr>Montserrat Light</vt:lpstr>
      <vt:lpstr>Roboto</vt:lpstr>
      <vt:lpstr>Roboto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DEENIZ</cp:lastModifiedBy>
  <cp:revision>16139</cp:revision>
  <dcterms:created xsi:type="dcterms:W3CDTF">2014-11-12T21:47:38Z</dcterms:created>
  <dcterms:modified xsi:type="dcterms:W3CDTF">2021-03-19T18:22:39Z</dcterms:modified>
  <cp:category/>
</cp:coreProperties>
</file>