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Aileron" panose="020B0604020202020204" charset="0"/>
      <p:regular r:id="rId26"/>
    </p:embeddedFont>
    <p:embeddedFont>
      <p:font typeface="Aileron Bold" panose="020B0604020202020204" charset="0"/>
      <p:regular r:id="rId27"/>
    </p:embeddedFont>
    <p:embeddedFont>
      <p:font typeface="Aileron Light" panose="020B0604020202020204" charset="0"/>
      <p:regular r:id="rId28"/>
    </p:embeddedFont>
    <p:embeddedFont>
      <p:font typeface="Open Sans" panose="020B0606030504020204" pitchFamily="34" charset="0"/>
      <p:regular r:id="rId29"/>
      <p:bold r:id="rId30"/>
      <p:italic r:id="rId31"/>
      <p:boldItalic r:id="rId32"/>
    </p:embeddedFont>
    <p:embeddedFont>
      <p:font typeface="Open Sans Bold" panose="020B0806030504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6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F0D98-E396-468F-9260-CC2CB692B305}" type="datetimeFigureOut">
              <a:rPr lang="it-IT" smtClean="0"/>
              <a:t>27/01/2025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BE6E1-4368-444B-9F9D-62E0AAC76727}" type="slidenum">
              <a:rPr lang="it-IT" smtClean="0"/>
              <a:t>‹N›</a:t>
            </a:fld>
            <a:endParaRPr lang="it-IT"/>
          </a:p>
        </p:txBody>
      </p:sp>
    </p:spTree>
    <p:extLst>
      <p:ext uri="{BB962C8B-B14F-4D97-AF65-F5344CB8AC3E}">
        <p14:creationId xmlns:p14="http://schemas.microsoft.com/office/powerpoint/2010/main" val="203030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32BE6E1-4368-444B-9F9D-62E0AAC76727}" type="slidenum">
              <a:rPr lang="it-IT" smtClean="0"/>
              <a:t>12</a:t>
            </a:fld>
            <a:endParaRPr lang="it-IT"/>
          </a:p>
        </p:txBody>
      </p:sp>
    </p:spTree>
    <p:extLst>
      <p:ext uri="{BB962C8B-B14F-4D97-AF65-F5344CB8AC3E}">
        <p14:creationId xmlns:p14="http://schemas.microsoft.com/office/powerpoint/2010/main" val="379382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575"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txBody>
          <a:bodyPr/>
          <a:lstStyle/>
          <a:p>
            <a:endParaRPr lang="it-IT"/>
          </a:p>
        </p:txBody>
      </p:sp>
      <p:sp>
        <p:nvSpPr>
          <p:cNvPr id="3" name="AutoShape 3"/>
          <p:cNvSpPr/>
          <p:nvPr/>
        </p:nvSpPr>
        <p:spPr>
          <a:xfrm>
            <a:off x="6053246" y="4668753"/>
            <a:ext cx="6181505" cy="9525"/>
          </a:xfrm>
          <a:prstGeom prst="rect">
            <a:avLst/>
          </a:prstGeom>
          <a:solidFill>
            <a:srgbClr val="000000"/>
          </a:solidFill>
          <a:ln w="3175" cap="sq">
            <a:solidFill>
              <a:srgbClr val="000000"/>
            </a:solidFill>
            <a:prstDash val="solid"/>
            <a:miter/>
          </a:ln>
        </p:spPr>
        <p:txBody>
          <a:bodyPr/>
          <a:lstStyle/>
          <a:p>
            <a:endParaRPr lang="it-IT"/>
          </a:p>
        </p:txBody>
      </p:sp>
      <p:sp>
        <p:nvSpPr>
          <p:cNvPr id="4" name="Freeform 4"/>
          <p:cNvSpPr/>
          <p:nvPr/>
        </p:nvSpPr>
        <p:spPr>
          <a:xfrm>
            <a:off x="7697856" y="189385"/>
            <a:ext cx="2892287" cy="2892287"/>
          </a:xfrm>
          <a:custGeom>
            <a:avLst/>
            <a:gdLst/>
            <a:ahLst/>
            <a:cxnLst/>
            <a:rect l="l" t="t" r="r" b="b"/>
            <a:pathLst>
              <a:path w="2892287" h="2892287">
                <a:moveTo>
                  <a:pt x="0" y="0"/>
                </a:moveTo>
                <a:lnTo>
                  <a:pt x="2892288" y="0"/>
                </a:lnTo>
                <a:lnTo>
                  <a:pt x="2892288" y="2892287"/>
                </a:lnTo>
                <a:lnTo>
                  <a:pt x="0" y="2892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5" name="TextBox 5"/>
          <p:cNvSpPr txBox="1"/>
          <p:nvPr/>
        </p:nvSpPr>
        <p:spPr>
          <a:xfrm>
            <a:off x="3807083" y="3870925"/>
            <a:ext cx="10673835" cy="697816"/>
          </a:xfrm>
          <a:prstGeom prst="rect">
            <a:avLst/>
          </a:prstGeom>
        </p:spPr>
        <p:txBody>
          <a:bodyPr lIns="0" tIns="0" rIns="0" bIns="0" rtlCol="0" anchor="t">
            <a:spAutoFit/>
          </a:bodyPr>
          <a:lstStyle/>
          <a:p>
            <a:pPr algn="ctr">
              <a:lnSpc>
                <a:spcPts val="4085"/>
              </a:lnSpc>
            </a:pPr>
            <a:r>
              <a:rPr lang="en-US" sz="8170" b="1" spc="40">
                <a:solidFill>
                  <a:srgbClr val="000000"/>
                </a:solidFill>
                <a:latin typeface="Aileron Bold"/>
                <a:ea typeface="Aileron Bold"/>
                <a:cs typeface="Aileron Bold"/>
                <a:sym typeface="Aileron Bold"/>
              </a:rPr>
              <a:t>ML 2024 Project</a:t>
            </a:r>
          </a:p>
        </p:txBody>
      </p:sp>
      <p:sp>
        <p:nvSpPr>
          <p:cNvPr id="6" name="TextBox 6"/>
          <p:cNvSpPr txBox="1"/>
          <p:nvPr/>
        </p:nvSpPr>
        <p:spPr>
          <a:xfrm>
            <a:off x="5353738" y="9163618"/>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Academinc Year</a:t>
            </a:r>
            <a:r>
              <a:rPr lang="en-US" sz="2751" spc="222">
                <a:solidFill>
                  <a:srgbClr val="000000"/>
                </a:solidFill>
                <a:latin typeface="Aileron Light"/>
                <a:ea typeface="Aileron Light"/>
                <a:cs typeface="Aileron Light"/>
                <a:sym typeface="Aileron Light"/>
              </a:rPr>
              <a:t>: 2024/2025</a:t>
            </a:r>
          </a:p>
          <a:p>
            <a:pPr algn="ctr">
              <a:lnSpc>
                <a:spcPts val="2999"/>
              </a:lnSpc>
            </a:pPr>
            <a:r>
              <a:rPr lang="en-US" sz="2751" spc="222">
                <a:solidFill>
                  <a:srgbClr val="000000"/>
                </a:solidFill>
                <a:latin typeface="Aileron Light"/>
                <a:ea typeface="Aileron Light"/>
                <a:cs typeface="Aileron Light"/>
                <a:sym typeface="Aileron Light"/>
              </a:rPr>
              <a:t>28/01/2025</a:t>
            </a:r>
          </a:p>
        </p:txBody>
      </p:sp>
      <p:sp>
        <p:nvSpPr>
          <p:cNvPr id="7" name="TextBox 7"/>
          <p:cNvSpPr txBox="1"/>
          <p:nvPr/>
        </p:nvSpPr>
        <p:spPr>
          <a:xfrm>
            <a:off x="3556149" y="4778291"/>
            <a:ext cx="11175702" cy="1812356"/>
          </a:xfrm>
          <a:prstGeom prst="rect">
            <a:avLst/>
          </a:prstGeom>
        </p:spPr>
        <p:txBody>
          <a:bodyPr lIns="0" tIns="0" rIns="0" bIns="0" rtlCol="0" anchor="t">
            <a:spAutoFit/>
          </a:bodyPr>
          <a:lstStyle/>
          <a:p>
            <a:pPr algn="ctr">
              <a:lnSpc>
                <a:spcPts val="3604"/>
              </a:lnSpc>
            </a:pPr>
            <a:r>
              <a:rPr lang="en-US" sz="2751" b="1" spc="13" dirty="0">
                <a:solidFill>
                  <a:srgbClr val="38B6FF"/>
                </a:solidFill>
                <a:latin typeface="Aileron Bold"/>
                <a:ea typeface="Aileron Bold"/>
                <a:cs typeface="Aileron Bold"/>
                <a:sym typeface="Aileron Bold"/>
              </a:rPr>
              <a:t>Master Degree in Computer Science</a:t>
            </a:r>
            <a:r>
              <a:rPr lang="en-US" sz="2751" spc="13" dirty="0">
                <a:solidFill>
                  <a:srgbClr val="000000"/>
                </a:solidFill>
                <a:latin typeface="Aileron Light"/>
                <a:ea typeface="Aileron Light"/>
                <a:cs typeface="Aileron Light"/>
                <a:sym typeface="Aileron Light"/>
              </a:rPr>
              <a:t> </a:t>
            </a:r>
          </a:p>
          <a:p>
            <a:pPr algn="ctr">
              <a:lnSpc>
                <a:spcPts val="3604"/>
              </a:lnSpc>
            </a:pPr>
            <a:r>
              <a:rPr lang="en-US" sz="2751" b="1" spc="13" dirty="0">
                <a:solidFill>
                  <a:srgbClr val="000000"/>
                </a:solidFill>
                <a:latin typeface="Aileron Bold"/>
                <a:ea typeface="Aileron Bold"/>
                <a:cs typeface="Aileron Bold"/>
                <a:sym typeface="Aileron Bold"/>
              </a:rPr>
              <a:t>ML course</a:t>
            </a:r>
          </a:p>
          <a:p>
            <a:pPr algn="ctr">
              <a:lnSpc>
                <a:spcPts val="3604"/>
              </a:lnSpc>
            </a:pPr>
            <a:r>
              <a:rPr lang="en-US" sz="2751" spc="13" dirty="0">
                <a:solidFill>
                  <a:srgbClr val="000000"/>
                </a:solidFill>
                <a:latin typeface="Aileron"/>
                <a:ea typeface="Aileron"/>
                <a:cs typeface="Aileron"/>
                <a:sym typeface="Aileron"/>
              </a:rPr>
              <a:t>Type Project:</a:t>
            </a:r>
            <a:r>
              <a:rPr lang="en-US" sz="2751" b="1" spc="13" dirty="0">
                <a:solidFill>
                  <a:srgbClr val="000000"/>
                </a:solidFill>
                <a:latin typeface="Aileron Bold"/>
                <a:ea typeface="Aileron Bold"/>
                <a:cs typeface="Aileron Bold"/>
                <a:sym typeface="Aileron Bold"/>
              </a:rPr>
              <a:t> A</a:t>
            </a:r>
          </a:p>
          <a:p>
            <a:pPr algn="ctr">
              <a:lnSpc>
                <a:spcPts val="3604"/>
              </a:lnSpc>
            </a:pPr>
            <a:r>
              <a:rPr lang="en-US" sz="2751" b="1" spc="13" dirty="0">
                <a:solidFill>
                  <a:srgbClr val="000000"/>
                </a:solidFill>
                <a:latin typeface="Aileron Bold"/>
                <a:ea typeface="Aileron Bold"/>
                <a:cs typeface="Aileron Bold"/>
                <a:sym typeface="Aileron Bold"/>
              </a:rPr>
              <a:t>Team name: </a:t>
            </a:r>
            <a:r>
              <a:rPr lang="en-US" sz="2751" spc="13" dirty="0" err="1">
                <a:solidFill>
                  <a:srgbClr val="000000"/>
                </a:solidFill>
                <a:latin typeface="Aileron"/>
                <a:ea typeface="Aileron"/>
                <a:cs typeface="Aileron"/>
                <a:sym typeface="Aileron"/>
              </a:rPr>
              <a:t>TripleM</a:t>
            </a:r>
            <a:endParaRPr lang="en-US" sz="2751" spc="13" dirty="0">
              <a:solidFill>
                <a:srgbClr val="000000"/>
              </a:solidFill>
              <a:latin typeface="Aileron Bold"/>
              <a:ea typeface="Aileron Bold"/>
              <a:cs typeface="Aileron Bold"/>
              <a:sym typeface="Aileron Bold"/>
            </a:endParaRPr>
          </a:p>
        </p:txBody>
      </p:sp>
      <p:sp>
        <p:nvSpPr>
          <p:cNvPr id="8" name="TextBox 8"/>
          <p:cNvSpPr txBox="1"/>
          <p:nvPr/>
        </p:nvSpPr>
        <p:spPr>
          <a:xfrm>
            <a:off x="117332" y="6844170"/>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Michela Faella</a:t>
            </a:r>
          </a:p>
          <a:p>
            <a:pPr algn="ctr">
              <a:lnSpc>
                <a:spcPts val="2999"/>
              </a:lnSpc>
            </a:pPr>
            <a:r>
              <a:rPr lang="en-US" sz="2751" spc="222">
                <a:solidFill>
                  <a:srgbClr val="38B6FF"/>
                </a:solidFill>
                <a:latin typeface="Aileron"/>
                <a:ea typeface="Aileron"/>
                <a:cs typeface="Aileron"/>
                <a:sym typeface="Aileron"/>
              </a:rPr>
              <a:t>m.faella1@studenti.unipi.it</a:t>
            </a:r>
          </a:p>
        </p:txBody>
      </p:sp>
      <p:sp>
        <p:nvSpPr>
          <p:cNvPr id="9" name="TextBox 9"/>
          <p:cNvSpPr txBox="1"/>
          <p:nvPr/>
        </p:nvSpPr>
        <p:spPr>
          <a:xfrm>
            <a:off x="10590144" y="6844170"/>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Margherita Merialdo</a:t>
            </a:r>
          </a:p>
          <a:p>
            <a:pPr algn="ctr">
              <a:lnSpc>
                <a:spcPts val="2999"/>
              </a:lnSpc>
            </a:pPr>
            <a:r>
              <a:rPr lang="en-US" sz="2751" spc="222">
                <a:solidFill>
                  <a:srgbClr val="38B6FF"/>
                </a:solidFill>
                <a:latin typeface="Aileron"/>
                <a:ea typeface="Aileron"/>
                <a:cs typeface="Aileron"/>
                <a:sym typeface="Aileron"/>
              </a:rPr>
              <a:t>m.merialdo@studenti.unipi.it</a:t>
            </a:r>
          </a:p>
        </p:txBody>
      </p:sp>
      <p:sp>
        <p:nvSpPr>
          <p:cNvPr id="10" name="TextBox 10"/>
          <p:cNvSpPr txBox="1"/>
          <p:nvPr/>
        </p:nvSpPr>
        <p:spPr>
          <a:xfrm>
            <a:off x="5353738" y="7972654"/>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Mary Alrayes</a:t>
            </a:r>
          </a:p>
          <a:p>
            <a:pPr algn="ctr">
              <a:lnSpc>
                <a:spcPts val="2999"/>
              </a:lnSpc>
            </a:pPr>
            <a:r>
              <a:rPr lang="en-US" sz="2751" spc="222">
                <a:solidFill>
                  <a:srgbClr val="38B6FF"/>
                </a:solidFill>
                <a:latin typeface="Aileron"/>
                <a:ea typeface="Aileron"/>
                <a:cs typeface="Aileron"/>
                <a:sym typeface="Aileron"/>
              </a:rPr>
              <a:t>m.alrayes@studenti.unipi.it</a:t>
            </a:r>
          </a:p>
        </p:txBody>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2207651"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1028700" y="2826829"/>
            <a:ext cx="16375856" cy="6079537"/>
          </a:xfrm>
          <a:custGeom>
            <a:avLst/>
            <a:gdLst/>
            <a:ahLst/>
            <a:cxnLst/>
            <a:rect l="l" t="t" r="r" b="b"/>
            <a:pathLst>
              <a:path w="16375856" h="6079537">
                <a:moveTo>
                  <a:pt x="0" y="0"/>
                </a:moveTo>
                <a:lnTo>
                  <a:pt x="16375856" y="0"/>
                </a:lnTo>
                <a:lnTo>
                  <a:pt x="16375856" y="6079537"/>
                </a:lnTo>
                <a:lnTo>
                  <a:pt x="0" y="6079537"/>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10</a:t>
            </a:r>
          </a:p>
        </p:txBody>
      </p:sp>
      <p:sp>
        <p:nvSpPr>
          <p:cNvPr id="5" name="TextBox 5"/>
          <p:cNvSpPr txBox="1"/>
          <p:nvPr/>
        </p:nvSpPr>
        <p:spPr>
          <a:xfrm>
            <a:off x="12684248" y="85725"/>
            <a:ext cx="5170418" cy="1193887"/>
          </a:xfrm>
          <a:prstGeom prst="rect">
            <a:avLst/>
          </a:prstGeom>
        </p:spPr>
        <p:txBody>
          <a:bodyPr lIns="0" tIns="0" rIns="0" bIns="0" rtlCol="0" anchor="t">
            <a:spAutoFit/>
          </a:bodyPr>
          <a:lstStyle/>
          <a:p>
            <a:pPr algn="r">
              <a:lnSpc>
                <a:spcPts val="9172"/>
              </a:lnSpc>
            </a:pPr>
            <a:r>
              <a:rPr lang="en-US" sz="8415" b="1" spc="42">
                <a:solidFill>
                  <a:srgbClr val="38B6FF"/>
                </a:solidFill>
                <a:latin typeface="Aileron Bold"/>
                <a:ea typeface="Aileron Bold"/>
                <a:cs typeface="Aileron Bold"/>
                <a:sym typeface="Aileron Bold"/>
              </a:rPr>
              <a:t>Monk 3</a:t>
            </a:r>
          </a:p>
        </p:txBody>
      </p:sp>
      <p:sp>
        <p:nvSpPr>
          <p:cNvPr id="6" name="TextBox 6"/>
          <p:cNvSpPr txBox="1"/>
          <p:nvPr/>
        </p:nvSpPr>
        <p:spPr>
          <a:xfrm>
            <a:off x="15515345" y="1268636"/>
            <a:ext cx="2173605" cy="795022"/>
          </a:xfrm>
          <a:prstGeom prst="rect">
            <a:avLst/>
          </a:prstGeom>
        </p:spPr>
        <p:txBody>
          <a:bodyPr lIns="0" tIns="0" rIns="0" bIns="0" rtlCol="0" anchor="t">
            <a:spAutoFit/>
          </a:bodyPr>
          <a:lstStyle/>
          <a:p>
            <a:pPr algn="ctr">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50276"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855825" y="2919453"/>
            <a:ext cx="16576351" cy="6174691"/>
          </a:xfrm>
          <a:custGeom>
            <a:avLst/>
            <a:gdLst/>
            <a:ahLst/>
            <a:cxnLst/>
            <a:rect l="l" t="t" r="r" b="b"/>
            <a:pathLst>
              <a:path w="16576351" h="6174691">
                <a:moveTo>
                  <a:pt x="0" y="0"/>
                </a:moveTo>
                <a:lnTo>
                  <a:pt x="16576350" y="0"/>
                </a:lnTo>
                <a:lnTo>
                  <a:pt x="16576350" y="6174691"/>
                </a:lnTo>
                <a:lnTo>
                  <a:pt x="0" y="6174691"/>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11</a:t>
            </a:r>
          </a:p>
        </p:txBody>
      </p:sp>
      <p:sp>
        <p:nvSpPr>
          <p:cNvPr id="5" name="TextBox 5"/>
          <p:cNvSpPr txBox="1"/>
          <p:nvPr/>
        </p:nvSpPr>
        <p:spPr>
          <a:xfrm>
            <a:off x="234653" y="113727"/>
            <a:ext cx="6539225" cy="1118832"/>
          </a:xfrm>
          <a:prstGeom prst="rect">
            <a:avLst/>
          </a:prstGeom>
        </p:spPr>
        <p:txBody>
          <a:bodyPr lIns="0" tIns="0" rIns="0" bIns="0" rtlCol="0" anchor="t">
            <a:spAutoFit/>
          </a:bodyPr>
          <a:lstStyle/>
          <a:p>
            <a:pPr algn="just">
              <a:lnSpc>
                <a:spcPts val="8518"/>
              </a:lnSpc>
            </a:pPr>
            <a:r>
              <a:rPr lang="en-US" sz="7815" b="1" spc="39">
                <a:solidFill>
                  <a:srgbClr val="38B6FF"/>
                </a:solidFill>
                <a:latin typeface="Aileron Bold"/>
                <a:ea typeface="Aileron Bold"/>
                <a:cs typeface="Aileron Bold"/>
                <a:sym typeface="Aileron Bold"/>
              </a:rPr>
              <a:t>Monk 3(reg)</a:t>
            </a:r>
          </a:p>
        </p:txBody>
      </p:sp>
      <p:sp>
        <p:nvSpPr>
          <p:cNvPr id="6" name="TextBox 6"/>
          <p:cNvSpPr txBox="1"/>
          <p:nvPr/>
        </p:nvSpPr>
        <p:spPr>
          <a:xfrm>
            <a:off x="234653" y="1193887"/>
            <a:ext cx="2173605" cy="795022"/>
          </a:xfrm>
          <a:prstGeom prst="rect">
            <a:avLst/>
          </a:prstGeom>
        </p:spPr>
        <p:txBody>
          <a:bodyPr lIns="0" tIns="0" rIns="0" bIns="0" rtlCol="0" anchor="t">
            <a:spAutoFit/>
          </a:bodyPr>
          <a:lstStyle/>
          <a:p>
            <a:pPr algn="l">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3"/>
            <a:stretch>
              <a:fillRect l="-3326" t="-490796" b="-40510"/>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12</a:t>
            </a:r>
          </a:p>
        </p:txBody>
      </p:sp>
      <p:sp>
        <p:nvSpPr>
          <p:cNvPr id="4" name="TextBox 4"/>
          <p:cNvSpPr txBox="1"/>
          <p:nvPr/>
        </p:nvSpPr>
        <p:spPr>
          <a:xfrm>
            <a:off x="2824928" y="480778"/>
            <a:ext cx="12638144" cy="1172043"/>
          </a:xfrm>
          <a:prstGeom prst="rect">
            <a:avLst/>
          </a:prstGeom>
        </p:spPr>
        <p:txBody>
          <a:bodyPr lIns="0" tIns="0" rIns="0" bIns="0" rtlCol="0" anchor="t">
            <a:spAutoFit/>
          </a:bodyPr>
          <a:lstStyle/>
          <a:p>
            <a:pPr algn="ctr">
              <a:lnSpc>
                <a:spcPts val="8954"/>
              </a:lnSpc>
            </a:pPr>
            <a:r>
              <a:rPr lang="en-US" sz="8215" b="1" spc="386">
                <a:solidFill>
                  <a:srgbClr val="38B6FF"/>
                </a:solidFill>
                <a:latin typeface="Aileron Bold"/>
                <a:ea typeface="Aileron Bold"/>
                <a:cs typeface="Aileron Bold"/>
                <a:sym typeface="Aileron Bold"/>
              </a:rPr>
              <a:t>CUP’s Architectures</a:t>
            </a:r>
          </a:p>
        </p:txBody>
      </p:sp>
      <p:sp>
        <p:nvSpPr>
          <p:cNvPr id="5" name="TextBox 5"/>
          <p:cNvSpPr txBox="1"/>
          <p:nvPr/>
        </p:nvSpPr>
        <p:spPr>
          <a:xfrm>
            <a:off x="3123253" y="2234356"/>
            <a:ext cx="12041493" cy="3328035"/>
          </a:xfrm>
          <a:prstGeom prst="rect">
            <a:avLst/>
          </a:prstGeom>
        </p:spPr>
        <p:txBody>
          <a:bodyPr lIns="0" tIns="0" rIns="0" bIns="0" rtlCol="0" anchor="t">
            <a:spAutoFit/>
          </a:bodyPr>
          <a:lstStyle/>
          <a:p>
            <a:pPr algn="ctr">
              <a:lnSpc>
                <a:spcPts val="2940"/>
              </a:lnSpc>
            </a:pPr>
            <a:r>
              <a:rPr lang="en-US" sz="2100" dirty="0">
                <a:solidFill>
                  <a:srgbClr val="000000"/>
                </a:solidFill>
                <a:latin typeface="Open Sans"/>
                <a:ea typeface="Open Sans"/>
                <a:cs typeface="Open Sans"/>
                <a:sym typeface="Open Sans"/>
              </a:rPr>
              <a:t>The input features of the Cup datasets were transformed using normalization techniques, specifically </a:t>
            </a:r>
            <a:r>
              <a:rPr lang="en-US" sz="2100" b="1" dirty="0">
                <a:solidFill>
                  <a:srgbClr val="000000"/>
                </a:solidFill>
                <a:latin typeface="Open Sans Bold"/>
                <a:ea typeface="Open Sans Bold"/>
                <a:cs typeface="Open Sans Bold"/>
                <a:sym typeface="Open Sans Bold"/>
              </a:rPr>
              <a:t>Min-Max scaling</a:t>
            </a:r>
            <a:r>
              <a:rPr lang="en-US" sz="2100" dirty="0">
                <a:solidFill>
                  <a:srgbClr val="000000"/>
                </a:solidFill>
                <a:latin typeface="Open Sans"/>
                <a:ea typeface="Open Sans"/>
                <a:cs typeface="Open Sans"/>
                <a:sym typeface="Open Sans"/>
              </a:rPr>
              <a:t> and </a:t>
            </a:r>
            <a:r>
              <a:rPr lang="en-US" sz="2100" b="1" dirty="0">
                <a:solidFill>
                  <a:srgbClr val="000000"/>
                </a:solidFill>
                <a:latin typeface="Open Sans Bold"/>
                <a:ea typeface="Open Sans Bold"/>
                <a:cs typeface="Open Sans Bold"/>
                <a:sym typeface="Open Sans Bold"/>
              </a:rPr>
              <a:t>Z-score</a:t>
            </a:r>
            <a:r>
              <a:rPr lang="en-US" sz="2100" dirty="0">
                <a:solidFill>
                  <a:srgbClr val="000000"/>
                </a:solidFill>
                <a:latin typeface="Open Sans"/>
                <a:ea typeface="Open Sans"/>
                <a:cs typeface="Open Sans"/>
                <a:sym typeface="Open Sans"/>
              </a:rPr>
              <a:t>[1] normalization, resulting in an input layer with 12 units. Among these, Z-score normalization was ultimately selected. </a:t>
            </a:r>
          </a:p>
          <a:p>
            <a:pPr algn="ctr">
              <a:lnSpc>
                <a:spcPts val="2940"/>
              </a:lnSpc>
            </a:pPr>
            <a:endParaRPr lang="en-US" sz="2100" dirty="0">
              <a:solidFill>
                <a:srgbClr val="000000"/>
              </a:solidFill>
              <a:latin typeface="Open Sans"/>
              <a:ea typeface="Open Sans"/>
              <a:cs typeface="Open Sans"/>
              <a:sym typeface="Open Sans"/>
            </a:endParaRPr>
          </a:p>
          <a:p>
            <a:pPr algn="ctr">
              <a:lnSpc>
                <a:spcPts val="2940"/>
              </a:lnSpc>
            </a:pPr>
            <a:r>
              <a:rPr lang="en-US" sz="2100" dirty="0">
                <a:solidFill>
                  <a:srgbClr val="000000"/>
                </a:solidFill>
                <a:latin typeface="Open Sans"/>
                <a:ea typeface="Open Sans"/>
                <a:cs typeface="Open Sans"/>
                <a:sym typeface="Open Sans"/>
              </a:rPr>
              <a:t>To enhance robustness and reduce the impact of random variations, such as differences in weight initialization, we implemented an </a:t>
            </a:r>
            <a:r>
              <a:rPr lang="en-US" sz="2100" b="1" dirty="0">
                <a:solidFill>
                  <a:srgbClr val="000000"/>
                </a:solidFill>
                <a:latin typeface="Open Sans Bold"/>
                <a:ea typeface="Open Sans Bold"/>
                <a:cs typeface="Open Sans Bold"/>
                <a:sym typeface="Open Sans Bold"/>
              </a:rPr>
              <a:t>ensemble method</a:t>
            </a:r>
            <a:r>
              <a:rPr lang="en-US" sz="2100" dirty="0">
                <a:solidFill>
                  <a:srgbClr val="000000"/>
                </a:solidFill>
                <a:latin typeface="Open Sans"/>
                <a:ea typeface="Open Sans"/>
                <a:cs typeface="Open Sans"/>
                <a:sym typeface="Open Sans"/>
              </a:rPr>
              <a:t> consisting of 10 models, each trained independently 8 times.</a:t>
            </a:r>
          </a:p>
          <a:p>
            <a:pPr algn="ctr">
              <a:lnSpc>
                <a:spcPts val="2940"/>
              </a:lnSpc>
            </a:pPr>
            <a:endParaRPr lang="en-US" sz="2100" dirty="0">
              <a:solidFill>
                <a:srgbClr val="000000"/>
              </a:solidFill>
              <a:latin typeface="Open Sans"/>
              <a:ea typeface="Open Sans"/>
              <a:cs typeface="Open Sans"/>
              <a:sym typeface="Open Sans"/>
            </a:endParaRPr>
          </a:p>
          <a:p>
            <a:pPr algn="ctr">
              <a:lnSpc>
                <a:spcPts val="2940"/>
              </a:lnSpc>
              <a:spcBef>
                <a:spcPct val="0"/>
              </a:spcBef>
            </a:pPr>
            <a:endParaRPr lang="en-US" sz="2100" dirty="0">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9"/>
          <p:cNvSpPr/>
          <p:nvPr/>
        </p:nvSpPr>
        <p:spPr>
          <a:xfrm>
            <a:off x="103623" y="-75713"/>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dirty="0"/>
          </a:p>
        </p:txBody>
      </p:sp>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13</a:t>
            </a:r>
          </a:p>
        </p:txBody>
      </p:sp>
      <p:grpSp>
        <p:nvGrpSpPr>
          <p:cNvPr id="3" name="Group 3"/>
          <p:cNvGrpSpPr/>
          <p:nvPr/>
        </p:nvGrpSpPr>
        <p:grpSpPr>
          <a:xfrm>
            <a:off x="1335202" y="4469464"/>
            <a:ext cx="8933440" cy="1265202"/>
            <a:chOff x="0" y="0"/>
            <a:chExt cx="2352840" cy="333222"/>
          </a:xfrm>
        </p:grpSpPr>
        <p:sp>
          <p:nvSpPr>
            <p:cNvPr id="4" name="Freeform 4"/>
            <p:cNvSpPr/>
            <p:nvPr/>
          </p:nvSpPr>
          <p:spPr>
            <a:xfrm>
              <a:off x="0" y="0"/>
              <a:ext cx="2352840" cy="333222"/>
            </a:xfrm>
            <a:custGeom>
              <a:avLst/>
              <a:gdLst/>
              <a:ahLst/>
              <a:cxnLst/>
              <a:rect l="l" t="t" r="r" b="b"/>
              <a:pathLst>
                <a:path w="2352840" h="333222">
                  <a:moveTo>
                    <a:pt x="0" y="0"/>
                  </a:moveTo>
                  <a:lnTo>
                    <a:pt x="2352840" y="0"/>
                  </a:lnTo>
                  <a:lnTo>
                    <a:pt x="2352840"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5" name="TextBox 5"/>
            <p:cNvSpPr txBox="1"/>
            <p:nvPr/>
          </p:nvSpPr>
          <p:spPr>
            <a:xfrm>
              <a:off x="0" y="-47625"/>
              <a:ext cx="2352840" cy="380847"/>
            </a:xfrm>
            <a:prstGeom prst="rect">
              <a:avLst/>
            </a:prstGeom>
          </p:spPr>
          <p:txBody>
            <a:bodyPr lIns="50800" tIns="50800" rIns="50800" bIns="50800" rtlCol="0" anchor="ctr"/>
            <a:lstStyle/>
            <a:p>
              <a:pPr algn="ctr">
                <a:lnSpc>
                  <a:spcPts val="3499"/>
                </a:lnSpc>
              </a:pPr>
              <a:r>
                <a:rPr lang="en-US" sz="2499">
                  <a:solidFill>
                    <a:srgbClr val="000000"/>
                  </a:solidFill>
                  <a:latin typeface="Open Sans"/>
                  <a:ea typeface="Open Sans"/>
                  <a:cs typeface="Open Sans"/>
                  <a:sym typeface="Open Sans"/>
                </a:rPr>
                <a:t>TR</a:t>
              </a:r>
            </a:p>
          </p:txBody>
        </p:sp>
      </p:grpSp>
      <p:sp>
        <p:nvSpPr>
          <p:cNvPr id="6" name="TextBox 6"/>
          <p:cNvSpPr txBox="1"/>
          <p:nvPr/>
        </p:nvSpPr>
        <p:spPr>
          <a:xfrm>
            <a:off x="1414023" y="3899467"/>
            <a:ext cx="2631519"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Assement</a:t>
            </a:r>
          </a:p>
        </p:txBody>
      </p:sp>
      <p:sp>
        <p:nvSpPr>
          <p:cNvPr id="7" name="TextBox 7"/>
          <p:cNvSpPr txBox="1"/>
          <p:nvPr/>
        </p:nvSpPr>
        <p:spPr>
          <a:xfrm>
            <a:off x="1274521" y="670353"/>
            <a:ext cx="5418415"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SELECTION (ML-CUP-24-TR)</a:t>
            </a:r>
          </a:p>
        </p:txBody>
      </p:sp>
      <p:sp>
        <p:nvSpPr>
          <p:cNvPr id="8" name="TextBox 8"/>
          <p:cNvSpPr txBox="1"/>
          <p:nvPr/>
        </p:nvSpPr>
        <p:spPr>
          <a:xfrm>
            <a:off x="5452320" y="5962693"/>
            <a:ext cx="897458" cy="406458"/>
          </a:xfrm>
          <a:prstGeom prst="rect">
            <a:avLst/>
          </a:prstGeom>
        </p:spPr>
        <p:txBody>
          <a:bodyPr wrap="square" lIns="0" tIns="0" rIns="0" bIns="0" rtlCol="0" anchor="t">
            <a:spAutoFit/>
          </a:bodyPr>
          <a:lstStyle/>
          <a:p>
            <a:pPr algn="ctr">
              <a:lnSpc>
                <a:spcPts val="3359"/>
              </a:lnSpc>
              <a:spcBef>
                <a:spcPct val="0"/>
              </a:spcBef>
            </a:pPr>
            <a:r>
              <a:rPr lang="en-US" sz="2399" dirty="0">
                <a:solidFill>
                  <a:srgbClr val="000000"/>
                </a:solidFill>
                <a:latin typeface="Open Sans"/>
                <a:ea typeface="Open Sans"/>
                <a:cs typeface="Open Sans"/>
                <a:sym typeface="Open Sans"/>
              </a:rPr>
              <a:t>80%</a:t>
            </a:r>
          </a:p>
        </p:txBody>
      </p:sp>
      <p:grpSp>
        <p:nvGrpSpPr>
          <p:cNvPr id="9" name="Group 9"/>
          <p:cNvGrpSpPr/>
          <p:nvPr/>
        </p:nvGrpSpPr>
        <p:grpSpPr>
          <a:xfrm>
            <a:off x="1274521" y="1756516"/>
            <a:ext cx="8854619" cy="1265202"/>
            <a:chOff x="0" y="0"/>
            <a:chExt cx="2332081" cy="333222"/>
          </a:xfrm>
        </p:grpSpPr>
        <p:sp>
          <p:nvSpPr>
            <p:cNvPr id="10" name="Freeform 10"/>
            <p:cNvSpPr/>
            <p:nvPr/>
          </p:nvSpPr>
          <p:spPr>
            <a:xfrm>
              <a:off x="0" y="0"/>
              <a:ext cx="2332081" cy="333222"/>
            </a:xfrm>
            <a:custGeom>
              <a:avLst/>
              <a:gdLst/>
              <a:ahLst/>
              <a:cxnLst/>
              <a:rect l="l" t="t" r="r" b="b"/>
              <a:pathLst>
                <a:path w="2332081" h="333222">
                  <a:moveTo>
                    <a:pt x="0" y="0"/>
                  </a:moveTo>
                  <a:lnTo>
                    <a:pt x="2332081" y="0"/>
                  </a:lnTo>
                  <a:lnTo>
                    <a:pt x="233208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1" name="TextBox 11"/>
            <p:cNvSpPr txBox="1"/>
            <p:nvPr/>
          </p:nvSpPr>
          <p:spPr>
            <a:xfrm>
              <a:off x="0" y="-57150"/>
              <a:ext cx="2332081" cy="390372"/>
            </a:xfrm>
            <a:prstGeom prst="rect">
              <a:avLst/>
            </a:prstGeom>
          </p:spPr>
          <p:txBody>
            <a:bodyPr lIns="50800" tIns="50800" rIns="50800" bIns="50800" rtlCol="0" anchor="ctr"/>
            <a:lstStyle/>
            <a:p>
              <a:pPr algn="ctr">
                <a:lnSpc>
                  <a:spcPts val="3779"/>
                </a:lnSpc>
              </a:pPr>
              <a:endParaRPr/>
            </a:p>
          </p:txBody>
        </p:sp>
      </p:grpSp>
      <p:grpSp>
        <p:nvGrpSpPr>
          <p:cNvPr id="12" name="Group 12"/>
          <p:cNvGrpSpPr/>
          <p:nvPr/>
        </p:nvGrpSpPr>
        <p:grpSpPr>
          <a:xfrm>
            <a:off x="1274521" y="1756516"/>
            <a:ext cx="1810722" cy="1265202"/>
            <a:chOff x="0" y="0"/>
            <a:chExt cx="476898" cy="333222"/>
          </a:xfrm>
        </p:grpSpPr>
        <p:sp>
          <p:nvSpPr>
            <p:cNvPr id="13" name="Freeform 13"/>
            <p:cNvSpPr/>
            <p:nvPr/>
          </p:nvSpPr>
          <p:spPr>
            <a:xfrm>
              <a:off x="0" y="0"/>
              <a:ext cx="476898" cy="333222"/>
            </a:xfrm>
            <a:custGeom>
              <a:avLst/>
              <a:gdLst/>
              <a:ahLst/>
              <a:cxnLst/>
              <a:rect l="l" t="t" r="r" b="b"/>
              <a:pathLst>
                <a:path w="476898" h="333222">
                  <a:moveTo>
                    <a:pt x="0" y="0"/>
                  </a:moveTo>
                  <a:lnTo>
                    <a:pt x="476898" y="0"/>
                  </a:lnTo>
                  <a:lnTo>
                    <a:pt x="476898"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4" name="TextBox 14"/>
            <p:cNvSpPr txBox="1"/>
            <p:nvPr/>
          </p:nvSpPr>
          <p:spPr>
            <a:xfrm>
              <a:off x="0" y="-57150"/>
              <a:ext cx="476898"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1</a:t>
              </a:r>
            </a:p>
          </p:txBody>
        </p:sp>
      </p:grpSp>
      <p:grpSp>
        <p:nvGrpSpPr>
          <p:cNvPr id="15" name="Group 15"/>
          <p:cNvGrpSpPr/>
          <p:nvPr/>
        </p:nvGrpSpPr>
        <p:grpSpPr>
          <a:xfrm>
            <a:off x="3085244" y="1755568"/>
            <a:ext cx="1760974" cy="1265202"/>
            <a:chOff x="0" y="0"/>
            <a:chExt cx="463796" cy="333222"/>
          </a:xfrm>
        </p:grpSpPr>
        <p:sp>
          <p:nvSpPr>
            <p:cNvPr id="16" name="Freeform 16"/>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7" name="TextBox 17"/>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2</a:t>
              </a:r>
            </a:p>
          </p:txBody>
        </p:sp>
      </p:grpSp>
      <p:grpSp>
        <p:nvGrpSpPr>
          <p:cNvPr id="18" name="Group 18"/>
          <p:cNvGrpSpPr/>
          <p:nvPr/>
        </p:nvGrpSpPr>
        <p:grpSpPr>
          <a:xfrm>
            <a:off x="4846218" y="1756516"/>
            <a:ext cx="1760974" cy="1265202"/>
            <a:chOff x="0" y="0"/>
            <a:chExt cx="463796" cy="333222"/>
          </a:xfrm>
        </p:grpSpPr>
        <p:sp>
          <p:nvSpPr>
            <p:cNvPr id="19" name="Freeform 19"/>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0" name="TextBox 20"/>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3</a:t>
              </a:r>
            </a:p>
          </p:txBody>
        </p:sp>
      </p:grpSp>
      <p:grpSp>
        <p:nvGrpSpPr>
          <p:cNvPr id="21" name="Group 21"/>
          <p:cNvGrpSpPr/>
          <p:nvPr/>
        </p:nvGrpSpPr>
        <p:grpSpPr>
          <a:xfrm>
            <a:off x="6607192" y="1756516"/>
            <a:ext cx="1760974" cy="1265202"/>
            <a:chOff x="0" y="0"/>
            <a:chExt cx="463796" cy="333222"/>
          </a:xfrm>
        </p:grpSpPr>
        <p:sp>
          <p:nvSpPr>
            <p:cNvPr id="22" name="Freeform 22"/>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3" name="TextBox 23"/>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4</a:t>
              </a:r>
            </a:p>
          </p:txBody>
        </p:sp>
      </p:grpSp>
      <p:grpSp>
        <p:nvGrpSpPr>
          <p:cNvPr id="24" name="Group 24"/>
          <p:cNvGrpSpPr/>
          <p:nvPr/>
        </p:nvGrpSpPr>
        <p:grpSpPr>
          <a:xfrm>
            <a:off x="8368166" y="1755568"/>
            <a:ext cx="1758915" cy="1265202"/>
            <a:chOff x="0" y="0"/>
            <a:chExt cx="463253" cy="333222"/>
          </a:xfrm>
        </p:grpSpPr>
        <p:sp>
          <p:nvSpPr>
            <p:cNvPr id="25" name="Freeform 25"/>
            <p:cNvSpPr/>
            <p:nvPr/>
          </p:nvSpPr>
          <p:spPr>
            <a:xfrm>
              <a:off x="0" y="0"/>
              <a:ext cx="463253" cy="333222"/>
            </a:xfrm>
            <a:custGeom>
              <a:avLst/>
              <a:gdLst/>
              <a:ahLst/>
              <a:cxnLst/>
              <a:rect l="l" t="t" r="r" b="b"/>
              <a:pathLst>
                <a:path w="463253" h="333222">
                  <a:moveTo>
                    <a:pt x="0" y="0"/>
                  </a:moveTo>
                  <a:lnTo>
                    <a:pt x="463253" y="0"/>
                  </a:lnTo>
                  <a:lnTo>
                    <a:pt x="463253"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6" name="TextBox 26"/>
            <p:cNvSpPr txBox="1"/>
            <p:nvPr/>
          </p:nvSpPr>
          <p:spPr>
            <a:xfrm>
              <a:off x="0" y="-57150"/>
              <a:ext cx="463253"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5</a:t>
              </a:r>
            </a:p>
          </p:txBody>
        </p:sp>
      </p:grpSp>
      <p:grpSp>
        <p:nvGrpSpPr>
          <p:cNvPr id="27" name="Group 27"/>
          <p:cNvGrpSpPr/>
          <p:nvPr/>
        </p:nvGrpSpPr>
        <p:grpSpPr>
          <a:xfrm>
            <a:off x="10595510" y="4469464"/>
            <a:ext cx="1392703" cy="1265202"/>
            <a:chOff x="0" y="0"/>
            <a:chExt cx="366802" cy="333222"/>
          </a:xfrm>
        </p:grpSpPr>
        <p:sp>
          <p:nvSpPr>
            <p:cNvPr id="28" name="Freeform 28"/>
            <p:cNvSpPr/>
            <p:nvPr/>
          </p:nvSpPr>
          <p:spPr>
            <a:xfrm>
              <a:off x="0" y="0"/>
              <a:ext cx="366802" cy="333222"/>
            </a:xfrm>
            <a:custGeom>
              <a:avLst/>
              <a:gdLst/>
              <a:ahLst/>
              <a:cxnLst/>
              <a:rect l="l" t="t" r="r" b="b"/>
              <a:pathLst>
                <a:path w="366802" h="333222">
                  <a:moveTo>
                    <a:pt x="0" y="0"/>
                  </a:moveTo>
                  <a:lnTo>
                    <a:pt x="366802" y="0"/>
                  </a:lnTo>
                  <a:lnTo>
                    <a:pt x="366802"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9" name="TextBox 29"/>
            <p:cNvSpPr txBox="1"/>
            <p:nvPr/>
          </p:nvSpPr>
          <p:spPr>
            <a:xfrm>
              <a:off x="0" y="-28575"/>
              <a:ext cx="366802" cy="361797"/>
            </a:xfrm>
            <a:prstGeom prst="rect">
              <a:avLst/>
            </a:prstGeom>
          </p:spPr>
          <p:txBody>
            <a:bodyPr lIns="50800" tIns="50800" rIns="50800" bIns="50800" rtlCol="0" anchor="ctr"/>
            <a:lstStyle/>
            <a:p>
              <a:pPr algn="ctr">
                <a:lnSpc>
                  <a:spcPts val="2520"/>
                </a:lnSpc>
              </a:pPr>
              <a:r>
                <a:rPr lang="en-US" sz="1800">
                  <a:solidFill>
                    <a:srgbClr val="000000"/>
                  </a:solidFill>
                  <a:latin typeface="Open Sans"/>
                  <a:ea typeface="Open Sans"/>
                  <a:cs typeface="Open Sans"/>
                  <a:sym typeface="Open Sans"/>
                </a:rPr>
                <a:t>Assement</a:t>
              </a:r>
            </a:p>
          </p:txBody>
        </p:sp>
      </p:grpSp>
      <p:sp>
        <p:nvSpPr>
          <p:cNvPr id="30" name="TextBox 30"/>
          <p:cNvSpPr txBox="1"/>
          <p:nvPr/>
        </p:nvSpPr>
        <p:spPr>
          <a:xfrm>
            <a:off x="5372188" y="3199865"/>
            <a:ext cx="846579" cy="406458"/>
          </a:xfrm>
          <a:prstGeom prst="rect">
            <a:avLst/>
          </a:prstGeom>
        </p:spPr>
        <p:txBody>
          <a:bodyPr wrap="square" lIns="0" tIns="0" rIns="0" bIns="0" rtlCol="0" anchor="t">
            <a:spAutoFit/>
          </a:bodyPr>
          <a:lstStyle/>
          <a:p>
            <a:pPr algn="ctr">
              <a:lnSpc>
                <a:spcPts val="3359"/>
              </a:lnSpc>
              <a:spcBef>
                <a:spcPct val="0"/>
              </a:spcBef>
            </a:pPr>
            <a:r>
              <a:rPr lang="en-US" sz="2399" dirty="0">
                <a:solidFill>
                  <a:srgbClr val="000000"/>
                </a:solidFill>
                <a:latin typeface="Open Sans"/>
                <a:ea typeface="Open Sans"/>
                <a:cs typeface="Open Sans"/>
                <a:sym typeface="Open Sans"/>
              </a:rPr>
              <a:t>TR</a:t>
            </a:r>
          </a:p>
        </p:txBody>
      </p:sp>
      <p:sp>
        <p:nvSpPr>
          <p:cNvPr id="31" name="TextBox 31"/>
          <p:cNvSpPr txBox="1"/>
          <p:nvPr/>
        </p:nvSpPr>
        <p:spPr>
          <a:xfrm>
            <a:off x="1335202" y="6539933"/>
            <a:ext cx="1566029"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Blind Test</a:t>
            </a:r>
          </a:p>
        </p:txBody>
      </p:sp>
      <p:grpSp>
        <p:nvGrpSpPr>
          <p:cNvPr id="32" name="Group 32"/>
          <p:cNvGrpSpPr/>
          <p:nvPr/>
        </p:nvGrpSpPr>
        <p:grpSpPr>
          <a:xfrm>
            <a:off x="1335202" y="7209858"/>
            <a:ext cx="10653011" cy="1265202"/>
            <a:chOff x="0" y="0"/>
            <a:chExt cx="2805731" cy="333222"/>
          </a:xfrm>
        </p:grpSpPr>
        <p:sp>
          <p:nvSpPr>
            <p:cNvPr id="33" name="Freeform 33"/>
            <p:cNvSpPr/>
            <p:nvPr/>
          </p:nvSpPr>
          <p:spPr>
            <a:xfrm>
              <a:off x="0" y="0"/>
              <a:ext cx="2805731" cy="333222"/>
            </a:xfrm>
            <a:custGeom>
              <a:avLst/>
              <a:gdLst/>
              <a:ahLst/>
              <a:cxnLst/>
              <a:rect l="l" t="t" r="r" b="b"/>
              <a:pathLst>
                <a:path w="2805731" h="333222">
                  <a:moveTo>
                    <a:pt x="0" y="0"/>
                  </a:moveTo>
                  <a:lnTo>
                    <a:pt x="2805731" y="0"/>
                  </a:lnTo>
                  <a:lnTo>
                    <a:pt x="280573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34" name="TextBox 34"/>
            <p:cNvSpPr txBox="1"/>
            <p:nvPr/>
          </p:nvSpPr>
          <p:spPr>
            <a:xfrm>
              <a:off x="0" y="-47625"/>
              <a:ext cx="2805731" cy="380847"/>
            </a:xfrm>
            <a:prstGeom prst="rect">
              <a:avLst/>
            </a:prstGeom>
          </p:spPr>
          <p:txBody>
            <a:bodyPr lIns="50800" tIns="50800" rIns="50800" bIns="50800" rtlCol="0" anchor="ctr"/>
            <a:lstStyle/>
            <a:p>
              <a:pPr algn="ctr">
                <a:lnSpc>
                  <a:spcPts val="3499"/>
                </a:lnSpc>
              </a:pPr>
              <a:r>
                <a:rPr lang="en-US" sz="2499">
                  <a:solidFill>
                    <a:srgbClr val="000000"/>
                  </a:solidFill>
                  <a:latin typeface="Open Sans"/>
                  <a:ea typeface="Open Sans"/>
                  <a:cs typeface="Open Sans"/>
                  <a:sym typeface="Open Sans"/>
                </a:rPr>
                <a:t>TR (ML-CUP-24-TR)</a:t>
              </a:r>
            </a:p>
          </p:txBody>
        </p:sp>
      </p:grpSp>
      <p:grpSp>
        <p:nvGrpSpPr>
          <p:cNvPr id="35" name="Group 35"/>
          <p:cNvGrpSpPr/>
          <p:nvPr/>
        </p:nvGrpSpPr>
        <p:grpSpPr>
          <a:xfrm>
            <a:off x="12275511" y="7209858"/>
            <a:ext cx="4789514" cy="1265202"/>
            <a:chOff x="0" y="0"/>
            <a:chExt cx="1261436" cy="333222"/>
          </a:xfrm>
        </p:grpSpPr>
        <p:sp>
          <p:nvSpPr>
            <p:cNvPr id="36" name="Freeform 36"/>
            <p:cNvSpPr/>
            <p:nvPr/>
          </p:nvSpPr>
          <p:spPr>
            <a:xfrm>
              <a:off x="0" y="0"/>
              <a:ext cx="1261436" cy="333222"/>
            </a:xfrm>
            <a:custGeom>
              <a:avLst/>
              <a:gdLst/>
              <a:ahLst/>
              <a:cxnLst/>
              <a:rect l="l" t="t" r="r" b="b"/>
              <a:pathLst>
                <a:path w="1261436" h="333222">
                  <a:moveTo>
                    <a:pt x="0" y="0"/>
                  </a:moveTo>
                  <a:lnTo>
                    <a:pt x="1261436" y="0"/>
                  </a:lnTo>
                  <a:lnTo>
                    <a:pt x="126143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37" name="TextBox 37"/>
            <p:cNvSpPr txBox="1"/>
            <p:nvPr/>
          </p:nvSpPr>
          <p:spPr>
            <a:xfrm>
              <a:off x="0" y="-57150"/>
              <a:ext cx="126143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TS(ML-CUP-24-TS)</a:t>
              </a:r>
            </a:p>
          </p:txBody>
        </p:sp>
      </p:grpSp>
      <p:sp>
        <p:nvSpPr>
          <p:cNvPr id="38" name="TextBox 38"/>
          <p:cNvSpPr txBox="1"/>
          <p:nvPr/>
        </p:nvSpPr>
        <p:spPr>
          <a:xfrm>
            <a:off x="10955871" y="5887513"/>
            <a:ext cx="742604" cy="406458"/>
          </a:xfrm>
          <a:prstGeom prst="rect">
            <a:avLst/>
          </a:prstGeom>
        </p:spPr>
        <p:txBody>
          <a:bodyPr wrap="square" lIns="0" tIns="0" rIns="0" bIns="0" rtlCol="0" anchor="t">
            <a:spAutoFit/>
          </a:bodyPr>
          <a:lstStyle/>
          <a:p>
            <a:pPr algn="ctr">
              <a:lnSpc>
                <a:spcPts val="3359"/>
              </a:lnSpc>
              <a:spcBef>
                <a:spcPct val="0"/>
              </a:spcBef>
            </a:pPr>
            <a:r>
              <a:rPr lang="en-US" sz="2399" dirty="0">
                <a:solidFill>
                  <a:srgbClr val="000000"/>
                </a:solidFill>
                <a:latin typeface="Open Sans"/>
                <a:ea typeface="Open Sans"/>
                <a:cs typeface="Open Sans"/>
                <a:sym typeface="Open Sans"/>
              </a:rPr>
              <a:t>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14</a:t>
            </a:r>
          </a:p>
        </p:txBody>
      </p:sp>
      <p:graphicFrame>
        <p:nvGraphicFramePr>
          <p:cNvPr id="4" name="Table 4"/>
          <p:cNvGraphicFramePr>
            <a:graphicFrameLocks noGrp="1"/>
          </p:cNvGraphicFramePr>
          <p:nvPr/>
        </p:nvGraphicFramePr>
        <p:xfrm>
          <a:off x="6580984" y="633884"/>
          <a:ext cx="9502012" cy="9029702"/>
        </p:xfrm>
        <a:graphic>
          <a:graphicData uri="http://schemas.openxmlformats.org/drawingml/2006/table">
            <a:tbl>
              <a:tblPr/>
              <a:tblGrid>
                <a:gridCol w="5009482">
                  <a:extLst>
                    <a:ext uri="{9D8B030D-6E8A-4147-A177-3AD203B41FA5}">
                      <a16:colId xmlns:a16="http://schemas.microsoft.com/office/drawing/2014/main" val="20000"/>
                    </a:ext>
                  </a:extLst>
                </a:gridCol>
                <a:gridCol w="4492530">
                  <a:extLst>
                    <a:ext uri="{9D8B030D-6E8A-4147-A177-3AD203B41FA5}">
                      <a16:colId xmlns:a16="http://schemas.microsoft.com/office/drawing/2014/main" val="20001"/>
                    </a:ext>
                  </a:extLst>
                </a:gridCol>
              </a:tblGrid>
              <a:tr h="820882">
                <a:tc>
                  <a:txBody>
                    <a:bodyPr/>
                    <a:lstStyle/>
                    <a:p>
                      <a:pPr algn="ctr">
                        <a:lnSpc>
                          <a:spcPts val="2800"/>
                        </a:lnSpc>
                        <a:defRPr/>
                      </a:pPr>
                      <a:r>
                        <a:rPr lang="en-US" sz="2000" b="1">
                          <a:solidFill>
                            <a:srgbClr val="000000"/>
                          </a:solidFill>
                          <a:latin typeface="Open Sans Bold"/>
                          <a:ea typeface="Open Sans Bold"/>
                          <a:cs typeface="Open Sans Bold"/>
                          <a:sym typeface="Open Sans Bold"/>
                        </a:rPr>
                        <a:t>Hyperparameters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Possible Values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layer size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[30,40] [40,50] [50,60]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eta</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[0.0005, 0.001, 0.0025]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momentum</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[0.8, 0.85, 0.9]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lambda</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[0.005, 0.01, 0.05]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Dropout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eta decay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 0.0001, 0.001]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w_init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He, Xavier</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Nesterov</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True, False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loss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MEE, MSE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activation function</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RELU, ELU</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TextBox 5"/>
          <p:cNvSpPr txBox="1"/>
          <p:nvPr/>
        </p:nvSpPr>
        <p:spPr>
          <a:xfrm>
            <a:off x="799435" y="164737"/>
            <a:ext cx="6684422" cy="1794600"/>
          </a:xfrm>
          <a:prstGeom prst="rect">
            <a:avLst/>
          </a:prstGeom>
        </p:spPr>
        <p:txBody>
          <a:bodyPr lIns="0" tIns="0" rIns="0" bIns="0" rtlCol="0" anchor="t">
            <a:spAutoFit/>
          </a:bodyPr>
          <a:lstStyle/>
          <a:p>
            <a:pPr algn="l">
              <a:lnSpc>
                <a:spcPts val="6992"/>
              </a:lnSpc>
            </a:pPr>
            <a:r>
              <a:rPr lang="en-US" sz="6415" b="1" spc="301">
                <a:solidFill>
                  <a:srgbClr val="38B6FF"/>
                </a:solidFill>
                <a:latin typeface="Aileron Bold"/>
                <a:ea typeface="Aileron Bold"/>
                <a:cs typeface="Aileron Bold"/>
                <a:sym typeface="Aileron Bold"/>
              </a:rPr>
              <a:t>ML Cup </a:t>
            </a:r>
            <a:r>
              <a:rPr lang="en-US" sz="6415" b="1" spc="301">
                <a:solidFill>
                  <a:srgbClr val="000000"/>
                </a:solidFill>
                <a:latin typeface="Aileron Bold"/>
                <a:ea typeface="Aileron Bold"/>
                <a:cs typeface="Aileron Bold"/>
                <a:sym typeface="Aileron Bold"/>
              </a:rPr>
              <a:t>approaches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a:p>
        </p:txBody>
      </p:sp>
      <p:graphicFrame>
        <p:nvGraphicFramePr>
          <p:cNvPr id="3" name="Table 3"/>
          <p:cNvGraphicFramePr>
            <a:graphicFrameLocks noGrp="1"/>
          </p:cNvGraphicFramePr>
          <p:nvPr/>
        </p:nvGraphicFramePr>
        <p:xfrm>
          <a:off x="1323684" y="266151"/>
          <a:ext cx="15640632" cy="9754697"/>
        </p:xfrm>
        <a:graphic>
          <a:graphicData uri="http://schemas.openxmlformats.org/drawingml/2006/table">
            <a:tbl>
              <a:tblPr/>
              <a:tblGrid>
                <a:gridCol w="1993312">
                  <a:extLst>
                    <a:ext uri="{9D8B030D-6E8A-4147-A177-3AD203B41FA5}">
                      <a16:colId xmlns:a16="http://schemas.microsoft.com/office/drawing/2014/main" val="20000"/>
                    </a:ext>
                  </a:extLst>
                </a:gridCol>
                <a:gridCol w="5954845">
                  <a:extLst>
                    <a:ext uri="{9D8B030D-6E8A-4147-A177-3AD203B41FA5}">
                      <a16:colId xmlns:a16="http://schemas.microsoft.com/office/drawing/2014/main" val="20001"/>
                    </a:ext>
                  </a:extLst>
                </a:gridCol>
                <a:gridCol w="3053282">
                  <a:extLst>
                    <a:ext uri="{9D8B030D-6E8A-4147-A177-3AD203B41FA5}">
                      <a16:colId xmlns:a16="http://schemas.microsoft.com/office/drawing/2014/main" val="20002"/>
                    </a:ext>
                  </a:extLst>
                </a:gridCol>
                <a:gridCol w="2285034">
                  <a:extLst>
                    <a:ext uri="{9D8B030D-6E8A-4147-A177-3AD203B41FA5}">
                      <a16:colId xmlns:a16="http://schemas.microsoft.com/office/drawing/2014/main" val="20003"/>
                    </a:ext>
                  </a:extLst>
                </a:gridCol>
                <a:gridCol w="2354159">
                  <a:extLst>
                    <a:ext uri="{9D8B030D-6E8A-4147-A177-3AD203B41FA5}">
                      <a16:colId xmlns:a16="http://schemas.microsoft.com/office/drawing/2014/main" val="20004"/>
                    </a:ext>
                  </a:extLst>
                </a:gridCol>
              </a:tblGrid>
              <a:tr h="1526982">
                <a:tc>
                  <a:txBody>
                    <a:bodyPr/>
                    <a:lstStyle/>
                    <a:p>
                      <a:pPr algn="ctr">
                        <a:lnSpc>
                          <a:spcPts val="2800"/>
                        </a:lnSpc>
                        <a:defRPr/>
                      </a:pPr>
                      <a:r>
                        <a:rPr lang="en-US" sz="2000" b="1">
                          <a:solidFill>
                            <a:srgbClr val="000000"/>
                          </a:solidFill>
                          <a:latin typeface="Open Sans Bold"/>
                          <a:ea typeface="Open Sans Bold"/>
                          <a:cs typeface="Open Sans Bold"/>
                          <a:sym typeface="Open Sans Bold"/>
                        </a:rPr>
                        <a:t>Task</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#Unit, eta, momentum, lambda(L2), Nesterov, eta decay, Dropout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batch size, activation function, w_init, epoch</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MEE(TR/TS)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MSE(TR/TS)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3666">
                <a:tc>
                  <a:txBody>
                    <a:bodyPr/>
                    <a:lstStyle/>
                    <a:p>
                      <a:pPr algn="ctr">
                        <a:lnSpc>
                          <a:spcPts val="2800"/>
                        </a:lnSpc>
                        <a:defRPr/>
                      </a:pPr>
                      <a:r>
                        <a:rPr lang="en-US" sz="2000">
                          <a:solidFill>
                            <a:srgbClr val="000000"/>
                          </a:solidFill>
                          <a:latin typeface="Open Sans"/>
                          <a:ea typeface="Open Sans"/>
                          <a:cs typeface="Open Sans"/>
                          <a:sym typeface="Open Sans"/>
                        </a:rPr>
                        <a:t>Model 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True, 0.0001,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0.744/0.764</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0.278/0.288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True, 0.0,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0.744/0.764</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0.278/0.288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0.01, False, 0.0001,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0.744/0.758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0.277/0.283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4</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True, 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0.744/0.767</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0.278/0.291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0.01, False, 0.0,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0.743/0.758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0.277/0.282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6</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0.01, False, 0.001,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0.745/0.762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0.278/0.285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7</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False, 0.0001,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0.706/0.726</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0.256/0.272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False, 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0.707/0.728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0.258/0.273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False, 0.0,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0.705/0.723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0.255/0.269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10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0.85, 0.005, False, 0.0001,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0.720/0.731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0.265/0.278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15</a:t>
            </a:r>
          </a:p>
        </p:txBody>
      </p:sp>
      <p:sp>
        <p:nvSpPr>
          <p:cNvPr id="5" name="TextBox 5"/>
          <p:cNvSpPr txBox="1"/>
          <p:nvPr/>
        </p:nvSpPr>
        <p:spPr>
          <a:xfrm rot="-5400000">
            <a:off x="-1578202" y="4516980"/>
            <a:ext cx="4418783" cy="795022"/>
          </a:xfrm>
          <a:prstGeom prst="rect">
            <a:avLst/>
          </a:prstGeom>
        </p:spPr>
        <p:txBody>
          <a:bodyPr wrap="square" lIns="0" tIns="0" rIns="0" bIns="0" rtlCol="0" anchor="t">
            <a:spAutoFit/>
          </a:bodyPr>
          <a:lstStyle/>
          <a:p>
            <a:pPr algn="ctr">
              <a:lnSpc>
                <a:spcPts val="6579"/>
              </a:lnSpc>
              <a:spcBef>
                <a:spcPct val="0"/>
              </a:spcBef>
            </a:pPr>
            <a:r>
              <a:rPr lang="en-US" sz="4699" b="1" dirty="0">
                <a:solidFill>
                  <a:srgbClr val="38B6FF"/>
                </a:solidFill>
                <a:latin typeface="Open Sans Bold"/>
                <a:ea typeface="Open Sans Bold"/>
                <a:cs typeface="Open Sans Bold"/>
                <a:sym typeface="Open Sans Bold"/>
              </a:rPr>
              <a:t>CUP’s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16</a:t>
            </a:r>
          </a:p>
        </p:txBody>
      </p:sp>
      <p:graphicFrame>
        <p:nvGraphicFramePr>
          <p:cNvPr id="3" name="Table 3"/>
          <p:cNvGraphicFramePr>
            <a:graphicFrameLocks noGrp="1"/>
          </p:cNvGraphicFramePr>
          <p:nvPr/>
        </p:nvGraphicFramePr>
        <p:xfrm>
          <a:off x="1323684" y="3473262"/>
          <a:ext cx="15640633" cy="1670238"/>
        </p:xfrm>
        <a:graphic>
          <a:graphicData uri="http://schemas.openxmlformats.org/drawingml/2006/table">
            <a:tbl>
              <a:tblPr/>
              <a:tblGrid>
                <a:gridCol w="4700587">
                  <a:extLst>
                    <a:ext uri="{9D8B030D-6E8A-4147-A177-3AD203B41FA5}">
                      <a16:colId xmlns:a16="http://schemas.microsoft.com/office/drawing/2014/main" val="20000"/>
                    </a:ext>
                  </a:extLst>
                </a:gridCol>
                <a:gridCol w="5388519">
                  <a:extLst>
                    <a:ext uri="{9D8B030D-6E8A-4147-A177-3AD203B41FA5}">
                      <a16:colId xmlns:a16="http://schemas.microsoft.com/office/drawing/2014/main" val="20001"/>
                    </a:ext>
                  </a:extLst>
                </a:gridCol>
                <a:gridCol w="5551527">
                  <a:extLst>
                    <a:ext uri="{9D8B030D-6E8A-4147-A177-3AD203B41FA5}">
                      <a16:colId xmlns:a16="http://schemas.microsoft.com/office/drawing/2014/main" val="20002"/>
                    </a:ext>
                  </a:extLst>
                </a:gridCol>
              </a:tblGrid>
              <a:tr h="828601">
                <a:tc>
                  <a:txBody>
                    <a:bodyPr/>
                    <a:lstStyle/>
                    <a:p>
                      <a:pPr algn="ctr">
                        <a:lnSpc>
                          <a:spcPts val="2800"/>
                        </a:lnSpc>
                        <a:defRPr/>
                      </a:pPr>
                      <a:r>
                        <a:rPr lang="en-US" sz="2000" b="1">
                          <a:solidFill>
                            <a:srgbClr val="000000"/>
                          </a:solidFill>
                          <a:latin typeface="Open Sans Bold"/>
                          <a:ea typeface="Open Sans Bold"/>
                          <a:cs typeface="Open Sans Bold"/>
                          <a:sym typeface="Open Sans Bold"/>
                        </a:rPr>
                        <a:t>Task</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MEE(TR/VL/TS)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MSE(TR/VL/TS)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1637">
                <a:tc>
                  <a:txBody>
                    <a:bodyPr/>
                    <a:lstStyle/>
                    <a:p>
                      <a:pPr algn="ctr">
                        <a:lnSpc>
                          <a:spcPts val="2800"/>
                        </a:lnSpc>
                        <a:defRPr/>
                      </a:pPr>
                      <a:r>
                        <a:rPr lang="en-US" sz="2000">
                          <a:solidFill>
                            <a:srgbClr val="000000"/>
                          </a:solidFill>
                          <a:latin typeface="Open Sans"/>
                          <a:ea typeface="Open Sans"/>
                          <a:cs typeface="Open Sans"/>
                          <a:sym typeface="Open Sans"/>
                        </a:rPr>
                        <a:t>Ensemble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0.745/0.882/0.745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0.268/0.413/0.278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TextBox 4"/>
          <p:cNvSpPr txBox="1"/>
          <p:nvPr/>
        </p:nvSpPr>
        <p:spPr>
          <a:xfrm>
            <a:off x="0" y="923925"/>
            <a:ext cx="8351451" cy="920117"/>
          </a:xfrm>
          <a:prstGeom prst="rect">
            <a:avLst/>
          </a:prstGeom>
        </p:spPr>
        <p:txBody>
          <a:bodyPr lIns="0" tIns="0" rIns="0" bIns="0" rtlCol="0" anchor="t">
            <a:spAutoFit/>
          </a:bodyPr>
          <a:lstStyle/>
          <a:p>
            <a:pPr algn="ctr">
              <a:lnSpc>
                <a:spcPts val="7559"/>
              </a:lnSpc>
              <a:spcBef>
                <a:spcPct val="0"/>
              </a:spcBef>
            </a:pPr>
            <a:r>
              <a:rPr lang="en-US" sz="5399" b="1">
                <a:solidFill>
                  <a:srgbClr val="38B6FF"/>
                </a:solidFill>
                <a:latin typeface="Open Sans Bold"/>
                <a:ea typeface="Open Sans Bold"/>
                <a:cs typeface="Open Sans Bold"/>
                <a:sym typeface="Open Sans Bold"/>
              </a:rPr>
              <a:t>CUP’s Final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99703"/>
            <a:ext cx="9369353" cy="7027014"/>
          </a:xfrm>
          <a:custGeom>
            <a:avLst/>
            <a:gdLst/>
            <a:ahLst/>
            <a:cxnLst/>
            <a:rect l="l" t="t" r="r" b="b"/>
            <a:pathLst>
              <a:path w="9369353" h="7027014">
                <a:moveTo>
                  <a:pt x="0" y="0"/>
                </a:moveTo>
                <a:lnTo>
                  <a:pt x="9369353" y="0"/>
                </a:lnTo>
                <a:lnTo>
                  <a:pt x="9369353" y="7027014"/>
                </a:lnTo>
                <a:lnTo>
                  <a:pt x="0" y="7027014"/>
                </a:lnTo>
                <a:lnTo>
                  <a:pt x="0" y="0"/>
                </a:lnTo>
                <a:close/>
              </a:path>
            </a:pathLst>
          </a:custGeom>
          <a:blipFill>
            <a:blip r:embed="rId2"/>
            <a:stretch>
              <a:fillRect/>
            </a:stretch>
          </a:blipFill>
        </p:spPr>
        <p:txBody>
          <a:bodyPr/>
          <a:lstStyle/>
          <a:p>
            <a:endParaRPr lang="it-IT"/>
          </a:p>
        </p:txBody>
      </p:sp>
      <p:sp>
        <p:nvSpPr>
          <p:cNvPr id="3" name="Freeform 3"/>
          <p:cNvSpPr/>
          <p:nvPr/>
        </p:nvSpPr>
        <p:spPr>
          <a:xfrm>
            <a:off x="8605331" y="1999703"/>
            <a:ext cx="9369353" cy="7027014"/>
          </a:xfrm>
          <a:custGeom>
            <a:avLst/>
            <a:gdLst/>
            <a:ahLst/>
            <a:cxnLst/>
            <a:rect l="l" t="t" r="r" b="b"/>
            <a:pathLst>
              <a:path w="9369353" h="7027014">
                <a:moveTo>
                  <a:pt x="0" y="0"/>
                </a:moveTo>
                <a:lnTo>
                  <a:pt x="9369352" y="0"/>
                </a:lnTo>
                <a:lnTo>
                  <a:pt x="9369352" y="7027014"/>
                </a:lnTo>
                <a:lnTo>
                  <a:pt x="0" y="7027014"/>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17</a:t>
            </a:r>
          </a:p>
        </p:txBody>
      </p:sp>
      <p:sp>
        <p:nvSpPr>
          <p:cNvPr id="5" name="TextBox 5"/>
          <p:cNvSpPr txBox="1"/>
          <p:nvPr/>
        </p:nvSpPr>
        <p:spPr>
          <a:xfrm>
            <a:off x="12088882" y="160474"/>
            <a:ext cx="5170418" cy="1193887"/>
          </a:xfrm>
          <a:prstGeom prst="rect">
            <a:avLst/>
          </a:prstGeom>
        </p:spPr>
        <p:txBody>
          <a:bodyPr lIns="0" tIns="0" rIns="0" bIns="0" rtlCol="0" anchor="t">
            <a:spAutoFit/>
          </a:bodyPr>
          <a:lstStyle/>
          <a:p>
            <a:pPr algn="r">
              <a:lnSpc>
                <a:spcPts val="9172"/>
              </a:lnSpc>
            </a:pPr>
            <a:r>
              <a:rPr lang="en-US" sz="8415" b="1" spc="42">
                <a:solidFill>
                  <a:srgbClr val="38B6FF"/>
                </a:solidFill>
                <a:latin typeface="Aileron Bold"/>
                <a:ea typeface="Aileron Bold"/>
                <a:cs typeface="Aileron Bold"/>
                <a:sym typeface="Aileron Bold"/>
              </a:rPr>
              <a:t>CUP</a:t>
            </a:r>
          </a:p>
        </p:txBody>
      </p:sp>
      <p:sp>
        <p:nvSpPr>
          <p:cNvPr id="6" name="TextBox 6"/>
          <p:cNvSpPr txBox="1"/>
          <p:nvPr/>
        </p:nvSpPr>
        <p:spPr>
          <a:xfrm>
            <a:off x="15085695" y="1204681"/>
            <a:ext cx="2173605" cy="795022"/>
          </a:xfrm>
          <a:prstGeom prst="rect">
            <a:avLst/>
          </a:prstGeom>
        </p:spPr>
        <p:txBody>
          <a:bodyPr lIns="0" tIns="0" rIns="0" bIns="0" rtlCol="0" anchor="t">
            <a:spAutoFit/>
          </a:bodyPr>
          <a:lstStyle/>
          <a:p>
            <a:pPr algn="ctr">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
        <p:nvSpPr>
          <p:cNvPr id="7" name="Freeform 7"/>
          <p:cNvSpPr/>
          <p:nvPr/>
        </p:nvSpPr>
        <p:spPr>
          <a:xfrm rot="-10800000">
            <a:off x="-352257" y="-3148398"/>
            <a:ext cx="13462143" cy="5212055"/>
          </a:xfrm>
          <a:custGeom>
            <a:avLst/>
            <a:gdLst/>
            <a:ahLst/>
            <a:cxnLst/>
            <a:rect l="l" t="t" r="r" b="b"/>
            <a:pathLst>
              <a:path w="13462143" h="5212055">
                <a:moveTo>
                  <a:pt x="0" y="0"/>
                </a:moveTo>
                <a:lnTo>
                  <a:pt x="13462142" y="0"/>
                </a:lnTo>
                <a:lnTo>
                  <a:pt x="13462142" y="5212055"/>
                </a:lnTo>
                <a:lnTo>
                  <a:pt x="0" y="5212055"/>
                </a:lnTo>
                <a:lnTo>
                  <a:pt x="0" y="0"/>
                </a:lnTo>
                <a:close/>
              </a:path>
            </a:pathLst>
          </a:custGeom>
          <a:blipFill>
            <a:blip r:embed="rId4"/>
            <a:stretch>
              <a:fillRect l="-38490" t="-40883" b="-98778"/>
            </a:stretch>
          </a:blipFill>
        </p:spPr>
        <p:txBody>
          <a:bodyPr/>
          <a:lstStyle/>
          <a:p>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1832" y="839245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565630"/>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Discussion</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18</a:t>
            </a:r>
          </a:p>
        </p:txBody>
      </p:sp>
      <p:sp>
        <p:nvSpPr>
          <p:cNvPr id="5" name="TextBox 5"/>
          <p:cNvSpPr txBox="1"/>
          <p:nvPr/>
        </p:nvSpPr>
        <p:spPr>
          <a:xfrm>
            <a:off x="1173700" y="1966186"/>
            <a:ext cx="15940600" cy="4345940"/>
          </a:xfrm>
          <a:prstGeom prst="rect">
            <a:avLst/>
          </a:prstGeom>
        </p:spPr>
        <p:txBody>
          <a:bodyPr lIns="0" tIns="0" rIns="0" bIns="0" rtlCol="0" anchor="t">
            <a:spAutoFit/>
          </a:bodyPr>
          <a:lstStyle/>
          <a:p>
            <a:pPr algn="l">
              <a:lnSpc>
                <a:spcPts val="3219"/>
              </a:lnSpc>
              <a:spcBef>
                <a:spcPct val="0"/>
              </a:spcBef>
            </a:pPr>
            <a:r>
              <a:rPr lang="en-US" sz="2299">
                <a:solidFill>
                  <a:srgbClr val="000000"/>
                </a:solidFill>
                <a:latin typeface="Open Sans"/>
                <a:ea typeface="Open Sans"/>
                <a:cs typeface="Open Sans"/>
                <a:sym typeface="Open Sans"/>
              </a:rPr>
              <a:t>We systematically evaluated different weight initialization techniques to determine which worked best with our model. The methods we tested included: </a:t>
            </a:r>
            <a:r>
              <a:rPr lang="en-US" sz="2299" b="1">
                <a:solidFill>
                  <a:srgbClr val="000000"/>
                </a:solidFill>
                <a:latin typeface="Open Sans Bold"/>
                <a:ea typeface="Open Sans Bold"/>
                <a:cs typeface="Open Sans Bold"/>
                <a:sym typeface="Open Sans Bold"/>
              </a:rPr>
              <a:t>Xavier Initialization</a:t>
            </a:r>
            <a:r>
              <a:rPr lang="en-US" sz="2299">
                <a:solidFill>
                  <a:srgbClr val="000000"/>
                </a:solidFill>
                <a:latin typeface="Open Sans"/>
                <a:ea typeface="Open Sans"/>
                <a:cs typeface="Open Sans"/>
                <a:sym typeface="Open Sans"/>
              </a:rPr>
              <a:t>[2], </a:t>
            </a:r>
            <a:r>
              <a:rPr lang="en-US" sz="2299" b="1">
                <a:solidFill>
                  <a:srgbClr val="000000"/>
                </a:solidFill>
                <a:latin typeface="Open Sans Bold"/>
                <a:ea typeface="Open Sans Bold"/>
                <a:cs typeface="Open Sans Bold"/>
                <a:sym typeface="Open Sans Bold"/>
              </a:rPr>
              <a:t>He Initialization</a:t>
            </a:r>
            <a:r>
              <a:rPr lang="en-US" sz="2299">
                <a:solidFill>
                  <a:srgbClr val="000000"/>
                </a:solidFill>
                <a:latin typeface="Open Sans"/>
                <a:ea typeface="Open Sans"/>
                <a:cs typeface="Open Sans"/>
                <a:sym typeface="Open Sans"/>
              </a:rPr>
              <a:t>[2].</a:t>
            </a:r>
          </a:p>
          <a:p>
            <a:pPr algn="l">
              <a:lnSpc>
                <a:spcPts val="3219"/>
              </a:lnSpc>
              <a:spcBef>
                <a:spcPct val="0"/>
              </a:spcBef>
            </a:pPr>
            <a:endParaRPr lang="en-US" sz="2299">
              <a:solidFill>
                <a:srgbClr val="000000"/>
              </a:solidFill>
              <a:latin typeface="Open Sans"/>
              <a:ea typeface="Open Sans"/>
              <a:cs typeface="Open Sans"/>
              <a:sym typeface="Open Sans"/>
            </a:endParaRPr>
          </a:p>
          <a:p>
            <a:pPr algn="l">
              <a:lnSpc>
                <a:spcPts val="3219"/>
              </a:lnSpc>
              <a:spcBef>
                <a:spcPct val="0"/>
              </a:spcBef>
            </a:pPr>
            <a:r>
              <a:rPr lang="en-US" sz="2299">
                <a:solidFill>
                  <a:srgbClr val="000000"/>
                </a:solidFill>
                <a:latin typeface="Open Sans"/>
                <a:ea typeface="Open Sans"/>
                <a:cs typeface="Open Sans"/>
                <a:sym typeface="Open Sans"/>
              </a:rPr>
              <a:t>Regularization techniques, including L1, L2, and dropout, were explored, with </a:t>
            </a:r>
            <a:r>
              <a:rPr lang="en-US" sz="2299" b="1">
                <a:solidFill>
                  <a:srgbClr val="000000"/>
                </a:solidFill>
                <a:latin typeface="Open Sans Bold"/>
                <a:ea typeface="Open Sans Bold"/>
                <a:cs typeface="Open Sans Bold"/>
                <a:sym typeface="Open Sans Bold"/>
              </a:rPr>
              <a:t>L2 regularization</a:t>
            </a:r>
            <a:r>
              <a:rPr lang="en-US" sz="2299">
                <a:solidFill>
                  <a:srgbClr val="000000"/>
                </a:solidFill>
                <a:latin typeface="Open Sans"/>
                <a:ea typeface="Open Sans"/>
                <a:cs typeface="Open Sans"/>
                <a:sym typeface="Open Sans"/>
              </a:rPr>
              <a:t> being the final choice, while </a:t>
            </a:r>
            <a:r>
              <a:rPr lang="en-US" sz="2299" b="1">
                <a:solidFill>
                  <a:srgbClr val="000000"/>
                </a:solidFill>
                <a:latin typeface="Open Sans Bold"/>
                <a:ea typeface="Open Sans Bold"/>
                <a:cs typeface="Open Sans Bold"/>
                <a:sym typeface="Open Sans Bold"/>
              </a:rPr>
              <a:t>dropout </a:t>
            </a:r>
            <a:r>
              <a:rPr lang="en-US" sz="2299">
                <a:solidFill>
                  <a:srgbClr val="000000"/>
                </a:solidFill>
                <a:latin typeface="Open Sans"/>
                <a:ea typeface="Open Sans"/>
                <a:cs typeface="Open Sans"/>
                <a:sym typeface="Open Sans"/>
              </a:rPr>
              <a:t>was utilized in some models of the ensemble. Additionally, early stopping based on validation loss was employed to prevent overfitting.</a:t>
            </a:r>
          </a:p>
          <a:p>
            <a:pPr algn="l">
              <a:lnSpc>
                <a:spcPts val="3219"/>
              </a:lnSpc>
              <a:spcBef>
                <a:spcPct val="0"/>
              </a:spcBef>
            </a:pPr>
            <a:endParaRPr lang="en-US" sz="2299">
              <a:solidFill>
                <a:srgbClr val="000000"/>
              </a:solidFill>
              <a:latin typeface="Open Sans"/>
              <a:ea typeface="Open Sans"/>
              <a:cs typeface="Open Sans"/>
              <a:sym typeface="Open Sans"/>
            </a:endParaRPr>
          </a:p>
          <a:p>
            <a:pPr algn="l">
              <a:lnSpc>
                <a:spcPts val="3219"/>
              </a:lnSpc>
              <a:spcBef>
                <a:spcPct val="0"/>
              </a:spcBef>
            </a:pPr>
            <a:r>
              <a:rPr lang="en-US" sz="2299">
                <a:solidFill>
                  <a:srgbClr val="000000"/>
                </a:solidFill>
                <a:latin typeface="Open Sans"/>
                <a:ea typeface="Open Sans"/>
                <a:cs typeface="Open Sans"/>
                <a:sym typeface="Open Sans"/>
              </a:rPr>
              <a:t>We also leveraged the </a:t>
            </a:r>
            <a:r>
              <a:rPr lang="en-US" sz="2299" b="1">
                <a:solidFill>
                  <a:srgbClr val="000000"/>
                </a:solidFill>
                <a:latin typeface="Open Sans Bold"/>
                <a:ea typeface="Open Sans Bold"/>
                <a:cs typeface="Open Sans Bold"/>
                <a:sym typeface="Open Sans Bold"/>
              </a:rPr>
              <a:t>Nesterov</a:t>
            </a:r>
            <a:r>
              <a:rPr lang="en-US" sz="2299">
                <a:solidFill>
                  <a:srgbClr val="000000"/>
                </a:solidFill>
                <a:latin typeface="Open Sans"/>
                <a:ea typeface="Open Sans"/>
                <a:cs typeface="Open Sans"/>
                <a:sym typeface="Open Sans"/>
              </a:rPr>
              <a:t> accelerated gradient, which provided significant advantages in terms of convergence speed and stability. Furthermore, with the use of mini-batch gradient descent, we implemented an </a:t>
            </a:r>
            <a:r>
              <a:rPr lang="en-US" sz="2299" b="1">
                <a:solidFill>
                  <a:srgbClr val="000000"/>
                </a:solidFill>
                <a:latin typeface="Open Sans Bold"/>
                <a:ea typeface="Open Sans Bold"/>
                <a:cs typeface="Open Sans Bold"/>
                <a:sym typeface="Open Sans Bold"/>
              </a:rPr>
              <a:t>eta decay strategy</a:t>
            </a:r>
            <a:r>
              <a:rPr lang="en-US" sz="2299">
                <a:solidFill>
                  <a:srgbClr val="000000"/>
                </a:solidFill>
                <a:latin typeface="Open Sans"/>
                <a:ea typeface="Open Sans"/>
                <a:cs typeface="Open Sans"/>
                <a:sym typeface="Open Sans"/>
              </a:rPr>
              <a:t> to adapt the learning rate dynamically during training, further enhancing optimization performance.</a:t>
            </a:r>
          </a:p>
          <a:p>
            <a:pPr algn="ctr">
              <a:lnSpc>
                <a:spcPts val="2800"/>
              </a:lnSpc>
              <a:spcBef>
                <a:spcPct val="0"/>
              </a:spcBef>
            </a:pPr>
            <a:endParaRPr lang="en-US" sz="2299">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1095375"/>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Conclusion</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19</a:t>
            </a:r>
          </a:p>
        </p:txBody>
      </p:sp>
      <p:sp>
        <p:nvSpPr>
          <p:cNvPr id="5" name="TextBox 5"/>
          <p:cNvSpPr txBox="1"/>
          <p:nvPr/>
        </p:nvSpPr>
        <p:spPr>
          <a:xfrm>
            <a:off x="1704569" y="3707532"/>
            <a:ext cx="14878863" cy="1616783"/>
          </a:xfrm>
          <a:prstGeom prst="rect">
            <a:avLst/>
          </a:prstGeom>
        </p:spPr>
        <p:txBody>
          <a:bodyPr lIns="0" tIns="0" rIns="0" bIns="0" rtlCol="0" anchor="t">
            <a:spAutoFit/>
          </a:bodyPr>
          <a:lstStyle/>
          <a:p>
            <a:pPr algn="ctr">
              <a:lnSpc>
                <a:spcPts val="3285"/>
              </a:lnSpc>
              <a:spcBef>
                <a:spcPct val="0"/>
              </a:spcBef>
            </a:pPr>
            <a:r>
              <a:rPr lang="en-US" sz="2347">
                <a:solidFill>
                  <a:srgbClr val="000000"/>
                </a:solidFill>
                <a:latin typeface="Open Sans"/>
                <a:ea typeface="Open Sans"/>
                <a:cs typeface="Open Sans"/>
                <a:sym typeface="Open Sans"/>
              </a:rPr>
              <a:t>Through this project, we had the opportunity to implement and deepen our understanding of the concepts studied during the course. Building a Neural Network framework from scratch allowed us to grasp the significance of both model selection and evaluation. We now fully appreciate the crucial role of selecting the optimal hyperparameters, as they can significantly impact the overall performance of the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1095375"/>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Objectives</a:t>
            </a:r>
          </a:p>
        </p:txBody>
      </p:sp>
      <p:sp>
        <p:nvSpPr>
          <p:cNvPr id="4" name="TextBox 4"/>
          <p:cNvSpPr txBox="1"/>
          <p:nvPr/>
        </p:nvSpPr>
        <p:spPr>
          <a:xfrm>
            <a:off x="3403671" y="2724622"/>
            <a:ext cx="11480658" cy="3175635"/>
          </a:xfrm>
          <a:prstGeom prst="rect">
            <a:avLst/>
          </a:prstGeom>
        </p:spPr>
        <p:txBody>
          <a:bodyPr lIns="0" tIns="0" rIns="0" bIns="0" rtlCol="0" anchor="t">
            <a:spAutoFit/>
          </a:bodyPr>
          <a:lstStyle/>
          <a:p>
            <a:pPr algn="ctr">
              <a:lnSpc>
                <a:spcPts val="5040"/>
              </a:lnSpc>
            </a:pPr>
            <a:r>
              <a:rPr lang="en-US" sz="3600" spc="72" dirty="0">
                <a:solidFill>
                  <a:srgbClr val="000000"/>
                </a:solidFill>
                <a:latin typeface="Aileron"/>
                <a:ea typeface="Aileron"/>
                <a:cs typeface="Aileron"/>
                <a:sym typeface="Aileron"/>
              </a:rPr>
              <a:t> The main goal of the project is developing, from </a:t>
            </a:r>
            <a:r>
              <a:rPr lang="en-US" sz="3600" b="1" spc="72" dirty="0">
                <a:solidFill>
                  <a:srgbClr val="38B6FF"/>
                </a:solidFill>
                <a:latin typeface="Aileron Bold"/>
                <a:ea typeface="Aileron Bold"/>
                <a:cs typeface="Aileron Bold"/>
                <a:sym typeface="Aileron Bold"/>
              </a:rPr>
              <a:t>scratch</a:t>
            </a:r>
            <a:r>
              <a:rPr lang="en-US" sz="3600" spc="72" dirty="0">
                <a:solidFill>
                  <a:srgbClr val="000000"/>
                </a:solidFill>
                <a:latin typeface="Aileron"/>
                <a:ea typeface="Aileron"/>
                <a:cs typeface="Aileron"/>
                <a:sym typeface="Aileron"/>
              </a:rPr>
              <a:t>, a framework for building a </a:t>
            </a:r>
            <a:r>
              <a:rPr lang="en-US" sz="3600" b="1" spc="72" dirty="0">
                <a:solidFill>
                  <a:srgbClr val="38B6FF"/>
                </a:solidFill>
                <a:latin typeface="Aileron Bold"/>
                <a:ea typeface="Aileron Bold"/>
                <a:cs typeface="Aileron Bold"/>
                <a:sym typeface="Aileron Bold"/>
              </a:rPr>
              <a:t>neural network</a:t>
            </a:r>
            <a:r>
              <a:rPr lang="en-US" sz="3600" spc="72" dirty="0">
                <a:solidFill>
                  <a:srgbClr val="000000"/>
                </a:solidFill>
                <a:latin typeface="Aileron"/>
                <a:ea typeface="Aileron"/>
                <a:cs typeface="Aileron"/>
                <a:sym typeface="Aileron"/>
              </a:rPr>
              <a:t> able to solve classification and regression tasks. Then, the framework has been evaluated on “</a:t>
            </a:r>
            <a:r>
              <a:rPr lang="en-US" sz="3600" b="1" spc="72" dirty="0">
                <a:solidFill>
                  <a:srgbClr val="38B6FF"/>
                </a:solidFill>
                <a:latin typeface="Aileron Bold"/>
                <a:ea typeface="Aileron Bold"/>
                <a:cs typeface="Aileron Bold"/>
                <a:sym typeface="Aileron Bold"/>
              </a:rPr>
              <a:t>Monk’s problem</a:t>
            </a:r>
            <a:r>
              <a:rPr lang="en-US" sz="3600" spc="72" dirty="0">
                <a:solidFill>
                  <a:srgbClr val="000000"/>
                </a:solidFill>
                <a:latin typeface="Aileron"/>
                <a:ea typeface="Aileron"/>
                <a:cs typeface="Aileron"/>
                <a:sym typeface="Aileron"/>
              </a:rPr>
              <a:t>” and applied on ”</a:t>
            </a:r>
            <a:r>
              <a:rPr lang="en-US" sz="3600" b="1" spc="72" dirty="0">
                <a:solidFill>
                  <a:srgbClr val="38B6FF"/>
                </a:solidFill>
                <a:latin typeface="Aileron Bold"/>
                <a:ea typeface="Aileron Bold"/>
                <a:cs typeface="Aileron Bold"/>
                <a:sym typeface="Aileron Bold"/>
              </a:rPr>
              <a:t>ML-CUP</a:t>
            </a:r>
            <a:r>
              <a:rPr lang="en-US" sz="3600" spc="72" dirty="0">
                <a:solidFill>
                  <a:srgbClr val="000000"/>
                </a:solidFill>
                <a:latin typeface="Aileron"/>
                <a:ea typeface="Aileron"/>
                <a:cs typeface="Aileron"/>
                <a:sym typeface="Aileron"/>
              </a:rPr>
              <a:t>” dataset</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1095375"/>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References</a:t>
            </a:r>
          </a:p>
        </p:txBody>
      </p:sp>
      <p:sp>
        <p:nvSpPr>
          <p:cNvPr id="4" name="TextBox 4"/>
          <p:cNvSpPr txBox="1"/>
          <p:nvPr/>
        </p:nvSpPr>
        <p:spPr>
          <a:xfrm>
            <a:off x="1028700" y="2740285"/>
            <a:ext cx="16230600" cy="3392805"/>
          </a:xfrm>
          <a:prstGeom prst="rect">
            <a:avLst/>
          </a:prstGeom>
        </p:spPr>
        <p:txBody>
          <a:bodyPr lIns="0" tIns="0" rIns="0" bIns="0" rtlCol="0" anchor="t">
            <a:spAutoFit/>
          </a:bodyPr>
          <a:lstStyle/>
          <a:p>
            <a:pPr algn="l">
              <a:lnSpc>
                <a:spcPts val="4200"/>
              </a:lnSpc>
            </a:pPr>
            <a:r>
              <a:rPr lang="en-US" sz="3000" spc="60">
                <a:solidFill>
                  <a:srgbClr val="000000"/>
                </a:solidFill>
                <a:latin typeface="Aileron"/>
                <a:ea typeface="Aileron"/>
                <a:cs typeface="Aileron"/>
                <a:sym typeface="Aileron"/>
              </a:rPr>
              <a:t>[1] Jiawei Han, Micheline Kamber e Jian Pei. Data Mining: Concepts and Techniques (Third Edition): Chapter 3 </a:t>
            </a:r>
          </a:p>
          <a:p>
            <a:pPr algn="l">
              <a:lnSpc>
                <a:spcPts val="4200"/>
              </a:lnSpc>
            </a:pPr>
            <a:r>
              <a:rPr lang="en-US" sz="3000" spc="60">
                <a:solidFill>
                  <a:srgbClr val="000000"/>
                </a:solidFill>
                <a:latin typeface="Aileron"/>
                <a:ea typeface="Aileron"/>
                <a:cs typeface="Aileron"/>
                <a:sym typeface="Aileron"/>
              </a:rPr>
              <a:t>[2] Kumar, S. K. (2017). On weight initialization in deep neural networks. arXiv preprint arXiv:1704.08863.</a:t>
            </a:r>
          </a:p>
          <a:p>
            <a:pPr algn="ctr">
              <a:lnSpc>
                <a:spcPts val="5040"/>
              </a:lnSpc>
            </a:pPr>
            <a:endParaRPr lang="en-US" sz="3000" spc="60">
              <a:solidFill>
                <a:srgbClr val="000000"/>
              </a:solidFill>
              <a:latin typeface="Aileron"/>
              <a:ea typeface="Aileron"/>
              <a:cs typeface="Aileron"/>
              <a:sym typeface="Aileron"/>
            </a:endParaRPr>
          </a:p>
          <a:p>
            <a:pPr algn="l">
              <a:lnSpc>
                <a:spcPts val="5040"/>
              </a:lnSpc>
            </a:pPr>
            <a:endParaRPr lang="en-US" sz="3000" spc="60">
              <a:solidFill>
                <a:srgbClr val="000000"/>
              </a:solidFill>
              <a:latin typeface="Aileron"/>
              <a:ea typeface="Aileron"/>
              <a:cs typeface="Aileron"/>
              <a:sym typeface="Aileron"/>
            </a:endParaRP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a:p>
        </p:txBody>
      </p:sp>
      <p:sp>
        <p:nvSpPr>
          <p:cNvPr id="3" name="Freeform 3"/>
          <p:cNvSpPr/>
          <p:nvPr/>
        </p:nvSpPr>
        <p:spPr>
          <a:xfrm>
            <a:off x="7446142" y="840721"/>
            <a:ext cx="8417579" cy="8417579"/>
          </a:xfrm>
          <a:custGeom>
            <a:avLst/>
            <a:gdLst/>
            <a:ahLst/>
            <a:cxnLst/>
            <a:rect l="l" t="t" r="r" b="b"/>
            <a:pathLst>
              <a:path w="8417579" h="8417579">
                <a:moveTo>
                  <a:pt x="0" y="0"/>
                </a:moveTo>
                <a:lnTo>
                  <a:pt x="8417580" y="0"/>
                </a:lnTo>
                <a:lnTo>
                  <a:pt x="8417580" y="8417579"/>
                </a:lnTo>
                <a:lnTo>
                  <a:pt x="0" y="8417579"/>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21</a:t>
            </a:r>
          </a:p>
        </p:txBody>
      </p:sp>
      <p:sp>
        <p:nvSpPr>
          <p:cNvPr id="5" name="TextBox 5"/>
          <p:cNvSpPr txBox="1"/>
          <p:nvPr/>
        </p:nvSpPr>
        <p:spPr>
          <a:xfrm>
            <a:off x="891652" y="565630"/>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Appendix</a:t>
            </a:r>
          </a:p>
        </p:txBody>
      </p:sp>
      <p:sp>
        <p:nvSpPr>
          <p:cNvPr id="6" name="TextBox 6"/>
          <p:cNvSpPr txBox="1"/>
          <p:nvPr/>
        </p:nvSpPr>
        <p:spPr>
          <a:xfrm>
            <a:off x="891652" y="4599144"/>
            <a:ext cx="5609015" cy="1406525"/>
          </a:xfrm>
          <a:prstGeom prst="rect">
            <a:avLst/>
          </a:prstGeom>
        </p:spPr>
        <p:txBody>
          <a:bodyPr lIns="0" tIns="0" rIns="0" bIns="0" rtlCol="0" anchor="t">
            <a:spAutoFit/>
          </a:bodyPr>
          <a:lstStyle/>
          <a:p>
            <a:pPr algn="ctr">
              <a:lnSpc>
                <a:spcPts val="2800"/>
              </a:lnSpc>
              <a:spcBef>
                <a:spcPct val="0"/>
              </a:spcBef>
            </a:pPr>
            <a:r>
              <a:rPr lang="en-US" sz="2000" b="1" dirty="0">
                <a:solidFill>
                  <a:srgbClr val="000000"/>
                </a:solidFill>
                <a:latin typeface="Open Sans Bold"/>
                <a:ea typeface="Open Sans Bold"/>
                <a:cs typeface="Open Sans Bold"/>
                <a:sym typeface="Open Sans Bold"/>
              </a:rPr>
              <a:t>Figure</a:t>
            </a:r>
            <a:r>
              <a:rPr lang="en-US" sz="2000" dirty="0">
                <a:solidFill>
                  <a:srgbClr val="000000"/>
                </a:solidFill>
                <a:latin typeface="Open Sans"/>
                <a:ea typeface="Open Sans"/>
                <a:cs typeface="Open Sans"/>
                <a:sym typeface="Open Sans"/>
              </a:rPr>
              <a:t>: Comparison of True Values (green points) and Predicted Values (blue points) for  Target X Variable to Evaluate Model Performance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12000"/>
            </a:blip>
            <a:stretch>
              <a:fillRect l="-38490" t="-27953" b="-35911"/>
            </a:stretch>
          </a:blipFill>
        </p:spPr>
        <p:txBody>
          <a:bodyPr/>
          <a:lstStyle/>
          <a:p>
            <a:endParaRPr lang="it-IT"/>
          </a:p>
        </p:txBody>
      </p:sp>
      <p:sp>
        <p:nvSpPr>
          <p:cNvPr id="3" name="Freeform 3"/>
          <p:cNvSpPr/>
          <p:nvPr/>
        </p:nvSpPr>
        <p:spPr>
          <a:xfrm>
            <a:off x="7668946" y="1181100"/>
            <a:ext cx="8514614" cy="8077200"/>
          </a:xfrm>
          <a:custGeom>
            <a:avLst/>
            <a:gdLst/>
            <a:ahLst/>
            <a:cxnLst/>
            <a:rect l="l" t="t" r="r" b="b"/>
            <a:pathLst>
              <a:path w="8514614" h="8514614">
                <a:moveTo>
                  <a:pt x="0" y="0"/>
                </a:moveTo>
                <a:lnTo>
                  <a:pt x="8514614" y="0"/>
                </a:lnTo>
                <a:lnTo>
                  <a:pt x="8514614" y="8514614"/>
                </a:lnTo>
                <a:lnTo>
                  <a:pt x="0" y="8514614"/>
                </a:lnTo>
                <a:lnTo>
                  <a:pt x="0" y="0"/>
                </a:lnTo>
                <a:close/>
              </a:path>
            </a:pathLst>
          </a:custGeom>
          <a:blipFill>
            <a:blip r:embed="rId3"/>
            <a:stretch>
              <a:fillRect t="-5416" b="1"/>
            </a:stretch>
          </a:blipFill>
        </p:spPr>
        <p:txBody>
          <a:bodyPr/>
          <a:lstStyle/>
          <a:p>
            <a:endParaRPr lang="it-IT" dirty="0"/>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22</a:t>
            </a:r>
          </a:p>
        </p:txBody>
      </p:sp>
      <p:sp>
        <p:nvSpPr>
          <p:cNvPr id="5" name="TextBox 5"/>
          <p:cNvSpPr txBox="1"/>
          <p:nvPr/>
        </p:nvSpPr>
        <p:spPr>
          <a:xfrm>
            <a:off x="876461" y="4416425"/>
            <a:ext cx="5649982" cy="1406525"/>
          </a:xfrm>
          <a:prstGeom prst="rect">
            <a:avLst/>
          </a:prstGeom>
        </p:spPr>
        <p:txBody>
          <a:bodyPr lIns="0" tIns="0" rIns="0" bIns="0" rtlCol="0" anchor="t">
            <a:spAutoFit/>
          </a:bodyPr>
          <a:lstStyle/>
          <a:p>
            <a:pPr algn="ctr">
              <a:lnSpc>
                <a:spcPts val="2800"/>
              </a:lnSpc>
              <a:spcBef>
                <a:spcPct val="0"/>
              </a:spcBef>
            </a:pPr>
            <a:r>
              <a:rPr lang="en-US" sz="2000" b="1">
                <a:solidFill>
                  <a:srgbClr val="000000"/>
                </a:solidFill>
                <a:latin typeface="Open Sans Bold"/>
                <a:ea typeface="Open Sans Bold"/>
                <a:cs typeface="Open Sans Bold"/>
                <a:sym typeface="Open Sans Bold"/>
              </a:rPr>
              <a:t>Figure</a:t>
            </a:r>
            <a:r>
              <a:rPr lang="en-US" sz="2000">
                <a:solidFill>
                  <a:srgbClr val="000000"/>
                </a:solidFill>
                <a:latin typeface="Open Sans"/>
                <a:ea typeface="Open Sans"/>
                <a:cs typeface="Open Sans"/>
                <a:sym typeface="Open Sans"/>
              </a:rPr>
              <a:t>: Comparison of True Values (green points) and Predicted Values (blue points) for Target Y Variable to Evaluate Model Performance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12000"/>
            </a:blip>
            <a:stretch>
              <a:fillRect l="-38490" t="-27953" b="-35911"/>
            </a:stretch>
          </a:blipFill>
        </p:spPr>
        <p:txBody>
          <a:bodyPr/>
          <a:lstStyle/>
          <a:p>
            <a:endParaRPr lang="it-IT"/>
          </a:p>
        </p:txBody>
      </p:sp>
      <p:sp>
        <p:nvSpPr>
          <p:cNvPr id="3" name="Freeform 3"/>
          <p:cNvSpPr/>
          <p:nvPr/>
        </p:nvSpPr>
        <p:spPr>
          <a:xfrm>
            <a:off x="8045282" y="854256"/>
            <a:ext cx="8578488" cy="8578488"/>
          </a:xfrm>
          <a:custGeom>
            <a:avLst/>
            <a:gdLst/>
            <a:ahLst/>
            <a:cxnLst/>
            <a:rect l="l" t="t" r="r" b="b"/>
            <a:pathLst>
              <a:path w="8578488" h="8578488">
                <a:moveTo>
                  <a:pt x="0" y="0"/>
                </a:moveTo>
                <a:lnTo>
                  <a:pt x="8578488" y="0"/>
                </a:lnTo>
                <a:lnTo>
                  <a:pt x="8578488" y="8578488"/>
                </a:lnTo>
                <a:lnTo>
                  <a:pt x="0" y="8578488"/>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23</a:t>
            </a:r>
          </a:p>
        </p:txBody>
      </p:sp>
      <p:sp>
        <p:nvSpPr>
          <p:cNvPr id="5" name="TextBox 5"/>
          <p:cNvSpPr txBox="1"/>
          <p:nvPr/>
        </p:nvSpPr>
        <p:spPr>
          <a:xfrm>
            <a:off x="1404879" y="4416425"/>
            <a:ext cx="5651321" cy="1406525"/>
          </a:xfrm>
          <a:prstGeom prst="rect">
            <a:avLst/>
          </a:prstGeom>
        </p:spPr>
        <p:txBody>
          <a:bodyPr lIns="0" tIns="0" rIns="0" bIns="0" rtlCol="0" anchor="t">
            <a:spAutoFit/>
          </a:bodyPr>
          <a:lstStyle/>
          <a:p>
            <a:pPr algn="ctr">
              <a:lnSpc>
                <a:spcPts val="2800"/>
              </a:lnSpc>
              <a:spcBef>
                <a:spcPct val="0"/>
              </a:spcBef>
            </a:pPr>
            <a:r>
              <a:rPr lang="en-US" sz="2000" b="1" dirty="0">
                <a:solidFill>
                  <a:srgbClr val="000000"/>
                </a:solidFill>
                <a:latin typeface="Open Sans Bold"/>
                <a:ea typeface="Open Sans Bold"/>
                <a:cs typeface="Open Sans Bold"/>
                <a:sym typeface="Open Sans Bold"/>
              </a:rPr>
              <a:t>Figure</a:t>
            </a:r>
            <a:r>
              <a:rPr lang="en-US" sz="2000" dirty="0">
                <a:solidFill>
                  <a:srgbClr val="000000"/>
                </a:solidFill>
                <a:latin typeface="Open Sans"/>
                <a:ea typeface="Open Sans"/>
                <a:cs typeface="Open Sans"/>
                <a:sym typeface="Open Sans"/>
              </a:rPr>
              <a:t>: Comparison of True Values (green points) and Predicted Values (blue points) for Target Z Variable to Evaluate Model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12000"/>
            </a:blip>
            <a:stretch>
              <a:fillRect l="-38490" t="-27953" b="-35911"/>
            </a:stretch>
          </a:blipFill>
        </p:spPr>
        <p:txBody>
          <a:bodyPr/>
          <a:lstStyle/>
          <a:p>
            <a:endParaRPr lang="it-IT"/>
          </a:p>
        </p:txBody>
      </p:sp>
      <p:sp>
        <p:nvSpPr>
          <p:cNvPr id="3" name="TextBox 3"/>
          <p:cNvSpPr txBox="1"/>
          <p:nvPr/>
        </p:nvSpPr>
        <p:spPr>
          <a:xfrm>
            <a:off x="401463" y="469158"/>
            <a:ext cx="5170418" cy="1204808"/>
          </a:xfrm>
          <a:prstGeom prst="rect">
            <a:avLst/>
          </a:prstGeom>
        </p:spPr>
        <p:txBody>
          <a:bodyPr lIns="0" tIns="0" rIns="0" bIns="0" rtlCol="0" anchor="t">
            <a:spAutoFit/>
          </a:bodyPr>
          <a:lstStyle/>
          <a:p>
            <a:pPr algn="l">
              <a:lnSpc>
                <a:spcPts val="9281"/>
              </a:lnSpc>
            </a:pPr>
            <a:r>
              <a:rPr lang="en-US" sz="8515" b="1" spc="400">
                <a:solidFill>
                  <a:srgbClr val="38B6FF"/>
                </a:solidFill>
                <a:latin typeface="Aileron Bold"/>
                <a:ea typeface="Aileron Bold"/>
                <a:cs typeface="Aileron Bold"/>
                <a:sym typeface="Aileron Bold"/>
              </a:rPr>
              <a:t>Methods</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a:t>
            </a:r>
          </a:p>
        </p:txBody>
      </p:sp>
      <p:sp>
        <p:nvSpPr>
          <p:cNvPr id="5" name="TextBox 5"/>
          <p:cNvSpPr txBox="1"/>
          <p:nvPr/>
        </p:nvSpPr>
        <p:spPr>
          <a:xfrm>
            <a:off x="1702453" y="2939703"/>
            <a:ext cx="14883093" cy="2537460"/>
          </a:xfrm>
          <a:prstGeom prst="rect">
            <a:avLst/>
          </a:prstGeom>
        </p:spPr>
        <p:txBody>
          <a:bodyPr lIns="0" tIns="0" rIns="0" bIns="0" rtlCol="0" anchor="t">
            <a:spAutoFit/>
          </a:bodyPr>
          <a:lstStyle/>
          <a:p>
            <a:pPr algn="ctr">
              <a:lnSpc>
                <a:spcPts val="5040"/>
              </a:lnSpc>
            </a:pPr>
            <a:r>
              <a:rPr lang="en-US" sz="3600" spc="72" dirty="0">
                <a:solidFill>
                  <a:srgbClr val="000000"/>
                </a:solidFill>
                <a:latin typeface="Aileron"/>
                <a:ea typeface="Aileron"/>
                <a:cs typeface="Aileron"/>
                <a:sym typeface="Aileron"/>
              </a:rPr>
              <a:t>We developed a </a:t>
            </a:r>
            <a:r>
              <a:rPr lang="en-US" sz="3600" b="1" spc="72" dirty="0">
                <a:solidFill>
                  <a:srgbClr val="38B6FF"/>
                </a:solidFill>
                <a:latin typeface="Aileron Bold"/>
                <a:ea typeface="Aileron Bold"/>
                <a:cs typeface="Aileron Bold"/>
                <a:sym typeface="Aileron Bold"/>
              </a:rPr>
              <a:t>multi-layer</a:t>
            </a:r>
            <a:r>
              <a:rPr lang="en-US" sz="3600" spc="72" dirty="0">
                <a:solidFill>
                  <a:srgbClr val="000000"/>
                </a:solidFill>
                <a:latin typeface="Aileron"/>
                <a:ea typeface="Aileron"/>
                <a:cs typeface="Aileron"/>
                <a:sym typeface="Aileron"/>
              </a:rPr>
              <a:t> fully connected feed-forward neural network, employing backpropagation for weight optimization. The learning process leverages </a:t>
            </a:r>
            <a:r>
              <a:rPr lang="en-US" sz="3600" b="1" spc="72" dirty="0">
                <a:solidFill>
                  <a:srgbClr val="38B6FF"/>
                </a:solidFill>
                <a:latin typeface="Aileron Bold"/>
                <a:ea typeface="Aileron Bold"/>
                <a:cs typeface="Aileron Bold"/>
                <a:sym typeface="Aileron Bold"/>
              </a:rPr>
              <a:t>mini-batch</a:t>
            </a:r>
            <a:r>
              <a:rPr lang="en-US" sz="3600" spc="72" dirty="0">
                <a:solidFill>
                  <a:srgbClr val="000000"/>
                </a:solidFill>
                <a:latin typeface="Aileron"/>
                <a:ea typeface="Aileron"/>
                <a:cs typeface="Aileron"/>
                <a:sym typeface="Aileron"/>
              </a:rPr>
              <a:t> gradient descent to efficiently minimize the error function and enhance model performance.</a:t>
            </a:r>
          </a:p>
        </p:txBody>
      </p:sp>
      <p:sp>
        <p:nvSpPr>
          <p:cNvPr id="6" name="TextBox 6"/>
          <p:cNvSpPr txBox="1"/>
          <p:nvPr/>
        </p:nvSpPr>
        <p:spPr>
          <a:xfrm>
            <a:off x="6621063" y="5873751"/>
            <a:ext cx="4900718" cy="15906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REGULARIZATION</a:t>
            </a:r>
          </a:p>
          <a:p>
            <a:pPr algn="ctr">
              <a:lnSpc>
                <a:spcPts val="4200"/>
              </a:lnSpc>
            </a:pPr>
            <a:r>
              <a:rPr lang="en-US" sz="3000" spc="60">
                <a:solidFill>
                  <a:srgbClr val="000000"/>
                </a:solidFill>
                <a:latin typeface="Aileron"/>
                <a:ea typeface="Aileron"/>
                <a:cs typeface="Aileron"/>
                <a:sym typeface="Aileron"/>
              </a:rPr>
              <a:t>L1(Lasso)</a:t>
            </a:r>
          </a:p>
          <a:p>
            <a:pPr algn="ctr">
              <a:lnSpc>
                <a:spcPts val="4200"/>
              </a:lnSpc>
            </a:pPr>
            <a:r>
              <a:rPr lang="en-US" sz="3000" spc="60">
                <a:solidFill>
                  <a:srgbClr val="000000"/>
                </a:solidFill>
                <a:latin typeface="Aileron"/>
                <a:ea typeface="Aileron"/>
                <a:cs typeface="Aileron"/>
                <a:sym typeface="Aileron"/>
              </a:rPr>
              <a:t>L2(Ridge)</a:t>
            </a:r>
          </a:p>
        </p:txBody>
      </p:sp>
      <p:sp>
        <p:nvSpPr>
          <p:cNvPr id="7" name="TextBox 7"/>
          <p:cNvSpPr txBox="1"/>
          <p:nvPr/>
        </p:nvSpPr>
        <p:spPr>
          <a:xfrm>
            <a:off x="838840" y="6262742"/>
            <a:ext cx="4900718" cy="13620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ACTIVATION FUNCTIONS</a:t>
            </a:r>
          </a:p>
          <a:p>
            <a:pPr algn="ctr">
              <a:lnSpc>
                <a:spcPts val="3000"/>
              </a:lnSpc>
            </a:pPr>
            <a:r>
              <a:rPr lang="en-US" sz="3000" spc="60">
                <a:solidFill>
                  <a:srgbClr val="000000"/>
                </a:solidFill>
                <a:latin typeface="Aileron"/>
                <a:ea typeface="Aileron"/>
                <a:cs typeface="Aileron"/>
                <a:sym typeface="Aileron"/>
              </a:rPr>
              <a:t>Sigmoid, TanH</a:t>
            </a:r>
          </a:p>
          <a:p>
            <a:pPr algn="ctr">
              <a:lnSpc>
                <a:spcPts val="3000"/>
              </a:lnSpc>
            </a:pPr>
            <a:r>
              <a:rPr lang="en-US" sz="3000" spc="60">
                <a:solidFill>
                  <a:srgbClr val="000000"/>
                </a:solidFill>
                <a:latin typeface="Aileron"/>
                <a:ea typeface="Aileron"/>
                <a:cs typeface="Aileron"/>
                <a:sym typeface="Aileron"/>
              </a:rPr>
              <a:t>ReLU, ELU</a:t>
            </a:r>
          </a:p>
        </p:txBody>
      </p:sp>
      <p:sp>
        <p:nvSpPr>
          <p:cNvPr id="8" name="TextBox 8"/>
          <p:cNvSpPr txBox="1"/>
          <p:nvPr/>
        </p:nvSpPr>
        <p:spPr>
          <a:xfrm>
            <a:off x="4705628" y="8410396"/>
            <a:ext cx="4900718" cy="13620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WEIGHT INITIALIZATIONS</a:t>
            </a:r>
          </a:p>
          <a:p>
            <a:pPr algn="ctr">
              <a:lnSpc>
                <a:spcPts val="3000"/>
              </a:lnSpc>
            </a:pPr>
            <a:r>
              <a:rPr lang="en-US" sz="3000" spc="60">
                <a:solidFill>
                  <a:srgbClr val="000000"/>
                </a:solidFill>
                <a:latin typeface="Aileron"/>
                <a:ea typeface="Aileron"/>
                <a:cs typeface="Aileron"/>
                <a:sym typeface="Aileron"/>
              </a:rPr>
              <a:t>Random, Gaussian</a:t>
            </a:r>
          </a:p>
          <a:p>
            <a:pPr algn="ctr">
              <a:lnSpc>
                <a:spcPts val="3000"/>
              </a:lnSpc>
            </a:pPr>
            <a:r>
              <a:rPr lang="en-US" sz="3000" spc="60">
                <a:solidFill>
                  <a:srgbClr val="000000"/>
                </a:solidFill>
                <a:latin typeface="Aileron"/>
                <a:ea typeface="Aileron"/>
                <a:cs typeface="Aileron"/>
                <a:sym typeface="Aileron"/>
              </a:rPr>
              <a:t>Xavier, He</a:t>
            </a:r>
          </a:p>
        </p:txBody>
      </p:sp>
      <p:sp>
        <p:nvSpPr>
          <p:cNvPr id="9" name="TextBox 9"/>
          <p:cNvSpPr txBox="1"/>
          <p:nvPr/>
        </p:nvSpPr>
        <p:spPr>
          <a:xfrm>
            <a:off x="11521781" y="6369050"/>
            <a:ext cx="5737519" cy="31908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MOREOVER</a:t>
            </a:r>
          </a:p>
          <a:p>
            <a:pPr algn="ctr">
              <a:lnSpc>
                <a:spcPts val="4200"/>
              </a:lnSpc>
            </a:pPr>
            <a:r>
              <a:rPr lang="en-US" sz="3000" spc="60">
                <a:solidFill>
                  <a:srgbClr val="000000"/>
                </a:solidFill>
                <a:latin typeface="Aileron"/>
                <a:ea typeface="Aileron"/>
                <a:cs typeface="Aileron"/>
                <a:sym typeface="Aileron"/>
              </a:rPr>
              <a:t>momentum, nesterov momentum, hold-out, k-fold cross validation, early stopping, dropout, learning rate decay, balancing data, grid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2248570" y="-2606028"/>
            <a:ext cx="13462143" cy="5212055"/>
          </a:xfrm>
          <a:custGeom>
            <a:avLst/>
            <a:gdLst/>
            <a:ahLst/>
            <a:cxnLst/>
            <a:rect l="l" t="t" r="r" b="b"/>
            <a:pathLst>
              <a:path w="13462143" h="5212055">
                <a:moveTo>
                  <a:pt x="0" y="0"/>
                </a:moveTo>
                <a:lnTo>
                  <a:pt x="13462143" y="0"/>
                </a:lnTo>
                <a:lnTo>
                  <a:pt x="13462143" y="5212056"/>
                </a:lnTo>
                <a:lnTo>
                  <a:pt x="0" y="5212056"/>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1301774" y="6439832"/>
            <a:ext cx="6509381" cy="2603752"/>
          </a:xfrm>
          <a:custGeom>
            <a:avLst/>
            <a:gdLst/>
            <a:ahLst/>
            <a:cxnLst/>
            <a:rect l="l" t="t" r="r" b="b"/>
            <a:pathLst>
              <a:path w="6509381" h="2603752">
                <a:moveTo>
                  <a:pt x="0" y="0"/>
                </a:moveTo>
                <a:lnTo>
                  <a:pt x="6509381" y="0"/>
                </a:lnTo>
                <a:lnTo>
                  <a:pt x="6509381" y="2603752"/>
                </a:lnTo>
                <a:lnTo>
                  <a:pt x="0" y="2603752"/>
                </a:lnTo>
                <a:lnTo>
                  <a:pt x="0" y="0"/>
                </a:lnTo>
                <a:close/>
              </a:path>
            </a:pathLst>
          </a:custGeom>
          <a:blipFill>
            <a:blip r:embed="rId3"/>
            <a:stretch>
              <a:fillRect/>
            </a:stretch>
          </a:blipFill>
        </p:spPr>
        <p:txBody>
          <a:bodyPr/>
          <a:lstStyle/>
          <a:p>
            <a:endParaRPr lang="it-IT"/>
          </a:p>
        </p:txBody>
      </p:sp>
      <p:sp>
        <p:nvSpPr>
          <p:cNvPr id="4" name="Freeform 4"/>
          <p:cNvSpPr/>
          <p:nvPr/>
        </p:nvSpPr>
        <p:spPr>
          <a:xfrm>
            <a:off x="10698486" y="5143500"/>
            <a:ext cx="6560814" cy="2186938"/>
          </a:xfrm>
          <a:custGeom>
            <a:avLst/>
            <a:gdLst/>
            <a:ahLst/>
            <a:cxnLst/>
            <a:rect l="l" t="t" r="r" b="b"/>
            <a:pathLst>
              <a:path w="6560814" h="2186938">
                <a:moveTo>
                  <a:pt x="0" y="0"/>
                </a:moveTo>
                <a:lnTo>
                  <a:pt x="6560814" y="0"/>
                </a:lnTo>
                <a:lnTo>
                  <a:pt x="6560814" y="2186938"/>
                </a:lnTo>
                <a:lnTo>
                  <a:pt x="0" y="2186938"/>
                </a:lnTo>
                <a:lnTo>
                  <a:pt x="0" y="0"/>
                </a:lnTo>
                <a:close/>
              </a:path>
            </a:pathLst>
          </a:custGeom>
          <a:blipFill>
            <a:blip r:embed="rId4"/>
            <a:stretch>
              <a:fillRect/>
            </a:stretch>
          </a:blipFill>
        </p:spPr>
        <p:txBody>
          <a:bodyPr/>
          <a:lstStyle/>
          <a:p>
            <a:endParaRPr lang="it-IT"/>
          </a:p>
        </p:txBody>
      </p:sp>
      <p:sp>
        <p:nvSpPr>
          <p:cNvPr id="5" name="Freeform 5"/>
          <p:cNvSpPr/>
          <p:nvPr/>
        </p:nvSpPr>
        <p:spPr>
          <a:xfrm>
            <a:off x="3809343" y="3465493"/>
            <a:ext cx="5334657" cy="2160536"/>
          </a:xfrm>
          <a:custGeom>
            <a:avLst/>
            <a:gdLst/>
            <a:ahLst/>
            <a:cxnLst/>
            <a:rect l="l" t="t" r="r" b="b"/>
            <a:pathLst>
              <a:path w="5334657" h="2160536">
                <a:moveTo>
                  <a:pt x="0" y="0"/>
                </a:moveTo>
                <a:lnTo>
                  <a:pt x="5334657" y="0"/>
                </a:lnTo>
                <a:lnTo>
                  <a:pt x="5334657" y="2160536"/>
                </a:lnTo>
                <a:lnTo>
                  <a:pt x="0" y="2160536"/>
                </a:lnTo>
                <a:lnTo>
                  <a:pt x="0" y="0"/>
                </a:lnTo>
                <a:close/>
              </a:path>
            </a:pathLst>
          </a:custGeom>
          <a:blipFill>
            <a:blip r:embed="rId5"/>
            <a:stretch>
              <a:fillRect/>
            </a:stretch>
          </a:blipFill>
        </p:spPr>
        <p:txBody>
          <a:bodyPr/>
          <a:lstStyle/>
          <a:p>
            <a:endParaRPr lang="it-IT"/>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a:t>
            </a:r>
          </a:p>
        </p:txBody>
      </p:sp>
      <p:sp>
        <p:nvSpPr>
          <p:cNvPr id="7" name="TextBox 7"/>
          <p:cNvSpPr txBox="1"/>
          <p:nvPr/>
        </p:nvSpPr>
        <p:spPr>
          <a:xfrm>
            <a:off x="12088882" y="700634"/>
            <a:ext cx="5170418" cy="1204808"/>
          </a:xfrm>
          <a:prstGeom prst="rect">
            <a:avLst/>
          </a:prstGeom>
        </p:spPr>
        <p:txBody>
          <a:bodyPr lIns="0" tIns="0" rIns="0" bIns="0" rtlCol="0" anchor="t">
            <a:spAutoFit/>
          </a:bodyPr>
          <a:lstStyle/>
          <a:p>
            <a:pPr algn="l">
              <a:lnSpc>
                <a:spcPts val="9281"/>
              </a:lnSpc>
            </a:pPr>
            <a:r>
              <a:rPr lang="en-US" sz="8515" b="1" spc="400">
                <a:solidFill>
                  <a:srgbClr val="38B6FF"/>
                </a:solidFill>
                <a:latin typeface="Aileron Bold"/>
                <a:ea typeface="Aileron Bold"/>
                <a:cs typeface="Aileron Bold"/>
                <a:sym typeface="Aileron Bold"/>
              </a:rPr>
              <a:t>Libraries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6999"/>
            </a:blip>
            <a:stretch>
              <a:fillRect l="-38490" t="-27953" b="-35911"/>
            </a:stretch>
          </a:blipFill>
        </p:spPr>
        <p:txBody>
          <a:bodyPr/>
          <a:lstStyle/>
          <a:p>
            <a:endParaRPr lang="it-IT"/>
          </a:p>
        </p:txBody>
      </p:sp>
      <p:sp>
        <p:nvSpPr>
          <p:cNvPr id="3" name="Freeform 3"/>
          <p:cNvSpPr/>
          <p:nvPr/>
        </p:nvSpPr>
        <p:spPr>
          <a:xfrm>
            <a:off x="11985057" y="3202967"/>
            <a:ext cx="4020776" cy="6356958"/>
          </a:xfrm>
          <a:custGeom>
            <a:avLst/>
            <a:gdLst/>
            <a:ahLst/>
            <a:cxnLst/>
            <a:rect l="l" t="t" r="r" b="b"/>
            <a:pathLst>
              <a:path w="4020776" h="6356958">
                <a:moveTo>
                  <a:pt x="0" y="0"/>
                </a:moveTo>
                <a:lnTo>
                  <a:pt x="4020776" y="0"/>
                </a:lnTo>
                <a:lnTo>
                  <a:pt x="4020776" y="6356958"/>
                </a:lnTo>
                <a:lnTo>
                  <a:pt x="0" y="6356958"/>
                </a:lnTo>
                <a:lnTo>
                  <a:pt x="0" y="0"/>
                </a:lnTo>
                <a:close/>
              </a:path>
            </a:pathLst>
          </a:custGeom>
          <a:blipFill>
            <a:blip r:embed="rId3"/>
            <a:stretch>
              <a:fillRect/>
            </a:stretch>
          </a:blipFill>
        </p:spPr>
        <p:txBody>
          <a:bodyPr/>
          <a:lstStyle/>
          <a:p>
            <a:endParaRPr lang="it-IT"/>
          </a:p>
        </p:txBody>
      </p:sp>
      <p:sp>
        <p:nvSpPr>
          <p:cNvPr id="4" name="Freeform 4"/>
          <p:cNvSpPr/>
          <p:nvPr/>
        </p:nvSpPr>
        <p:spPr>
          <a:xfrm>
            <a:off x="6599568" y="3202967"/>
            <a:ext cx="4132023" cy="6356958"/>
          </a:xfrm>
          <a:custGeom>
            <a:avLst/>
            <a:gdLst/>
            <a:ahLst/>
            <a:cxnLst/>
            <a:rect l="l" t="t" r="r" b="b"/>
            <a:pathLst>
              <a:path w="4132023" h="6356958">
                <a:moveTo>
                  <a:pt x="0" y="0"/>
                </a:moveTo>
                <a:lnTo>
                  <a:pt x="4132023" y="0"/>
                </a:lnTo>
                <a:lnTo>
                  <a:pt x="4132023" y="6356958"/>
                </a:lnTo>
                <a:lnTo>
                  <a:pt x="0" y="6356958"/>
                </a:lnTo>
                <a:lnTo>
                  <a:pt x="0" y="0"/>
                </a:lnTo>
                <a:close/>
              </a:path>
            </a:pathLst>
          </a:custGeom>
          <a:blipFill>
            <a:blip r:embed="rId4"/>
            <a:stretch>
              <a:fillRect/>
            </a:stretch>
          </a:blipFill>
        </p:spPr>
        <p:txBody>
          <a:bodyPr/>
          <a:lstStyle/>
          <a:p>
            <a:endParaRPr lang="it-IT"/>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5</a:t>
            </a:r>
          </a:p>
        </p:txBody>
      </p:sp>
      <p:sp>
        <p:nvSpPr>
          <p:cNvPr id="6" name="TextBox 6"/>
          <p:cNvSpPr txBox="1"/>
          <p:nvPr/>
        </p:nvSpPr>
        <p:spPr>
          <a:xfrm>
            <a:off x="2824928" y="480778"/>
            <a:ext cx="12638144" cy="1172043"/>
          </a:xfrm>
          <a:prstGeom prst="rect">
            <a:avLst/>
          </a:prstGeom>
        </p:spPr>
        <p:txBody>
          <a:bodyPr lIns="0" tIns="0" rIns="0" bIns="0" rtlCol="0" anchor="t">
            <a:spAutoFit/>
          </a:bodyPr>
          <a:lstStyle/>
          <a:p>
            <a:pPr algn="ctr">
              <a:lnSpc>
                <a:spcPts val="8954"/>
              </a:lnSpc>
            </a:pPr>
            <a:r>
              <a:rPr lang="en-US" sz="8215" b="1" spc="386">
                <a:solidFill>
                  <a:srgbClr val="38B6FF"/>
                </a:solidFill>
                <a:latin typeface="Aileron Bold"/>
                <a:ea typeface="Aileron Bold"/>
                <a:cs typeface="Aileron Bold"/>
                <a:sym typeface="Aileron Bold"/>
              </a:rPr>
              <a:t>MONK’s Architectures</a:t>
            </a:r>
          </a:p>
        </p:txBody>
      </p:sp>
      <p:sp>
        <p:nvSpPr>
          <p:cNvPr id="7" name="TextBox 7"/>
          <p:cNvSpPr txBox="1"/>
          <p:nvPr/>
        </p:nvSpPr>
        <p:spPr>
          <a:xfrm>
            <a:off x="6599568" y="2611336"/>
            <a:ext cx="3851935" cy="495301"/>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Open Sans Bold"/>
                <a:ea typeface="Open Sans Bold"/>
                <a:cs typeface="Open Sans Bold"/>
                <a:sym typeface="Open Sans Bold"/>
              </a:rPr>
              <a:t> MONK 1 / MONK 3</a:t>
            </a:r>
          </a:p>
        </p:txBody>
      </p:sp>
      <p:sp>
        <p:nvSpPr>
          <p:cNvPr id="8" name="TextBox 8"/>
          <p:cNvSpPr txBox="1"/>
          <p:nvPr/>
        </p:nvSpPr>
        <p:spPr>
          <a:xfrm>
            <a:off x="12069478" y="2611336"/>
            <a:ext cx="3851935" cy="495301"/>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Open Sans Bold"/>
                <a:ea typeface="Open Sans Bold"/>
                <a:cs typeface="Open Sans Bold"/>
                <a:sym typeface="Open Sans Bold"/>
              </a:rPr>
              <a:t>MONK 2</a:t>
            </a:r>
          </a:p>
        </p:txBody>
      </p:sp>
      <p:sp>
        <p:nvSpPr>
          <p:cNvPr id="9" name="TextBox 9"/>
          <p:cNvSpPr txBox="1"/>
          <p:nvPr/>
        </p:nvSpPr>
        <p:spPr>
          <a:xfrm>
            <a:off x="1172384" y="3308550"/>
            <a:ext cx="4418365" cy="5449570"/>
          </a:xfrm>
          <a:prstGeom prst="rect">
            <a:avLst/>
          </a:prstGeom>
        </p:spPr>
        <p:txBody>
          <a:bodyPr lIns="0" tIns="0" rIns="0" bIns="0" rtlCol="0" anchor="t">
            <a:spAutoFit/>
          </a:bodyPr>
          <a:lstStyle/>
          <a:p>
            <a:pPr algn="ctr">
              <a:lnSpc>
                <a:spcPts val="3079"/>
              </a:lnSpc>
            </a:pPr>
            <a:r>
              <a:rPr lang="en-US" sz="2199">
                <a:solidFill>
                  <a:srgbClr val="000000"/>
                </a:solidFill>
                <a:latin typeface="Open Sans"/>
                <a:ea typeface="Open Sans"/>
                <a:cs typeface="Open Sans"/>
                <a:sym typeface="Open Sans"/>
              </a:rPr>
              <a:t>The input features of the Monks datasets were transformed using </a:t>
            </a:r>
            <a:r>
              <a:rPr lang="en-US" sz="2199" b="1">
                <a:solidFill>
                  <a:srgbClr val="000000"/>
                </a:solidFill>
                <a:latin typeface="Open Sans Bold"/>
                <a:ea typeface="Open Sans Bold"/>
                <a:cs typeface="Open Sans Bold"/>
                <a:sym typeface="Open Sans Bold"/>
              </a:rPr>
              <a:t>one-hot encoding</a:t>
            </a:r>
            <a:r>
              <a:rPr lang="en-US" sz="2199">
                <a:solidFill>
                  <a:srgbClr val="000000"/>
                </a:solidFill>
                <a:latin typeface="Open Sans"/>
                <a:ea typeface="Open Sans"/>
                <a:cs typeface="Open Sans"/>
                <a:sym typeface="Open Sans"/>
              </a:rPr>
              <a:t>, resulting in an input layer with 17 units.</a:t>
            </a:r>
          </a:p>
          <a:p>
            <a:pPr algn="ctr">
              <a:lnSpc>
                <a:spcPts val="3079"/>
              </a:lnSpc>
            </a:pPr>
            <a:endParaRPr lang="en-US" sz="2199">
              <a:solidFill>
                <a:srgbClr val="000000"/>
              </a:solidFill>
              <a:latin typeface="Open Sans"/>
              <a:ea typeface="Open Sans"/>
              <a:cs typeface="Open Sans"/>
              <a:sym typeface="Open Sans"/>
            </a:endParaRPr>
          </a:p>
          <a:p>
            <a:pPr algn="ctr">
              <a:lnSpc>
                <a:spcPts val="3079"/>
              </a:lnSpc>
            </a:pPr>
            <a:r>
              <a:rPr lang="en-US" sz="2199">
                <a:solidFill>
                  <a:srgbClr val="000000"/>
                </a:solidFill>
                <a:latin typeface="Open Sans"/>
                <a:ea typeface="Open Sans"/>
                <a:cs typeface="Open Sans"/>
                <a:sym typeface="Open Sans"/>
              </a:rPr>
              <a:t>For Monk 1 and Monk 3, the hidden layer consists of 4 neurons, whereas for Monk 2, it consists of 3 neurons.</a:t>
            </a:r>
          </a:p>
          <a:p>
            <a:pPr algn="ctr">
              <a:lnSpc>
                <a:spcPts val="3079"/>
              </a:lnSpc>
            </a:pPr>
            <a:endParaRPr lang="en-US" sz="2199">
              <a:solidFill>
                <a:srgbClr val="000000"/>
              </a:solidFill>
              <a:latin typeface="Open Sans"/>
              <a:ea typeface="Open Sans"/>
              <a:cs typeface="Open Sans"/>
              <a:sym typeface="Open Sans"/>
            </a:endParaRPr>
          </a:p>
          <a:p>
            <a:pPr algn="ctr">
              <a:lnSpc>
                <a:spcPts val="3079"/>
              </a:lnSpc>
            </a:pPr>
            <a:r>
              <a:rPr lang="en-US" sz="2199" b="1">
                <a:solidFill>
                  <a:srgbClr val="000000"/>
                </a:solidFill>
                <a:latin typeface="Open Sans Bold"/>
                <a:ea typeface="Open Sans Bold"/>
                <a:cs typeface="Open Sans Bold"/>
                <a:sym typeface="Open Sans Bold"/>
              </a:rPr>
              <a:t>Early stopping</a:t>
            </a:r>
            <a:r>
              <a:rPr lang="en-US" sz="2199">
                <a:solidFill>
                  <a:srgbClr val="000000"/>
                </a:solidFill>
                <a:latin typeface="Open Sans"/>
                <a:ea typeface="Open Sans"/>
                <a:cs typeface="Open Sans"/>
                <a:sym typeface="Open Sans"/>
              </a:rPr>
              <a:t>, based on validation loss, was applied as the stopping criterion.</a:t>
            </a:r>
          </a:p>
          <a:p>
            <a:pPr algn="ctr">
              <a:lnSpc>
                <a:spcPts val="3079"/>
              </a:lnSpc>
              <a:spcBef>
                <a:spcPct val="0"/>
              </a:spcBef>
            </a:pPr>
            <a:endParaRPr lang="en-US" sz="2199">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6</a:t>
            </a:r>
          </a:p>
        </p:txBody>
      </p:sp>
      <p:grpSp>
        <p:nvGrpSpPr>
          <p:cNvPr id="4" name="Group 4"/>
          <p:cNvGrpSpPr/>
          <p:nvPr/>
        </p:nvGrpSpPr>
        <p:grpSpPr>
          <a:xfrm>
            <a:off x="1233295" y="4811595"/>
            <a:ext cx="8854619" cy="1265202"/>
            <a:chOff x="0" y="0"/>
            <a:chExt cx="2332081" cy="333222"/>
          </a:xfrm>
        </p:grpSpPr>
        <p:sp>
          <p:nvSpPr>
            <p:cNvPr id="5" name="Freeform 5"/>
            <p:cNvSpPr/>
            <p:nvPr/>
          </p:nvSpPr>
          <p:spPr>
            <a:xfrm>
              <a:off x="0" y="0"/>
              <a:ext cx="2332081" cy="333222"/>
            </a:xfrm>
            <a:custGeom>
              <a:avLst/>
              <a:gdLst/>
              <a:ahLst/>
              <a:cxnLst/>
              <a:rect l="l" t="t" r="r" b="b"/>
              <a:pathLst>
                <a:path w="2332081" h="333222">
                  <a:moveTo>
                    <a:pt x="0" y="0"/>
                  </a:moveTo>
                  <a:lnTo>
                    <a:pt x="2332081" y="0"/>
                  </a:lnTo>
                  <a:lnTo>
                    <a:pt x="233208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6" name="TextBox 6"/>
            <p:cNvSpPr txBox="1"/>
            <p:nvPr/>
          </p:nvSpPr>
          <p:spPr>
            <a:xfrm>
              <a:off x="0" y="-47625"/>
              <a:ext cx="2332081" cy="380847"/>
            </a:xfrm>
            <a:prstGeom prst="rect">
              <a:avLst/>
            </a:prstGeom>
          </p:spPr>
          <p:txBody>
            <a:bodyPr lIns="50800" tIns="50800" rIns="50800" bIns="50800" rtlCol="0" anchor="ctr"/>
            <a:lstStyle/>
            <a:p>
              <a:pPr algn="ctr">
                <a:lnSpc>
                  <a:spcPts val="3499"/>
                </a:lnSpc>
              </a:pPr>
              <a:r>
                <a:rPr lang="en-US" sz="2499">
                  <a:solidFill>
                    <a:srgbClr val="000000"/>
                  </a:solidFill>
                  <a:latin typeface="Open Sans"/>
                  <a:ea typeface="Open Sans"/>
                  <a:cs typeface="Open Sans"/>
                  <a:sym typeface="Open Sans"/>
                </a:rPr>
                <a:t>TR (monk.train)</a:t>
              </a:r>
            </a:p>
          </p:txBody>
        </p:sp>
      </p:grpSp>
      <p:grpSp>
        <p:nvGrpSpPr>
          <p:cNvPr id="7" name="Group 7"/>
          <p:cNvGrpSpPr/>
          <p:nvPr/>
        </p:nvGrpSpPr>
        <p:grpSpPr>
          <a:xfrm>
            <a:off x="10424496" y="4811595"/>
            <a:ext cx="2841858" cy="1265202"/>
            <a:chOff x="0" y="0"/>
            <a:chExt cx="748473" cy="333222"/>
          </a:xfrm>
        </p:grpSpPr>
        <p:sp>
          <p:nvSpPr>
            <p:cNvPr id="8" name="Freeform 8"/>
            <p:cNvSpPr/>
            <p:nvPr/>
          </p:nvSpPr>
          <p:spPr>
            <a:xfrm>
              <a:off x="0" y="0"/>
              <a:ext cx="748473" cy="333222"/>
            </a:xfrm>
            <a:custGeom>
              <a:avLst/>
              <a:gdLst/>
              <a:ahLst/>
              <a:cxnLst/>
              <a:rect l="l" t="t" r="r" b="b"/>
              <a:pathLst>
                <a:path w="748473" h="333222">
                  <a:moveTo>
                    <a:pt x="0" y="0"/>
                  </a:moveTo>
                  <a:lnTo>
                    <a:pt x="748473" y="0"/>
                  </a:lnTo>
                  <a:lnTo>
                    <a:pt x="748473"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9" name="TextBox 9"/>
            <p:cNvSpPr txBox="1"/>
            <p:nvPr/>
          </p:nvSpPr>
          <p:spPr>
            <a:xfrm>
              <a:off x="0" y="-38100"/>
              <a:ext cx="748473" cy="371322"/>
            </a:xfrm>
            <a:prstGeom prst="rect">
              <a:avLst/>
            </a:prstGeom>
          </p:spPr>
          <p:txBody>
            <a:bodyPr lIns="50800" tIns="50800" rIns="50800" bIns="50800" rtlCol="0" anchor="ctr"/>
            <a:lstStyle/>
            <a:p>
              <a:pPr algn="ctr">
                <a:lnSpc>
                  <a:spcPts val="3359"/>
                </a:lnSpc>
              </a:pPr>
              <a:r>
                <a:rPr lang="en-US" sz="2399">
                  <a:solidFill>
                    <a:srgbClr val="000000"/>
                  </a:solidFill>
                  <a:latin typeface="Open Sans"/>
                  <a:ea typeface="Open Sans"/>
                  <a:cs typeface="Open Sans"/>
                  <a:sym typeface="Open Sans"/>
                </a:rPr>
                <a:t>TS (monk.test)</a:t>
              </a:r>
            </a:p>
          </p:txBody>
        </p:sp>
      </p:grpSp>
      <p:sp>
        <p:nvSpPr>
          <p:cNvPr id="10" name="TextBox 10"/>
          <p:cNvSpPr txBox="1"/>
          <p:nvPr/>
        </p:nvSpPr>
        <p:spPr>
          <a:xfrm>
            <a:off x="1233295" y="4036894"/>
            <a:ext cx="2631519"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Assement</a:t>
            </a:r>
          </a:p>
        </p:txBody>
      </p:sp>
      <p:sp>
        <p:nvSpPr>
          <p:cNvPr id="11" name="TextBox 11"/>
          <p:cNvSpPr txBox="1"/>
          <p:nvPr/>
        </p:nvSpPr>
        <p:spPr>
          <a:xfrm>
            <a:off x="1233295" y="969593"/>
            <a:ext cx="4594741"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Selection (monk.train)</a:t>
            </a:r>
          </a:p>
        </p:txBody>
      </p:sp>
      <p:grpSp>
        <p:nvGrpSpPr>
          <p:cNvPr id="12" name="Group 12"/>
          <p:cNvGrpSpPr/>
          <p:nvPr/>
        </p:nvGrpSpPr>
        <p:grpSpPr>
          <a:xfrm>
            <a:off x="1233295" y="1745266"/>
            <a:ext cx="8854619" cy="1265202"/>
            <a:chOff x="0" y="0"/>
            <a:chExt cx="2332081" cy="333222"/>
          </a:xfrm>
        </p:grpSpPr>
        <p:sp>
          <p:nvSpPr>
            <p:cNvPr id="13" name="Freeform 13"/>
            <p:cNvSpPr/>
            <p:nvPr/>
          </p:nvSpPr>
          <p:spPr>
            <a:xfrm>
              <a:off x="0" y="0"/>
              <a:ext cx="2332081" cy="333222"/>
            </a:xfrm>
            <a:custGeom>
              <a:avLst/>
              <a:gdLst/>
              <a:ahLst/>
              <a:cxnLst/>
              <a:rect l="l" t="t" r="r" b="b"/>
              <a:pathLst>
                <a:path w="2332081" h="333222">
                  <a:moveTo>
                    <a:pt x="0" y="0"/>
                  </a:moveTo>
                  <a:lnTo>
                    <a:pt x="2332081" y="0"/>
                  </a:lnTo>
                  <a:lnTo>
                    <a:pt x="233208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4" name="TextBox 14"/>
            <p:cNvSpPr txBox="1"/>
            <p:nvPr/>
          </p:nvSpPr>
          <p:spPr>
            <a:xfrm>
              <a:off x="0" y="-57150"/>
              <a:ext cx="2332081" cy="390372"/>
            </a:xfrm>
            <a:prstGeom prst="rect">
              <a:avLst/>
            </a:prstGeom>
          </p:spPr>
          <p:txBody>
            <a:bodyPr lIns="50800" tIns="50800" rIns="50800" bIns="50800" rtlCol="0" anchor="ctr"/>
            <a:lstStyle/>
            <a:p>
              <a:pPr algn="ctr">
                <a:lnSpc>
                  <a:spcPts val="3779"/>
                </a:lnSpc>
              </a:pPr>
              <a:endParaRPr/>
            </a:p>
          </p:txBody>
        </p:sp>
      </p:grpSp>
      <p:grpSp>
        <p:nvGrpSpPr>
          <p:cNvPr id="15" name="Group 15"/>
          <p:cNvGrpSpPr/>
          <p:nvPr/>
        </p:nvGrpSpPr>
        <p:grpSpPr>
          <a:xfrm>
            <a:off x="1233295" y="1745266"/>
            <a:ext cx="1810722" cy="1265202"/>
            <a:chOff x="0" y="0"/>
            <a:chExt cx="476898" cy="333222"/>
          </a:xfrm>
        </p:grpSpPr>
        <p:sp>
          <p:nvSpPr>
            <p:cNvPr id="16" name="Freeform 16"/>
            <p:cNvSpPr/>
            <p:nvPr/>
          </p:nvSpPr>
          <p:spPr>
            <a:xfrm>
              <a:off x="0" y="0"/>
              <a:ext cx="476898" cy="333222"/>
            </a:xfrm>
            <a:custGeom>
              <a:avLst/>
              <a:gdLst/>
              <a:ahLst/>
              <a:cxnLst/>
              <a:rect l="l" t="t" r="r" b="b"/>
              <a:pathLst>
                <a:path w="476898" h="333222">
                  <a:moveTo>
                    <a:pt x="0" y="0"/>
                  </a:moveTo>
                  <a:lnTo>
                    <a:pt x="476898" y="0"/>
                  </a:lnTo>
                  <a:lnTo>
                    <a:pt x="476898"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7" name="TextBox 17"/>
            <p:cNvSpPr txBox="1"/>
            <p:nvPr/>
          </p:nvSpPr>
          <p:spPr>
            <a:xfrm>
              <a:off x="0" y="-57150"/>
              <a:ext cx="476898"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1</a:t>
              </a:r>
            </a:p>
          </p:txBody>
        </p:sp>
      </p:grpSp>
      <p:grpSp>
        <p:nvGrpSpPr>
          <p:cNvPr id="18" name="Group 18"/>
          <p:cNvGrpSpPr/>
          <p:nvPr/>
        </p:nvGrpSpPr>
        <p:grpSpPr>
          <a:xfrm>
            <a:off x="3044018" y="1744318"/>
            <a:ext cx="1760974" cy="1265202"/>
            <a:chOff x="0" y="0"/>
            <a:chExt cx="463796" cy="333222"/>
          </a:xfrm>
        </p:grpSpPr>
        <p:sp>
          <p:nvSpPr>
            <p:cNvPr id="19" name="Freeform 19"/>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0" name="TextBox 20"/>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2</a:t>
              </a:r>
            </a:p>
          </p:txBody>
        </p:sp>
      </p:grpSp>
      <p:grpSp>
        <p:nvGrpSpPr>
          <p:cNvPr id="21" name="Group 21"/>
          <p:cNvGrpSpPr/>
          <p:nvPr/>
        </p:nvGrpSpPr>
        <p:grpSpPr>
          <a:xfrm>
            <a:off x="4804992" y="1745266"/>
            <a:ext cx="1760974" cy="1265202"/>
            <a:chOff x="0" y="0"/>
            <a:chExt cx="463796" cy="333222"/>
          </a:xfrm>
        </p:grpSpPr>
        <p:sp>
          <p:nvSpPr>
            <p:cNvPr id="22" name="Freeform 22"/>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3" name="TextBox 23"/>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3</a:t>
              </a:r>
            </a:p>
          </p:txBody>
        </p:sp>
      </p:grpSp>
      <p:grpSp>
        <p:nvGrpSpPr>
          <p:cNvPr id="24" name="Group 24"/>
          <p:cNvGrpSpPr/>
          <p:nvPr/>
        </p:nvGrpSpPr>
        <p:grpSpPr>
          <a:xfrm>
            <a:off x="6565966" y="1745266"/>
            <a:ext cx="1760974" cy="1265202"/>
            <a:chOff x="0" y="0"/>
            <a:chExt cx="463796" cy="333222"/>
          </a:xfrm>
        </p:grpSpPr>
        <p:sp>
          <p:nvSpPr>
            <p:cNvPr id="25" name="Freeform 25"/>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6" name="TextBox 26"/>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4</a:t>
              </a:r>
            </a:p>
          </p:txBody>
        </p:sp>
      </p:grpSp>
      <p:grpSp>
        <p:nvGrpSpPr>
          <p:cNvPr id="27" name="Group 27"/>
          <p:cNvGrpSpPr/>
          <p:nvPr/>
        </p:nvGrpSpPr>
        <p:grpSpPr>
          <a:xfrm>
            <a:off x="8326940" y="1744318"/>
            <a:ext cx="1760974" cy="1265202"/>
            <a:chOff x="0" y="0"/>
            <a:chExt cx="463796" cy="333222"/>
          </a:xfrm>
        </p:grpSpPr>
        <p:sp>
          <p:nvSpPr>
            <p:cNvPr id="28" name="Freeform 28"/>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9" name="TextBox 29"/>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5</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1046921"/>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graphicFrame>
        <p:nvGraphicFramePr>
          <p:cNvPr id="3" name="Table 3"/>
          <p:cNvGraphicFramePr>
            <a:graphicFrameLocks noGrp="1"/>
          </p:cNvGraphicFramePr>
          <p:nvPr/>
        </p:nvGraphicFramePr>
        <p:xfrm>
          <a:off x="1004745" y="3443706"/>
          <a:ext cx="16327184" cy="5424960"/>
        </p:xfrm>
        <a:graphic>
          <a:graphicData uri="http://schemas.openxmlformats.org/drawingml/2006/table">
            <a:tbl>
              <a:tblPr/>
              <a:tblGrid>
                <a:gridCol w="1847746">
                  <a:extLst>
                    <a:ext uri="{9D8B030D-6E8A-4147-A177-3AD203B41FA5}">
                      <a16:colId xmlns:a16="http://schemas.microsoft.com/office/drawing/2014/main" val="20000"/>
                    </a:ext>
                  </a:extLst>
                </a:gridCol>
                <a:gridCol w="5385044">
                  <a:extLst>
                    <a:ext uri="{9D8B030D-6E8A-4147-A177-3AD203B41FA5}">
                      <a16:colId xmlns:a16="http://schemas.microsoft.com/office/drawing/2014/main" val="20001"/>
                    </a:ext>
                  </a:extLst>
                </a:gridCol>
                <a:gridCol w="4265361">
                  <a:extLst>
                    <a:ext uri="{9D8B030D-6E8A-4147-A177-3AD203B41FA5}">
                      <a16:colId xmlns:a16="http://schemas.microsoft.com/office/drawing/2014/main" val="20002"/>
                    </a:ext>
                  </a:extLst>
                </a:gridCol>
                <a:gridCol w="2312098">
                  <a:extLst>
                    <a:ext uri="{9D8B030D-6E8A-4147-A177-3AD203B41FA5}">
                      <a16:colId xmlns:a16="http://schemas.microsoft.com/office/drawing/2014/main" val="20003"/>
                    </a:ext>
                  </a:extLst>
                </a:gridCol>
                <a:gridCol w="2516935">
                  <a:extLst>
                    <a:ext uri="{9D8B030D-6E8A-4147-A177-3AD203B41FA5}">
                      <a16:colId xmlns:a16="http://schemas.microsoft.com/office/drawing/2014/main" val="20004"/>
                    </a:ext>
                  </a:extLst>
                </a:gridCol>
              </a:tblGrid>
              <a:tr h="1175704">
                <a:tc>
                  <a:txBody>
                    <a:bodyPr/>
                    <a:lstStyle/>
                    <a:p>
                      <a:pPr algn="ctr">
                        <a:lnSpc>
                          <a:spcPts val="2800"/>
                        </a:lnSpc>
                        <a:defRPr/>
                      </a:pPr>
                      <a:r>
                        <a:rPr lang="en-US" sz="2000" b="1">
                          <a:solidFill>
                            <a:srgbClr val="000000"/>
                          </a:solidFill>
                          <a:latin typeface="Open Sans Bold"/>
                          <a:ea typeface="Open Sans Bold"/>
                          <a:cs typeface="Open Sans Bold"/>
                          <a:sym typeface="Open Sans Bold"/>
                        </a:rPr>
                        <a:t>Task</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#Unit, eta, momentum, lambda(L2), nesterov, eta decay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batch size, activation function, init, epochs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MSE(TR/TS)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Accuracy (TR/TS)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2037">
                <a:tc>
                  <a:txBody>
                    <a:bodyPr/>
                    <a:lstStyle/>
                    <a:p>
                      <a:pPr algn="ctr">
                        <a:lnSpc>
                          <a:spcPts val="2800"/>
                        </a:lnSpc>
                        <a:defRPr/>
                      </a:pPr>
                      <a:r>
                        <a:rPr lang="en-US" sz="2000">
                          <a:solidFill>
                            <a:srgbClr val="000000"/>
                          </a:solidFill>
                          <a:latin typeface="Open Sans"/>
                          <a:ea typeface="Open Sans"/>
                          <a:cs typeface="Open Sans"/>
                          <a:sym typeface="Open Sans"/>
                        </a:rPr>
                        <a:t>Monk 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4, 0.1, 0.9, 0.0, False, 0.2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2,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0.0000 / 0.5000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100% / 100%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8749">
                <a:tc>
                  <a:txBody>
                    <a:bodyPr/>
                    <a:lstStyle/>
                    <a:p>
                      <a:pPr algn="ctr">
                        <a:lnSpc>
                          <a:spcPts val="2800"/>
                        </a:lnSpc>
                        <a:defRPr/>
                      </a:pPr>
                      <a:r>
                        <a:rPr lang="en-US" sz="2000">
                          <a:solidFill>
                            <a:srgbClr val="000000"/>
                          </a:solidFill>
                          <a:latin typeface="Open Sans"/>
                          <a:ea typeface="Open Sans"/>
                          <a:cs typeface="Open Sans"/>
                          <a:sym typeface="Open Sans"/>
                        </a:rPr>
                        <a:t>Monk2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 0.3, 0.85, 0.0,  False,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6,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0.0000 / 0.4413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100% / 100%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2766">
                <a:tc>
                  <a:txBody>
                    <a:bodyPr/>
                    <a:lstStyle/>
                    <a:p>
                      <a:pPr algn="ctr">
                        <a:lnSpc>
                          <a:spcPts val="2800"/>
                        </a:lnSpc>
                        <a:defRPr/>
                      </a:pPr>
                      <a:r>
                        <a:rPr lang="en-US" sz="2000">
                          <a:solidFill>
                            <a:srgbClr val="000000"/>
                          </a:solidFill>
                          <a:latin typeface="Open Sans"/>
                          <a:ea typeface="Open Sans"/>
                          <a:cs typeface="Open Sans"/>
                          <a:sym typeface="Open Sans"/>
                        </a:rPr>
                        <a:t>Monk 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4, 0.05, 0.85, 0.0, False, 0.8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7,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0.0573 / 0.5005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94% / 96%</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75704">
                <a:tc>
                  <a:txBody>
                    <a:bodyPr/>
                    <a:lstStyle/>
                    <a:p>
                      <a:pPr algn="ctr">
                        <a:lnSpc>
                          <a:spcPts val="2800"/>
                        </a:lnSpc>
                        <a:defRPr/>
                      </a:pPr>
                      <a:r>
                        <a:rPr lang="en-US" sz="2000">
                          <a:solidFill>
                            <a:srgbClr val="000000"/>
                          </a:solidFill>
                          <a:latin typeface="Open Sans"/>
                          <a:ea typeface="Open Sans"/>
                          <a:cs typeface="Open Sans"/>
                          <a:sym typeface="Open Sans"/>
                        </a:rPr>
                        <a:t>Monk 3 (reg.)</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4, 0.05, 0.85, 0.005, False, 0.8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8,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0.0655 / 0.5000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93% / 97%</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7</a:t>
            </a:r>
          </a:p>
        </p:txBody>
      </p:sp>
      <p:sp>
        <p:nvSpPr>
          <p:cNvPr id="5" name="TextBox 5"/>
          <p:cNvSpPr txBox="1"/>
          <p:nvPr/>
        </p:nvSpPr>
        <p:spPr>
          <a:xfrm>
            <a:off x="1343510" y="2267684"/>
            <a:ext cx="4673947" cy="795022"/>
          </a:xfrm>
          <a:prstGeom prst="rect">
            <a:avLst/>
          </a:prstGeom>
        </p:spPr>
        <p:txBody>
          <a:bodyPr lIns="0" tIns="0" rIns="0" bIns="0" rtlCol="0" anchor="t">
            <a:spAutoFit/>
          </a:bodyPr>
          <a:lstStyle/>
          <a:p>
            <a:pPr algn="ctr">
              <a:lnSpc>
                <a:spcPts val="6579"/>
              </a:lnSpc>
              <a:spcBef>
                <a:spcPct val="0"/>
              </a:spcBef>
            </a:pPr>
            <a:r>
              <a:rPr lang="en-US" sz="4699" b="1">
                <a:solidFill>
                  <a:srgbClr val="38B6FF"/>
                </a:solidFill>
                <a:latin typeface="Open Sans Bold"/>
                <a:ea typeface="Open Sans Bold"/>
                <a:cs typeface="Open Sans Bold"/>
                <a:sym typeface="Open Sans Bold"/>
              </a:rPr>
              <a:t>MONK’s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2207651"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1028700" y="2765047"/>
            <a:ext cx="16375856" cy="6100006"/>
          </a:xfrm>
          <a:custGeom>
            <a:avLst/>
            <a:gdLst/>
            <a:ahLst/>
            <a:cxnLst/>
            <a:rect l="l" t="t" r="r" b="b"/>
            <a:pathLst>
              <a:path w="16375856" h="6100006">
                <a:moveTo>
                  <a:pt x="0" y="0"/>
                </a:moveTo>
                <a:lnTo>
                  <a:pt x="16375856" y="0"/>
                </a:lnTo>
                <a:lnTo>
                  <a:pt x="16375856" y="6100007"/>
                </a:lnTo>
                <a:lnTo>
                  <a:pt x="0" y="6100007"/>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8</a:t>
            </a:r>
          </a:p>
        </p:txBody>
      </p:sp>
      <p:sp>
        <p:nvSpPr>
          <p:cNvPr id="5" name="TextBox 5"/>
          <p:cNvSpPr txBox="1"/>
          <p:nvPr/>
        </p:nvSpPr>
        <p:spPr>
          <a:xfrm>
            <a:off x="12684248" y="85725"/>
            <a:ext cx="5170418" cy="1193887"/>
          </a:xfrm>
          <a:prstGeom prst="rect">
            <a:avLst/>
          </a:prstGeom>
        </p:spPr>
        <p:txBody>
          <a:bodyPr lIns="0" tIns="0" rIns="0" bIns="0" rtlCol="0" anchor="t">
            <a:spAutoFit/>
          </a:bodyPr>
          <a:lstStyle/>
          <a:p>
            <a:pPr algn="r">
              <a:lnSpc>
                <a:spcPts val="9172"/>
              </a:lnSpc>
            </a:pPr>
            <a:r>
              <a:rPr lang="en-US" sz="8415" b="1" spc="42">
                <a:solidFill>
                  <a:srgbClr val="38B6FF"/>
                </a:solidFill>
                <a:latin typeface="Aileron Bold"/>
                <a:ea typeface="Aileron Bold"/>
                <a:cs typeface="Aileron Bold"/>
                <a:sym typeface="Aileron Bold"/>
              </a:rPr>
              <a:t>Monk 1</a:t>
            </a:r>
          </a:p>
        </p:txBody>
      </p:sp>
      <p:sp>
        <p:nvSpPr>
          <p:cNvPr id="6" name="TextBox 6"/>
          <p:cNvSpPr txBox="1"/>
          <p:nvPr/>
        </p:nvSpPr>
        <p:spPr>
          <a:xfrm>
            <a:off x="15515345" y="1268636"/>
            <a:ext cx="2173605" cy="795022"/>
          </a:xfrm>
          <a:prstGeom prst="rect">
            <a:avLst/>
          </a:prstGeom>
        </p:spPr>
        <p:txBody>
          <a:bodyPr lIns="0" tIns="0" rIns="0" bIns="0" rtlCol="0" anchor="t">
            <a:spAutoFit/>
          </a:bodyPr>
          <a:lstStyle/>
          <a:p>
            <a:pPr algn="ctr">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926764"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9</a:t>
            </a:r>
          </a:p>
        </p:txBody>
      </p:sp>
      <p:sp>
        <p:nvSpPr>
          <p:cNvPr id="4" name="TextBox 4"/>
          <p:cNvSpPr txBox="1"/>
          <p:nvPr/>
        </p:nvSpPr>
        <p:spPr>
          <a:xfrm>
            <a:off x="756346" y="85725"/>
            <a:ext cx="5170418" cy="1193887"/>
          </a:xfrm>
          <a:prstGeom prst="rect">
            <a:avLst/>
          </a:prstGeom>
        </p:spPr>
        <p:txBody>
          <a:bodyPr lIns="0" tIns="0" rIns="0" bIns="0" rtlCol="0" anchor="t">
            <a:spAutoFit/>
          </a:bodyPr>
          <a:lstStyle/>
          <a:p>
            <a:pPr algn="just">
              <a:lnSpc>
                <a:spcPts val="9172"/>
              </a:lnSpc>
            </a:pPr>
            <a:r>
              <a:rPr lang="en-US" sz="8415" b="1" spc="42">
                <a:solidFill>
                  <a:srgbClr val="38B6FF"/>
                </a:solidFill>
                <a:latin typeface="Aileron Bold"/>
                <a:ea typeface="Aileron Bold"/>
                <a:cs typeface="Aileron Bold"/>
                <a:sym typeface="Aileron Bold"/>
              </a:rPr>
              <a:t>Monk 2</a:t>
            </a:r>
          </a:p>
        </p:txBody>
      </p:sp>
      <p:sp>
        <p:nvSpPr>
          <p:cNvPr id="5" name="TextBox 5"/>
          <p:cNvSpPr txBox="1"/>
          <p:nvPr/>
        </p:nvSpPr>
        <p:spPr>
          <a:xfrm>
            <a:off x="886786" y="1268636"/>
            <a:ext cx="2173605" cy="795022"/>
          </a:xfrm>
          <a:prstGeom prst="rect">
            <a:avLst/>
          </a:prstGeom>
        </p:spPr>
        <p:txBody>
          <a:bodyPr lIns="0" tIns="0" rIns="0" bIns="0" rtlCol="0" anchor="t">
            <a:spAutoFit/>
          </a:bodyPr>
          <a:lstStyle/>
          <a:p>
            <a:pPr algn="l">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
        <p:nvSpPr>
          <p:cNvPr id="6" name="Freeform 6"/>
          <p:cNvSpPr/>
          <p:nvPr/>
        </p:nvSpPr>
        <p:spPr>
          <a:xfrm>
            <a:off x="756346" y="2799470"/>
            <a:ext cx="16648210" cy="6180648"/>
          </a:xfrm>
          <a:custGeom>
            <a:avLst/>
            <a:gdLst/>
            <a:ahLst/>
            <a:cxnLst/>
            <a:rect l="l" t="t" r="r" b="b"/>
            <a:pathLst>
              <a:path w="16648210" h="6180648">
                <a:moveTo>
                  <a:pt x="0" y="0"/>
                </a:moveTo>
                <a:lnTo>
                  <a:pt x="16648210" y="0"/>
                </a:lnTo>
                <a:lnTo>
                  <a:pt x="16648210" y="6180648"/>
                </a:lnTo>
                <a:lnTo>
                  <a:pt x="0" y="6180648"/>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1337</Words>
  <Application>Microsoft Office PowerPoint</Application>
  <PresentationFormat>Personalizzato</PresentationFormat>
  <Paragraphs>226</Paragraphs>
  <Slides>23</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23</vt:i4>
      </vt:variant>
    </vt:vector>
  </HeadingPairs>
  <TitlesOfParts>
    <vt:vector size="32" baseType="lpstr">
      <vt:lpstr>Open Sans</vt:lpstr>
      <vt:lpstr>Calibri</vt:lpstr>
      <vt:lpstr>Aileron Light</vt:lpstr>
      <vt:lpstr>Aptos</vt:lpstr>
      <vt:lpstr>Aileron Bold</vt:lpstr>
      <vt:lpstr>Open Sans Bold</vt:lpstr>
      <vt:lpstr>Aileron</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dc:title>
  <cp:lastModifiedBy>Michela Faella</cp:lastModifiedBy>
  <cp:revision>4</cp:revision>
  <dcterms:created xsi:type="dcterms:W3CDTF">2006-08-16T00:00:00Z</dcterms:created>
  <dcterms:modified xsi:type="dcterms:W3CDTF">2025-01-27T16:07:50Z</dcterms:modified>
  <dc:identifier>DAGc7UHC6aQ</dc:identifier>
</cp:coreProperties>
</file>