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
      <p:font typeface="Playfair Display S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PlayfairDisplaySC-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SC-boldItalic.fntdata"/><Relationship Id="rId30" Type="http://schemas.openxmlformats.org/officeDocument/2006/relationships/font" Target="fonts/PlayfairDisplayS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4770de0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4770de0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4770de0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4770de0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4770de0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4770de0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605"/>
              <a:buFont typeface="Arial"/>
              <a:buNone/>
            </a:pPr>
            <a:r>
              <a:rPr lang="en">
                <a:solidFill>
                  <a:srgbClr val="595959"/>
                </a:solidFill>
                <a:latin typeface="Lato"/>
                <a:ea typeface="Lato"/>
                <a:cs typeface="Lato"/>
                <a:sym typeface="Lato"/>
              </a:rPr>
              <a:t>The idea of the cloaking device specifically was first created in </a:t>
            </a:r>
            <a:r>
              <a:rPr b="1" lang="en">
                <a:solidFill>
                  <a:srgbClr val="595959"/>
                </a:solidFill>
                <a:latin typeface="Lato"/>
                <a:ea typeface="Lato"/>
                <a:cs typeface="Lato"/>
                <a:sym typeface="Lato"/>
              </a:rPr>
              <a:t>1966 i</a:t>
            </a:r>
            <a:r>
              <a:rPr lang="en">
                <a:solidFill>
                  <a:srgbClr val="595959"/>
                </a:solidFill>
                <a:latin typeface="Lato"/>
                <a:ea typeface="Lato"/>
                <a:cs typeface="Lato"/>
                <a:sym typeface="Lato"/>
              </a:rPr>
              <a:t>n a Star Trek episode. However, invisibility as a concept was first imagined by Plato in </a:t>
            </a:r>
            <a:r>
              <a:rPr b="1" lang="en">
                <a:solidFill>
                  <a:srgbClr val="595959"/>
                </a:solidFill>
                <a:latin typeface="Lato"/>
                <a:ea typeface="Lato"/>
                <a:cs typeface="Lato"/>
                <a:sym typeface="Lato"/>
              </a:rPr>
              <a:t>450-7 B.C.E. </a:t>
            </a:r>
            <a:r>
              <a:rPr lang="en">
                <a:solidFill>
                  <a:srgbClr val="595959"/>
                </a:solidFill>
                <a:latin typeface="Lato"/>
                <a:ea typeface="Lato"/>
                <a:cs typeface="Lato"/>
                <a:sym typeface="Lato"/>
              </a:rPr>
              <a:t>The Harry Potter series also popularized the idea of the cloaking device as well. Before 2006, the concept of the cloaking device was always seen as “make believe”, but this would soon change. In </a:t>
            </a:r>
            <a:r>
              <a:rPr b="1" lang="en">
                <a:solidFill>
                  <a:srgbClr val="595959"/>
                </a:solidFill>
                <a:latin typeface="Lato"/>
                <a:ea typeface="Lato"/>
                <a:cs typeface="Lato"/>
                <a:sym typeface="Lato"/>
              </a:rPr>
              <a:t>2006,</a:t>
            </a:r>
            <a:r>
              <a:rPr lang="en">
                <a:solidFill>
                  <a:srgbClr val="595959"/>
                </a:solidFill>
                <a:latin typeface="Lato"/>
                <a:ea typeface="Lato"/>
                <a:cs typeface="Lato"/>
                <a:sym typeface="Lato"/>
              </a:rPr>
              <a:t> </a:t>
            </a:r>
            <a:r>
              <a:rPr b="1" lang="en">
                <a:solidFill>
                  <a:srgbClr val="595959"/>
                </a:solidFill>
                <a:latin typeface="Lato"/>
                <a:ea typeface="Lato"/>
                <a:cs typeface="Lato"/>
                <a:sym typeface="Lato"/>
              </a:rPr>
              <a:t>Duke University </a:t>
            </a:r>
            <a:r>
              <a:rPr lang="en">
                <a:solidFill>
                  <a:srgbClr val="595959"/>
                </a:solidFill>
                <a:latin typeface="Lato"/>
                <a:ea typeface="Lato"/>
                <a:cs typeface="Lato"/>
                <a:sym typeface="Lato"/>
              </a:rPr>
              <a:t>physicists made the first “real” cloaking device. It was created by metamaterials which used complex metal wires, and loops to control electromagnetic radiation. This creation was an amazing triumph, but only worked in two dimensions, and only on microwaves. Since then, many improvement have been made to the cloaking device: </a:t>
            </a:r>
            <a:r>
              <a:rPr b="1" lang="en">
                <a:solidFill>
                  <a:srgbClr val="595959"/>
                </a:solidFill>
                <a:latin typeface="Lato"/>
                <a:ea typeface="Lato"/>
                <a:cs typeface="Lato"/>
                <a:sym typeface="Lato"/>
              </a:rPr>
              <a:t>2008: UC Berkeley</a:t>
            </a:r>
            <a:r>
              <a:rPr lang="en">
                <a:solidFill>
                  <a:srgbClr val="595959"/>
                </a:solidFill>
                <a:latin typeface="Lato"/>
                <a:ea typeface="Lato"/>
                <a:cs typeface="Lato"/>
                <a:sym typeface="Lato"/>
              </a:rPr>
              <a:t> developed metamaterials to bend electromagnetic waves</a:t>
            </a:r>
            <a:r>
              <a:rPr b="1" lang="en">
                <a:solidFill>
                  <a:srgbClr val="595959"/>
                </a:solidFill>
                <a:latin typeface="Lato"/>
                <a:ea typeface="Lato"/>
                <a:cs typeface="Lato"/>
                <a:sym typeface="Lato"/>
              </a:rPr>
              <a:t>2009:</a:t>
            </a:r>
            <a:r>
              <a:rPr lang="en">
                <a:solidFill>
                  <a:srgbClr val="595959"/>
                </a:solidFill>
                <a:latin typeface="Lato"/>
                <a:ea typeface="Lato"/>
                <a:cs typeface="Lato"/>
                <a:sym typeface="Lato"/>
              </a:rPr>
              <a:t> </a:t>
            </a:r>
            <a:r>
              <a:rPr b="1" lang="en">
                <a:solidFill>
                  <a:srgbClr val="595959"/>
                </a:solidFill>
                <a:latin typeface="Lato"/>
                <a:ea typeface="Lato"/>
                <a:cs typeface="Lato"/>
                <a:sym typeface="Lato"/>
              </a:rPr>
              <a:t>UC Berkeley</a:t>
            </a:r>
            <a:r>
              <a:rPr lang="en">
                <a:solidFill>
                  <a:srgbClr val="595959"/>
                </a:solidFill>
                <a:latin typeface="Lato"/>
                <a:ea typeface="Lato"/>
                <a:cs typeface="Lato"/>
                <a:sym typeface="Lato"/>
              </a:rPr>
              <a:t> created a “carpet cloak” which made objects underneath  invisible  from above (the outline of the cloak was still visible)</a:t>
            </a:r>
            <a:endParaRPr>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ee30662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ee30662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595959"/>
                </a:solidFill>
                <a:latin typeface="Lato"/>
                <a:ea typeface="Lato"/>
                <a:cs typeface="Lato"/>
                <a:sym typeface="Lato"/>
              </a:rPr>
              <a:t>2009: UC Berkeley</a:t>
            </a:r>
            <a:r>
              <a:rPr lang="en" sz="1200">
                <a:solidFill>
                  <a:srgbClr val="595959"/>
                </a:solidFill>
                <a:latin typeface="Lato"/>
                <a:ea typeface="Lato"/>
                <a:cs typeface="Lato"/>
                <a:sym typeface="Lato"/>
              </a:rPr>
              <a:t> created a “carpet cloak” which made objects under invisible (the cloak itself was still visible) </a:t>
            </a:r>
            <a:r>
              <a:rPr b="1" lang="en" sz="1200">
                <a:solidFill>
                  <a:srgbClr val="595959"/>
                </a:solidFill>
                <a:latin typeface="Lato"/>
                <a:ea typeface="Lato"/>
                <a:cs typeface="Lato"/>
                <a:sym typeface="Lato"/>
              </a:rPr>
              <a:t>2009: The British military</a:t>
            </a:r>
            <a:r>
              <a:rPr lang="en" sz="1200">
                <a:solidFill>
                  <a:srgbClr val="595959"/>
                </a:solidFill>
                <a:latin typeface="Lato"/>
                <a:ea typeface="Lato"/>
                <a:cs typeface="Lato"/>
                <a:sym typeface="Lato"/>
              </a:rPr>
              <a:t> experiments with “active cloaking”. Active cloaking is camouflaging military objects/equipment to the surrounding environment to match its changing background. In theory, this sounds like a good idea, but it only was effective from one view, and the military equipment wasn’t 100% invisible. </a:t>
            </a:r>
            <a:r>
              <a:rPr b="1" lang="en" sz="1200">
                <a:solidFill>
                  <a:srgbClr val="595959"/>
                </a:solidFill>
                <a:latin typeface="Lato"/>
                <a:ea typeface="Lato"/>
                <a:cs typeface="Lato"/>
                <a:sym typeface="Lato"/>
              </a:rPr>
              <a:t>2010: </a:t>
            </a:r>
            <a:r>
              <a:rPr lang="en" sz="1200">
                <a:solidFill>
                  <a:srgbClr val="595959"/>
                </a:solidFill>
                <a:latin typeface="Lato"/>
                <a:ea typeface="Lato"/>
                <a:cs typeface="Lato"/>
                <a:sym typeface="Lato"/>
              </a:rPr>
              <a:t>Scientists at </a:t>
            </a:r>
            <a:r>
              <a:rPr b="1" lang="en" sz="1200">
                <a:solidFill>
                  <a:srgbClr val="595959"/>
                </a:solidFill>
                <a:latin typeface="Lato"/>
                <a:ea typeface="Lato"/>
                <a:cs typeface="Lato"/>
                <a:sym typeface="Lato"/>
              </a:rPr>
              <a:t>Tufts University</a:t>
            </a:r>
            <a:r>
              <a:rPr lang="en" sz="1200">
                <a:solidFill>
                  <a:srgbClr val="595959"/>
                </a:solidFill>
                <a:latin typeface="Lato"/>
                <a:ea typeface="Lato"/>
                <a:cs typeface="Lato"/>
                <a:sym typeface="Lato"/>
              </a:rPr>
              <a:t> and </a:t>
            </a:r>
            <a:r>
              <a:rPr b="1" lang="en" sz="1200">
                <a:solidFill>
                  <a:srgbClr val="595959"/>
                </a:solidFill>
                <a:latin typeface="Lato"/>
                <a:ea typeface="Lato"/>
                <a:cs typeface="Lato"/>
                <a:sym typeface="Lato"/>
              </a:rPr>
              <a:t>Boston University</a:t>
            </a:r>
            <a:r>
              <a:rPr lang="en" sz="1200">
                <a:solidFill>
                  <a:srgbClr val="595959"/>
                </a:solidFill>
                <a:latin typeface="Lato"/>
                <a:ea typeface="Lato"/>
                <a:cs typeface="Lato"/>
                <a:sym typeface="Lato"/>
              </a:rPr>
              <a:t> created an invisibility cloak that manipulated terahertz waves. </a:t>
            </a:r>
            <a:endParaRPr sz="12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4770de0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4770de0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latin typeface="Roboto"/>
                <a:ea typeface="Roboto"/>
                <a:cs typeface="Roboto"/>
                <a:sym typeface="Roboto"/>
              </a:rPr>
              <a:t>The cloaking device is made from a group of concentric circles with a cylinder in the middle, where an object can be placed. When researchers direct microwave light at the device, the wave splits, flowing around the device and rejoining on the other side. This is was makes the cloak “invisible”. </a:t>
            </a:r>
            <a:endParaRPr sz="135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Metamaterials makes this possible. Researchers make mosaic-like constructions out of fiberglass sheets stamped with loops of wire. It is similar to a circuit board. It is key to take advantage of the “index of refraction”. This process determines how much light bends when passing through the cloak. To achieve this, is to achieve an invisible cloak.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sz="135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11ea587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11ea587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75"/>
              <a:buFont typeface="Arial"/>
              <a:buNone/>
            </a:pPr>
            <a:r>
              <a:rPr lang="en" sz="1212">
                <a:solidFill>
                  <a:schemeClr val="dk1"/>
                </a:solidFill>
                <a:latin typeface="Lato"/>
                <a:ea typeface="Lato"/>
                <a:cs typeface="Lato"/>
                <a:sym typeface="Lato"/>
              </a:rPr>
              <a:t>There are many different types of cloaking.  These different types  </a:t>
            </a:r>
            <a:r>
              <a:rPr lang="en" sz="1212">
                <a:solidFill>
                  <a:schemeClr val="dk1"/>
                </a:solidFill>
                <a:latin typeface="Lato"/>
                <a:ea typeface="Lato"/>
                <a:cs typeface="Lato"/>
                <a:sym typeface="Lato"/>
              </a:rPr>
              <a:t>include</a:t>
            </a:r>
            <a:r>
              <a:rPr lang="en" sz="1212">
                <a:solidFill>
                  <a:schemeClr val="dk1"/>
                </a:solidFill>
                <a:latin typeface="Lato"/>
                <a:ea typeface="Lato"/>
                <a:cs typeface="Lato"/>
                <a:sym typeface="Lato"/>
              </a:rPr>
              <a:t> metamaterial, active camouflaging, plasma stealth, metascreen, rochester, and mechanical. How it works is much more complicated:</a:t>
            </a:r>
            <a:endParaRPr sz="1212">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275"/>
              <a:buFont typeface="Arial"/>
              <a:buNone/>
            </a:pPr>
            <a:r>
              <a:rPr lang="en" sz="1212">
                <a:solidFill>
                  <a:schemeClr val="dk1"/>
                </a:solidFill>
                <a:latin typeface="Lato"/>
                <a:ea typeface="Lato"/>
                <a:cs typeface="Lato"/>
                <a:sym typeface="Lato"/>
              </a:rPr>
              <a:t>-Refractive materials that makes light go around the cloaked region. It works best when light is scattered, such as in fog or murky water.</a:t>
            </a:r>
            <a:endParaRPr sz="1212">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275"/>
              <a:buFont typeface="Arial"/>
              <a:buNone/>
            </a:pPr>
            <a:r>
              <a:rPr lang="en" sz="1212">
                <a:solidFill>
                  <a:schemeClr val="dk1"/>
                </a:solidFill>
                <a:latin typeface="Lato"/>
                <a:ea typeface="Lato"/>
                <a:cs typeface="Lato"/>
                <a:sym typeface="Lato"/>
              </a:rPr>
              <a:t>-Panels that can change colours and luminosity to blend in to their surrounding.</a:t>
            </a:r>
            <a:endParaRPr sz="1212">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275"/>
              <a:buFont typeface="Arial"/>
              <a:buNone/>
            </a:pPr>
            <a:r>
              <a:rPr lang="en" sz="1212">
                <a:solidFill>
                  <a:schemeClr val="dk1"/>
                </a:solidFill>
                <a:latin typeface="Lato"/>
                <a:ea typeface="Lato"/>
                <a:cs typeface="Lato"/>
                <a:sym typeface="Lato"/>
              </a:rPr>
              <a:t>-Plasma, which is held within thin membranes, in certain densities is able to absorb some types of broadband waves.</a:t>
            </a:r>
            <a:endParaRPr sz="1212">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275"/>
              <a:buFont typeface="Arial"/>
              <a:buNone/>
            </a:pPr>
            <a:r>
              <a:rPr lang="en" sz="1212">
                <a:solidFill>
                  <a:schemeClr val="dk1"/>
                </a:solidFill>
                <a:latin typeface="Lato"/>
                <a:ea typeface="Lato"/>
                <a:cs typeface="Lato"/>
                <a:sym typeface="Lato"/>
              </a:rPr>
              <a:t>-A thin screen comprised of polycarbonate film and copper strips that can cloak an object from microwaves.</a:t>
            </a:r>
            <a:endParaRPr sz="1212">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275"/>
              <a:buFont typeface="Arial"/>
              <a:buNone/>
            </a:pPr>
            <a:r>
              <a:rPr lang="en" sz="1212">
                <a:solidFill>
                  <a:schemeClr val="dk1"/>
                </a:solidFill>
                <a:latin typeface="Lato"/>
                <a:ea typeface="Lato"/>
                <a:cs typeface="Lato"/>
                <a:sym typeface="Lato"/>
              </a:rPr>
              <a:t>-Four spaced lenses that allow you to see what is farthest away from the lenses, but not what is in between.</a:t>
            </a:r>
            <a:endParaRPr sz="1212">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275"/>
              <a:buFont typeface="Arial"/>
              <a:buNone/>
            </a:pPr>
            <a:r>
              <a:rPr lang="en" sz="1212">
                <a:solidFill>
                  <a:schemeClr val="dk1"/>
                </a:solidFill>
                <a:latin typeface="Lato"/>
                <a:ea typeface="Lato"/>
                <a:cs typeface="Lato"/>
                <a:sym typeface="Lato"/>
              </a:rPr>
              <a:t>-Objects can also be cloaked from acoustics or mechanics using similar technology applicable to that field.</a:t>
            </a:r>
            <a:endParaRPr sz="1212">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4770de0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4770de0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Medical professionals can see past things in the way (such as their hands/surgery tools or other body parts) to see the things they need to operate on. </a:t>
            </a:r>
            <a:endParaRPr/>
          </a:p>
          <a:p>
            <a:pPr indent="0" lvl="0" marL="0" rtl="0" algn="l">
              <a:spcBef>
                <a:spcPts val="0"/>
              </a:spcBef>
              <a:spcAft>
                <a:spcPts val="0"/>
              </a:spcAft>
              <a:buNone/>
            </a:pPr>
            <a:r>
              <a:rPr lang="en"/>
              <a:t>The military can use this to hide military equipment and weapons in battles against other powers. </a:t>
            </a:r>
            <a:endParaRPr/>
          </a:p>
          <a:p>
            <a:pPr indent="0" lvl="0" marL="0" rtl="0" algn="l">
              <a:spcBef>
                <a:spcPts val="0"/>
              </a:spcBef>
              <a:spcAft>
                <a:spcPts val="0"/>
              </a:spcAft>
              <a:buNone/>
            </a:pPr>
            <a:r>
              <a:rPr lang="en"/>
              <a:t>People in positions of power could use cloaking devices to hide them as they can be very valuable in times of danger. </a:t>
            </a:r>
            <a:endParaRPr/>
          </a:p>
          <a:p>
            <a:pPr indent="0" lvl="0" marL="0" rtl="0" algn="l">
              <a:spcBef>
                <a:spcPts val="0"/>
              </a:spcBef>
              <a:spcAft>
                <a:spcPts val="0"/>
              </a:spcAft>
              <a:buNone/>
            </a:pPr>
            <a:r>
              <a:rPr lang="en"/>
              <a:t>In general, the cloaking device can hide anyone when they are in danger, although this is double sided as dangerous people could use these invisibilty cloaks to watch others, and commit crimes without detection.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4770de0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4770de0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ways: there will always be bad people, and now there could be bad people with unseen items, which would make the world more dangerous. </a:t>
            </a:r>
            <a:endParaRPr/>
          </a:p>
          <a:p>
            <a:pPr indent="0" lvl="0" marL="0" rtl="0" algn="l">
              <a:spcBef>
                <a:spcPts val="0"/>
              </a:spcBef>
              <a:spcAft>
                <a:spcPts val="0"/>
              </a:spcAft>
              <a:buNone/>
            </a:pPr>
            <a:r>
              <a:rPr lang="en"/>
              <a:t>Other wartime tech </a:t>
            </a:r>
            <a:r>
              <a:rPr lang="en"/>
              <a:t>improvements</a:t>
            </a:r>
            <a:r>
              <a:rPr lang="en"/>
              <a:t> have </a:t>
            </a:r>
            <a:r>
              <a:rPr lang="en"/>
              <a:t>always had negative results, for while it works better for the side using it, it allows that side to be more effective in war, which leads to more deaths. It can also be used to ambush/attack settlements, such as an improved Blitz. </a:t>
            </a:r>
            <a:endParaRPr/>
          </a:p>
          <a:p>
            <a:pPr indent="0" lvl="0" marL="0" rtl="0" algn="l">
              <a:spcBef>
                <a:spcPts val="0"/>
              </a:spcBef>
              <a:spcAft>
                <a:spcPts val="0"/>
              </a:spcAft>
              <a:buNone/>
            </a:pPr>
            <a:r>
              <a:rPr lang="en"/>
              <a:t>The fact that potentially anybody could become invisible at will would have almost infinite ramifications. As of right now, we do not have the technology to detect where things we can't see are, and the fact that anybody could be running around without being seen would give them freedom to do many things. </a:t>
            </a:r>
            <a:endParaRPr/>
          </a:p>
          <a:p>
            <a:pPr indent="0" lvl="0" marL="0" rtl="0" algn="l">
              <a:spcBef>
                <a:spcPts val="0"/>
              </a:spcBef>
              <a:spcAft>
                <a:spcPts val="0"/>
              </a:spcAft>
              <a:buNone/>
            </a:pPr>
            <a:r>
              <a:rPr lang="en"/>
              <a:t>Less privacy, more of a surveillance state. People with ill intentions could still use this technology to their advantage, while other citizens would suffer from an extreme lack of privacy.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4770de0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4770de0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A</a:t>
            </a:r>
            <a:r>
              <a:rPr lang="en" sz="1300">
                <a:solidFill>
                  <a:srgbClr val="595959"/>
                </a:solidFill>
                <a:latin typeface="Lato"/>
                <a:ea typeface="Lato"/>
                <a:cs typeface="Lato"/>
                <a:sym typeface="Lato"/>
              </a:rPr>
              <a:t>lthough the cloaking device is not fully developed and has a long road ahead of improvements, the cloaking device is a technology that is astounding to to think that it could be a reality. The majority of people only know the cloaking device from stories of fiction, so for it to be a reality is not yet comprehendible. We believe that this technology is very cool and would be intrigued to see this as a real product used in the future. However, with an invention so amazing, there is certainly an aspect of caution as the use of this device could be used and manipulated very easily. We do not believe that this product should be mass produced to the public as it is inevitable that people will abuse it.</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memphisdailynews.com/news/2015/feb/28/quick-history-of-cloaking-devices/" TargetMode="External"/><Relationship Id="rId4" Type="http://schemas.openxmlformats.org/officeDocument/2006/relationships/hyperlink" Target="https://military-history.fandom.com/wiki/Active_camouflage" TargetMode="External"/><Relationship Id="rId5" Type="http://schemas.openxmlformats.org/officeDocument/2006/relationships/hyperlink" Target="https://newatlas.com/ultrathin-invisibility-cloak-uc-berkeley/39477/" TargetMode="External"/><Relationship Id="rId6" Type="http://schemas.openxmlformats.org/officeDocument/2006/relationships/hyperlink" Target="https://www.nbcnews.com/science/weird-science/scientists-show-you-how-make-invisibility-cloak-sort-n210961" TargetMode="External"/><Relationship Id="rId7" Type="http://schemas.openxmlformats.org/officeDocument/2006/relationships/hyperlink" Target="https://www.rochester.edu/newscenter/watch-rochester-cloak-uses-ordinary-lenses-to-hide-objects-across-continuous-range-of-angles-705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5" Type="http://schemas.openxmlformats.org/officeDocument/2006/relationships/slide" Target="/ppt/slides/slide5.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Playfair Display SC"/>
                <a:ea typeface="Playfair Display SC"/>
                <a:cs typeface="Playfair Display SC"/>
                <a:sym typeface="Playfair Display SC"/>
              </a:rPr>
              <a:t>Cloaking Device</a:t>
            </a:r>
            <a:endParaRPr>
              <a:latin typeface="Playfair Display SC"/>
              <a:ea typeface="Playfair Display SC"/>
              <a:cs typeface="Playfair Display SC"/>
              <a:sym typeface="Playfair Display SC"/>
            </a:endParaRPr>
          </a:p>
        </p:txBody>
      </p:sp>
      <p:sp>
        <p:nvSpPr>
          <p:cNvPr id="87" name="Google Shape;87;p13"/>
          <p:cNvSpPr txBox="1"/>
          <p:nvPr>
            <p:ph idx="1" type="subTitle"/>
          </p:nvPr>
        </p:nvSpPr>
        <p:spPr>
          <a:xfrm>
            <a:off x="729452" y="2493725"/>
            <a:ext cx="76881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layfair Display SC"/>
                <a:ea typeface="Playfair Display SC"/>
                <a:cs typeface="Playfair Display SC"/>
                <a:sym typeface="Playfair Display SC"/>
              </a:rPr>
              <a:t>By: Maya Parsons and Mary Houck</a:t>
            </a:r>
            <a:endParaRPr>
              <a:latin typeface="Playfair Display SC"/>
              <a:ea typeface="Playfair Display SC"/>
              <a:cs typeface="Playfair Display SC"/>
              <a:sym typeface="Playfair Display SC"/>
            </a:endParaRPr>
          </a:p>
        </p:txBody>
      </p:sp>
      <p:pic>
        <p:nvPicPr>
          <p:cNvPr descr="Cloaking device - Wikipedia" id="88" name="Google Shape;88;p13"/>
          <p:cNvPicPr preferRelativeResize="0"/>
          <p:nvPr/>
        </p:nvPicPr>
        <p:blipFill>
          <a:blip r:embed="rId3">
            <a:alphaModFix/>
          </a:blip>
          <a:stretch>
            <a:fillRect/>
          </a:stretch>
        </p:blipFill>
        <p:spPr>
          <a:xfrm>
            <a:off x="2806800" y="2924825"/>
            <a:ext cx="3530400" cy="100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6" name="Google Shape;156;p22"/>
          <p:cNvSpPr txBox="1"/>
          <p:nvPr>
            <p:ph idx="1" type="body"/>
          </p:nvPr>
        </p:nvSpPr>
        <p:spPr>
          <a:xfrm>
            <a:off x="729450" y="1971675"/>
            <a:ext cx="7774500" cy="2368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u="sng">
                <a:solidFill>
                  <a:schemeClr val="hlink"/>
                </a:solidFill>
                <a:hlinkClick r:id="rId3"/>
              </a:rPr>
              <a:t>https://www.memphisdailynews.com/news/2015/feb/28/quick-history-of-cloaking-devices/</a:t>
            </a:r>
            <a:endParaRPr/>
          </a:p>
          <a:p>
            <a:pPr indent="0" lvl="0" marL="0" rtl="0" algn="l">
              <a:spcBef>
                <a:spcPts val="1200"/>
              </a:spcBef>
              <a:spcAft>
                <a:spcPts val="0"/>
              </a:spcAft>
              <a:buNone/>
            </a:pPr>
            <a:r>
              <a:rPr lang="en" u="sng">
                <a:solidFill>
                  <a:schemeClr val="hlink"/>
                </a:solidFill>
                <a:hlinkClick r:id="rId4"/>
              </a:rPr>
              <a:t>https://military-history.fandom.com/wiki/Active_camouflage</a:t>
            </a:r>
            <a:endParaRPr/>
          </a:p>
          <a:p>
            <a:pPr indent="0" lvl="0" marL="0" rtl="0" algn="l">
              <a:spcBef>
                <a:spcPts val="1200"/>
              </a:spcBef>
              <a:spcAft>
                <a:spcPts val="0"/>
              </a:spcAft>
              <a:buNone/>
            </a:pPr>
            <a:r>
              <a:rPr lang="en" u="sng">
                <a:solidFill>
                  <a:schemeClr val="hlink"/>
                </a:solidFill>
                <a:hlinkClick r:id="rId5"/>
              </a:rPr>
              <a:t>https://newatlas.com/ultrathin-invisibility-cloak-uc-berkeley/39477/</a:t>
            </a:r>
            <a:endParaRPr/>
          </a:p>
          <a:p>
            <a:pPr indent="0" lvl="0" marL="0" rtl="0" algn="l">
              <a:spcBef>
                <a:spcPts val="1200"/>
              </a:spcBef>
              <a:spcAft>
                <a:spcPts val="0"/>
              </a:spcAft>
              <a:buNone/>
            </a:pPr>
            <a:r>
              <a:rPr lang="en" u="sng">
                <a:solidFill>
                  <a:schemeClr val="hlink"/>
                </a:solidFill>
                <a:hlinkClick r:id="rId6"/>
              </a:rPr>
              <a:t>https://www.nbcnews.com/science/weird-science/scientists-show-you-how-make-invisibility-cloak-sort-n210961</a:t>
            </a:r>
            <a:endParaRPr/>
          </a:p>
          <a:p>
            <a:pPr indent="0" lvl="0" marL="0" rtl="0" algn="l">
              <a:spcBef>
                <a:spcPts val="1200"/>
              </a:spcBef>
              <a:spcAft>
                <a:spcPts val="0"/>
              </a:spcAft>
              <a:buNone/>
            </a:pPr>
            <a:r>
              <a:rPr lang="en" u="sng">
                <a:solidFill>
                  <a:schemeClr val="hlink"/>
                </a:solidFill>
                <a:hlinkClick r:id="rId7"/>
              </a:rPr>
              <a:t>https://www.rochester.edu/newscenter/watch-rochester-cloak-uses-ordinary-lenses-to-hide-objects-across-continuous-range-of-angles-70592/</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action="ppaction://hlinksldjump" r:id="rId3"/>
              </a:rPr>
              <a:t>History</a:t>
            </a:r>
            <a:endParaRPr/>
          </a:p>
          <a:p>
            <a:pPr indent="-311150" lvl="0" marL="457200" rtl="0" algn="l">
              <a:spcBef>
                <a:spcPts val="0"/>
              </a:spcBef>
              <a:spcAft>
                <a:spcPts val="0"/>
              </a:spcAft>
              <a:buSzPts val="1300"/>
              <a:buChar char="●"/>
            </a:pPr>
            <a:r>
              <a:rPr lang="en" u="sng">
                <a:solidFill>
                  <a:schemeClr val="hlink"/>
                </a:solidFill>
                <a:hlinkClick action="ppaction://hlinksldjump" r:id="rId4"/>
              </a:rPr>
              <a:t>History (part 2):</a:t>
            </a:r>
            <a:endParaRPr/>
          </a:p>
          <a:p>
            <a:pPr indent="-311150" lvl="0" marL="457200" rtl="0" algn="l">
              <a:spcBef>
                <a:spcPts val="0"/>
              </a:spcBef>
              <a:spcAft>
                <a:spcPts val="0"/>
              </a:spcAft>
              <a:buSzPts val="1300"/>
              <a:buChar char="●"/>
            </a:pPr>
            <a:r>
              <a:rPr lang="en" u="sng">
                <a:solidFill>
                  <a:schemeClr val="hlink"/>
                </a:solidFill>
                <a:hlinkClick action="ppaction://hlinksldjump" r:id="rId5"/>
              </a:rPr>
              <a:t>Implementation</a:t>
            </a:r>
            <a:r>
              <a:rPr lang="en"/>
              <a:t> </a:t>
            </a:r>
            <a:endParaRPr/>
          </a:p>
          <a:p>
            <a:pPr indent="-311150" lvl="0" marL="457200" rtl="0" algn="l">
              <a:spcBef>
                <a:spcPts val="0"/>
              </a:spcBef>
              <a:spcAft>
                <a:spcPts val="0"/>
              </a:spcAft>
              <a:buSzPts val="1300"/>
              <a:buChar char="●"/>
            </a:pPr>
            <a:r>
              <a:rPr lang="en" u="sng">
                <a:solidFill>
                  <a:schemeClr val="hlink"/>
                </a:solidFill>
                <a:hlinkClick action="ppaction://hlinksldjump" r:id="rId6"/>
              </a:rPr>
              <a:t>Positives</a:t>
            </a:r>
            <a:endParaRPr/>
          </a:p>
          <a:p>
            <a:pPr indent="-311150" lvl="0" marL="457200" rtl="0" algn="l">
              <a:spcBef>
                <a:spcPts val="0"/>
              </a:spcBef>
              <a:spcAft>
                <a:spcPts val="0"/>
              </a:spcAft>
              <a:buSzPts val="1300"/>
              <a:buChar char="●"/>
            </a:pPr>
            <a:r>
              <a:rPr lang="en" u="sng">
                <a:solidFill>
                  <a:schemeClr val="hlink"/>
                </a:solidFill>
                <a:hlinkClick action="ppaction://hlinksldjump" r:id="rId7"/>
              </a:rPr>
              <a:t>Negatives</a:t>
            </a:r>
            <a:endParaRPr/>
          </a:p>
          <a:p>
            <a:pPr indent="-311150" lvl="0" marL="457200" rtl="0" algn="l">
              <a:spcBef>
                <a:spcPts val="0"/>
              </a:spcBef>
              <a:spcAft>
                <a:spcPts val="0"/>
              </a:spcAft>
              <a:buSzPts val="1300"/>
              <a:buChar char="●"/>
            </a:pPr>
            <a:r>
              <a:rPr lang="en" u="sng">
                <a:solidFill>
                  <a:schemeClr val="hlink"/>
                </a:solidFill>
                <a:hlinkClick/>
              </a:rPr>
              <a:t>Summary</a:t>
            </a:r>
            <a:endParaRPr/>
          </a:p>
          <a:p>
            <a:pPr indent="-311150" lvl="0" marL="457200" rtl="0" algn="l">
              <a:spcBef>
                <a:spcPts val="0"/>
              </a:spcBef>
              <a:spcAft>
                <a:spcPts val="0"/>
              </a:spcAft>
              <a:buSzPts val="1300"/>
              <a:buChar char="●"/>
            </a:pPr>
            <a:r>
              <a:rPr lang="en" u="sng">
                <a:solidFill>
                  <a:schemeClr val="hlink"/>
                </a:solidFill>
                <a:hlinkClick action="ppaction://hlinksldjump" r:id="rId8"/>
              </a:rPr>
              <a:t>Opinions</a:t>
            </a:r>
            <a:endParaRPr/>
          </a:p>
          <a:p>
            <a:pPr indent="-311150" lvl="0" marL="457200" rtl="0" algn="l">
              <a:spcBef>
                <a:spcPts val="0"/>
              </a:spcBef>
              <a:spcAft>
                <a:spcPts val="0"/>
              </a:spcAft>
              <a:buSzPts val="1300"/>
              <a:buChar char="●"/>
            </a:pPr>
            <a:r>
              <a:rPr lang="en" u="sng">
                <a:solidFill>
                  <a:schemeClr val="hlink"/>
                </a:solidFill>
                <a:hlinkClick action="ppaction://hlinksldjump" r:id="rId9"/>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100" name="Google Shape;100;p15"/>
          <p:cNvSpPr txBox="1"/>
          <p:nvPr>
            <p:ph idx="1" type="body"/>
          </p:nvPr>
        </p:nvSpPr>
        <p:spPr>
          <a:xfrm>
            <a:off x="727650" y="1808600"/>
            <a:ext cx="7688700" cy="25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t/>
            </a:r>
            <a:endParaRPr sz="1100"/>
          </a:p>
          <a:p>
            <a:pPr indent="0" lvl="0" marL="0" rtl="0" algn="l">
              <a:spcBef>
                <a:spcPts val="1200"/>
              </a:spcBef>
              <a:spcAft>
                <a:spcPts val="0"/>
              </a:spcAft>
              <a:buSzPts val="605"/>
              <a:buNone/>
            </a:pPr>
            <a:r>
              <a:rPr lang="en" sz="1100"/>
              <a:t>The cloaking device first created in </a:t>
            </a:r>
            <a:r>
              <a:rPr b="1" lang="en" sz="1100"/>
              <a:t>1966 i</a:t>
            </a:r>
            <a:r>
              <a:rPr lang="en" sz="1100"/>
              <a:t>n a Star Trek episode. </a:t>
            </a:r>
            <a:endParaRPr sz="1100"/>
          </a:p>
          <a:p>
            <a:pPr indent="0" lvl="0" marL="0" rtl="0" algn="l">
              <a:spcBef>
                <a:spcPts val="1200"/>
              </a:spcBef>
              <a:spcAft>
                <a:spcPts val="0"/>
              </a:spcAft>
              <a:buSzPts val="605"/>
              <a:buNone/>
            </a:pPr>
            <a:r>
              <a:rPr lang="en" sz="1100"/>
              <a:t>However, invisibility as a concept was first imagined by Plato in </a:t>
            </a:r>
            <a:r>
              <a:rPr b="1" lang="en" sz="1100"/>
              <a:t>450-7 B.C.E. </a:t>
            </a:r>
            <a:endParaRPr sz="1100"/>
          </a:p>
          <a:p>
            <a:pPr indent="0" lvl="0" marL="0" rtl="0" algn="l">
              <a:spcBef>
                <a:spcPts val="1200"/>
              </a:spcBef>
              <a:spcAft>
                <a:spcPts val="0"/>
              </a:spcAft>
              <a:buSzPts val="605"/>
              <a:buNone/>
            </a:pPr>
            <a:r>
              <a:rPr lang="en" sz="1100"/>
              <a:t>In </a:t>
            </a:r>
            <a:r>
              <a:rPr b="1" lang="en" sz="1100"/>
              <a:t>2006,</a:t>
            </a:r>
            <a:r>
              <a:rPr lang="en" sz="1100"/>
              <a:t> </a:t>
            </a:r>
            <a:r>
              <a:rPr b="1" lang="en" sz="1100"/>
              <a:t>Duke University </a:t>
            </a:r>
            <a:r>
              <a:rPr lang="en" sz="1100"/>
              <a:t>physicists made the first “real” cloaking device. </a:t>
            </a:r>
            <a:endParaRPr sz="1100"/>
          </a:p>
          <a:p>
            <a:pPr indent="0" lvl="0" marL="0" rtl="0" algn="l">
              <a:spcBef>
                <a:spcPts val="1200"/>
              </a:spcBef>
              <a:spcAft>
                <a:spcPts val="0"/>
              </a:spcAft>
              <a:buSzPts val="605"/>
              <a:buNone/>
            </a:pPr>
            <a:r>
              <a:rPr lang="en" sz="1100" u="sng"/>
              <a:t>Since then, many improvement have been made to the cloaking device:</a:t>
            </a:r>
            <a:endParaRPr sz="1100" u="sng"/>
          </a:p>
          <a:p>
            <a:pPr indent="0" lvl="0" marL="0" rtl="0" algn="l">
              <a:spcBef>
                <a:spcPts val="1200"/>
              </a:spcBef>
              <a:spcAft>
                <a:spcPts val="0"/>
              </a:spcAft>
              <a:buSzPts val="605"/>
              <a:buNone/>
            </a:pPr>
            <a:r>
              <a:rPr b="1" lang="en" sz="1100"/>
              <a:t>2008: UC Berkeley</a:t>
            </a:r>
            <a:r>
              <a:rPr lang="en" sz="1100"/>
              <a:t> developed metamaterials to bend electromagnetic waves</a:t>
            </a:r>
            <a:endParaRPr sz="1100"/>
          </a:p>
          <a:p>
            <a:pPr indent="0" lvl="0" marL="0" rtl="0" algn="l">
              <a:spcBef>
                <a:spcPts val="1200"/>
              </a:spcBef>
              <a:spcAft>
                <a:spcPts val="1200"/>
              </a:spcAft>
              <a:buSzPts val="605"/>
              <a:buNone/>
            </a:pPr>
            <a:r>
              <a:t/>
            </a:r>
            <a:endParaRPr sz="1100"/>
          </a:p>
        </p:txBody>
      </p:sp>
      <p:pic>
        <p:nvPicPr>
          <p:cNvPr descr="New invisibility cloak hides tiny three-dimensional objects of any shape" id="101" name="Google Shape;101;p15"/>
          <p:cNvPicPr preferRelativeResize="0"/>
          <p:nvPr/>
        </p:nvPicPr>
        <p:blipFill>
          <a:blip r:embed="rId3">
            <a:alphaModFix/>
          </a:blip>
          <a:stretch>
            <a:fillRect/>
          </a:stretch>
        </p:blipFill>
        <p:spPr>
          <a:xfrm>
            <a:off x="6148575" y="831150"/>
            <a:ext cx="2426699" cy="1630950"/>
          </a:xfrm>
          <a:prstGeom prst="rect">
            <a:avLst/>
          </a:prstGeom>
          <a:noFill/>
          <a:ln>
            <a:noFill/>
          </a:ln>
        </p:spPr>
      </p:pic>
      <p:sp>
        <p:nvSpPr>
          <p:cNvPr id="102" name="Google Shape;102;p15"/>
          <p:cNvSpPr txBox="1"/>
          <p:nvPr/>
        </p:nvSpPr>
        <p:spPr>
          <a:xfrm>
            <a:off x="5641150" y="564650"/>
            <a:ext cx="3211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UC Berkeley scientists with their cloaking device technology:</a:t>
            </a:r>
            <a:endParaRPr sz="900">
              <a:latin typeface="Lato"/>
              <a:ea typeface="Lato"/>
              <a:cs typeface="Lato"/>
              <a:sym typeface="Lato"/>
            </a:endParaRPr>
          </a:p>
        </p:txBody>
      </p:sp>
      <p:pic>
        <p:nvPicPr>
          <p:cNvPr id="103" name="Google Shape;103;p15"/>
          <p:cNvPicPr preferRelativeResize="0"/>
          <p:nvPr/>
        </p:nvPicPr>
        <p:blipFill>
          <a:blip r:embed="rId4">
            <a:alphaModFix/>
          </a:blip>
          <a:stretch>
            <a:fillRect/>
          </a:stretch>
        </p:blipFill>
        <p:spPr>
          <a:xfrm>
            <a:off x="821950" y="3950050"/>
            <a:ext cx="3531578" cy="1013850"/>
          </a:xfrm>
          <a:prstGeom prst="rect">
            <a:avLst/>
          </a:prstGeom>
          <a:noFill/>
          <a:ln>
            <a:noFill/>
          </a:ln>
        </p:spPr>
      </p:pic>
      <p:pic>
        <p:nvPicPr>
          <p:cNvPr id="104" name="Google Shape;104;p15" title="Chart"/>
          <p:cNvPicPr preferRelativeResize="0"/>
          <p:nvPr/>
        </p:nvPicPr>
        <p:blipFill>
          <a:blip r:embed="rId5">
            <a:alphaModFix/>
          </a:blip>
          <a:stretch>
            <a:fillRect/>
          </a:stretch>
        </p:blipFill>
        <p:spPr>
          <a:xfrm>
            <a:off x="5808550" y="2914650"/>
            <a:ext cx="3175524" cy="196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(part 2):</a:t>
            </a:r>
            <a:endParaRPr/>
          </a:p>
        </p:txBody>
      </p:sp>
      <p:sp>
        <p:nvSpPr>
          <p:cNvPr id="110" name="Google Shape;110;p16"/>
          <p:cNvSpPr txBox="1"/>
          <p:nvPr>
            <p:ph idx="1" type="body"/>
          </p:nvPr>
        </p:nvSpPr>
        <p:spPr>
          <a:xfrm>
            <a:off x="729450" y="21141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2009: UC Berkeley</a:t>
            </a:r>
            <a:r>
              <a:rPr lang="en" sz="1200"/>
              <a:t> created a “carpet cloak” which made objects under invisible (the cloak itself was still visible)</a:t>
            </a:r>
            <a:endParaRPr sz="1200"/>
          </a:p>
          <a:p>
            <a:pPr indent="0" lvl="0" marL="0" rtl="0" algn="l">
              <a:spcBef>
                <a:spcPts val="1200"/>
              </a:spcBef>
              <a:spcAft>
                <a:spcPts val="0"/>
              </a:spcAft>
              <a:buNone/>
            </a:pPr>
            <a:r>
              <a:rPr b="1" lang="en" sz="1200"/>
              <a:t>2009: The British military</a:t>
            </a:r>
            <a:r>
              <a:rPr lang="en" sz="1200"/>
              <a:t> experiments with “active cloaking”. </a:t>
            </a:r>
            <a:endParaRPr sz="1200"/>
          </a:p>
          <a:p>
            <a:pPr indent="0" lvl="0" marL="0" rtl="0" algn="l">
              <a:spcBef>
                <a:spcPts val="1200"/>
              </a:spcBef>
              <a:spcAft>
                <a:spcPts val="1200"/>
              </a:spcAft>
              <a:buNone/>
            </a:pPr>
            <a:r>
              <a:rPr b="1" lang="en" sz="1200"/>
              <a:t>2010: </a:t>
            </a:r>
            <a:r>
              <a:rPr lang="en" sz="1200"/>
              <a:t>Scientists at </a:t>
            </a:r>
            <a:r>
              <a:rPr b="1" lang="en" sz="1200"/>
              <a:t>Tufts University</a:t>
            </a:r>
            <a:r>
              <a:rPr lang="en" sz="1200"/>
              <a:t> and </a:t>
            </a:r>
            <a:r>
              <a:rPr b="1" lang="en" sz="1200"/>
              <a:t>Boston University</a:t>
            </a:r>
            <a:r>
              <a:rPr lang="en" sz="1200"/>
              <a:t> created an invisibility cloak that manipulated terahertz waves. </a:t>
            </a:r>
            <a:endParaRPr sz="1200"/>
          </a:p>
        </p:txBody>
      </p:sp>
      <p:pic>
        <p:nvPicPr>
          <p:cNvPr descr="Invisibility Cloaks Are No Longer Just Science Fiction | IE" id="111" name="Google Shape;111;p16"/>
          <p:cNvPicPr preferRelativeResize="0"/>
          <p:nvPr/>
        </p:nvPicPr>
        <p:blipFill>
          <a:blip r:embed="rId3">
            <a:alphaModFix/>
          </a:blip>
          <a:stretch>
            <a:fillRect/>
          </a:stretch>
        </p:blipFill>
        <p:spPr>
          <a:xfrm>
            <a:off x="6396375" y="3487188"/>
            <a:ext cx="2501225" cy="1406975"/>
          </a:xfrm>
          <a:prstGeom prst="rect">
            <a:avLst/>
          </a:prstGeom>
          <a:noFill/>
          <a:ln>
            <a:noFill/>
          </a:ln>
        </p:spPr>
      </p:pic>
      <p:sp>
        <p:nvSpPr>
          <p:cNvPr id="112" name="Google Shape;112;p16"/>
          <p:cNvSpPr txBox="1"/>
          <p:nvPr/>
        </p:nvSpPr>
        <p:spPr>
          <a:xfrm>
            <a:off x="5205200" y="3775013"/>
            <a:ext cx="128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Example of active cloaking:</a:t>
            </a:r>
            <a:endParaRPr>
              <a:latin typeface="Lato"/>
              <a:ea typeface="Lato"/>
              <a:cs typeface="Lato"/>
              <a:sym typeface="Lato"/>
            </a:endParaRPr>
          </a:p>
        </p:txBody>
      </p:sp>
      <p:sp>
        <p:nvSpPr>
          <p:cNvPr id="113" name="Google Shape;113;p16"/>
          <p:cNvSpPr/>
          <p:nvPr/>
        </p:nvSpPr>
        <p:spPr>
          <a:xfrm>
            <a:off x="5893425" y="4082513"/>
            <a:ext cx="405900" cy="282300"/>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6"/>
          <p:cNvPicPr preferRelativeResize="0"/>
          <p:nvPr/>
        </p:nvPicPr>
        <p:blipFill>
          <a:blip r:embed="rId4">
            <a:alphaModFix/>
          </a:blip>
          <a:stretch>
            <a:fillRect/>
          </a:stretch>
        </p:blipFill>
        <p:spPr>
          <a:xfrm>
            <a:off x="2323150" y="3346625"/>
            <a:ext cx="2031675" cy="169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0" name="Google Shape;120;p17"/>
          <p:cNvSpPr txBox="1"/>
          <p:nvPr>
            <p:ph idx="1" type="body"/>
          </p:nvPr>
        </p:nvSpPr>
        <p:spPr>
          <a:xfrm>
            <a:off x="791200" y="20700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Cloaking devices allow for objects to be obscured from at least one </a:t>
            </a:r>
            <a:r>
              <a:rPr lang="en"/>
              <a:t>electromagnetic</a:t>
            </a:r>
            <a:r>
              <a:rPr lang="en"/>
              <a:t> spectrum. This is done by the lenses/refractive materials/membranes refracting the light so that it does not go on to the object being cloaked. </a:t>
            </a:r>
            <a:endParaRPr/>
          </a:p>
          <a:p>
            <a:pPr indent="0" lvl="0" marL="0" rtl="0" algn="l">
              <a:spcBef>
                <a:spcPts val="1200"/>
              </a:spcBef>
              <a:spcAft>
                <a:spcPts val="1200"/>
              </a:spcAft>
              <a:buNone/>
            </a:pPr>
            <a:r>
              <a:t/>
            </a:r>
            <a:endParaRPr/>
          </a:p>
        </p:txBody>
      </p:sp>
      <p:pic>
        <p:nvPicPr>
          <p:cNvPr descr="Invisibility cloak for real, and you can make one for under U$100 at home |  South China Morning Post" id="121" name="Google Shape;121;p17"/>
          <p:cNvPicPr preferRelativeResize="0"/>
          <p:nvPr/>
        </p:nvPicPr>
        <p:blipFill>
          <a:blip r:embed="rId3">
            <a:alphaModFix/>
          </a:blip>
          <a:stretch>
            <a:fillRect/>
          </a:stretch>
        </p:blipFill>
        <p:spPr>
          <a:xfrm>
            <a:off x="2865350" y="2773375"/>
            <a:ext cx="4397099" cy="207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7" name="Google Shape;127;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rPr>
              <a:t>Types of Cloaking:</a:t>
            </a:r>
            <a:endParaRPr sz="1200">
              <a:solidFill>
                <a:srgbClr val="000000"/>
              </a:solidFill>
            </a:endParaRPr>
          </a:p>
          <a:p>
            <a:pPr indent="0" lvl="0" marL="0" rtl="0" algn="l">
              <a:spcBef>
                <a:spcPts val="0"/>
              </a:spcBef>
              <a:spcAft>
                <a:spcPts val="0"/>
              </a:spcAft>
              <a:buNone/>
            </a:pPr>
            <a:r>
              <a:rPr lang="en" sz="1200">
                <a:solidFill>
                  <a:srgbClr val="000000"/>
                </a:solidFill>
              </a:rPr>
              <a:t>-Metamaterial</a:t>
            </a:r>
            <a:endParaRPr sz="1200">
              <a:solidFill>
                <a:srgbClr val="000000"/>
              </a:solidFill>
            </a:endParaRPr>
          </a:p>
          <a:p>
            <a:pPr indent="0" lvl="0" marL="0" rtl="0" algn="l">
              <a:spcBef>
                <a:spcPts val="0"/>
              </a:spcBef>
              <a:spcAft>
                <a:spcPts val="0"/>
              </a:spcAft>
              <a:buNone/>
            </a:pPr>
            <a:r>
              <a:rPr lang="en" sz="1200">
                <a:solidFill>
                  <a:srgbClr val="000000"/>
                </a:solidFill>
              </a:rPr>
              <a:t>-Active </a:t>
            </a:r>
            <a:r>
              <a:rPr lang="en" sz="1200">
                <a:solidFill>
                  <a:srgbClr val="000000"/>
                </a:solidFill>
              </a:rPr>
              <a:t>Camouflage</a:t>
            </a:r>
            <a:endParaRPr sz="1200">
              <a:solidFill>
                <a:srgbClr val="000000"/>
              </a:solidFill>
            </a:endParaRPr>
          </a:p>
          <a:p>
            <a:pPr indent="0" lvl="0" marL="0" rtl="0" algn="l">
              <a:spcBef>
                <a:spcPts val="0"/>
              </a:spcBef>
              <a:spcAft>
                <a:spcPts val="0"/>
              </a:spcAft>
              <a:buNone/>
            </a:pPr>
            <a:r>
              <a:rPr lang="en" sz="1200">
                <a:solidFill>
                  <a:srgbClr val="000000"/>
                </a:solidFill>
              </a:rPr>
              <a:t>-Plasma Stealth</a:t>
            </a:r>
            <a:endParaRPr sz="1200">
              <a:solidFill>
                <a:srgbClr val="000000"/>
              </a:solidFill>
            </a:endParaRPr>
          </a:p>
          <a:p>
            <a:pPr indent="0" lvl="0" marL="0" rtl="0" algn="l">
              <a:spcBef>
                <a:spcPts val="0"/>
              </a:spcBef>
              <a:spcAft>
                <a:spcPts val="0"/>
              </a:spcAft>
              <a:buNone/>
            </a:pPr>
            <a:r>
              <a:rPr lang="en" sz="1200">
                <a:solidFill>
                  <a:srgbClr val="000000"/>
                </a:solidFill>
              </a:rPr>
              <a:t>-Metascreen</a:t>
            </a:r>
            <a:endParaRPr sz="1200">
              <a:solidFill>
                <a:srgbClr val="000000"/>
              </a:solidFill>
            </a:endParaRPr>
          </a:p>
          <a:p>
            <a:pPr indent="0" lvl="0" marL="0" rtl="0" algn="l">
              <a:spcBef>
                <a:spcPts val="0"/>
              </a:spcBef>
              <a:spcAft>
                <a:spcPts val="0"/>
              </a:spcAft>
              <a:buNone/>
            </a:pPr>
            <a:r>
              <a:rPr lang="en" sz="1200">
                <a:solidFill>
                  <a:srgbClr val="000000"/>
                </a:solidFill>
              </a:rPr>
              <a:t>-Rochester</a:t>
            </a:r>
            <a:endParaRPr sz="1200">
              <a:solidFill>
                <a:srgbClr val="000000"/>
              </a:solidFill>
            </a:endParaRPr>
          </a:p>
          <a:p>
            <a:pPr indent="0" lvl="0" marL="0" rtl="0" algn="l">
              <a:spcBef>
                <a:spcPts val="0"/>
              </a:spcBef>
              <a:spcAft>
                <a:spcPts val="0"/>
              </a:spcAft>
              <a:buNone/>
            </a:pPr>
            <a:r>
              <a:rPr lang="en" sz="1200">
                <a:solidFill>
                  <a:srgbClr val="000000"/>
                </a:solidFill>
              </a:rPr>
              <a:t>-Mechanical</a:t>
            </a:r>
            <a:endParaRPr sz="1200">
              <a:solidFill>
                <a:srgbClr val="000000"/>
              </a:solidFill>
            </a:endParaRPr>
          </a:p>
          <a:p>
            <a:pPr indent="0" lvl="0" marL="0" rtl="0" algn="l">
              <a:spcBef>
                <a:spcPts val="0"/>
              </a:spcBef>
              <a:spcAft>
                <a:spcPts val="1200"/>
              </a:spcAft>
              <a:buNone/>
            </a:pPr>
            <a:r>
              <a:t/>
            </a:r>
            <a:endParaRPr/>
          </a:p>
        </p:txBody>
      </p:sp>
      <p:sp>
        <p:nvSpPr>
          <p:cNvPr id="128" name="Google Shape;128;p18"/>
          <p:cNvSpPr txBox="1"/>
          <p:nvPr>
            <p:ph idx="2" type="body"/>
          </p:nvPr>
        </p:nvSpPr>
        <p:spPr>
          <a:xfrm>
            <a:off x="4643600" y="1002975"/>
            <a:ext cx="3774300" cy="40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412" u="sng">
                <a:solidFill>
                  <a:srgbClr val="000000"/>
                </a:solidFill>
              </a:rPr>
              <a:t>How It Works:</a:t>
            </a:r>
            <a:endParaRPr sz="1412" u="sng">
              <a:solidFill>
                <a:srgbClr val="000000"/>
              </a:solidFill>
            </a:endParaRPr>
          </a:p>
          <a:p>
            <a:pPr indent="0" lvl="0" marL="0" rtl="0" algn="l">
              <a:spcBef>
                <a:spcPts val="0"/>
              </a:spcBef>
              <a:spcAft>
                <a:spcPts val="0"/>
              </a:spcAft>
              <a:buSzPts val="275"/>
              <a:buNone/>
            </a:pPr>
            <a:r>
              <a:rPr lang="en" sz="1212">
                <a:solidFill>
                  <a:srgbClr val="000000"/>
                </a:solidFill>
              </a:rPr>
              <a:t>-Refractive materials make light go around the cloaked region. It works best when light is scattered, such as in fog or murky water.</a:t>
            </a:r>
            <a:endParaRPr sz="1212">
              <a:solidFill>
                <a:srgbClr val="000000"/>
              </a:solidFill>
            </a:endParaRPr>
          </a:p>
          <a:p>
            <a:pPr indent="0" lvl="0" marL="0" rtl="0" algn="l">
              <a:spcBef>
                <a:spcPts val="0"/>
              </a:spcBef>
              <a:spcAft>
                <a:spcPts val="0"/>
              </a:spcAft>
              <a:buSzPts val="275"/>
              <a:buNone/>
            </a:pPr>
            <a:r>
              <a:rPr lang="en" sz="1212">
                <a:solidFill>
                  <a:srgbClr val="000000"/>
                </a:solidFill>
              </a:rPr>
              <a:t>-Panels that can change colours and luminosity to blend in to their surrounding.</a:t>
            </a:r>
            <a:endParaRPr sz="1212">
              <a:solidFill>
                <a:srgbClr val="000000"/>
              </a:solidFill>
            </a:endParaRPr>
          </a:p>
          <a:p>
            <a:pPr indent="0" lvl="0" marL="0" rtl="0" algn="l">
              <a:spcBef>
                <a:spcPts val="0"/>
              </a:spcBef>
              <a:spcAft>
                <a:spcPts val="0"/>
              </a:spcAft>
              <a:buSzPts val="275"/>
              <a:buNone/>
            </a:pPr>
            <a:r>
              <a:rPr lang="en" sz="1212">
                <a:solidFill>
                  <a:srgbClr val="000000"/>
                </a:solidFill>
              </a:rPr>
              <a:t>-Plasma in certain densities is able to absorb some types of broadband waves.</a:t>
            </a:r>
            <a:endParaRPr sz="1212">
              <a:solidFill>
                <a:srgbClr val="000000"/>
              </a:solidFill>
            </a:endParaRPr>
          </a:p>
          <a:p>
            <a:pPr indent="0" lvl="0" marL="0" rtl="0" algn="l">
              <a:spcBef>
                <a:spcPts val="0"/>
              </a:spcBef>
              <a:spcAft>
                <a:spcPts val="0"/>
              </a:spcAft>
              <a:buSzPts val="275"/>
              <a:buNone/>
            </a:pPr>
            <a:r>
              <a:rPr lang="en" sz="1212">
                <a:solidFill>
                  <a:srgbClr val="000000"/>
                </a:solidFill>
              </a:rPr>
              <a:t>-A thin screen comprised of polycarbonate film and copper strips can cloak an object from microwaves.</a:t>
            </a:r>
            <a:endParaRPr sz="1212">
              <a:solidFill>
                <a:srgbClr val="000000"/>
              </a:solidFill>
            </a:endParaRPr>
          </a:p>
          <a:p>
            <a:pPr indent="0" lvl="0" marL="0" rtl="0" algn="l">
              <a:spcBef>
                <a:spcPts val="0"/>
              </a:spcBef>
              <a:spcAft>
                <a:spcPts val="0"/>
              </a:spcAft>
              <a:buSzPts val="275"/>
              <a:buNone/>
            </a:pPr>
            <a:r>
              <a:rPr lang="en" sz="1212">
                <a:solidFill>
                  <a:srgbClr val="000000"/>
                </a:solidFill>
              </a:rPr>
              <a:t>-Four spaced lenses allow you to see what is farthest away from the lenses, but not what is in between.</a:t>
            </a:r>
            <a:endParaRPr sz="1212">
              <a:solidFill>
                <a:srgbClr val="000000"/>
              </a:solidFill>
            </a:endParaRPr>
          </a:p>
          <a:p>
            <a:pPr indent="0" lvl="0" marL="0" rtl="0" algn="l">
              <a:spcBef>
                <a:spcPts val="0"/>
              </a:spcBef>
              <a:spcAft>
                <a:spcPts val="0"/>
              </a:spcAft>
              <a:buSzPts val="275"/>
              <a:buNone/>
            </a:pPr>
            <a:r>
              <a:rPr lang="en" sz="1212">
                <a:solidFill>
                  <a:srgbClr val="000000"/>
                </a:solidFill>
              </a:rPr>
              <a:t>-Objects can also be cloaked from acoustics or mechanics using similar technology applicable.</a:t>
            </a:r>
            <a:endParaRPr sz="425"/>
          </a:p>
        </p:txBody>
      </p:sp>
      <p:pic>
        <p:nvPicPr>
          <p:cNvPr descr="Scientists Test Invisibility Cloak" id="129" name="Google Shape;129;p18"/>
          <p:cNvPicPr preferRelativeResize="0"/>
          <p:nvPr/>
        </p:nvPicPr>
        <p:blipFill>
          <a:blip r:embed="rId3">
            <a:alphaModFix/>
          </a:blip>
          <a:stretch>
            <a:fillRect/>
          </a:stretch>
        </p:blipFill>
        <p:spPr>
          <a:xfrm>
            <a:off x="2447950" y="2078875"/>
            <a:ext cx="2025000" cy="151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Positives</a:t>
            </a:r>
            <a:endParaRPr/>
          </a:p>
        </p:txBody>
      </p:sp>
      <p:sp>
        <p:nvSpPr>
          <p:cNvPr id="135" name="Google Shape;13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 help medical professionals. </a:t>
            </a:r>
            <a:endParaRPr/>
          </a:p>
          <a:p>
            <a:pPr indent="0" lvl="0" marL="0" rtl="0" algn="l">
              <a:spcBef>
                <a:spcPts val="1200"/>
              </a:spcBef>
              <a:spcAft>
                <a:spcPts val="0"/>
              </a:spcAft>
              <a:buNone/>
            </a:pPr>
            <a:r>
              <a:rPr lang="en"/>
              <a:t>-Can be utilized by the military.</a:t>
            </a:r>
            <a:endParaRPr/>
          </a:p>
          <a:p>
            <a:pPr indent="0" lvl="0" marL="0" rtl="0" algn="l">
              <a:spcBef>
                <a:spcPts val="1200"/>
              </a:spcBef>
              <a:spcAft>
                <a:spcPts val="0"/>
              </a:spcAft>
              <a:buNone/>
            </a:pPr>
            <a:r>
              <a:rPr lang="en"/>
              <a:t>-Could benefit people in positions of power/high profile individuals (world leaders).</a:t>
            </a:r>
            <a:endParaRPr/>
          </a:p>
          <a:p>
            <a:pPr indent="0" lvl="0" marL="0" rtl="0" algn="l">
              <a:spcBef>
                <a:spcPts val="1200"/>
              </a:spcBef>
              <a:spcAft>
                <a:spcPts val="1200"/>
              </a:spcAft>
              <a:buNone/>
            </a:pPr>
            <a:r>
              <a:rPr lang="en"/>
              <a:t>-Hides people in times of danger.</a:t>
            </a:r>
            <a:endParaRPr/>
          </a:p>
        </p:txBody>
      </p:sp>
      <p:pic>
        <p:nvPicPr>
          <p:cNvPr descr="Amazon.com: LEGO Harry Potter Series - Harry Potter with Invisibility Cloak  - 71022 : Toys &amp; Games" id="136" name="Google Shape;136;p19"/>
          <p:cNvPicPr preferRelativeResize="0"/>
          <p:nvPr/>
        </p:nvPicPr>
        <p:blipFill>
          <a:blip r:embed="rId3">
            <a:alphaModFix/>
          </a:blip>
          <a:stretch>
            <a:fillRect/>
          </a:stretch>
        </p:blipFill>
        <p:spPr>
          <a:xfrm>
            <a:off x="3559367" y="826425"/>
            <a:ext cx="2253708" cy="188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Negatives</a:t>
            </a:r>
            <a:endParaRPr/>
          </a:p>
        </p:txBody>
      </p:sp>
      <p:sp>
        <p:nvSpPr>
          <p:cNvPr id="142" name="Google Shape;142;p20"/>
          <p:cNvSpPr txBox="1"/>
          <p:nvPr>
            <p:ph idx="1" type="body"/>
          </p:nvPr>
        </p:nvSpPr>
        <p:spPr>
          <a:xfrm>
            <a:off x="729450" y="2078875"/>
            <a:ext cx="7688700" cy="25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 be used in negative ways.</a:t>
            </a:r>
            <a:endParaRPr/>
          </a:p>
          <a:p>
            <a:pPr indent="0" lvl="0" marL="0" rtl="0" algn="l">
              <a:spcBef>
                <a:spcPts val="1200"/>
              </a:spcBef>
              <a:spcAft>
                <a:spcPts val="0"/>
              </a:spcAft>
              <a:buNone/>
            </a:pPr>
            <a:r>
              <a:rPr lang="en"/>
              <a:t>-An improvement in wartime technology that could be used against civilians.</a:t>
            </a:r>
            <a:endParaRPr/>
          </a:p>
          <a:p>
            <a:pPr indent="0" lvl="0" marL="0" rtl="0" algn="l">
              <a:spcBef>
                <a:spcPts val="1200"/>
              </a:spcBef>
              <a:spcAft>
                <a:spcPts val="0"/>
              </a:spcAft>
              <a:buNone/>
            </a:pPr>
            <a:r>
              <a:rPr lang="en"/>
              <a:t>-Could be mass produced could cause societal problems. </a:t>
            </a:r>
            <a:endParaRPr/>
          </a:p>
          <a:p>
            <a:pPr indent="0" lvl="0" marL="0" rtl="0" algn="l">
              <a:spcBef>
                <a:spcPts val="1200"/>
              </a:spcBef>
              <a:spcAft>
                <a:spcPts val="0"/>
              </a:spcAft>
              <a:buNone/>
            </a:pPr>
            <a:r>
              <a:rPr lang="en"/>
              <a:t>-</a:t>
            </a:r>
            <a:r>
              <a:rPr lang="en"/>
              <a:t>Surveillance</a:t>
            </a:r>
            <a:r>
              <a:rPr lang="en"/>
              <a:t> would most likely increase due to the new freedom </a:t>
            </a:r>
            <a:r>
              <a:rPr lang="en"/>
              <a:t>people</a:t>
            </a:r>
            <a:r>
              <a:rPr lang="en"/>
              <a:t> would have (if devised right, this could make security cameras obsolete). </a:t>
            </a:r>
            <a:endParaRPr/>
          </a:p>
          <a:p>
            <a:pPr indent="0" lvl="0" marL="0" rtl="0" algn="l">
              <a:spcBef>
                <a:spcPts val="1200"/>
              </a:spcBef>
              <a:spcAft>
                <a:spcPts val="1200"/>
              </a:spcAft>
              <a:buNone/>
            </a:pPr>
            <a:r>
              <a:rPr lang="en"/>
              <a:t>-A lag between the creation of cloaking devices and the </a:t>
            </a:r>
            <a:r>
              <a:rPr lang="en"/>
              <a:t>development</a:t>
            </a:r>
            <a:r>
              <a:rPr lang="en"/>
              <a:t> of societal norms/ways to deal with even minor issues present with people being able to be </a:t>
            </a:r>
            <a:r>
              <a:rPr lang="en"/>
              <a:t>invisible</a:t>
            </a:r>
            <a:r>
              <a:rPr lang="en"/>
              <a:t>. </a:t>
            </a:r>
            <a:endParaRPr/>
          </a:p>
        </p:txBody>
      </p:sp>
      <p:pic>
        <p:nvPicPr>
          <p:cNvPr descr="Cloaking Devices | Top 4 Methods to be Invisible in Real Life" id="143" name="Google Shape;143;p20"/>
          <p:cNvPicPr preferRelativeResize="0"/>
          <p:nvPr/>
        </p:nvPicPr>
        <p:blipFill>
          <a:blip r:embed="rId3">
            <a:alphaModFix/>
          </a:blip>
          <a:stretch>
            <a:fillRect/>
          </a:stretch>
        </p:blipFill>
        <p:spPr>
          <a:xfrm>
            <a:off x="6452400" y="700425"/>
            <a:ext cx="2400300" cy="171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Opinions</a:t>
            </a:r>
            <a:endParaRPr/>
          </a:p>
        </p:txBody>
      </p:sp>
      <p:sp>
        <p:nvSpPr>
          <p:cNvPr id="149" name="Google Shape;149;p21"/>
          <p:cNvSpPr txBox="1"/>
          <p:nvPr>
            <p:ph idx="1" type="body"/>
          </p:nvPr>
        </p:nvSpPr>
        <p:spPr>
          <a:xfrm>
            <a:off x="727650" y="2087700"/>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Although the cloaking device is not fully developed and has a long road ahead of improvements, the cloaking device is a technology that is astounding. </a:t>
            </a:r>
            <a:endParaRPr/>
          </a:p>
          <a:p>
            <a:pPr indent="0" lvl="0" marL="0" rtl="0" algn="l">
              <a:spcBef>
                <a:spcPts val="1200"/>
              </a:spcBef>
              <a:spcAft>
                <a:spcPts val="0"/>
              </a:spcAft>
              <a:buNone/>
            </a:pPr>
            <a:r>
              <a:rPr lang="en"/>
              <a:t>The majority of people only know the cloaking device from stories of fiction, so for this to be a reality is incomprehensible. </a:t>
            </a:r>
            <a:endParaRPr/>
          </a:p>
          <a:p>
            <a:pPr indent="0" lvl="0" marL="0" rtl="0" algn="l">
              <a:spcBef>
                <a:spcPts val="1200"/>
              </a:spcBef>
              <a:spcAft>
                <a:spcPts val="0"/>
              </a:spcAft>
              <a:buNone/>
            </a:pPr>
            <a:r>
              <a:rPr lang="en"/>
              <a:t>We believe that this technology is very cool and would be  extremely intrigued to see this as a real product used in the future.</a:t>
            </a:r>
            <a:endParaRPr/>
          </a:p>
          <a:p>
            <a:pPr indent="0" lvl="0" marL="0" rtl="0" algn="l">
              <a:spcBef>
                <a:spcPts val="1200"/>
              </a:spcBef>
              <a:spcAft>
                <a:spcPts val="0"/>
              </a:spcAft>
              <a:buNone/>
            </a:pPr>
            <a:r>
              <a:rPr lang="en"/>
              <a:t>However, with an invention so amazing, there is certainly an aspect of caution as the use of this device could be used and manipulated very easily. </a:t>
            </a:r>
            <a:endParaRPr/>
          </a:p>
          <a:p>
            <a:pPr indent="0" lvl="0" marL="0" rtl="0" algn="l">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descr="Has the &quot;stealth technique&quot; in science fiction movies been studied? -  CoinYuppie: Bitcoin, Ethereum, Metaverse, NFT, DAO, DeFi, Dogecoin, Crypto  News" id="150" name="Google Shape;150;p21"/>
          <p:cNvPicPr preferRelativeResize="0"/>
          <p:nvPr/>
        </p:nvPicPr>
        <p:blipFill>
          <a:blip r:embed="rId3">
            <a:alphaModFix/>
          </a:blip>
          <a:stretch>
            <a:fillRect/>
          </a:stretch>
        </p:blipFill>
        <p:spPr>
          <a:xfrm>
            <a:off x="6395200" y="3742650"/>
            <a:ext cx="2273200" cy="128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