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4031" r:id="rId2"/>
    <p:sldId id="4040" r:id="rId3"/>
    <p:sldId id="4065" r:id="rId4"/>
    <p:sldId id="4057" r:id="rId5"/>
    <p:sldId id="4066" r:id="rId6"/>
    <p:sldId id="4067" r:id="rId7"/>
    <p:sldId id="4068" r:id="rId8"/>
    <p:sldId id="4041" r:id="rId9"/>
    <p:sldId id="4059" r:id="rId10"/>
    <p:sldId id="4058" r:id="rId11"/>
    <p:sldId id="4061" r:id="rId12"/>
    <p:sldId id="4060" r:id="rId13"/>
    <p:sldId id="4072" r:id="rId14"/>
    <p:sldId id="4069" r:id="rId15"/>
    <p:sldId id="4070" r:id="rId16"/>
    <p:sldId id="4042" r:id="rId17"/>
    <p:sldId id="4062" r:id="rId18"/>
    <p:sldId id="4063" r:id="rId19"/>
    <p:sldId id="4064" r:id="rId20"/>
    <p:sldId id="4071" r:id="rId21"/>
    <p:sldId id="4053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81738A-867E-1A4D-9CDF-77F246E10B72}">
          <p14:sldIdLst>
            <p14:sldId id="4031"/>
            <p14:sldId id="4040"/>
            <p14:sldId id="4065"/>
            <p14:sldId id="4057"/>
            <p14:sldId id="4066"/>
            <p14:sldId id="4067"/>
            <p14:sldId id="4068"/>
            <p14:sldId id="4041"/>
            <p14:sldId id="4059"/>
            <p14:sldId id="4058"/>
            <p14:sldId id="4061"/>
            <p14:sldId id="4060"/>
            <p14:sldId id="4072"/>
            <p14:sldId id="4069"/>
            <p14:sldId id="4070"/>
            <p14:sldId id="4042"/>
            <p14:sldId id="4062"/>
            <p14:sldId id="4063"/>
            <p14:sldId id="4064"/>
            <p14:sldId id="4071"/>
            <p14:sldId id="40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志凯" initials="孙志凯" lastIdx="3" clrIdx="0">
    <p:extLst>
      <p:ext uri="{19B8F6BF-5375-455C-9EA6-DF929625EA0E}">
        <p15:presenceInfo xmlns:p15="http://schemas.microsoft.com/office/powerpoint/2012/main" userId="S::sunzhikai@saicmobility.com::4bd069f3-d489-46e7-b85f-b5c987d882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B38"/>
    <a:srgbClr val="00AAA5"/>
    <a:srgbClr val="AB7942"/>
    <a:srgbClr val="6A868F"/>
    <a:srgbClr val="DDEEF3"/>
    <a:srgbClr val="31778D"/>
    <a:srgbClr val="D6C88B"/>
    <a:srgbClr val="BC3649"/>
    <a:srgbClr val="FF40FF"/>
    <a:srgbClr val="D29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9" autoAdjust="0"/>
    <p:restoredTop sz="83679" autoAdjust="0"/>
  </p:normalViewPr>
  <p:slideViewPr>
    <p:cSldViewPr snapToGrid="0">
      <p:cViewPr varScale="1">
        <p:scale>
          <a:sx n="84" d="100"/>
          <a:sy n="84" d="100"/>
        </p:scale>
        <p:origin x="68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FD73299-95C8-DF4F-9962-4BEA7B5797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2A4DE-23CF-6149-B4E2-4A0AFD5DF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26CC-CD83-3148-B787-49910A0CA5A5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4F39B4-5E09-1C42-9BC5-6923F685D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8F4038-2C38-C149-968D-86DDBD0573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D4163-D458-6D45-9122-295D207072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48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8EAE3-A4C1-C14F-9AC1-0A4D5490CFA7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6B0C3-2B83-9841-9F20-9C0C6356A9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03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48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80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10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937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166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49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2364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280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378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233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4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50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805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00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7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01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665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01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85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08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29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字页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815008" y="636945"/>
            <a:ext cx="9819862" cy="336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 b="1" i="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此处添加标题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15008" y="1321624"/>
            <a:ext cx="10363273" cy="4637087"/>
          </a:xfrm>
        </p:spPr>
        <p:txBody>
          <a:bodyPr/>
          <a:lstStyle>
            <a:lvl1pPr>
              <a:lnSpc>
                <a:spcPct val="120000"/>
              </a:lnSpc>
              <a:defRPr sz="15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20000"/>
              </a:lnSpc>
              <a:defRPr sz="135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20000"/>
              </a:lnSpc>
              <a:defRPr sz="1200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>
              <a:lnSpc>
                <a:spcPct val="120000"/>
              </a:lnSpc>
              <a:defRPr sz="1050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>
              <a:lnSpc>
                <a:spcPct val="120000"/>
              </a:lnSpc>
              <a:defRPr sz="900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</a:lstStyle>
          <a:p>
            <a:r>
              <a:rPr lang="zh-CN" altLang="en-US" dirty="0"/>
              <a:t>请在此输入文字</a:t>
            </a:r>
            <a:endParaRPr lang="en-US" altLang="zh-CN" dirty="0"/>
          </a:p>
          <a:p>
            <a:pPr lvl="1"/>
            <a:r>
              <a:rPr lang="zh-CN" altLang="en-US" dirty="0"/>
              <a:t>当你复制</a:t>
            </a:r>
            <a:r>
              <a:rPr lang="en-US" altLang="zh-CN" dirty="0"/>
              <a:t>&amp;</a:t>
            </a:r>
            <a:r>
              <a:rPr lang="zh-CN" altLang="en-US" dirty="0"/>
              <a:t>黏贴</a:t>
            </a:r>
            <a:r>
              <a:rPr lang="en-US" altLang="zh-CN" dirty="0"/>
              <a:t>, </a:t>
            </a:r>
            <a:r>
              <a:rPr lang="zh-CN" altLang="en-US" dirty="0"/>
              <a:t>选择</a:t>
            </a:r>
            <a:r>
              <a:rPr lang="en-US" altLang="zh-CN" dirty="0"/>
              <a:t>“</a:t>
            </a:r>
            <a:r>
              <a:rPr lang="zh-CN" altLang="en-US" dirty="0"/>
              <a:t>只保留文本</a:t>
            </a:r>
            <a:r>
              <a:rPr lang="en-US" altLang="zh-CN" dirty="0"/>
              <a:t>” </a:t>
            </a:r>
            <a:r>
              <a:rPr lang="zh-CN" altLang="en-US" dirty="0"/>
              <a:t>选项</a:t>
            </a:r>
            <a:r>
              <a:rPr lang="en-US" altLang="zh-CN" dirty="0"/>
              <a:t>.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50165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方正兰亭黑简体"/>
              </a:defRPr>
            </a:lvl1pPr>
          </a:lstStyle>
          <a:p>
            <a:fld id="{E6344C18-9C74-3C45-AC9C-306BA91FDBC3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3887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方正兰亭黑简体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97723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tx1">
                    <a:tint val="75000"/>
                  </a:schemeClr>
                </a:solidFill>
                <a:ea typeface="方正兰亭黑简体"/>
              </a:defRPr>
            </a:lvl1pPr>
          </a:lstStyle>
          <a:p>
            <a:fld id="{4496D565-4DF3-470C-9DA9-29442E3568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76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5DD37-2B8E-43A5-B7C0-4AC0571D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DCCD96-7E62-43D4-B3A8-DA30D2C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EC47-38BA-C74F-B402-75F1941749AA}" type="datetime1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FDB98-3481-499E-9B37-76F52D378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96D565-4DF3-470C-9DA9-29442E3568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0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EC47-38BA-C74F-B402-75F1941749AA}" type="datetime1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D565-4DF3-470C-9DA9-29442E3568F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BCB74E-E93A-4DD3-8902-970C8D4BB4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2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kubernetes.org.cn/304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replication-controller-kubernet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kubernetes-servic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www.kubernetes.org.cn/tags/po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kubernetes-servic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mdb.saicmobility.com:10080/application/details/2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mdb.saicmobility.com:10080/application/details/2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sit.saicm.local/job/stopdocker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tags/po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%e5%90%8d%e8%af%8d%e8%a7%a3%e9%87%8a%ef%bc%9anamespa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DE1BA2-2E0D-4D38-99E0-9646259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</a:rPr>
              <a:t>Docker </a:t>
            </a:r>
            <a:r>
              <a:rPr lang="zh-CN" altLang="en-US" dirty="0">
                <a:latin typeface="+mn-ea"/>
              </a:rPr>
              <a:t>分享</a:t>
            </a:r>
            <a:r>
              <a:rPr lang="en-US" altLang="zh-CN" dirty="0">
                <a:latin typeface="+mn-ea"/>
              </a:rPr>
              <a:t>-K8S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4757D3-6BFC-4FC2-ADC6-6BAA46ABFD6B}"/>
              </a:ext>
            </a:extLst>
          </p:cNvPr>
          <p:cNvSpPr txBox="1"/>
          <p:nvPr/>
        </p:nvSpPr>
        <p:spPr>
          <a:xfrm>
            <a:off x="2341219" y="2401909"/>
            <a:ext cx="7843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ea"/>
              </a:rPr>
              <a:t>               Docker </a:t>
            </a:r>
            <a:r>
              <a:rPr lang="zh-CN" altLang="en-US" sz="3200" b="1" dirty="0">
                <a:latin typeface="+mn-ea"/>
              </a:rPr>
              <a:t>分享</a:t>
            </a:r>
            <a:r>
              <a:rPr lang="en-US" altLang="zh-CN" sz="3200" b="1" dirty="0">
                <a:latin typeface="+mn-ea"/>
              </a:rPr>
              <a:t>-K8S</a:t>
            </a:r>
          </a:p>
          <a:p>
            <a:endParaRPr lang="en-US" altLang="zh-CN" sz="3200" b="1" dirty="0">
              <a:latin typeface="+mn-ea"/>
            </a:endParaRPr>
          </a:p>
          <a:p>
            <a:r>
              <a:rPr lang="en-US" altLang="zh-CN" sz="3200" b="1" dirty="0">
                <a:latin typeface="+mn-ea"/>
              </a:rPr>
              <a:t>               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6E45A6-9AFF-4278-AAC7-2A47C9718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1" y="3552739"/>
            <a:ext cx="3003950" cy="21193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212822-2C7F-4633-AFD6-B13B4C34F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349" y="3647085"/>
            <a:ext cx="5388346" cy="19556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FE4872-2385-4F88-A89D-99885843F926}"/>
              </a:ext>
            </a:extLst>
          </p:cNvPr>
          <p:cNvSpPr txBox="1"/>
          <p:nvPr/>
        </p:nvSpPr>
        <p:spPr>
          <a:xfrm>
            <a:off x="9238344" y="5651021"/>
            <a:ext cx="2351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ea"/>
              </a:rPr>
              <a:t>2020</a:t>
            </a:r>
            <a:r>
              <a:rPr lang="zh-CN" altLang="en-US" sz="3200" b="1" dirty="0">
                <a:latin typeface="+mn-ea"/>
              </a:rPr>
              <a:t>年</a:t>
            </a:r>
            <a:r>
              <a:rPr lang="en-US" altLang="zh-CN" sz="3200" b="1" dirty="0">
                <a:latin typeface="+mn-ea"/>
              </a:rPr>
              <a:t>4</a:t>
            </a:r>
            <a:r>
              <a:rPr lang="zh-CN" altLang="en-US" sz="3200" b="1" dirty="0">
                <a:latin typeface="+mn-ea"/>
              </a:rPr>
              <a:t>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6C368D-7906-4B31-BE8F-3AB255610376}"/>
              </a:ext>
            </a:extLst>
          </p:cNvPr>
          <p:cNvSpPr txBox="1"/>
          <p:nvPr/>
        </p:nvSpPr>
        <p:spPr>
          <a:xfrm>
            <a:off x="9717314" y="6235796"/>
            <a:ext cx="247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April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65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24DE71AB-85A0-4400-AEA1-BF0C8E5C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Kubernetes </a:t>
            </a:r>
            <a:r>
              <a:rPr lang="zh-CN" altLang="en-US" dirty="0"/>
              <a:t>关键字 </a:t>
            </a:r>
            <a:r>
              <a:rPr lang="en-US" altLang="zh-CN" dirty="0"/>
              <a:t>- Node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A9A5F4-589D-4C62-924C-81BA4B29B6EF}"/>
              </a:ext>
            </a:extLst>
          </p:cNvPr>
          <p:cNvSpPr txBox="1"/>
          <p:nvPr/>
        </p:nvSpPr>
        <p:spPr>
          <a:xfrm>
            <a:off x="1270693" y="2448180"/>
            <a:ext cx="3834043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总是在一个</a:t>
            </a:r>
            <a:r>
              <a:rPr lang="zh-CN" altLang="en-US" dirty="0">
                <a:hlinkClick r:id="rId3"/>
              </a:rPr>
              <a:t>（</a:t>
            </a:r>
            <a:r>
              <a:rPr lang="en-US" altLang="zh-CN" b="1" dirty="0">
                <a:hlinkClick r:id="rId3"/>
              </a:rPr>
              <a:t>Node</a:t>
            </a:r>
            <a:r>
              <a:rPr lang="zh-CN" altLang="en-US" b="1" dirty="0">
                <a:hlinkClick r:id="rId3"/>
              </a:rPr>
              <a:t>）节点</a:t>
            </a:r>
            <a:r>
              <a:rPr lang="zh-CN" altLang="en-US" dirty="0"/>
              <a:t>上运行，</a:t>
            </a:r>
            <a:r>
              <a:rPr lang="en-US" altLang="zh-CN" dirty="0"/>
              <a:t>Node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中的工作节点，可以是虚拟机或物理机。每个</a:t>
            </a:r>
            <a:r>
              <a:rPr lang="en-US" altLang="zh-CN" dirty="0"/>
              <a:t>Node</a:t>
            </a:r>
            <a:r>
              <a:rPr lang="zh-CN" altLang="en-US" dirty="0"/>
              <a:t>由 </a:t>
            </a:r>
            <a:r>
              <a:rPr lang="en-US" altLang="zh-CN" dirty="0"/>
              <a:t>Master</a:t>
            </a:r>
            <a:r>
              <a:rPr lang="zh-CN" altLang="en-US" dirty="0"/>
              <a:t>管理，</a:t>
            </a:r>
            <a:r>
              <a:rPr lang="en-US" altLang="zh-CN" dirty="0"/>
              <a:t>Node</a:t>
            </a:r>
            <a:r>
              <a:rPr lang="zh-CN" altLang="en-US" dirty="0"/>
              <a:t>上可以有多个</a:t>
            </a:r>
            <a:r>
              <a:rPr lang="en-US" altLang="zh-CN" dirty="0"/>
              <a:t>pod</a:t>
            </a:r>
            <a:r>
              <a:rPr lang="zh-CN" altLang="en-US" dirty="0"/>
              <a:t>，</a:t>
            </a:r>
            <a:r>
              <a:rPr lang="en-US" altLang="zh-CN" dirty="0"/>
              <a:t>Kubernetes Master</a:t>
            </a:r>
            <a:r>
              <a:rPr lang="zh-CN" altLang="en-US" dirty="0"/>
              <a:t>会自动处理群集中</a:t>
            </a:r>
            <a:r>
              <a:rPr lang="en-US" altLang="zh-CN" dirty="0"/>
              <a:t>Node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r>
              <a:rPr lang="zh-CN" altLang="en-US" dirty="0"/>
              <a:t>调度，同时</a:t>
            </a:r>
            <a:r>
              <a:rPr lang="en-US" altLang="zh-CN" dirty="0"/>
              <a:t>Master</a:t>
            </a:r>
            <a:r>
              <a:rPr lang="zh-CN" altLang="en-US" dirty="0"/>
              <a:t>的自动调度会考虑每个</a:t>
            </a:r>
            <a:r>
              <a:rPr lang="en-US" altLang="zh-CN" dirty="0"/>
              <a:t>Node</a:t>
            </a:r>
            <a:r>
              <a:rPr lang="zh-CN" altLang="en-US" dirty="0"/>
              <a:t>上的可用资源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371B53-7844-417B-A4F4-55E9319D2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39" y="1389431"/>
            <a:ext cx="5363165" cy="44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9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24DE71AB-85A0-4400-AEA1-BF0C8E5C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Kubernetes </a:t>
            </a:r>
            <a:r>
              <a:rPr lang="zh-CN" altLang="en-US" dirty="0"/>
              <a:t>关键字 </a:t>
            </a:r>
            <a:r>
              <a:rPr lang="en-US" altLang="zh-CN" dirty="0"/>
              <a:t>-  </a:t>
            </a:r>
            <a:r>
              <a:rPr lang="en-US" altLang="zh-CN" dirty="0">
                <a:hlinkClick r:id="rId3"/>
              </a:rPr>
              <a:t>Replication Controller</a:t>
            </a:r>
            <a:r>
              <a:rPr lang="en-US" altLang="zh-CN" dirty="0"/>
              <a:t> </a:t>
            </a:r>
            <a:br>
              <a:rPr lang="en-US" altLang="zh-CN" b="0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A9A5F4-589D-4C62-924C-81BA4B29B6EF}"/>
              </a:ext>
            </a:extLst>
          </p:cNvPr>
          <p:cNvSpPr txBox="1"/>
          <p:nvPr/>
        </p:nvSpPr>
        <p:spPr>
          <a:xfrm>
            <a:off x="2380343" y="4848861"/>
            <a:ext cx="812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Replication Controller </a:t>
            </a:r>
            <a:r>
              <a:rPr lang="zh-CN" altLang="en-US" dirty="0"/>
              <a:t>又名</a:t>
            </a:r>
            <a:r>
              <a:rPr lang="en-US" altLang="zh-CN" dirty="0" err="1"/>
              <a:t>ReplicaSet</a:t>
            </a:r>
            <a:r>
              <a:rPr lang="en-US" altLang="zh-CN" dirty="0"/>
              <a:t> </a:t>
            </a:r>
            <a:r>
              <a:rPr lang="zh-CN" altLang="en-US" dirty="0"/>
              <a:t>，可以对</a:t>
            </a:r>
            <a:r>
              <a:rPr lang="en-US" altLang="zh-CN" dirty="0"/>
              <a:t>pod</a:t>
            </a:r>
            <a:r>
              <a:rPr lang="zh-CN" altLang="en-US" dirty="0"/>
              <a:t>进行扩容</a:t>
            </a:r>
            <a:r>
              <a:rPr lang="en-US" altLang="zh-CN" dirty="0"/>
              <a:t>/</a:t>
            </a:r>
            <a:r>
              <a:rPr lang="zh-CN" altLang="en-US" dirty="0"/>
              <a:t>缩容。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3B3CDE-5E64-406D-BF48-303C443D9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64" y="1554608"/>
            <a:ext cx="9964049" cy="32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4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24DE71AB-85A0-4400-AEA1-BF0C8E5C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Kubernetes </a:t>
            </a:r>
            <a:r>
              <a:rPr lang="zh-CN" altLang="en-US" dirty="0"/>
              <a:t>关键字 </a:t>
            </a:r>
            <a:r>
              <a:rPr lang="en-US" altLang="zh-CN" dirty="0"/>
              <a:t>- </a:t>
            </a:r>
            <a:r>
              <a:rPr lang="en-US" altLang="zh-CN" dirty="0">
                <a:hlinkClick r:id="rId3"/>
              </a:rPr>
              <a:t>Services</a:t>
            </a:r>
            <a:br>
              <a:rPr lang="en-US" altLang="zh-CN" b="0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A9A5F4-589D-4C62-924C-81BA4B29B6EF}"/>
              </a:ext>
            </a:extLst>
          </p:cNvPr>
          <p:cNvSpPr txBox="1"/>
          <p:nvPr/>
        </p:nvSpPr>
        <p:spPr>
          <a:xfrm>
            <a:off x="1501282" y="2575402"/>
            <a:ext cx="3142343" cy="2308324"/>
          </a:xfrm>
          <a:prstGeom prst="rect">
            <a:avLst/>
          </a:prstGeom>
          <a:gradFill>
            <a:gsLst>
              <a:gs pos="21000">
                <a:srgbClr val="5ABED0"/>
              </a:gs>
              <a:gs pos="88000">
                <a:srgbClr val="5A53A1"/>
              </a:gs>
            </a:gsLst>
            <a:lin ang="42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4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371B53-7844-417B-A4F4-55E9319D2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939" y="1389431"/>
            <a:ext cx="5363165" cy="44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24DE71AB-85A0-4400-AEA1-BF0C8E5C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 </a:t>
            </a:r>
            <a:r>
              <a:rPr lang="en-US" altLang="zh-CN" dirty="0"/>
              <a:t>Pod  </a:t>
            </a:r>
            <a:r>
              <a:rPr lang="en-US" altLang="zh-CN" dirty="0">
                <a:hlinkClick r:id="rId3"/>
              </a:rPr>
              <a:t>Services</a:t>
            </a:r>
            <a:r>
              <a:rPr lang="en-US" altLang="zh-CN" dirty="0"/>
              <a:t>  Ingress </a:t>
            </a:r>
            <a:r>
              <a:rPr lang="zh-CN" altLang="en-US" dirty="0"/>
              <a:t>关联关系</a:t>
            </a:r>
            <a:br>
              <a:rPr lang="en-US" altLang="zh-CN" b="0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A1E6E9D-FE05-4462-AE6C-F23A19073FB9}"/>
              </a:ext>
            </a:extLst>
          </p:cNvPr>
          <p:cNvGrpSpPr/>
          <p:nvPr/>
        </p:nvGrpSpPr>
        <p:grpSpPr>
          <a:xfrm>
            <a:off x="3946515" y="2003738"/>
            <a:ext cx="3683215" cy="3762374"/>
            <a:chOff x="4254392" y="1908176"/>
            <a:chExt cx="3683215" cy="376237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9E2D0EC-E52A-4CFA-946E-EB407D0E3C25}"/>
                </a:ext>
              </a:extLst>
            </p:cNvPr>
            <p:cNvGrpSpPr/>
            <p:nvPr/>
          </p:nvGrpSpPr>
          <p:grpSpPr>
            <a:xfrm>
              <a:off x="4475880" y="1908176"/>
              <a:ext cx="3461727" cy="3762374"/>
              <a:chOff x="4213224" y="1176338"/>
              <a:chExt cx="3838576" cy="4171950"/>
            </a:xfrm>
          </p:grpSpPr>
          <p:sp>
            <p:nvSpPr>
              <p:cNvPr id="22" name="îŝḷîḓé-任意多边形: 形状 51">
                <a:extLst>
                  <a:ext uri="{FF2B5EF4-FFF2-40B4-BE49-F238E27FC236}">
                    <a16:creationId xmlns:a16="http://schemas.microsoft.com/office/drawing/2014/main" id="{3705CD72-EF96-4D89-812D-4DDE4967B76D}"/>
                  </a:ext>
                </a:extLst>
              </p:cNvPr>
              <p:cNvSpPr/>
              <p:nvPr/>
            </p:nvSpPr>
            <p:spPr>
              <a:xfrm>
                <a:off x="4213224" y="1509712"/>
                <a:ext cx="3838576" cy="3838576"/>
              </a:xfrm>
              <a:custGeom>
                <a:avLst/>
                <a:gdLst>
                  <a:gd name="connsiteX0" fmla="*/ 1919288 w 3838576"/>
                  <a:gd name="connsiteY0" fmla="*/ 0 h 3838576"/>
                  <a:gd name="connsiteX1" fmla="*/ 3838576 w 3838576"/>
                  <a:gd name="connsiteY1" fmla="*/ 1919288 h 3838576"/>
                  <a:gd name="connsiteX2" fmla="*/ 1919288 w 3838576"/>
                  <a:gd name="connsiteY2" fmla="*/ 3838576 h 3838576"/>
                  <a:gd name="connsiteX3" fmla="*/ 0 w 3838576"/>
                  <a:gd name="connsiteY3" fmla="*/ 1919288 h 3838576"/>
                  <a:gd name="connsiteX4" fmla="*/ 959644 w 3838576"/>
                  <a:gd name="connsiteY4" fmla="*/ 1919288 h 3838576"/>
                  <a:gd name="connsiteX5" fmla="*/ 1919288 w 3838576"/>
                  <a:gd name="connsiteY5" fmla="*/ 2878932 h 3838576"/>
                  <a:gd name="connsiteX6" fmla="*/ 2878932 w 3838576"/>
                  <a:gd name="connsiteY6" fmla="*/ 1919288 h 3838576"/>
                  <a:gd name="connsiteX7" fmla="*/ 1919288 w 3838576"/>
                  <a:gd name="connsiteY7" fmla="*/ 959644 h 3838576"/>
                  <a:gd name="connsiteX8" fmla="*/ 1919288 w 3838576"/>
                  <a:gd name="connsiteY8" fmla="*/ 0 h 38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576" h="3838576">
                    <a:moveTo>
                      <a:pt x="1919288" y="0"/>
                    </a:moveTo>
                    <a:cubicBezTo>
                      <a:pt x="2979281" y="0"/>
                      <a:pt x="3838576" y="859295"/>
                      <a:pt x="3838576" y="1919288"/>
                    </a:cubicBezTo>
                    <a:cubicBezTo>
                      <a:pt x="3838576" y="2979281"/>
                      <a:pt x="2979281" y="3838576"/>
                      <a:pt x="1919288" y="3838576"/>
                    </a:cubicBezTo>
                    <a:cubicBezTo>
                      <a:pt x="859295" y="3838576"/>
                      <a:pt x="0" y="2979281"/>
                      <a:pt x="0" y="1919288"/>
                    </a:cubicBezTo>
                    <a:lnTo>
                      <a:pt x="959644" y="1919288"/>
                    </a:lnTo>
                    <a:cubicBezTo>
                      <a:pt x="959644" y="2449285"/>
                      <a:pt x="1389291" y="2878932"/>
                      <a:pt x="1919288" y="2878932"/>
                    </a:cubicBezTo>
                    <a:cubicBezTo>
                      <a:pt x="2449285" y="2878932"/>
                      <a:pt x="2878932" y="2449285"/>
                      <a:pt x="2878932" y="1919288"/>
                    </a:cubicBezTo>
                    <a:cubicBezTo>
                      <a:pt x="2878932" y="1389291"/>
                      <a:pt x="2449285" y="959644"/>
                      <a:pt x="1919288" y="959644"/>
                    </a:cubicBezTo>
                    <a:lnTo>
                      <a:pt x="191928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cs"/>
                </a:endParaRPr>
              </a:p>
            </p:txBody>
          </p:sp>
          <p:sp>
            <p:nvSpPr>
              <p:cNvPr id="23" name="îŝḷîḓé-Isosceles Triangle 29">
                <a:extLst>
                  <a:ext uri="{FF2B5EF4-FFF2-40B4-BE49-F238E27FC236}">
                    <a16:creationId xmlns:a16="http://schemas.microsoft.com/office/drawing/2014/main" id="{202E2C39-21F2-48CE-96AE-B5D1A736939F}"/>
                  </a:ext>
                </a:extLst>
              </p:cNvPr>
              <p:cNvSpPr/>
              <p:nvPr/>
            </p:nvSpPr>
            <p:spPr>
              <a:xfrm rot="16200000">
                <a:off x="5028161" y="1691234"/>
                <a:ext cx="1619250" cy="5894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cs"/>
                </a:endParaRPr>
              </a:p>
            </p:txBody>
          </p:sp>
        </p:grpSp>
        <p:sp>
          <p:nvSpPr>
            <p:cNvPr id="9" name="îŝḷîḓé-矩形: 圆角 49">
              <a:extLst>
                <a:ext uri="{FF2B5EF4-FFF2-40B4-BE49-F238E27FC236}">
                  <a16:creationId xmlns:a16="http://schemas.microsoft.com/office/drawing/2014/main" id="{F4421D3C-F032-4CCC-B6EE-969403184E28}"/>
                </a:ext>
              </a:extLst>
            </p:cNvPr>
            <p:cNvSpPr/>
            <p:nvPr/>
          </p:nvSpPr>
          <p:spPr>
            <a:xfrm>
              <a:off x="4254392" y="2652475"/>
              <a:ext cx="1287210" cy="1287211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cs"/>
              </a:endParaRPr>
            </a:p>
          </p:txBody>
        </p:sp>
        <p:sp>
          <p:nvSpPr>
            <p:cNvPr id="10" name="îŝḷîḓé-矩形: 圆角 50">
              <a:extLst>
                <a:ext uri="{FF2B5EF4-FFF2-40B4-BE49-F238E27FC236}">
                  <a16:creationId xmlns:a16="http://schemas.microsoft.com/office/drawing/2014/main" id="{251C6E7A-1E40-4722-AED6-199724C152E1}"/>
                </a:ext>
              </a:extLst>
            </p:cNvPr>
            <p:cNvSpPr/>
            <p:nvPr/>
          </p:nvSpPr>
          <p:spPr>
            <a:xfrm>
              <a:off x="4334565" y="2732647"/>
              <a:ext cx="1126865" cy="1126866"/>
            </a:xfrm>
            <a:prstGeom prst="roundRect">
              <a:avLst/>
            </a:prstGeom>
            <a:solidFill>
              <a:sysClr val="window" lastClr="FFFFFF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cs"/>
              </a:endParaRPr>
            </a:p>
          </p:txBody>
        </p:sp>
        <p:sp>
          <p:nvSpPr>
            <p:cNvPr id="11" name="îŝḷîḓé-Oval 16">
              <a:extLst>
                <a:ext uri="{FF2B5EF4-FFF2-40B4-BE49-F238E27FC236}">
                  <a16:creationId xmlns:a16="http://schemas.microsoft.com/office/drawing/2014/main" id="{BD1CDDD7-1B28-4EF8-859D-9D9B6A318D3E}"/>
                </a:ext>
              </a:extLst>
            </p:cNvPr>
            <p:cNvSpPr/>
            <p:nvPr/>
          </p:nvSpPr>
          <p:spPr>
            <a:xfrm>
              <a:off x="6620206" y="2509852"/>
              <a:ext cx="635811" cy="635811"/>
            </a:xfrm>
            <a:prstGeom prst="ellipse">
              <a:avLst/>
            </a:prstGeom>
            <a:gradFill>
              <a:gsLst>
                <a:gs pos="0">
                  <a:srgbClr val="34B2E4"/>
                </a:gs>
                <a:gs pos="100000">
                  <a:srgbClr val="34B2E4">
                    <a:lumMod val="60000"/>
                    <a:lumOff val="40000"/>
                  </a:srgbClr>
                </a:gs>
              </a:gsLst>
              <a:lin ang="5400000" scaled="0"/>
            </a:gra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cs"/>
              </a:endParaRPr>
            </a:p>
          </p:txBody>
        </p:sp>
        <p:sp>
          <p:nvSpPr>
            <p:cNvPr id="12" name="îŝḷîḓé-Oval 17">
              <a:extLst>
                <a:ext uri="{FF2B5EF4-FFF2-40B4-BE49-F238E27FC236}">
                  <a16:creationId xmlns:a16="http://schemas.microsoft.com/office/drawing/2014/main" id="{201A79C4-7E00-4B9D-968D-2C0790F76DC6}"/>
                </a:ext>
              </a:extLst>
            </p:cNvPr>
            <p:cNvSpPr/>
            <p:nvPr/>
          </p:nvSpPr>
          <p:spPr>
            <a:xfrm>
              <a:off x="7187552" y="3621780"/>
              <a:ext cx="635811" cy="635811"/>
            </a:xfrm>
            <a:prstGeom prst="ellipse">
              <a:avLst/>
            </a:prstGeom>
            <a:solidFill>
              <a:srgbClr val="34B2E4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cs"/>
              </a:endParaRPr>
            </a:p>
          </p:txBody>
        </p:sp>
        <p:sp>
          <p:nvSpPr>
            <p:cNvPr id="13" name="îŝḷîḓé-Oval 18">
              <a:extLst>
                <a:ext uri="{FF2B5EF4-FFF2-40B4-BE49-F238E27FC236}">
                  <a16:creationId xmlns:a16="http://schemas.microsoft.com/office/drawing/2014/main" id="{0A21BBC5-FD3D-4B12-8EA3-7C3046AEC43D}"/>
                </a:ext>
              </a:extLst>
            </p:cNvPr>
            <p:cNvSpPr/>
            <p:nvPr/>
          </p:nvSpPr>
          <p:spPr>
            <a:xfrm>
              <a:off x="4664699" y="4039661"/>
              <a:ext cx="635811" cy="635811"/>
            </a:xfrm>
            <a:prstGeom prst="ellipse">
              <a:avLst/>
            </a:prstGeom>
            <a:gradFill>
              <a:gsLst>
                <a:gs pos="0">
                  <a:srgbClr val="2070A1"/>
                </a:gs>
                <a:gs pos="100000">
                  <a:srgbClr val="2070A1">
                    <a:lumMod val="60000"/>
                    <a:lumOff val="40000"/>
                  </a:srgbClr>
                </a:gs>
              </a:gsLst>
              <a:lin ang="5400000" scaled="0"/>
            </a:gra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cs"/>
              </a:endParaRPr>
            </a:p>
          </p:txBody>
        </p:sp>
        <p:sp>
          <p:nvSpPr>
            <p:cNvPr id="14" name="îŝḷîḓé-Oval 19">
              <a:extLst>
                <a:ext uri="{FF2B5EF4-FFF2-40B4-BE49-F238E27FC236}">
                  <a16:creationId xmlns:a16="http://schemas.microsoft.com/office/drawing/2014/main" id="{2F905AA6-5268-4E15-B780-8F5161984CF2}"/>
                </a:ext>
              </a:extLst>
            </p:cNvPr>
            <p:cNvSpPr/>
            <p:nvPr/>
          </p:nvSpPr>
          <p:spPr>
            <a:xfrm>
              <a:off x="5461429" y="4835088"/>
              <a:ext cx="635811" cy="635811"/>
            </a:xfrm>
            <a:prstGeom prst="ellipse">
              <a:avLst/>
            </a:prstGeom>
            <a:gradFill>
              <a:gsLst>
                <a:gs pos="0">
                  <a:srgbClr val="F99302"/>
                </a:gs>
                <a:gs pos="100000">
                  <a:srgbClr val="F99302">
                    <a:lumMod val="60000"/>
                    <a:lumOff val="40000"/>
                  </a:srgbClr>
                </a:gs>
              </a:gsLst>
              <a:lin ang="5400000" scaled="0"/>
            </a:gra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cs"/>
              </a:endParaRPr>
            </a:p>
          </p:txBody>
        </p:sp>
        <p:sp>
          <p:nvSpPr>
            <p:cNvPr id="15" name="îṥļîḑé-Oval 20">
              <a:extLst>
                <a:ext uri="{FF2B5EF4-FFF2-40B4-BE49-F238E27FC236}">
                  <a16:creationId xmlns:a16="http://schemas.microsoft.com/office/drawing/2014/main" id="{748BD173-9BCC-4B56-A983-DED8931CB610}"/>
                </a:ext>
              </a:extLst>
            </p:cNvPr>
            <p:cNvSpPr/>
            <p:nvPr/>
          </p:nvSpPr>
          <p:spPr>
            <a:xfrm>
              <a:off x="6699518" y="4646165"/>
              <a:ext cx="635811" cy="635811"/>
            </a:xfrm>
            <a:prstGeom prst="ellipse">
              <a:avLst/>
            </a:prstGeom>
            <a:gradFill>
              <a:gsLst>
                <a:gs pos="0">
                  <a:srgbClr val="E14956"/>
                </a:gs>
                <a:gs pos="100000">
                  <a:srgbClr val="E14956">
                    <a:lumMod val="60000"/>
                    <a:lumOff val="40000"/>
                  </a:srgbClr>
                </a:gs>
              </a:gsLst>
              <a:lin ang="5400000" scaled="0"/>
            </a:gra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cs"/>
              </a:endParaRPr>
            </a:p>
          </p:txBody>
        </p:sp>
        <p:sp>
          <p:nvSpPr>
            <p:cNvPr id="16" name="îṥļîḑé-任意多边形: 形状 53">
              <a:extLst>
                <a:ext uri="{FF2B5EF4-FFF2-40B4-BE49-F238E27FC236}">
                  <a16:creationId xmlns:a16="http://schemas.microsoft.com/office/drawing/2014/main" id="{1B2E3178-17AB-4B35-BB64-F30F5BA8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311" y="2985359"/>
              <a:ext cx="735372" cy="621442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17" name="îŝḷîḓé-Oval 16">
              <a:extLst>
                <a:ext uri="{FF2B5EF4-FFF2-40B4-BE49-F238E27FC236}">
                  <a16:creationId xmlns:a16="http://schemas.microsoft.com/office/drawing/2014/main" id="{76E508F6-B805-4083-B487-71D0658F8B2E}"/>
                </a:ext>
              </a:extLst>
            </p:cNvPr>
            <p:cNvSpPr/>
            <p:nvPr/>
          </p:nvSpPr>
          <p:spPr>
            <a:xfrm>
              <a:off x="6822280" y="2713565"/>
              <a:ext cx="231664" cy="228386"/>
            </a:xfrm>
            <a:custGeom>
              <a:avLst/>
              <a:gdLst>
                <a:gd name="connsiteX0" fmla="*/ 481576 w 607554"/>
                <a:gd name="connsiteY0" fmla="*/ 446886 h 598959"/>
                <a:gd name="connsiteX1" fmla="*/ 481576 w 607554"/>
                <a:gd name="connsiteY1" fmla="*/ 503769 h 598959"/>
                <a:gd name="connsiteX2" fmla="*/ 519134 w 607554"/>
                <a:gd name="connsiteY2" fmla="*/ 503769 h 598959"/>
                <a:gd name="connsiteX3" fmla="*/ 519134 w 607554"/>
                <a:gd name="connsiteY3" fmla="*/ 446886 h 598959"/>
                <a:gd name="connsiteX4" fmla="*/ 481576 w 607554"/>
                <a:gd name="connsiteY4" fmla="*/ 270994 h 598959"/>
                <a:gd name="connsiteX5" fmla="*/ 481576 w 607554"/>
                <a:gd name="connsiteY5" fmla="*/ 327877 h 598959"/>
                <a:gd name="connsiteX6" fmla="*/ 519134 w 607554"/>
                <a:gd name="connsiteY6" fmla="*/ 327877 h 598959"/>
                <a:gd name="connsiteX7" fmla="*/ 519134 w 607554"/>
                <a:gd name="connsiteY7" fmla="*/ 270994 h 598959"/>
                <a:gd name="connsiteX8" fmla="*/ 195909 w 607554"/>
                <a:gd name="connsiteY8" fmla="*/ 265961 h 598959"/>
                <a:gd name="connsiteX9" fmla="*/ 358877 w 607554"/>
                <a:gd name="connsiteY9" fmla="*/ 265961 h 598959"/>
                <a:gd name="connsiteX10" fmla="*/ 378725 w 607554"/>
                <a:gd name="connsiteY10" fmla="*/ 285870 h 598959"/>
                <a:gd name="connsiteX11" fmla="*/ 358877 w 607554"/>
                <a:gd name="connsiteY11" fmla="*/ 305689 h 598959"/>
                <a:gd name="connsiteX12" fmla="*/ 195909 w 607554"/>
                <a:gd name="connsiteY12" fmla="*/ 305689 h 598959"/>
                <a:gd name="connsiteX13" fmla="*/ 176061 w 607554"/>
                <a:gd name="connsiteY13" fmla="*/ 285870 h 598959"/>
                <a:gd name="connsiteX14" fmla="*/ 195909 w 607554"/>
                <a:gd name="connsiteY14" fmla="*/ 265961 h 598959"/>
                <a:gd name="connsiteX15" fmla="*/ 195909 w 607554"/>
                <a:gd name="connsiteY15" fmla="*/ 169145 h 598959"/>
                <a:gd name="connsiteX16" fmla="*/ 358877 w 607554"/>
                <a:gd name="connsiteY16" fmla="*/ 169145 h 598959"/>
                <a:gd name="connsiteX17" fmla="*/ 378725 w 607554"/>
                <a:gd name="connsiteY17" fmla="*/ 189053 h 598959"/>
                <a:gd name="connsiteX18" fmla="*/ 358877 w 607554"/>
                <a:gd name="connsiteY18" fmla="*/ 208873 h 598959"/>
                <a:gd name="connsiteX19" fmla="*/ 195909 w 607554"/>
                <a:gd name="connsiteY19" fmla="*/ 208873 h 598959"/>
                <a:gd name="connsiteX20" fmla="*/ 176061 w 607554"/>
                <a:gd name="connsiteY20" fmla="*/ 189053 h 598959"/>
                <a:gd name="connsiteX21" fmla="*/ 195909 w 607554"/>
                <a:gd name="connsiteY21" fmla="*/ 169145 h 598959"/>
                <a:gd name="connsiteX22" fmla="*/ 481576 w 607554"/>
                <a:gd name="connsiteY22" fmla="*/ 95190 h 598959"/>
                <a:gd name="connsiteX23" fmla="*/ 481576 w 607554"/>
                <a:gd name="connsiteY23" fmla="*/ 152073 h 598959"/>
                <a:gd name="connsiteX24" fmla="*/ 552954 w 607554"/>
                <a:gd name="connsiteY24" fmla="*/ 152073 h 598959"/>
                <a:gd name="connsiteX25" fmla="*/ 565858 w 607554"/>
                <a:gd name="connsiteY25" fmla="*/ 123631 h 598959"/>
                <a:gd name="connsiteX26" fmla="*/ 552954 w 607554"/>
                <a:gd name="connsiteY26" fmla="*/ 95190 h 598959"/>
                <a:gd name="connsiteX27" fmla="*/ 118547 w 607554"/>
                <a:gd name="connsiteY27" fmla="*/ 39640 h 598959"/>
                <a:gd name="connsiteX28" fmla="*/ 118547 w 607554"/>
                <a:gd name="connsiteY28" fmla="*/ 559230 h 598959"/>
                <a:gd name="connsiteX29" fmla="*/ 441793 w 607554"/>
                <a:gd name="connsiteY29" fmla="*/ 559230 h 598959"/>
                <a:gd name="connsiteX30" fmla="*/ 441793 w 607554"/>
                <a:gd name="connsiteY30" fmla="*/ 39640 h 598959"/>
                <a:gd name="connsiteX31" fmla="*/ 39783 w 607554"/>
                <a:gd name="connsiteY31" fmla="*/ 39640 h 598959"/>
                <a:gd name="connsiteX32" fmla="*/ 39783 w 607554"/>
                <a:gd name="connsiteY32" fmla="*/ 559230 h 598959"/>
                <a:gd name="connsiteX33" fmla="*/ 78764 w 607554"/>
                <a:gd name="connsiteY33" fmla="*/ 559230 h 598959"/>
                <a:gd name="connsiteX34" fmla="*/ 78764 w 607554"/>
                <a:gd name="connsiteY34" fmla="*/ 39640 h 598959"/>
                <a:gd name="connsiteX35" fmla="*/ 19847 w 607554"/>
                <a:gd name="connsiteY35" fmla="*/ 0 h 598959"/>
                <a:gd name="connsiteX36" fmla="*/ 461729 w 607554"/>
                <a:gd name="connsiteY36" fmla="*/ 0 h 598959"/>
                <a:gd name="connsiteX37" fmla="*/ 481576 w 607554"/>
                <a:gd name="connsiteY37" fmla="*/ 19820 h 598959"/>
                <a:gd name="connsiteX38" fmla="*/ 481576 w 607554"/>
                <a:gd name="connsiteY38" fmla="*/ 55461 h 598959"/>
                <a:gd name="connsiteX39" fmla="*/ 565769 w 607554"/>
                <a:gd name="connsiteY39" fmla="*/ 55461 h 598959"/>
                <a:gd name="connsiteX40" fmla="*/ 583836 w 607554"/>
                <a:gd name="connsiteY40" fmla="*/ 67104 h 598959"/>
                <a:gd name="connsiteX41" fmla="*/ 605819 w 607554"/>
                <a:gd name="connsiteY41" fmla="*/ 115454 h 598959"/>
                <a:gd name="connsiteX42" fmla="*/ 605819 w 607554"/>
                <a:gd name="connsiteY42" fmla="*/ 131808 h 598959"/>
                <a:gd name="connsiteX43" fmla="*/ 583836 w 607554"/>
                <a:gd name="connsiteY43" fmla="*/ 180159 h 598959"/>
                <a:gd name="connsiteX44" fmla="*/ 565769 w 607554"/>
                <a:gd name="connsiteY44" fmla="*/ 191802 h 598959"/>
                <a:gd name="connsiteX45" fmla="*/ 481576 w 607554"/>
                <a:gd name="connsiteY45" fmla="*/ 191802 h 598959"/>
                <a:gd name="connsiteX46" fmla="*/ 481576 w 607554"/>
                <a:gd name="connsiteY46" fmla="*/ 231264 h 598959"/>
                <a:gd name="connsiteX47" fmla="*/ 539070 w 607554"/>
                <a:gd name="connsiteY47" fmla="*/ 231264 h 598959"/>
                <a:gd name="connsiteX48" fmla="*/ 558916 w 607554"/>
                <a:gd name="connsiteY48" fmla="*/ 251173 h 598959"/>
                <a:gd name="connsiteX49" fmla="*/ 558916 w 607554"/>
                <a:gd name="connsiteY49" fmla="*/ 347786 h 598959"/>
                <a:gd name="connsiteX50" fmla="*/ 539070 w 607554"/>
                <a:gd name="connsiteY50" fmla="*/ 367606 h 598959"/>
                <a:gd name="connsiteX51" fmla="*/ 481576 w 607554"/>
                <a:gd name="connsiteY51" fmla="*/ 367606 h 598959"/>
                <a:gd name="connsiteX52" fmla="*/ 481576 w 607554"/>
                <a:gd name="connsiteY52" fmla="*/ 407157 h 598959"/>
                <a:gd name="connsiteX53" fmla="*/ 539070 w 607554"/>
                <a:gd name="connsiteY53" fmla="*/ 407157 h 598959"/>
                <a:gd name="connsiteX54" fmla="*/ 558916 w 607554"/>
                <a:gd name="connsiteY54" fmla="*/ 426977 h 598959"/>
                <a:gd name="connsiteX55" fmla="*/ 558916 w 607554"/>
                <a:gd name="connsiteY55" fmla="*/ 523589 h 598959"/>
                <a:gd name="connsiteX56" fmla="*/ 539070 w 607554"/>
                <a:gd name="connsiteY56" fmla="*/ 543498 h 598959"/>
                <a:gd name="connsiteX57" fmla="*/ 481576 w 607554"/>
                <a:gd name="connsiteY57" fmla="*/ 543498 h 598959"/>
                <a:gd name="connsiteX58" fmla="*/ 481576 w 607554"/>
                <a:gd name="connsiteY58" fmla="*/ 579139 h 598959"/>
                <a:gd name="connsiteX59" fmla="*/ 461729 w 607554"/>
                <a:gd name="connsiteY59" fmla="*/ 598959 h 598959"/>
                <a:gd name="connsiteX60" fmla="*/ 19847 w 607554"/>
                <a:gd name="connsiteY60" fmla="*/ 598959 h 598959"/>
                <a:gd name="connsiteX61" fmla="*/ 0 w 607554"/>
                <a:gd name="connsiteY61" fmla="*/ 579139 h 598959"/>
                <a:gd name="connsiteX62" fmla="*/ 0 w 607554"/>
                <a:gd name="connsiteY62" fmla="*/ 19820 h 598959"/>
                <a:gd name="connsiteX63" fmla="*/ 19847 w 607554"/>
                <a:gd name="connsiteY63" fmla="*/ 0 h 59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07554" h="598959">
                  <a:moveTo>
                    <a:pt x="481576" y="446886"/>
                  </a:moveTo>
                  <a:lnTo>
                    <a:pt x="481576" y="503769"/>
                  </a:lnTo>
                  <a:lnTo>
                    <a:pt x="519134" y="503769"/>
                  </a:lnTo>
                  <a:lnTo>
                    <a:pt x="519134" y="446886"/>
                  </a:lnTo>
                  <a:close/>
                  <a:moveTo>
                    <a:pt x="481576" y="270994"/>
                  </a:moveTo>
                  <a:lnTo>
                    <a:pt x="481576" y="327877"/>
                  </a:lnTo>
                  <a:lnTo>
                    <a:pt x="519134" y="327877"/>
                  </a:lnTo>
                  <a:lnTo>
                    <a:pt x="519134" y="270994"/>
                  </a:lnTo>
                  <a:close/>
                  <a:moveTo>
                    <a:pt x="195909" y="265961"/>
                  </a:moveTo>
                  <a:lnTo>
                    <a:pt x="358877" y="265961"/>
                  </a:lnTo>
                  <a:cubicBezTo>
                    <a:pt x="369825" y="265961"/>
                    <a:pt x="378725" y="274849"/>
                    <a:pt x="378725" y="285870"/>
                  </a:cubicBezTo>
                  <a:cubicBezTo>
                    <a:pt x="378725" y="296801"/>
                    <a:pt x="369825" y="305689"/>
                    <a:pt x="358877" y="305689"/>
                  </a:cubicBezTo>
                  <a:lnTo>
                    <a:pt x="195909" y="305689"/>
                  </a:lnTo>
                  <a:cubicBezTo>
                    <a:pt x="184962" y="305689"/>
                    <a:pt x="176061" y="296801"/>
                    <a:pt x="176061" y="285870"/>
                  </a:cubicBezTo>
                  <a:cubicBezTo>
                    <a:pt x="176061" y="274849"/>
                    <a:pt x="184962" y="265961"/>
                    <a:pt x="195909" y="265961"/>
                  </a:cubicBezTo>
                  <a:close/>
                  <a:moveTo>
                    <a:pt x="195909" y="169145"/>
                  </a:moveTo>
                  <a:lnTo>
                    <a:pt x="358877" y="169145"/>
                  </a:lnTo>
                  <a:cubicBezTo>
                    <a:pt x="369825" y="169145"/>
                    <a:pt x="378725" y="178033"/>
                    <a:pt x="378725" y="189053"/>
                  </a:cubicBezTo>
                  <a:cubicBezTo>
                    <a:pt x="378725" y="199985"/>
                    <a:pt x="369825" y="208873"/>
                    <a:pt x="358877" y="208873"/>
                  </a:cubicBezTo>
                  <a:lnTo>
                    <a:pt x="195909" y="208873"/>
                  </a:lnTo>
                  <a:cubicBezTo>
                    <a:pt x="184962" y="208873"/>
                    <a:pt x="176061" y="199985"/>
                    <a:pt x="176061" y="189053"/>
                  </a:cubicBezTo>
                  <a:cubicBezTo>
                    <a:pt x="176061" y="178033"/>
                    <a:pt x="184962" y="169145"/>
                    <a:pt x="195909" y="169145"/>
                  </a:cubicBezTo>
                  <a:close/>
                  <a:moveTo>
                    <a:pt x="481576" y="95190"/>
                  </a:moveTo>
                  <a:lnTo>
                    <a:pt x="481576" y="152073"/>
                  </a:lnTo>
                  <a:lnTo>
                    <a:pt x="552954" y="152073"/>
                  </a:lnTo>
                  <a:lnTo>
                    <a:pt x="565858" y="123631"/>
                  </a:lnTo>
                  <a:lnTo>
                    <a:pt x="552954" y="95190"/>
                  </a:lnTo>
                  <a:close/>
                  <a:moveTo>
                    <a:pt x="118547" y="39640"/>
                  </a:moveTo>
                  <a:lnTo>
                    <a:pt x="118547" y="559230"/>
                  </a:lnTo>
                  <a:lnTo>
                    <a:pt x="441793" y="559230"/>
                  </a:lnTo>
                  <a:lnTo>
                    <a:pt x="441793" y="39640"/>
                  </a:lnTo>
                  <a:close/>
                  <a:moveTo>
                    <a:pt x="39783" y="39640"/>
                  </a:moveTo>
                  <a:lnTo>
                    <a:pt x="39783" y="559230"/>
                  </a:lnTo>
                  <a:lnTo>
                    <a:pt x="78764" y="559230"/>
                  </a:lnTo>
                  <a:lnTo>
                    <a:pt x="78764" y="39640"/>
                  </a:lnTo>
                  <a:close/>
                  <a:moveTo>
                    <a:pt x="19847" y="0"/>
                  </a:moveTo>
                  <a:lnTo>
                    <a:pt x="461729" y="0"/>
                  </a:lnTo>
                  <a:cubicBezTo>
                    <a:pt x="472676" y="0"/>
                    <a:pt x="481576" y="8888"/>
                    <a:pt x="481576" y="19820"/>
                  </a:cubicBezTo>
                  <a:lnTo>
                    <a:pt x="481576" y="55461"/>
                  </a:lnTo>
                  <a:lnTo>
                    <a:pt x="565769" y="55461"/>
                  </a:lnTo>
                  <a:cubicBezTo>
                    <a:pt x="573512" y="55461"/>
                    <a:pt x="580632" y="59994"/>
                    <a:pt x="583836" y="67104"/>
                  </a:cubicBezTo>
                  <a:lnTo>
                    <a:pt x="605819" y="115454"/>
                  </a:lnTo>
                  <a:cubicBezTo>
                    <a:pt x="608133" y="120609"/>
                    <a:pt x="608133" y="126653"/>
                    <a:pt x="605819" y="131808"/>
                  </a:cubicBezTo>
                  <a:lnTo>
                    <a:pt x="583836" y="180159"/>
                  </a:lnTo>
                  <a:cubicBezTo>
                    <a:pt x="580632" y="187269"/>
                    <a:pt x="573512" y="191802"/>
                    <a:pt x="565769" y="191802"/>
                  </a:cubicBezTo>
                  <a:lnTo>
                    <a:pt x="481576" y="191802"/>
                  </a:lnTo>
                  <a:lnTo>
                    <a:pt x="481576" y="231264"/>
                  </a:lnTo>
                  <a:lnTo>
                    <a:pt x="539070" y="231264"/>
                  </a:lnTo>
                  <a:cubicBezTo>
                    <a:pt x="550017" y="231264"/>
                    <a:pt x="558916" y="240152"/>
                    <a:pt x="558916" y="251173"/>
                  </a:cubicBezTo>
                  <a:lnTo>
                    <a:pt x="558916" y="347786"/>
                  </a:lnTo>
                  <a:cubicBezTo>
                    <a:pt x="558916" y="358718"/>
                    <a:pt x="550017" y="367606"/>
                    <a:pt x="539070" y="367606"/>
                  </a:cubicBezTo>
                  <a:lnTo>
                    <a:pt x="481576" y="367606"/>
                  </a:lnTo>
                  <a:lnTo>
                    <a:pt x="481576" y="407157"/>
                  </a:lnTo>
                  <a:lnTo>
                    <a:pt x="539070" y="407157"/>
                  </a:lnTo>
                  <a:cubicBezTo>
                    <a:pt x="550017" y="407157"/>
                    <a:pt x="558916" y="416045"/>
                    <a:pt x="558916" y="426977"/>
                  </a:cubicBezTo>
                  <a:lnTo>
                    <a:pt x="558916" y="523589"/>
                  </a:lnTo>
                  <a:cubicBezTo>
                    <a:pt x="558916" y="534610"/>
                    <a:pt x="550017" y="543498"/>
                    <a:pt x="539070" y="543498"/>
                  </a:cubicBezTo>
                  <a:lnTo>
                    <a:pt x="481576" y="543498"/>
                  </a:lnTo>
                  <a:lnTo>
                    <a:pt x="481576" y="579139"/>
                  </a:lnTo>
                  <a:cubicBezTo>
                    <a:pt x="481576" y="590071"/>
                    <a:pt x="472676" y="598959"/>
                    <a:pt x="461729" y="598959"/>
                  </a:cubicBezTo>
                  <a:lnTo>
                    <a:pt x="19847" y="598959"/>
                  </a:lnTo>
                  <a:cubicBezTo>
                    <a:pt x="8900" y="598959"/>
                    <a:pt x="0" y="590071"/>
                    <a:pt x="0" y="579139"/>
                  </a:cubicBezTo>
                  <a:lnTo>
                    <a:pt x="0" y="19820"/>
                  </a:lnTo>
                  <a:cubicBezTo>
                    <a:pt x="0" y="8888"/>
                    <a:pt x="8900" y="0"/>
                    <a:pt x="19847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cs"/>
              </a:endParaRPr>
            </a:p>
          </p:txBody>
        </p:sp>
        <p:sp>
          <p:nvSpPr>
            <p:cNvPr id="18" name="îŝḷîḓé-Oval 17">
              <a:extLst>
                <a:ext uri="{FF2B5EF4-FFF2-40B4-BE49-F238E27FC236}">
                  <a16:creationId xmlns:a16="http://schemas.microsoft.com/office/drawing/2014/main" id="{B986574F-1287-4306-86A8-82983ADF9499}"/>
                </a:ext>
              </a:extLst>
            </p:cNvPr>
            <p:cNvSpPr/>
            <p:nvPr/>
          </p:nvSpPr>
          <p:spPr>
            <a:xfrm>
              <a:off x="7392146" y="3823854"/>
              <a:ext cx="226624" cy="231664"/>
            </a:xfrm>
            <a:custGeom>
              <a:avLst/>
              <a:gdLst>
                <a:gd name="connsiteX0" fmla="*/ 59789 w 593384"/>
                <a:gd name="connsiteY0" fmla="*/ 323835 h 606580"/>
                <a:gd name="connsiteX1" fmla="*/ 44670 w 593384"/>
                <a:gd name="connsiteY1" fmla="*/ 338857 h 606580"/>
                <a:gd name="connsiteX2" fmla="*/ 44670 w 593384"/>
                <a:gd name="connsiteY2" fmla="*/ 477027 h 606580"/>
                <a:gd name="connsiteX3" fmla="*/ 59713 w 593384"/>
                <a:gd name="connsiteY3" fmla="*/ 492048 h 606580"/>
                <a:gd name="connsiteX4" fmla="*/ 386834 w 593384"/>
                <a:gd name="connsiteY4" fmla="*/ 492048 h 606580"/>
                <a:gd name="connsiteX5" fmla="*/ 402946 w 593384"/>
                <a:gd name="connsiteY5" fmla="*/ 508138 h 606580"/>
                <a:gd name="connsiteX6" fmla="*/ 402946 w 593384"/>
                <a:gd name="connsiteY6" fmla="*/ 545959 h 606580"/>
                <a:gd name="connsiteX7" fmla="*/ 419058 w 593384"/>
                <a:gd name="connsiteY7" fmla="*/ 561972 h 606580"/>
                <a:gd name="connsiteX8" fmla="*/ 429137 w 593384"/>
                <a:gd name="connsiteY8" fmla="*/ 558388 h 606580"/>
                <a:gd name="connsiteX9" fmla="*/ 543981 w 593384"/>
                <a:gd name="connsiteY9" fmla="*/ 464369 h 606580"/>
                <a:gd name="connsiteX10" fmla="*/ 544897 w 593384"/>
                <a:gd name="connsiteY10" fmla="*/ 463606 h 606580"/>
                <a:gd name="connsiteX11" fmla="*/ 544897 w 593384"/>
                <a:gd name="connsiteY11" fmla="*/ 445000 h 606580"/>
                <a:gd name="connsiteX12" fmla="*/ 543904 w 593384"/>
                <a:gd name="connsiteY12" fmla="*/ 444162 h 606580"/>
                <a:gd name="connsiteX13" fmla="*/ 427533 w 593384"/>
                <a:gd name="connsiteY13" fmla="*/ 349990 h 606580"/>
                <a:gd name="connsiteX14" fmla="*/ 418065 w 593384"/>
                <a:gd name="connsiteY14" fmla="*/ 346634 h 606580"/>
                <a:gd name="connsiteX15" fmla="*/ 402946 w 593384"/>
                <a:gd name="connsiteY15" fmla="*/ 361656 h 606580"/>
                <a:gd name="connsiteX16" fmla="*/ 402946 w 593384"/>
                <a:gd name="connsiteY16" fmla="*/ 400469 h 606580"/>
                <a:gd name="connsiteX17" fmla="*/ 386834 w 593384"/>
                <a:gd name="connsiteY17" fmla="*/ 416482 h 606580"/>
                <a:gd name="connsiteX18" fmla="*/ 136453 w 593384"/>
                <a:gd name="connsiteY18" fmla="*/ 416482 h 606580"/>
                <a:gd name="connsiteX19" fmla="*/ 120342 w 593384"/>
                <a:gd name="connsiteY19" fmla="*/ 400469 h 606580"/>
                <a:gd name="connsiteX20" fmla="*/ 120342 w 593384"/>
                <a:gd name="connsiteY20" fmla="*/ 376602 h 606580"/>
                <a:gd name="connsiteX21" fmla="*/ 113469 w 593384"/>
                <a:gd name="connsiteY21" fmla="*/ 362342 h 606580"/>
                <a:gd name="connsiteX22" fmla="*/ 69105 w 593384"/>
                <a:gd name="connsiteY22" fmla="*/ 327114 h 606580"/>
                <a:gd name="connsiteX23" fmla="*/ 59789 w 593384"/>
                <a:gd name="connsiteY23" fmla="*/ 323835 h 606580"/>
                <a:gd name="connsiteX24" fmla="*/ 59757 w 593384"/>
                <a:gd name="connsiteY24" fmla="*/ 323324 h 606580"/>
                <a:gd name="connsiteX25" fmla="*/ 69379 w 593384"/>
                <a:gd name="connsiteY25" fmla="*/ 326755 h 606580"/>
                <a:gd name="connsiteX26" fmla="*/ 113750 w 593384"/>
                <a:gd name="connsiteY26" fmla="*/ 361977 h 606580"/>
                <a:gd name="connsiteX27" fmla="*/ 120852 w 593384"/>
                <a:gd name="connsiteY27" fmla="*/ 376615 h 606580"/>
                <a:gd name="connsiteX28" fmla="*/ 120852 w 593384"/>
                <a:gd name="connsiteY28" fmla="*/ 400477 h 606580"/>
                <a:gd name="connsiteX29" fmla="*/ 136431 w 593384"/>
                <a:gd name="connsiteY29" fmla="*/ 416030 h 606580"/>
                <a:gd name="connsiteX30" fmla="*/ 386846 w 593384"/>
                <a:gd name="connsiteY30" fmla="*/ 416030 h 606580"/>
                <a:gd name="connsiteX31" fmla="*/ 402425 w 593384"/>
                <a:gd name="connsiteY31" fmla="*/ 400477 h 606580"/>
                <a:gd name="connsiteX32" fmla="*/ 402425 w 593384"/>
                <a:gd name="connsiteY32" fmla="*/ 361672 h 606580"/>
                <a:gd name="connsiteX33" fmla="*/ 418081 w 593384"/>
                <a:gd name="connsiteY33" fmla="*/ 346119 h 606580"/>
                <a:gd name="connsiteX34" fmla="*/ 427856 w 593384"/>
                <a:gd name="connsiteY34" fmla="*/ 349626 h 606580"/>
                <a:gd name="connsiteX35" fmla="*/ 544319 w 593384"/>
                <a:gd name="connsiteY35" fmla="*/ 443781 h 606580"/>
                <a:gd name="connsiteX36" fmla="*/ 545312 w 593384"/>
                <a:gd name="connsiteY36" fmla="*/ 444696 h 606580"/>
                <a:gd name="connsiteX37" fmla="*/ 545236 w 593384"/>
                <a:gd name="connsiteY37" fmla="*/ 463908 h 606580"/>
                <a:gd name="connsiteX38" fmla="*/ 544319 w 593384"/>
                <a:gd name="connsiteY38" fmla="*/ 464746 h 606580"/>
                <a:gd name="connsiteX39" fmla="*/ 429460 w 593384"/>
                <a:gd name="connsiteY39" fmla="*/ 558748 h 606580"/>
                <a:gd name="connsiteX40" fmla="*/ 419074 w 593384"/>
                <a:gd name="connsiteY40" fmla="*/ 562484 h 606580"/>
                <a:gd name="connsiteX41" fmla="*/ 402425 w 593384"/>
                <a:gd name="connsiteY41" fmla="*/ 545940 h 606580"/>
                <a:gd name="connsiteX42" fmla="*/ 402425 w 593384"/>
                <a:gd name="connsiteY42" fmla="*/ 508126 h 606580"/>
                <a:gd name="connsiteX43" fmla="*/ 386846 w 593384"/>
                <a:gd name="connsiteY43" fmla="*/ 492573 h 606580"/>
                <a:gd name="connsiteX44" fmla="*/ 59680 w 593384"/>
                <a:gd name="connsiteY44" fmla="*/ 492573 h 606580"/>
                <a:gd name="connsiteX45" fmla="*/ 44101 w 593384"/>
                <a:gd name="connsiteY45" fmla="*/ 477021 h 606580"/>
                <a:gd name="connsiteX46" fmla="*/ 44101 w 593384"/>
                <a:gd name="connsiteY46" fmla="*/ 338877 h 606580"/>
                <a:gd name="connsiteX47" fmla="*/ 59757 w 593384"/>
                <a:gd name="connsiteY47" fmla="*/ 323324 h 606580"/>
                <a:gd name="connsiteX48" fmla="*/ 59789 w 593384"/>
                <a:gd name="connsiteY48" fmla="*/ 322767 h 606580"/>
                <a:gd name="connsiteX49" fmla="*/ 43677 w 593384"/>
                <a:gd name="connsiteY49" fmla="*/ 338857 h 606580"/>
                <a:gd name="connsiteX50" fmla="*/ 43677 w 593384"/>
                <a:gd name="connsiteY50" fmla="*/ 477027 h 606580"/>
                <a:gd name="connsiteX51" fmla="*/ 59713 w 593384"/>
                <a:gd name="connsiteY51" fmla="*/ 493116 h 606580"/>
                <a:gd name="connsiteX52" fmla="*/ 386834 w 593384"/>
                <a:gd name="connsiteY52" fmla="*/ 493116 h 606580"/>
                <a:gd name="connsiteX53" fmla="*/ 401953 w 593384"/>
                <a:gd name="connsiteY53" fmla="*/ 508138 h 606580"/>
                <a:gd name="connsiteX54" fmla="*/ 401953 w 593384"/>
                <a:gd name="connsiteY54" fmla="*/ 545959 h 606580"/>
                <a:gd name="connsiteX55" fmla="*/ 419058 w 593384"/>
                <a:gd name="connsiteY55" fmla="*/ 563040 h 606580"/>
                <a:gd name="connsiteX56" fmla="*/ 429748 w 593384"/>
                <a:gd name="connsiteY56" fmla="*/ 559151 h 606580"/>
                <a:gd name="connsiteX57" fmla="*/ 544592 w 593384"/>
                <a:gd name="connsiteY57" fmla="*/ 465131 h 606580"/>
                <a:gd name="connsiteX58" fmla="*/ 545584 w 593384"/>
                <a:gd name="connsiteY58" fmla="*/ 464292 h 606580"/>
                <a:gd name="connsiteX59" fmla="*/ 545584 w 593384"/>
                <a:gd name="connsiteY59" fmla="*/ 444314 h 606580"/>
                <a:gd name="connsiteX60" fmla="*/ 544592 w 593384"/>
                <a:gd name="connsiteY60" fmla="*/ 443399 h 606580"/>
                <a:gd name="connsiteX61" fmla="*/ 428144 w 593384"/>
                <a:gd name="connsiteY61" fmla="*/ 349227 h 606580"/>
                <a:gd name="connsiteX62" fmla="*/ 418065 w 593384"/>
                <a:gd name="connsiteY62" fmla="*/ 345567 h 606580"/>
                <a:gd name="connsiteX63" fmla="*/ 401953 w 593384"/>
                <a:gd name="connsiteY63" fmla="*/ 361656 h 606580"/>
                <a:gd name="connsiteX64" fmla="*/ 401953 w 593384"/>
                <a:gd name="connsiteY64" fmla="*/ 400469 h 606580"/>
                <a:gd name="connsiteX65" fmla="*/ 386834 w 593384"/>
                <a:gd name="connsiteY65" fmla="*/ 415491 h 606580"/>
                <a:gd name="connsiteX66" fmla="*/ 136453 w 593384"/>
                <a:gd name="connsiteY66" fmla="*/ 415491 h 606580"/>
                <a:gd name="connsiteX67" fmla="*/ 121334 w 593384"/>
                <a:gd name="connsiteY67" fmla="*/ 400469 h 606580"/>
                <a:gd name="connsiteX68" fmla="*/ 121334 w 593384"/>
                <a:gd name="connsiteY68" fmla="*/ 376602 h 606580"/>
                <a:gd name="connsiteX69" fmla="*/ 114080 w 593384"/>
                <a:gd name="connsiteY69" fmla="*/ 361580 h 606580"/>
                <a:gd name="connsiteX70" fmla="*/ 69716 w 593384"/>
                <a:gd name="connsiteY70" fmla="*/ 326351 h 606580"/>
                <a:gd name="connsiteX71" fmla="*/ 59789 w 593384"/>
                <a:gd name="connsiteY71" fmla="*/ 322767 h 606580"/>
                <a:gd name="connsiteX72" fmla="*/ 59789 w 593384"/>
                <a:gd name="connsiteY72" fmla="*/ 280218 h 606580"/>
                <a:gd name="connsiteX73" fmla="*/ 96289 w 593384"/>
                <a:gd name="connsiteY73" fmla="*/ 293029 h 606580"/>
                <a:gd name="connsiteX74" fmla="*/ 140653 w 593384"/>
                <a:gd name="connsiteY74" fmla="*/ 328258 h 606580"/>
                <a:gd name="connsiteX75" fmla="*/ 157834 w 593384"/>
                <a:gd name="connsiteY75" fmla="*/ 349761 h 606580"/>
                <a:gd name="connsiteX76" fmla="*/ 163790 w 593384"/>
                <a:gd name="connsiteY76" fmla="*/ 372484 h 606580"/>
                <a:gd name="connsiteX77" fmla="*/ 163866 w 593384"/>
                <a:gd name="connsiteY77" fmla="*/ 372942 h 606580"/>
                <a:gd name="connsiteX78" fmla="*/ 359345 w 593384"/>
                <a:gd name="connsiteY78" fmla="*/ 372942 h 606580"/>
                <a:gd name="connsiteX79" fmla="*/ 359345 w 593384"/>
                <a:gd name="connsiteY79" fmla="*/ 361656 h 606580"/>
                <a:gd name="connsiteX80" fmla="*/ 364308 w 593384"/>
                <a:gd name="connsiteY80" fmla="*/ 337942 h 606580"/>
                <a:gd name="connsiteX81" fmla="*/ 377671 w 593384"/>
                <a:gd name="connsiteY81" fmla="*/ 319107 h 606580"/>
                <a:gd name="connsiteX82" fmla="*/ 418065 w 593384"/>
                <a:gd name="connsiteY82" fmla="*/ 303018 h 606580"/>
                <a:gd name="connsiteX83" fmla="*/ 454946 w 593384"/>
                <a:gd name="connsiteY83" fmla="*/ 316133 h 606580"/>
                <a:gd name="connsiteX84" fmla="*/ 571393 w 593384"/>
                <a:gd name="connsiteY84" fmla="*/ 410305 h 606580"/>
                <a:gd name="connsiteX85" fmla="*/ 575822 w 593384"/>
                <a:gd name="connsiteY85" fmla="*/ 414271 h 606580"/>
                <a:gd name="connsiteX86" fmla="*/ 575670 w 593384"/>
                <a:gd name="connsiteY86" fmla="*/ 494412 h 606580"/>
                <a:gd name="connsiteX87" fmla="*/ 571623 w 593384"/>
                <a:gd name="connsiteY87" fmla="*/ 498072 h 606580"/>
                <a:gd name="connsiteX88" fmla="*/ 456779 w 593384"/>
                <a:gd name="connsiteY88" fmla="*/ 592016 h 606580"/>
                <a:gd name="connsiteX89" fmla="*/ 419058 w 593384"/>
                <a:gd name="connsiteY89" fmla="*/ 605589 h 606580"/>
                <a:gd name="connsiteX90" fmla="*/ 377976 w 593384"/>
                <a:gd name="connsiteY90" fmla="*/ 589271 h 606580"/>
                <a:gd name="connsiteX91" fmla="*/ 364385 w 593384"/>
                <a:gd name="connsiteY91" fmla="*/ 570131 h 606580"/>
                <a:gd name="connsiteX92" fmla="*/ 359345 w 593384"/>
                <a:gd name="connsiteY92" fmla="*/ 545959 h 606580"/>
                <a:gd name="connsiteX93" fmla="*/ 359345 w 593384"/>
                <a:gd name="connsiteY93" fmla="*/ 535665 h 606580"/>
                <a:gd name="connsiteX94" fmla="*/ 59713 w 593384"/>
                <a:gd name="connsiteY94" fmla="*/ 535665 h 606580"/>
                <a:gd name="connsiteX95" fmla="*/ 1069 w 593384"/>
                <a:gd name="connsiteY95" fmla="*/ 477027 h 606580"/>
                <a:gd name="connsiteX96" fmla="*/ 1069 w 593384"/>
                <a:gd name="connsiteY96" fmla="*/ 338857 h 606580"/>
                <a:gd name="connsiteX97" fmla="*/ 6032 w 593384"/>
                <a:gd name="connsiteY97" fmla="*/ 315142 h 606580"/>
                <a:gd name="connsiteX98" fmla="*/ 19395 w 593384"/>
                <a:gd name="connsiteY98" fmla="*/ 296308 h 606580"/>
                <a:gd name="connsiteX99" fmla="*/ 59789 w 593384"/>
                <a:gd name="connsiteY99" fmla="*/ 280218 h 606580"/>
                <a:gd name="connsiteX100" fmla="*/ 59757 w 593384"/>
                <a:gd name="connsiteY100" fmla="*/ 279792 h 606580"/>
                <a:gd name="connsiteX101" fmla="*/ 18975 w 593384"/>
                <a:gd name="connsiteY101" fmla="*/ 295955 h 606580"/>
                <a:gd name="connsiteX102" fmla="*/ 5534 w 593384"/>
                <a:gd name="connsiteY102" fmla="*/ 315014 h 606580"/>
                <a:gd name="connsiteX103" fmla="*/ 494 w 593384"/>
                <a:gd name="connsiteY103" fmla="*/ 338877 h 606580"/>
                <a:gd name="connsiteX104" fmla="*/ 494 w 593384"/>
                <a:gd name="connsiteY104" fmla="*/ 477021 h 606580"/>
                <a:gd name="connsiteX105" fmla="*/ 59680 w 593384"/>
                <a:gd name="connsiteY105" fmla="*/ 536105 h 606580"/>
                <a:gd name="connsiteX106" fmla="*/ 358818 w 593384"/>
                <a:gd name="connsiteY106" fmla="*/ 536105 h 606580"/>
                <a:gd name="connsiteX107" fmla="*/ 358818 w 593384"/>
                <a:gd name="connsiteY107" fmla="*/ 545940 h 606580"/>
                <a:gd name="connsiteX108" fmla="*/ 363935 w 593384"/>
                <a:gd name="connsiteY108" fmla="*/ 570260 h 606580"/>
                <a:gd name="connsiteX109" fmla="*/ 377605 w 593384"/>
                <a:gd name="connsiteY109" fmla="*/ 589625 h 606580"/>
                <a:gd name="connsiteX110" fmla="*/ 419074 w 593384"/>
                <a:gd name="connsiteY110" fmla="*/ 606016 h 606580"/>
                <a:gd name="connsiteX111" fmla="*/ 457106 w 593384"/>
                <a:gd name="connsiteY111" fmla="*/ 592446 h 606580"/>
                <a:gd name="connsiteX112" fmla="*/ 571965 w 593384"/>
                <a:gd name="connsiteY112" fmla="*/ 498444 h 606580"/>
                <a:gd name="connsiteX113" fmla="*/ 576089 w 593384"/>
                <a:gd name="connsiteY113" fmla="*/ 494784 h 606580"/>
                <a:gd name="connsiteX114" fmla="*/ 576165 w 593384"/>
                <a:gd name="connsiteY114" fmla="*/ 413895 h 606580"/>
                <a:gd name="connsiteX115" fmla="*/ 571736 w 593384"/>
                <a:gd name="connsiteY115" fmla="*/ 409931 h 606580"/>
                <a:gd name="connsiteX116" fmla="*/ 455273 w 593384"/>
                <a:gd name="connsiteY116" fmla="*/ 315777 h 606580"/>
                <a:gd name="connsiteX117" fmla="*/ 418081 w 593384"/>
                <a:gd name="connsiteY117" fmla="*/ 302587 h 606580"/>
                <a:gd name="connsiteX118" fmla="*/ 377300 w 593384"/>
                <a:gd name="connsiteY118" fmla="*/ 318750 h 606580"/>
                <a:gd name="connsiteX119" fmla="*/ 363859 w 593384"/>
                <a:gd name="connsiteY119" fmla="*/ 337733 h 606580"/>
                <a:gd name="connsiteX120" fmla="*/ 358818 w 593384"/>
                <a:gd name="connsiteY120" fmla="*/ 361672 h 606580"/>
                <a:gd name="connsiteX121" fmla="*/ 358818 w 593384"/>
                <a:gd name="connsiteY121" fmla="*/ 372422 h 606580"/>
                <a:gd name="connsiteX122" fmla="*/ 164306 w 593384"/>
                <a:gd name="connsiteY122" fmla="*/ 372422 h 606580"/>
                <a:gd name="connsiteX123" fmla="*/ 158273 w 593384"/>
                <a:gd name="connsiteY123" fmla="*/ 349550 h 606580"/>
                <a:gd name="connsiteX124" fmla="*/ 140937 w 593384"/>
                <a:gd name="connsiteY124" fmla="*/ 327898 h 606580"/>
                <a:gd name="connsiteX125" fmla="*/ 96566 w 593384"/>
                <a:gd name="connsiteY125" fmla="*/ 292676 h 606580"/>
                <a:gd name="connsiteX126" fmla="*/ 59757 w 593384"/>
                <a:gd name="connsiteY126" fmla="*/ 279792 h 606580"/>
                <a:gd name="connsiteX127" fmla="*/ 59789 w 593384"/>
                <a:gd name="connsiteY127" fmla="*/ 279227 h 606580"/>
                <a:gd name="connsiteX128" fmla="*/ 96899 w 593384"/>
                <a:gd name="connsiteY128" fmla="*/ 292266 h 606580"/>
                <a:gd name="connsiteX129" fmla="*/ 141264 w 593384"/>
                <a:gd name="connsiteY129" fmla="*/ 327495 h 606580"/>
                <a:gd name="connsiteX130" fmla="*/ 158750 w 593384"/>
                <a:gd name="connsiteY130" fmla="*/ 349303 h 606580"/>
                <a:gd name="connsiteX131" fmla="*/ 164782 w 593384"/>
                <a:gd name="connsiteY131" fmla="*/ 371950 h 606580"/>
                <a:gd name="connsiteX132" fmla="*/ 358276 w 593384"/>
                <a:gd name="connsiteY132" fmla="*/ 371950 h 606580"/>
                <a:gd name="connsiteX133" fmla="*/ 358276 w 593384"/>
                <a:gd name="connsiteY133" fmla="*/ 361656 h 606580"/>
                <a:gd name="connsiteX134" fmla="*/ 363392 w 593384"/>
                <a:gd name="connsiteY134" fmla="*/ 337560 h 606580"/>
                <a:gd name="connsiteX135" fmla="*/ 376984 w 593384"/>
                <a:gd name="connsiteY135" fmla="*/ 318345 h 606580"/>
                <a:gd name="connsiteX136" fmla="*/ 418065 w 593384"/>
                <a:gd name="connsiteY136" fmla="*/ 302027 h 606580"/>
                <a:gd name="connsiteX137" fmla="*/ 455557 w 593384"/>
                <a:gd name="connsiteY137" fmla="*/ 315371 h 606580"/>
                <a:gd name="connsiteX138" fmla="*/ 572004 w 593384"/>
                <a:gd name="connsiteY138" fmla="*/ 409543 h 606580"/>
                <a:gd name="connsiteX139" fmla="*/ 576510 w 593384"/>
                <a:gd name="connsiteY139" fmla="*/ 413584 h 606580"/>
                <a:gd name="connsiteX140" fmla="*/ 576357 w 593384"/>
                <a:gd name="connsiteY140" fmla="*/ 495099 h 606580"/>
                <a:gd name="connsiteX141" fmla="*/ 572233 w 593384"/>
                <a:gd name="connsiteY141" fmla="*/ 498835 h 606580"/>
                <a:gd name="connsiteX142" fmla="*/ 457390 w 593384"/>
                <a:gd name="connsiteY142" fmla="*/ 592855 h 606580"/>
                <a:gd name="connsiteX143" fmla="*/ 419058 w 593384"/>
                <a:gd name="connsiteY143" fmla="*/ 606580 h 606580"/>
                <a:gd name="connsiteX144" fmla="*/ 377289 w 593384"/>
                <a:gd name="connsiteY144" fmla="*/ 589957 h 606580"/>
                <a:gd name="connsiteX145" fmla="*/ 363468 w 593384"/>
                <a:gd name="connsiteY145" fmla="*/ 570512 h 606580"/>
                <a:gd name="connsiteX146" fmla="*/ 358276 w 593384"/>
                <a:gd name="connsiteY146" fmla="*/ 545959 h 606580"/>
                <a:gd name="connsiteX147" fmla="*/ 358276 w 593384"/>
                <a:gd name="connsiteY147" fmla="*/ 536656 h 606580"/>
                <a:gd name="connsiteX148" fmla="*/ 59713 w 593384"/>
                <a:gd name="connsiteY148" fmla="*/ 536656 h 606580"/>
                <a:gd name="connsiteX149" fmla="*/ 0 w 593384"/>
                <a:gd name="connsiteY149" fmla="*/ 477027 h 606580"/>
                <a:gd name="connsiteX150" fmla="*/ 0 w 593384"/>
                <a:gd name="connsiteY150" fmla="*/ 338857 h 606580"/>
                <a:gd name="connsiteX151" fmla="*/ 5116 w 593384"/>
                <a:gd name="connsiteY151" fmla="*/ 314761 h 606580"/>
                <a:gd name="connsiteX152" fmla="*/ 18632 w 593384"/>
                <a:gd name="connsiteY152" fmla="*/ 295621 h 606580"/>
                <a:gd name="connsiteX153" fmla="*/ 59789 w 593384"/>
                <a:gd name="connsiteY153" fmla="*/ 279227 h 606580"/>
                <a:gd name="connsiteX154" fmla="*/ 174327 w 593384"/>
                <a:gd name="connsiteY154" fmla="*/ 44608 h 606580"/>
                <a:gd name="connsiteX155" fmla="*/ 164247 w 593384"/>
                <a:gd name="connsiteY155" fmla="*/ 48192 h 606580"/>
                <a:gd name="connsiteX156" fmla="*/ 49403 w 593384"/>
                <a:gd name="connsiteY156" fmla="*/ 142211 h 606580"/>
                <a:gd name="connsiteX157" fmla="*/ 48487 w 593384"/>
                <a:gd name="connsiteY157" fmla="*/ 142974 h 606580"/>
                <a:gd name="connsiteX158" fmla="*/ 48487 w 593384"/>
                <a:gd name="connsiteY158" fmla="*/ 161580 h 606580"/>
                <a:gd name="connsiteX159" fmla="*/ 49480 w 593384"/>
                <a:gd name="connsiteY159" fmla="*/ 162418 h 606580"/>
                <a:gd name="connsiteX160" fmla="*/ 165851 w 593384"/>
                <a:gd name="connsiteY160" fmla="*/ 256590 h 606580"/>
                <a:gd name="connsiteX161" fmla="*/ 175319 w 593384"/>
                <a:gd name="connsiteY161" fmla="*/ 259946 h 606580"/>
                <a:gd name="connsiteX162" fmla="*/ 190438 w 593384"/>
                <a:gd name="connsiteY162" fmla="*/ 244924 h 606580"/>
                <a:gd name="connsiteX163" fmla="*/ 190438 w 593384"/>
                <a:gd name="connsiteY163" fmla="*/ 206111 h 606580"/>
                <a:gd name="connsiteX164" fmla="*/ 206550 w 593384"/>
                <a:gd name="connsiteY164" fmla="*/ 190098 h 606580"/>
                <a:gd name="connsiteX165" fmla="*/ 456931 w 593384"/>
                <a:gd name="connsiteY165" fmla="*/ 190098 h 606580"/>
                <a:gd name="connsiteX166" fmla="*/ 473042 w 593384"/>
                <a:gd name="connsiteY166" fmla="*/ 206111 h 606580"/>
                <a:gd name="connsiteX167" fmla="*/ 473042 w 593384"/>
                <a:gd name="connsiteY167" fmla="*/ 229978 h 606580"/>
                <a:gd name="connsiteX168" fmla="*/ 479915 w 593384"/>
                <a:gd name="connsiteY168" fmla="*/ 244238 h 606580"/>
                <a:gd name="connsiteX169" fmla="*/ 524279 w 593384"/>
                <a:gd name="connsiteY169" fmla="*/ 279466 h 606580"/>
                <a:gd name="connsiteX170" fmla="*/ 533595 w 593384"/>
                <a:gd name="connsiteY170" fmla="*/ 282745 h 606580"/>
                <a:gd name="connsiteX171" fmla="*/ 548714 w 593384"/>
                <a:gd name="connsiteY171" fmla="*/ 267723 h 606580"/>
                <a:gd name="connsiteX172" fmla="*/ 548714 w 593384"/>
                <a:gd name="connsiteY172" fmla="*/ 129553 h 606580"/>
                <a:gd name="connsiteX173" fmla="*/ 533671 w 593384"/>
                <a:gd name="connsiteY173" fmla="*/ 114532 h 606580"/>
                <a:gd name="connsiteX174" fmla="*/ 206550 w 593384"/>
                <a:gd name="connsiteY174" fmla="*/ 114532 h 606580"/>
                <a:gd name="connsiteX175" fmla="*/ 190438 w 593384"/>
                <a:gd name="connsiteY175" fmla="*/ 98442 h 606580"/>
                <a:gd name="connsiteX176" fmla="*/ 190438 w 593384"/>
                <a:gd name="connsiteY176" fmla="*/ 60621 h 606580"/>
                <a:gd name="connsiteX177" fmla="*/ 174327 w 593384"/>
                <a:gd name="connsiteY177" fmla="*/ 44608 h 606580"/>
                <a:gd name="connsiteX178" fmla="*/ 174289 w 593384"/>
                <a:gd name="connsiteY178" fmla="*/ 44097 h 606580"/>
                <a:gd name="connsiteX179" fmla="*/ 190936 w 593384"/>
                <a:gd name="connsiteY179" fmla="*/ 60641 h 606580"/>
                <a:gd name="connsiteX180" fmla="*/ 190936 w 593384"/>
                <a:gd name="connsiteY180" fmla="*/ 98455 h 606580"/>
                <a:gd name="connsiteX181" fmla="*/ 206513 w 593384"/>
                <a:gd name="connsiteY181" fmla="*/ 114008 h 606580"/>
                <a:gd name="connsiteX182" fmla="*/ 533641 w 593384"/>
                <a:gd name="connsiteY182" fmla="*/ 114008 h 606580"/>
                <a:gd name="connsiteX183" fmla="*/ 549218 w 593384"/>
                <a:gd name="connsiteY183" fmla="*/ 129560 h 606580"/>
                <a:gd name="connsiteX184" fmla="*/ 549218 w 593384"/>
                <a:gd name="connsiteY184" fmla="*/ 267704 h 606580"/>
                <a:gd name="connsiteX185" fmla="*/ 533564 w 593384"/>
                <a:gd name="connsiteY185" fmla="*/ 283257 h 606580"/>
                <a:gd name="connsiteX186" fmla="*/ 523943 w 593384"/>
                <a:gd name="connsiteY186" fmla="*/ 279826 h 606580"/>
                <a:gd name="connsiteX187" fmla="*/ 479578 w 593384"/>
                <a:gd name="connsiteY187" fmla="*/ 244604 h 606580"/>
                <a:gd name="connsiteX188" fmla="*/ 472476 w 593384"/>
                <a:gd name="connsiteY188" fmla="*/ 229966 h 606580"/>
                <a:gd name="connsiteX189" fmla="*/ 472476 w 593384"/>
                <a:gd name="connsiteY189" fmla="*/ 206104 h 606580"/>
                <a:gd name="connsiteX190" fmla="*/ 456899 w 593384"/>
                <a:gd name="connsiteY190" fmla="*/ 190551 h 606580"/>
                <a:gd name="connsiteX191" fmla="*/ 206513 w 593384"/>
                <a:gd name="connsiteY191" fmla="*/ 190551 h 606580"/>
                <a:gd name="connsiteX192" fmla="*/ 190936 w 593384"/>
                <a:gd name="connsiteY192" fmla="*/ 206104 h 606580"/>
                <a:gd name="connsiteX193" fmla="*/ 190936 w 593384"/>
                <a:gd name="connsiteY193" fmla="*/ 244909 h 606580"/>
                <a:gd name="connsiteX194" fmla="*/ 175282 w 593384"/>
                <a:gd name="connsiteY194" fmla="*/ 260462 h 606580"/>
                <a:gd name="connsiteX195" fmla="*/ 165508 w 593384"/>
                <a:gd name="connsiteY195" fmla="*/ 256955 h 606580"/>
                <a:gd name="connsiteX196" fmla="*/ 49058 w 593384"/>
                <a:gd name="connsiteY196" fmla="*/ 162800 h 606580"/>
                <a:gd name="connsiteX197" fmla="*/ 48066 w 593384"/>
                <a:gd name="connsiteY197" fmla="*/ 161885 h 606580"/>
                <a:gd name="connsiteX198" fmla="*/ 48142 w 593384"/>
                <a:gd name="connsiteY198" fmla="*/ 142673 h 606580"/>
                <a:gd name="connsiteX199" fmla="*/ 49058 w 593384"/>
                <a:gd name="connsiteY199" fmla="*/ 141835 h 606580"/>
                <a:gd name="connsiteX200" fmla="*/ 163904 w 593384"/>
                <a:gd name="connsiteY200" fmla="*/ 47833 h 606580"/>
                <a:gd name="connsiteX201" fmla="*/ 174289 w 593384"/>
                <a:gd name="connsiteY201" fmla="*/ 44097 h 606580"/>
                <a:gd name="connsiteX202" fmla="*/ 174327 w 593384"/>
                <a:gd name="connsiteY202" fmla="*/ 43540 h 606580"/>
                <a:gd name="connsiteX203" fmla="*/ 163636 w 593384"/>
                <a:gd name="connsiteY203" fmla="*/ 47429 h 606580"/>
                <a:gd name="connsiteX204" fmla="*/ 48793 w 593384"/>
                <a:gd name="connsiteY204" fmla="*/ 141449 h 606580"/>
                <a:gd name="connsiteX205" fmla="*/ 47800 w 593384"/>
                <a:gd name="connsiteY205" fmla="*/ 142288 h 606580"/>
                <a:gd name="connsiteX206" fmla="*/ 47800 w 593384"/>
                <a:gd name="connsiteY206" fmla="*/ 162266 h 606580"/>
                <a:gd name="connsiteX207" fmla="*/ 48793 w 593384"/>
                <a:gd name="connsiteY207" fmla="*/ 163181 h 606580"/>
                <a:gd name="connsiteX208" fmla="*/ 165240 w 593384"/>
                <a:gd name="connsiteY208" fmla="*/ 257353 h 606580"/>
                <a:gd name="connsiteX209" fmla="*/ 175319 w 593384"/>
                <a:gd name="connsiteY209" fmla="*/ 261013 h 606580"/>
                <a:gd name="connsiteX210" fmla="*/ 191431 w 593384"/>
                <a:gd name="connsiteY210" fmla="*/ 244924 h 606580"/>
                <a:gd name="connsiteX211" fmla="*/ 191431 w 593384"/>
                <a:gd name="connsiteY211" fmla="*/ 206111 h 606580"/>
                <a:gd name="connsiteX212" fmla="*/ 206550 w 593384"/>
                <a:gd name="connsiteY212" fmla="*/ 191089 h 606580"/>
                <a:gd name="connsiteX213" fmla="*/ 456931 w 593384"/>
                <a:gd name="connsiteY213" fmla="*/ 191089 h 606580"/>
                <a:gd name="connsiteX214" fmla="*/ 472050 w 593384"/>
                <a:gd name="connsiteY214" fmla="*/ 206111 h 606580"/>
                <a:gd name="connsiteX215" fmla="*/ 472050 w 593384"/>
                <a:gd name="connsiteY215" fmla="*/ 229978 h 606580"/>
                <a:gd name="connsiteX216" fmla="*/ 479304 w 593384"/>
                <a:gd name="connsiteY216" fmla="*/ 245000 h 606580"/>
                <a:gd name="connsiteX217" fmla="*/ 523668 w 593384"/>
                <a:gd name="connsiteY217" fmla="*/ 280229 h 606580"/>
                <a:gd name="connsiteX218" fmla="*/ 533595 w 593384"/>
                <a:gd name="connsiteY218" fmla="*/ 283813 h 606580"/>
                <a:gd name="connsiteX219" fmla="*/ 549707 w 593384"/>
                <a:gd name="connsiteY219" fmla="*/ 267723 h 606580"/>
                <a:gd name="connsiteX220" fmla="*/ 549707 w 593384"/>
                <a:gd name="connsiteY220" fmla="*/ 129553 h 606580"/>
                <a:gd name="connsiteX221" fmla="*/ 533671 w 593384"/>
                <a:gd name="connsiteY221" fmla="*/ 113464 h 606580"/>
                <a:gd name="connsiteX222" fmla="*/ 206550 w 593384"/>
                <a:gd name="connsiteY222" fmla="*/ 113464 h 606580"/>
                <a:gd name="connsiteX223" fmla="*/ 191431 w 593384"/>
                <a:gd name="connsiteY223" fmla="*/ 98442 h 606580"/>
                <a:gd name="connsiteX224" fmla="*/ 191431 w 593384"/>
                <a:gd name="connsiteY224" fmla="*/ 60621 h 606580"/>
                <a:gd name="connsiteX225" fmla="*/ 174327 w 593384"/>
                <a:gd name="connsiteY225" fmla="*/ 43540 h 606580"/>
                <a:gd name="connsiteX226" fmla="*/ 174327 w 593384"/>
                <a:gd name="connsiteY226" fmla="*/ 991 h 606580"/>
                <a:gd name="connsiteX227" fmla="*/ 215408 w 593384"/>
                <a:gd name="connsiteY227" fmla="*/ 17309 h 606580"/>
                <a:gd name="connsiteX228" fmla="*/ 228999 w 593384"/>
                <a:gd name="connsiteY228" fmla="*/ 36449 h 606580"/>
                <a:gd name="connsiteX229" fmla="*/ 234039 w 593384"/>
                <a:gd name="connsiteY229" fmla="*/ 60621 h 606580"/>
                <a:gd name="connsiteX230" fmla="*/ 234039 w 593384"/>
                <a:gd name="connsiteY230" fmla="*/ 70915 h 606580"/>
                <a:gd name="connsiteX231" fmla="*/ 533671 w 593384"/>
                <a:gd name="connsiteY231" fmla="*/ 70915 h 606580"/>
                <a:gd name="connsiteX232" fmla="*/ 592315 w 593384"/>
                <a:gd name="connsiteY232" fmla="*/ 129553 h 606580"/>
                <a:gd name="connsiteX233" fmla="*/ 592315 w 593384"/>
                <a:gd name="connsiteY233" fmla="*/ 267723 h 606580"/>
                <a:gd name="connsiteX234" fmla="*/ 587352 w 593384"/>
                <a:gd name="connsiteY234" fmla="*/ 291438 h 606580"/>
                <a:gd name="connsiteX235" fmla="*/ 573989 w 593384"/>
                <a:gd name="connsiteY235" fmla="*/ 310272 h 606580"/>
                <a:gd name="connsiteX236" fmla="*/ 533595 w 593384"/>
                <a:gd name="connsiteY236" fmla="*/ 326285 h 606580"/>
                <a:gd name="connsiteX237" fmla="*/ 497095 w 593384"/>
                <a:gd name="connsiteY237" fmla="*/ 313551 h 606580"/>
                <a:gd name="connsiteX238" fmla="*/ 452731 w 593384"/>
                <a:gd name="connsiteY238" fmla="*/ 278323 h 606580"/>
                <a:gd name="connsiteX239" fmla="*/ 435550 w 593384"/>
                <a:gd name="connsiteY239" fmla="*/ 256819 h 606580"/>
                <a:gd name="connsiteX240" fmla="*/ 429594 w 593384"/>
                <a:gd name="connsiteY240" fmla="*/ 234096 h 606580"/>
                <a:gd name="connsiteX241" fmla="*/ 429518 w 593384"/>
                <a:gd name="connsiteY241" fmla="*/ 233638 h 606580"/>
                <a:gd name="connsiteX242" fmla="*/ 234039 w 593384"/>
                <a:gd name="connsiteY242" fmla="*/ 233638 h 606580"/>
                <a:gd name="connsiteX243" fmla="*/ 234039 w 593384"/>
                <a:gd name="connsiteY243" fmla="*/ 244924 h 606580"/>
                <a:gd name="connsiteX244" fmla="*/ 229076 w 593384"/>
                <a:gd name="connsiteY244" fmla="*/ 268638 h 606580"/>
                <a:gd name="connsiteX245" fmla="*/ 215713 w 593384"/>
                <a:gd name="connsiteY245" fmla="*/ 287473 h 606580"/>
                <a:gd name="connsiteX246" fmla="*/ 175319 w 593384"/>
                <a:gd name="connsiteY246" fmla="*/ 303562 h 606580"/>
                <a:gd name="connsiteX247" fmla="*/ 138438 w 593384"/>
                <a:gd name="connsiteY247" fmla="*/ 290447 h 606580"/>
                <a:gd name="connsiteX248" fmla="*/ 21991 w 593384"/>
                <a:gd name="connsiteY248" fmla="*/ 196275 h 606580"/>
                <a:gd name="connsiteX249" fmla="*/ 17562 w 593384"/>
                <a:gd name="connsiteY249" fmla="*/ 192309 h 606580"/>
                <a:gd name="connsiteX250" fmla="*/ 17714 w 593384"/>
                <a:gd name="connsiteY250" fmla="*/ 112168 h 606580"/>
                <a:gd name="connsiteX251" fmla="*/ 21762 w 593384"/>
                <a:gd name="connsiteY251" fmla="*/ 108508 h 606580"/>
                <a:gd name="connsiteX252" fmla="*/ 136605 w 593384"/>
                <a:gd name="connsiteY252" fmla="*/ 14564 h 606580"/>
                <a:gd name="connsiteX253" fmla="*/ 174327 w 593384"/>
                <a:gd name="connsiteY253" fmla="*/ 991 h 606580"/>
                <a:gd name="connsiteX254" fmla="*/ 174289 w 593384"/>
                <a:gd name="connsiteY254" fmla="*/ 565 h 606580"/>
                <a:gd name="connsiteX255" fmla="*/ 136262 w 593384"/>
                <a:gd name="connsiteY255" fmla="*/ 14135 h 606580"/>
                <a:gd name="connsiteX256" fmla="*/ 21416 w 593384"/>
                <a:gd name="connsiteY256" fmla="*/ 108137 h 606580"/>
                <a:gd name="connsiteX257" fmla="*/ 17293 w 593384"/>
                <a:gd name="connsiteY257" fmla="*/ 111797 h 606580"/>
                <a:gd name="connsiteX258" fmla="*/ 17216 w 593384"/>
                <a:gd name="connsiteY258" fmla="*/ 192686 h 606580"/>
                <a:gd name="connsiteX259" fmla="*/ 21645 w 593384"/>
                <a:gd name="connsiteY259" fmla="*/ 196650 h 606580"/>
                <a:gd name="connsiteX260" fmla="*/ 138095 w 593384"/>
                <a:gd name="connsiteY260" fmla="*/ 290805 h 606580"/>
                <a:gd name="connsiteX261" fmla="*/ 175282 w 593384"/>
                <a:gd name="connsiteY261" fmla="*/ 303994 h 606580"/>
                <a:gd name="connsiteX262" fmla="*/ 216058 w 593384"/>
                <a:gd name="connsiteY262" fmla="*/ 287831 h 606580"/>
                <a:gd name="connsiteX263" fmla="*/ 229498 w 593384"/>
                <a:gd name="connsiteY263" fmla="*/ 268848 h 606580"/>
                <a:gd name="connsiteX264" fmla="*/ 234538 w 593384"/>
                <a:gd name="connsiteY264" fmla="*/ 244909 h 606580"/>
                <a:gd name="connsiteX265" fmla="*/ 234538 w 593384"/>
                <a:gd name="connsiteY265" fmla="*/ 234159 h 606580"/>
                <a:gd name="connsiteX266" fmla="*/ 429027 w 593384"/>
                <a:gd name="connsiteY266" fmla="*/ 234159 h 606580"/>
                <a:gd name="connsiteX267" fmla="*/ 435060 w 593384"/>
                <a:gd name="connsiteY267" fmla="*/ 257031 h 606580"/>
                <a:gd name="connsiteX268" fmla="*/ 452393 w 593384"/>
                <a:gd name="connsiteY268" fmla="*/ 278683 h 606580"/>
                <a:gd name="connsiteX269" fmla="*/ 496759 w 593384"/>
                <a:gd name="connsiteY269" fmla="*/ 313905 h 606580"/>
                <a:gd name="connsiteX270" fmla="*/ 533564 w 593384"/>
                <a:gd name="connsiteY270" fmla="*/ 326789 h 606580"/>
                <a:gd name="connsiteX271" fmla="*/ 574341 w 593384"/>
                <a:gd name="connsiteY271" fmla="*/ 310550 h 606580"/>
                <a:gd name="connsiteX272" fmla="*/ 587780 w 593384"/>
                <a:gd name="connsiteY272" fmla="*/ 291567 h 606580"/>
                <a:gd name="connsiteX273" fmla="*/ 592820 w 593384"/>
                <a:gd name="connsiteY273" fmla="*/ 267704 h 606580"/>
                <a:gd name="connsiteX274" fmla="*/ 592820 w 593384"/>
                <a:gd name="connsiteY274" fmla="*/ 129560 h 606580"/>
                <a:gd name="connsiteX275" fmla="*/ 533641 w 593384"/>
                <a:gd name="connsiteY275" fmla="*/ 70476 h 606580"/>
                <a:gd name="connsiteX276" fmla="*/ 234538 w 593384"/>
                <a:gd name="connsiteY276" fmla="*/ 70476 h 606580"/>
                <a:gd name="connsiteX277" fmla="*/ 234538 w 593384"/>
                <a:gd name="connsiteY277" fmla="*/ 60641 h 606580"/>
                <a:gd name="connsiteX278" fmla="*/ 229421 w 593384"/>
                <a:gd name="connsiteY278" fmla="*/ 36321 h 606580"/>
                <a:gd name="connsiteX279" fmla="*/ 215753 w 593384"/>
                <a:gd name="connsiteY279" fmla="*/ 16956 h 606580"/>
                <a:gd name="connsiteX280" fmla="*/ 174289 w 593384"/>
                <a:gd name="connsiteY280" fmla="*/ 565 h 606580"/>
                <a:gd name="connsiteX281" fmla="*/ 174327 w 593384"/>
                <a:gd name="connsiteY281" fmla="*/ 0 h 606580"/>
                <a:gd name="connsiteX282" fmla="*/ 216095 w 593384"/>
                <a:gd name="connsiteY282" fmla="*/ 16623 h 606580"/>
                <a:gd name="connsiteX283" fmla="*/ 229916 w 593384"/>
                <a:gd name="connsiteY283" fmla="*/ 36068 h 606580"/>
                <a:gd name="connsiteX284" fmla="*/ 235108 w 593384"/>
                <a:gd name="connsiteY284" fmla="*/ 60621 h 606580"/>
                <a:gd name="connsiteX285" fmla="*/ 235108 w 593384"/>
                <a:gd name="connsiteY285" fmla="*/ 69924 h 606580"/>
                <a:gd name="connsiteX286" fmla="*/ 533671 w 593384"/>
                <a:gd name="connsiteY286" fmla="*/ 69924 h 606580"/>
                <a:gd name="connsiteX287" fmla="*/ 593384 w 593384"/>
                <a:gd name="connsiteY287" fmla="*/ 129553 h 606580"/>
                <a:gd name="connsiteX288" fmla="*/ 593384 w 593384"/>
                <a:gd name="connsiteY288" fmla="*/ 267723 h 606580"/>
                <a:gd name="connsiteX289" fmla="*/ 588268 w 593384"/>
                <a:gd name="connsiteY289" fmla="*/ 291819 h 606580"/>
                <a:gd name="connsiteX290" fmla="*/ 574752 w 593384"/>
                <a:gd name="connsiteY290" fmla="*/ 310959 h 606580"/>
                <a:gd name="connsiteX291" fmla="*/ 533595 w 593384"/>
                <a:gd name="connsiteY291" fmla="*/ 327353 h 606580"/>
                <a:gd name="connsiteX292" fmla="*/ 496485 w 593384"/>
                <a:gd name="connsiteY292" fmla="*/ 314314 h 606580"/>
                <a:gd name="connsiteX293" fmla="*/ 452120 w 593384"/>
                <a:gd name="connsiteY293" fmla="*/ 279085 h 606580"/>
                <a:gd name="connsiteX294" fmla="*/ 434634 w 593384"/>
                <a:gd name="connsiteY294" fmla="*/ 257277 h 606580"/>
                <a:gd name="connsiteX295" fmla="*/ 428602 w 593384"/>
                <a:gd name="connsiteY295" fmla="*/ 234630 h 606580"/>
                <a:gd name="connsiteX296" fmla="*/ 235108 w 593384"/>
                <a:gd name="connsiteY296" fmla="*/ 234630 h 606580"/>
                <a:gd name="connsiteX297" fmla="*/ 235108 w 593384"/>
                <a:gd name="connsiteY297" fmla="*/ 244924 h 606580"/>
                <a:gd name="connsiteX298" fmla="*/ 229992 w 593384"/>
                <a:gd name="connsiteY298" fmla="*/ 269020 h 606580"/>
                <a:gd name="connsiteX299" fmla="*/ 216400 w 593384"/>
                <a:gd name="connsiteY299" fmla="*/ 288235 h 606580"/>
                <a:gd name="connsiteX300" fmla="*/ 175319 w 593384"/>
                <a:gd name="connsiteY300" fmla="*/ 304553 h 606580"/>
                <a:gd name="connsiteX301" fmla="*/ 137827 w 593384"/>
                <a:gd name="connsiteY301" fmla="*/ 291209 h 606580"/>
                <a:gd name="connsiteX302" fmla="*/ 21380 w 593384"/>
                <a:gd name="connsiteY302" fmla="*/ 197037 h 606580"/>
                <a:gd name="connsiteX303" fmla="*/ 16875 w 593384"/>
                <a:gd name="connsiteY303" fmla="*/ 192996 h 606580"/>
                <a:gd name="connsiteX304" fmla="*/ 17027 w 593384"/>
                <a:gd name="connsiteY304" fmla="*/ 111405 h 606580"/>
                <a:gd name="connsiteX305" fmla="*/ 21151 w 593384"/>
                <a:gd name="connsiteY305" fmla="*/ 107745 h 606580"/>
                <a:gd name="connsiteX306" fmla="*/ 135994 w 593384"/>
                <a:gd name="connsiteY306" fmla="*/ 13725 h 606580"/>
                <a:gd name="connsiteX307" fmla="*/ 174327 w 593384"/>
                <a:gd name="connsiteY307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</a:cxnLst>
              <a:rect l="l" t="t" r="r" b="b"/>
              <a:pathLst>
                <a:path w="593384" h="606580">
                  <a:moveTo>
                    <a:pt x="59789" y="323835"/>
                  </a:moveTo>
                  <a:cubicBezTo>
                    <a:pt x="52535" y="323835"/>
                    <a:pt x="44670" y="329554"/>
                    <a:pt x="44670" y="338857"/>
                  </a:cubicBezTo>
                  <a:lnTo>
                    <a:pt x="44670" y="477027"/>
                  </a:lnTo>
                  <a:cubicBezTo>
                    <a:pt x="44670" y="485338"/>
                    <a:pt x="51390" y="492048"/>
                    <a:pt x="59713" y="492048"/>
                  </a:cubicBezTo>
                  <a:lnTo>
                    <a:pt x="386834" y="492048"/>
                  </a:lnTo>
                  <a:cubicBezTo>
                    <a:pt x="395692" y="492048"/>
                    <a:pt x="402946" y="499292"/>
                    <a:pt x="402946" y="508138"/>
                  </a:cubicBezTo>
                  <a:lnTo>
                    <a:pt x="402946" y="545959"/>
                  </a:lnTo>
                  <a:cubicBezTo>
                    <a:pt x="402946" y="555872"/>
                    <a:pt x="411269" y="561972"/>
                    <a:pt x="419058" y="561972"/>
                  </a:cubicBezTo>
                  <a:cubicBezTo>
                    <a:pt x="422723" y="561972"/>
                    <a:pt x="426159" y="560752"/>
                    <a:pt x="429137" y="558388"/>
                  </a:cubicBezTo>
                  <a:lnTo>
                    <a:pt x="543981" y="464369"/>
                  </a:lnTo>
                  <a:cubicBezTo>
                    <a:pt x="544286" y="464140"/>
                    <a:pt x="544592" y="463835"/>
                    <a:pt x="544897" y="463606"/>
                  </a:cubicBezTo>
                  <a:cubicBezTo>
                    <a:pt x="550013" y="458497"/>
                    <a:pt x="550013" y="450109"/>
                    <a:pt x="544897" y="445000"/>
                  </a:cubicBezTo>
                  <a:cubicBezTo>
                    <a:pt x="544592" y="444695"/>
                    <a:pt x="544210" y="444390"/>
                    <a:pt x="543904" y="444162"/>
                  </a:cubicBezTo>
                  <a:lnTo>
                    <a:pt x="427533" y="349990"/>
                  </a:lnTo>
                  <a:cubicBezTo>
                    <a:pt x="424784" y="347778"/>
                    <a:pt x="421501" y="346634"/>
                    <a:pt x="418065" y="346634"/>
                  </a:cubicBezTo>
                  <a:cubicBezTo>
                    <a:pt x="410811" y="346634"/>
                    <a:pt x="402946" y="352353"/>
                    <a:pt x="402946" y="361656"/>
                  </a:cubicBezTo>
                  <a:lnTo>
                    <a:pt x="402946" y="400469"/>
                  </a:lnTo>
                  <a:cubicBezTo>
                    <a:pt x="402946" y="409314"/>
                    <a:pt x="395692" y="416482"/>
                    <a:pt x="386834" y="416482"/>
                  </a:cubicBezTo>
                  <a:lnTo>
                    <a:pt x="136453" y="416482"/>
                  </a:lnTo>
                  <a:cubicBezTo>
                    <a:pt x="127519" y="416482"/>
                    <a:pt x="120342" y="409314"/>
                    <a:pt x="120342" y="400469"/>
                  </a:cubicBezTo>
                  <a:lnTo>
                    <a:pt x="120342" y="376602"/>
                  </a:lnTo>
                  <a:cubicBezTo>
                    <a:pt x="120342" y="371035"/>
                    <a:pt x="117822" y="365850"/>
                    <a:pt x="113469" y="362342"/>
                  </a:cubicBezTo>
                  <a:lnTo>
                    <a:pt x="69105" y="327114"/>
                  </a:lnTo>
                  <a:cubicBezTo>
                    <a:pt x="66356" y="324979"/>
                    <a:pt x="63149" y="323835"/>
                    <a:pt x="59789" y="323835"/>
                  </a:cubicBezTo>
                  <a:close/>
                  <a:moveTo>
                    <a:pt x="59757" y="323324"/>
                  </a:moveTo>
                  <a:cubicBezTo>
                    <a:pt x="63040" y="323324"/>
                    <a:pt x="66401" y="324391"/>
                    <a:pt x="69379" y="326755"/>
                  </a:cubicBezTo>
                  <a:lnTo>
                    <a:pt x="113750" y="361977"/>
                  </a:lnTo>
                  <a:cubicBezTo>
                    <a:pt x="118255" y="365484"/>
                    <a:pt x="120852" y="370897"/>
                    <a:pt x="120852" y="376615"/>
                  </a:cubicBezTo>
                  <a:lnTo>
                    <a:pt x="120852" y="400477"/>
                  </a:lnTo>
                  <a:cubicBezTo>
                    <a:pt x="120852" y="409016"/>
                    <a:pt x="127802" y="416030"/>
                    <a:pt x="136431" y="416030"/>
                  </a:cubicBezTo>
                  <a:lnTo>
                    <a:pt x="386846" y="416030"/>
                  </a:lnTo>
                  <a:cubicBezTo>
                    <a:pt x="395476" y="416030"/>
                    <a:pt x="402425" y="409016"/>
                    <a:pt x="402425" y="400477"/>
                  </a:cubicBezTo>
                  <a:lnTo>
                    <a:pt x="402425" y="361672"/>
                  </a:lnTo>
                  <a:cubicBezTo>
                    <a:pt x="402425" y="352447"/>
                    <a:pt x="410062" y="346119"/>
                    <a:pt x="418081" y="346119"/>
                  </a:cubicBezTo>
                  <a:cubicBezTo>
                    <a:pt x="421441" y="346119"/>
                    <a:pt x="424878" y="347187"/>
                    <a:pt x="427856" y="349626"/>
                  </a:cubicBezTo>
                  <a:lnTo>
                    <a:pt x="544319" y="443781"/>
                  </a:lnTo>
                  <a:cubicBezTo>
                    <a:pt x="544625" y="444086"/>
                    <a:pt x="545007" y="444314"/>
                    <a:pt x="545312" y="444696"/>
                  </a:cubicBezTo>
                  <a:cubicBezTo>
                    <a:pt x="550582" y="449956"/>
                    <a:pt x="550582" y="458647"/>
                    <a:pt x="545236" y="463908"/>
                  </a:cubicBezTo>
                  <a:cubicBezTo>
                    <a:pt x="544930" y="464213"/>
                    <a:pt x="544625" y="464518"/>
                    <a:pt x="544319" y="464746"/>
                  </a:cubicBezTo>
                  <a:lnTo>
                    <a:pt x="429460" y="558748"/>
                  </a:lnTo>
                  <a:cubicBezTo>
                    <a:pt x="426252" y="561340"/>
                    <a:pt x="422587" y="562484"/>
                    <a:pt x="419074" y="562484"/>
                  </a:cubicBezTo>
                  <a:cubicBezTo>
                    <a:pt x="410520" y="562484"/>
                    <a:pt x="402425" y="555775"/>
                    <a:pt x="402425" y="545940"/>
                  </a:cubicBezTo>
                  <a:lnTo>
                    <a:pt x="402425" y="508126"/>
                  </a:lnTo>
                  <a:cubicBezTo>
                    <a:pt x="402425" y="499511"/>
                    <a:pt x="395476" y="492573"/>
                    <a:pt x="386846" y="492573"/>
                  </a:cubicBezTo>
                  <a:lnTo>
                    <a:pt x="59680" y="492573"/>
                  </a:lnTo>
                  <a:cubicBezTo>
                    <a:pt x="51127" y="492573"/>
                    <a:pt x="44101" y="485636"/>
                    <a:pt x="44101" y="477021"/>
                  </a:cubicBezTo>
                  <a:lnTo>
                    <a:pt x="44101" y="338877"/>
                  </a:lnTo>
                  <a:cubicBezTo>
                    <a:pt x="44101" y="329652"/>
                    <a:pt x="51738" y="323324"/>
                    <a:pt x="59757" y="323324"/>
                  </a:cubicBezTo>
                  <a:close/>
                  <a:moveTo>
                    <a:pt x="59789" y="322767"/>
                  </a:moveTo>
                  <a:cubicBezTo>
                    <a:pt x="52000" y="322767"/>
                    <a:pt x="43677" y="328944"/>
                    <a:pt x="43677" y="338857"/>
                  </a:cubicBezTo>
                  <a:lnTo>
                    <a:pt x="43677" y="477027"/>
                  </a:lnTo>
                  <a:cubicBezTo>
                    <a:pt x="43677" y="485872"/>
                    <a:pt x="50855" y="493116"/>
                    <a:pt x="59713" y="493116"/>
                  </a:cubicBezTo>
                  <a:lnTo>
                    <a:pt x="386834" y="493116"/>
                  </a:lnTo>
                  <a:cubicBezTo>
                    <a:pt x="395157" y="493116"/>
                    <a:pt x="401953" y="499826"/>
                    <a:pt x="401953" y="508138"/>
                  </a:cubicBezTo>
                  <a:lnTo>
                    <a:pt x="401953" y="545959"/>
                  </a:lnTo>
                  <a:cubicBezTo>
                    <a:pt x="401953" y="556482"/>
                    <a:pt x="410811" y="563040"/>
                    <a:pt x="419058" y="563040"/>
                  </a:cubicBezTo>
                  <a:cubicBezTo>
                    <a:pt x="422952" y="563040"/>
                    <a:pt x="426617" y="561667"/>
                    <a:pt x="429748" y="559151"/>
                  </a:cubicBezTo>
                  <a:lnTo>
                    <a:pt x="544592" y="465131"/>
                  </a:lnTo>
                  <a:cubicBezTo>
                    <a:pt x="544973" y="464902"/>
                    <a:pt x="545279" y="464597"/>
                    <a:pt x="545584" y="464292"/>
                  </a:cubicBezTo>
                  <a:cubicBezTo>
                    <a:pt x="551082" y="458802"/>
                    <a:pt x="551082" y="449804"/>
                    <a:pt x="545584" y="444314"/>
                  </a:cubicBezTo>
                  <a:cubicBezTo>
                    <a:pt x="545279" y="443933"/>
                    <a:pt x="544897" y="443628"/>
                    <a:pt x="544592" y="443399"/>
                  </a:cubicBezTo>
                  <a:lnTo>
                    <a:pt x="428144" y="349227"/>
                  </a:lnTo>
                  <a:cubicBezTo>
                    <a:pt x="425243" y="346863"/>
                    <a:pt x="421730" y="345567"/>
                    <a:pt x="418065" y="345567"/>
                  </a:cubicBezTo>
                  <a:cubicBezTo>
                    <a:pt x="410276" y="345567"/>
                    <a:pt x="401953" y="351743"/>
                    <a:pt x="401953" y="361656"/>
                  </a:cubicBezTo>
                  <a:lnTo>
                    <a:pt x="401953" y="400469"/>
                  </a:lnTo>
                  <a:cubicBezTo>
                    <a:pt x="401953" y="408704"/>
                    <a:pt x="395157" y="415491"/>
                    <a:pt x="386834" y="415491"/>
                  </a:cubicBezTo>
                  <a:lnTo>
                    <a:pt x="136453" y="415491"/>
                  </a:lnTo>
                  <a:cubicBezTo>
                    <a:pt x="128130" y="415491"/>
                    <a:pt x="121334" y="408704"/>
                    <a:pt x="121334" y="400469"/>
                  </a:cubicBezTo>
                  <a:lnTo>
                    <a:pt x="121334" y="376602"/>
                  </a:lnTo>
                  <a:cubicBezTo>
                    <a:pt x="121334" y="370730"/>
                    <a:pt x="118738" y="365240"/>
                    <a:pt x="114080" y="361580"/>
                  </a:cubicBezTo>
                  <a:lnTo>
                    <a:pt x="69716" y="326351"/>
                  </a:lnTo>
                  <a:cubicBezTo>
                    <a:pt x="66814" y="323987"/>
                    <a:pt x="63378" y="322767"/>
                    <a:pt x="59789" y="322767"/>
                  </a:cubicBezTo>
                  <a:close/>
                  <a:moveTo>
                    <a:pt x="59789" y="280218"/>
                  </a:moveTo>
                  <a:cubicBezTo>
                    <a:pt x="72923" y="280218"/>
                    <a:pt x="85904" y="284793"/>
                    <a:pt x="96289" y="293029"/>
                  </a:cubicBezTo>
                  <a:lnTo>
                    <a:pt x="140653" y="328258"/>
                  </a:lnTo>
                  <a:cubicBezTo>
                    <a:pt x="147831" y="334053"/>
                    <a:pt x="153787" y="341449"/>
                    <a:pt x="157834" y="349761"/>
                  </a:cubicBezTo>
                  <a:cubicBezTo>
                    <a:pt x="161194" y="356776"/>
                    <a:pt x="163255" y="364630"/>
                    <a:pt x="163790" y="372484"/>
                  </a:cubicBezTo>
                  <a:lnTo>
                    <a:pt x="163866" y="372942"/>
                  </a:lnTo>
                  <a:lnTo>
                    <a:pt x="359345" y="372942"/>
                  </a:lnTo>
                  <a:lnTo>
                    <a:pt x="359345" y="361656"/>
                  </a:lnTo>
                  <a:cubicBezTo>
                    <a:pt x="359345" y="353421"/>
                    <a:pt x="361025" y="345414"/>
                    <a:pt x="364308" y="337942"/>
                  </a:cubicBezTo>
                  <a:cubicBezTo>
                    <a:pt x="367439" y="330850"/>
                    <a:pt x="371944" y="324445"/>
                    <a:pt x="377671" y="319107"/>
                  </a:cubicBezTo>
                  <a:cubicBezTo>
                    <a:pt x="388667" y="308737"/>
                    <a:pt x="403022" y="303018"/>
                    <a:pt x="418065" y="303018"/>
                  </a:cubicBezTo>
                  <a:cubicBezTo>
                    <a:pt x="431428" y="303018"/>
                    <a:pt x="444485" y="307669"/>
                    <a:pt x="454946" y="316133"/>
                  </a:cubicBezTo>
                  <a:lnTo>
                    <a:pt x="571393" y="410305"/>
                  </a:lnTo>
                  <a:cubicBezTo>
                    <a:pt x="572386" y="411144"/>
                    <a:pt x="573990" y="412517"/>
                    <a:pt x="575822" y="414271"/>
                  </a:cubicBezTo>
                  <a:cubicBezTo>
                    <a:pt x="597890" y="436384"/>
                    <a:pt x="597814" y="472375"/>
                    <a:pt x="575670" y="494412"/>
                  </a:cubicBezTo>
                  <a:cubicBezTo>
                    <a:pt x="574066" y="496014"/>
                    <a:pt x="572539" y="497310"/>
                    <a:pt x="571623" y="498072"/>
                  </a:cubicBezTo>
                  <a:lnTo>
                    <a:pt x="456779" y="592016"/>
                  </a:lnTo>
                  <a:cubicBezTo>
                    <a:pt x="446089" y="600785"/>
                    <a:pt x="432726" y="605589"/>
                    <a:pt x="419058" y="605589"/>
                  </a:cubicBezTo>
                  <a:cubicBezTo>
                    <a:pt x="403709" y="605589"/>
                    <a:pt x="389125" y="599793"/>
                    <a:pt x="377976" y="589271"/>
                  </a:cubicBezTo>
                  <a:cubicBezTo>
                    <a:pt x="372173" y="583780"/>
                    <a:pt x="367592" y="577375"/>
                    <a:pt x="364385" y="570131"/>
                  </a:cubicBezTo>
                  <a:cubicBezTo>
                    <a:pt x="361025" y="562506"/>
                    <a:pt x="359345" y="554423"/>
                    <a:pt x="359345" y="545959"/>
                  </a:cubicBezTo>
                  <a:lnTo>
                    <a:pt x="359345" y="535665"/>
                  </a:lnTo>
                  <a:lnTo>
                    <a:pt x="59713" y="535665"/>
                  </a:lnTo>
                  <a:cubicBezTo>
                    <a:pt x="27336" y="535665"/>
                    <a:pt x="1069" y="509358"/>
                    <a:pt x="1069" y="477027"/>
                  </a:cubicBezTo>
                  <a:lnTo>
                    <a:pt x="1069" y="338857"/>
                  </a:lnTo>
                  <a:cubicBezTo>
                    <a:pt x="1069" y="330621"/>
                    <a:pt x="2749" y="322615"/>
                    <a:pt x="6032" y="315142"/>
                  </a:cubicBezTo>
                  <a:cubicBezTo>
                    <a:pt x="9163" y="308051"/>
                    <a:pt x="13668" y="301722"/>
                    <a:pt x="19395" y="296308"/>
                  </a:cubicBezTo>
                  <a:cubicBezTo>
                    <a:pt x="30314" y="285937"/>
                    <a:pt x="44746" y="280218"/>
                    <a:pt x="59789" y="280218"/>
                  </a:cubicBezTo>
                  <a:close/>
                  <a:moveTo>
                    <a:pt x="59757" y="279792"/>
                  </a:moveTo>
                  <a:cubicBezTo>
                    <a:pt x="44559" y="279792"/>
                    <a:pt x="30049" y="285510"/>
                    <a:pt x="18975" y="295955"/>
                  </a:cubicBezTo>
                  <a:cubicBezTo>
                    <a:pt x="13248" y="301367"/>
                    <a:pt x="8742" y="307771"/>
                    <a:pt x="5534" y="315014"/>
                  </a:cubicBezTo>
                  <a:cubicBezTo>
                    <a:pt x="2174" y="322562"/>
                    <a:pt x="494" y="330567"/>
                    <a:pt x="494" y="338877"/>
                  </a:cubicBezTo>
                  <a:lnTo>
                    <a:pt x="494" y="477021"/>
                  </a:lnTo>
                  <a:cubicBezTo>
                    <a:pt x="494" y="509574"/>
                    <a:pt x="27070" y="536105"/>
                    <a:pt x="59680" y="536105"/>
                  </a:cubicBezTo>
                  <a:lnTo>
                    <a:pt x="358818" y="536105"/>
                  </a:lnTo>
                  <a:lnTo>
                    <a:pt x="358818" y="545940"/>
                  </a:lnTo>
                  <a:cubicBezTo>
                    <a:pt x="358818" y="554403"/>
                    <a:pt x="360575" y="562636"/>
                    <a:pt x="363935" y="570260"/>
                  </a:cubicBezTo>
                  <a:cubicBezTo>
                    <a:pt x="367143" y="577579"/>
                    <a:pt x="371801" y="584059"/>
                    <a:pt x="377605" y="589625"/>
                  </a:cubicBezTo>
                  <a:cubicBezTo>
                    <a:pt x="388908" y="600222"/>
                    <a:pt x="403571" y="606016"/>
                    <a:pt x="419074" y="606016"/>
                  </a:cubicBezTo>
                  <a:cubicBezTo>
                    <a:pt x="432820" y="606016"/>
                    <a:pt x="446338" y="601213"/>
                    <a:pt x="457106" y="592446"/>
                  </a:cubicBezTo>
                  <a:lnTo>
                    <a:pt x="571965" y="498444"/>
                  </a:lnTo>
                  <a:cubicBezTo>
                    <a:pt x="572958" y="497681"/>
                    <a:pt x="574409" y="496385"/>
                    <a:pt x="576089" y="494784"/>
                  </a:cubicBezTo>
                  <a:cubicBezTo>
                    <a:pt x="598389" y="472523"/>
                    <a:pt x="598465" y="436233"/>
                    <a:pt x="576165" y="413895"/>
                  </a:cubicBezTo>
                  <a:cubicBezTo>
                    <a:pt x="574409" y="412142"/>
                    <a:pt x="572805" y="410770"/>
                    <a:pt x="571736" y="409931"/>
                  </a:cubicBezTo>
                  <a:lnTo>
                    <a:pt x="455273" y="315777"/>
                  </a:lnTo>
                  <a:cubicBezTo>
                    <a:pt x="444734" y="307238"/>
                    <a:pt x="431522" y="302587"/>
                    <a:pt x="418081" y="302587"/>
                  </a:cubicBezTo>
                  <a:cubicBezTo>
                    <a:pt x="402883" y="302587"/>
                    <a:pt x="388373" y="308305"/>
                    <a:pt x="377300" y="318750"/>
                  </a:cubicBezTo>
                  <a:cubicBezTo>
                    <a:pt x="371572" y="324163"/>
                    <a:pt x="367066" y="330567"/>
                    <a:pt x="363859" y="337733"/>
                  </a:cubicBezTo>
                  <a:cubicBezTo>
                    <a:pt x="360499" y="345281"/>
                    <a:pt x="358818" y="353362"/>
                    <a:pt x="358818" y="361672"/>
                  </a:cubicBezTo>
                  <a:lnTo>
                    <a:pt x="358818" y="372422"/>
                  </a:lnTo>
                  <a:lnTo>
                    <a:pt x="164306" y="372422"/>
                  </a:lnTo>
                  <a:cubicBezTo>
                    <a:pt x="163771" y="364569"/>
                    <a:pt x="161709" y="356717"/>
                    <a:pt x="158273" y="349550"/>
                  </a:cubicBezTo>
                  <a:cubicBezTo>
                    <a:pt x="154225" y="341164"/>
                    <a:pt x="148192" y="333693"/>
                    <a:pt x="140937" y="327898"/>
                  </a:cubicBezTo>
                  <a:lnTo>
                    <a:pt x="96566" y="292676"/>
                  </a:lnTo>
                  <a:cubicBezTo>
                    <a:pt x="86104" y="284366"/>
                    <a:pt x="73045" y="279792"/>
                    <a:pt x="59757" y="279792"/>
                  </a:cubicBezTo>
                  <a:close/>
                  <a:moveTo>
                    <a:pt x="59789" y="279227"/>
                  </a:moveTo>
                  <a:cubicBezTo>
                    <a:pt x="73152" y="279227"/>
                    <a:pt x="86362" y="283878"/>
                    <a:pt x="96899" y="292266"/>
                  </a:cubicBezTo>
                  <a:lnTo>
                    <a:pt x="141264" y="327495"/>
                  </a:lnTo>
                  <a:cubicBezTo>
                    <a:pt x="148594" y="333290"/>
                    <a:pt x="154627" y="340839"/>
                    <a:pt x="158750" y="349303"/>
                  </a:cubicBezTo>
                  <a:cubicBezTo>
                    <a:pt x="162110" y="356319"/>
                    <a:pt x="164172" y="364096"/>
                    <a:pt x="164782" y="371950"/>
                  </a:cubicBezTo>
                  <a:lnTo>
                    <a:pt x="358276" y="371950"/>
                  </a:lnTo>
                  <a:lnTo>
                    <a:pt x="358276" y="361656"/>
                  </a:lnTo>
                  <a:cubicBezTo>
                    <a:pt x="358276" y="353268"/>
                    <a:pt x="360032" y="345186"/>
                    <a:pt x="363392" y="337560"/>
                  </a:cubicBezTo>
                  <a:cubicBezTo>
                    <a:pt x="366599" y="330316"/>
                    <a:pt x="371180" y="323835"/>
                    <a:pt x="376984" y="318345"/>
                  </a:cubicBezTo>
                  <a:cubicBezTo>
                    <a:pt x="388132" y="307822"/>
                    <a:pt x="402717" y="302027"/>
                    <a:pt x="418065" y="302027"/>
                  </a:cubicBezTo>
                  <a:cubicBezTo>
                    <a:pt x="431657" y="302027"/>
                    <a:pt x="444943" y="306754"/>
                    <a:pt x="455557" y="315371"/>
                  </a:cubicBezTo>
                  <a:lnTo>
                    <a:pt x="572004" y="409543"/>
                  </a:lnTo>
                  <a:cubicBezTo>
                    <a:pt x="573073" y="410382"/>
                    <a:pt x="574677" y="411754"/>
                    <a:pt x="576510" y="413584"/>
                  </a:cubicBezTo>
                  <a:cubicBezTo>
                    <a:pt x="598959" y="436079"/>
                    <a:pt x="598959" y="472680"/>
                    <a:pt x="576357" y="495099"/>
                  </a:cubicBezTo>
                  <a:cubicBezTo>
                    <a:pt x="574753" y="496776"/>
                    <a:pt x="573226" y="498072"/>
                    <a:pt x="572233" y="498835"/>
                  </a:cubicBezTo>
                  <a:lnTo>
                    <a:pt x="457390" y="592855"/>
                  </a:lnTo>
                  <a:cubicBezTo>
                    <a:pt x="446547" y="601700"/>
                    <a:pt x="432955" y="606580"/>
                    <a:pt x="419058" y="606580"/>
                  </a:cubicBezTo>
                  <a:cubicBezTo>
                    <a:pt x="403480" y="606580"/>
                    <a:pt x="388590" y="600709"/>
                    <a:pt x="377289" y="589957"/>
                  </a:cubicBezTo>
                  <a:cubicBezTo>
                    <a:pt x="371333" y="584467"/>
                    <a:pt x="366752" y="577909"/>
                    <a:pt x="363468" y="570512"/>
                  </a:cubicBezTo>
                  <a:cubicBezTo>
                    <a:pt x="360032" y="562811"/>
                    <a:pt x="358276" y="554499"/>
                    <a:pt x="358276" y="545959"/>
                  </a:cubicBezTo>
                  <a:lnTo>
                    <a:pt x="358276" y="536656"/>
                  </a:lnTo>
                  <a:lnTo>
                    <a:pt x="59713" y="536656"/>
                  </a:lnTo>
                  <a:cubicBezTo>
                    <a:pt x="26802" y="536656"/>
                    <a:pt x="0" y="509892"/>
                    <a:pt x="0" y="477027"/>
                  </a:cubicBezTo>
                  <a:lnTo>
                    <a:pt x="0" y="338857"/>
                  </a:lnTo>
                  <a:cubicBezTo>
                    <a:pt x="0" y="330469"/>
                    <a:pt x="1756" y="322386"/>
                    <a:pt x="5116" y="314761"/>
                  </a:cubicBezTo>
                  <a:cubicBezTo>
                    <a:pt x="8323" y="307517"/>
                    <a:pt x="12905" y="301035"/>
                    <a:pt x="18632" y="295621"/>
                  </a:cubicBezTo>
                  <a:cubicBezTo>
                    <a:pt x="29856" y="285022"/>
                    <a:pt x="44441" y="279227"/>
                    <a:pt x="59789" y="279227"/>
                  </a:cubicBezTo>
                  <a:close/>
                  <a:moveTo>
                    <a:pt x="174327" y="44608"/>
                  </a:moveTo>
                  <a:cubicBezTo>
                    <a:pt x="170661" y="44608"/>
                    <a:pt x="167225" y="45828"/>
                    <a:pt x="164247" y="48192"/>
                  </a:cubicBezTo>
                  <a:lnTo>
                    <a:pt x="49403" y="142211"/>
                  </a:lnTo>
                  <a:cubicBezTo>
                    <a:pt x="49098" y="142440"/>
                    <a:pt x="48793" y="142745"/>
                    <a:pt x="48487" y="142974"/>
                  </a:cubicBezTo>
                  <a:cubicBezTo>
                    <a:pt x="43371" y="148083"/>
                    <a:pt x="43371" y="156394"/>
                    <a:pt x="48487" y="161580"/>
                  </a:cubicBezTo>
                  <a:cubicBezTo>
                    <a:pt x="48793" y="161885"/>
                    <a:pt x="49098" y="162113"/>
                    <a:pt x="49480" y="162418"/>
                  </a:cubicBezTo>
                  <a:lnTo>
                    <a:pt x="165851" y="256590"/>
                  </a:lnTo>
                  <a:cubicBezTo>
                    <a:pt x="168600" y="258802"/>
                    <a:pt x="171883" y="259946"/>
                    <a:pt x="175319" y="259946"/>
                  </a:cubicBezTo>
                  <a:cubicBezTo>
                    <a:pt x="182573" y="259946"/>
                    <a:pt x="190438" y="254227"/>
                    <a:pt x="190438" y="244924"/>
                  </a:cubicBezTo>
                  <a:lnTo>
                    <a:pt x="190438" y="206111"/>
                  </a:lnTo>
                  <a:cubicBezTo>
                    <a:pt x="190438" y="197266"/>
                    <a:pt x="197616" y="190098"/>
                    <a:pt x="206550" y="190098"/>
                  </a:cubicBezTo>
                  <a:lnTo>
                    <a:pt x="456931" y="190098"/>
                  </a:lnTo>
                  <a:cubicBezTo>
                    <a:pt x="465788" y="190098"/>
                    <a:pt x="473042" y="197266"/>
                    <a:pt x="473042" y="206111"/>
                  </a:cubicBezTo>
                  <a:lnTo>
                    <a:pt x="473042" y="229978"/>
                  </a:lnTo>
                  <a:cubicBezTo>
                    <a:pt x="473042" y="235545"/>
                    <a:pt x="475562" y="240730"/>
                    <a:pt x="479915" y="244238"/>
                  </a:cubicBezTo>
                  <a:lnTo>
                    <a:pt x="524279" y="279466"/>
                  </a:lnTo>
                  <a:cubicBezTo>
                    <a:pt x="526952" y="281601"/>
                    <a:pt x="530235" y="282745"/>
                    <a:pt x="533595" y="282745"/>
                  </a:cubicBezTo>
                  <a:cubicBezTo>
                    <a:pt x="540849" y="282745"/>
                    <a:pt x="548714" y="277026"/>
                    <a:pt x="548714" y="267723"/>
                  </a:cubicBezTo>
                  <a:lnTo>
                    <a:pt x="548714" y="129553"/>
                  </a:lnTo>
                  <a:cubicBezTo>
                    <a:pt x="548714" y="121242"/>
                    <a:pt x="541995" y="114532"/>
                    <a:pt x="533671" y="114532"/>
                  </a:cubicBezTo>
                  <a:lnTo>
                    <a:pt x="206550" y="114532"/>
                  </a:lnTo>
                  <a:cubicBezTo>
                    <a:pt x="197616" y="114532"/>
                    <a:pt x="190438" y="107288"/>
                    <a:pt x="190438" y="98442"/>
                  </a:cubicBezTo>
                  <a:lnTo>
                    <a:pt x="190438" y="60621"/>
                  </a:lnTo>
                  <a:cubicBezTo>
                    <a:pt x="190438" y="50708"/>
                    <a:pt x="182115" y="44608"/>
                    <a:pt x="174327" y="44608"/>
                  </a:cubicBezTo>
                  <a:close/>
                  <a:moveTo>
                    <a:pt x="174289" y="44097"/>
                  </a:moveTo>
                  <a:cubicBezTo>
                    <a:pt x="182842" y="44097"/>
                    <a:pt x="190936" y="50806"/>
                    <a:pt x="190936" y="60641"/>
                  </a:cubicBezTo>
                  <a:lnTo>
                    <a:pt x="190936" y="98455"/>
                  </a:lnTo>
                  <a:cubicBezTo>
                    <a:pt x="190936" y="107070"/>
                    <a:pt x="197885" y="114008"/>
                    <a:pt x="206513" y="114008"/>
                  </a:cubicBezTo>
                  <a:lnTo>
                    <a:pt x="533641" y="114008"/>
                  </a:lnTo>
                  <a:cubicBezTo>
                    <a:pt x="542193" y="114008"/>
                    <a:pt x="549218" y="120945"/>
                    <a:pt x="549218" y="129560"/>
                  </a:cubicBezTo>
                  <a:lnTo>
                    <a:pt x="549218" y="267704"/>
                  </a:lnTo>
                  <a:cubicBezTo>
                    <a:pt x="549218" y="276929"/>
                    <a:pt x="541582" y="283257"/>
                    <a:pt x="533564" y="283257"/>
                  </a:cubicBezTo>
                  <a:cubicBezTo>
                    <a:pt x="530281" y="283257"/>
                    <a:pt x="526845" y="282190"/>
                    <a:pt x="523943" y="279826"/>
                  </a:cubicBezTo>
                  <a:lnTo>
                    <a:pt x="479578" y="244604"/>
                  </a:lnTo>
                  <a:cubicBezTo>
                    <a:pt x="475072" y="241021"/>
                    <a:pt x="472476" y="235684"/>
                    <a:pt x="472476" y="229966"/>
                  </a:cubicBezTo>
                  <a:lnTo>
                    <a:pt x="472476" y="206104"/>
                  </a:lnTo>
                  <a:cubicBezTo>
                    <a:pt x="472476" y="197565"/>
                    <a:pt x="465527" y="190551"/>
                    <a:pt x="456899" y="190551"/>
                  </a:cubicBezTo>
                  <a:lnTo>
                    <a:pt x="206513" y="190551"/>
                  </a:lnTo>
                  <a:cubicBezTo>
                    <a:pt x="197885" y="190551"/>
                    <a:pt x="190936" y="197565"/>
                    <a:pt x="190936" y="206104"/>
                  </a:cubicBezTo>
                  <a:lnTo>
                    <a:pt x="190936" y="244909"/>
                  </a:lnTo>
                  <a:cubicBezTo>
                    <a:pt x="190936" y="254134"/>
                    <a:pt x="183300" y="260462"/>
                    <a:pt x="175282" y="260462"/>
                  </a:cubicBezTo>
                  <a:cubicBezTo>
                    <a:pt x="171922" y="260462"/>
                    <a:pt x="168486" y="259394"/>
                    <a:pt x="165508" y="256955"/>
                  </a:cubicBezTo>
                  <a:lnTo>
                    <a:pt x="49058" y="162800"/>
                  </a:lnTo>
                  <a:cubicBezTo>
                    <a:pt x="48753" y="162495"/>
                    <a:pt x="48371" y="162190"/>
                    <a:pt x="48066" y="161885"/>
                  </a:cubicBezTo>
                  <a:cubicBezTo>
                    <a:pt x="42797" y="156625"/>
                    <a:pt x="42797" y="147934"/>
                    <a:pt x="48142" y="142673"/>
                  </a:cubicBezTo>
                  <a:cubicBezTo>
                    <a:pt x="48448" y="142368"/>
                    <a:pt x="48753" y="142063"/>
                    <a:pt x="49058" y="141835"/>
                  </a:cubicBezTo>
                  <a:lnTo>
                    <a:pt x="163904" y="47833"/>
                  </a:lnTo>
                  <a:cubicBezTo>
                    <a:pt x="167111" y="45241"/>
                    <a:pt x="170777" y="44097"/>
                    <a:pt x="174289" y="44097"/>
                  </a:cubicBezTo>
                  <a:close/>
                  <a:moveTo>
                    <a:pt x="174327" y="43540"/>
                  </a:moveTo>
                  <a:cubicBezTo>
                    <a:pt x="170432" y="43540"/>
                    <a:pt x="166767" y="44913"/>
                    <a:pt x="163636" y="47429"/>
                  </a:cubicBezTo>
                  <a:lnTo>
                    <a:pt x="48793" y="141449"/>
                  </a:lnTo>
                  <a:cubicBezTo>
                    <a:pt x="48411" y="141678"/>
                    <a:pt x="48105" y="141983"/>
                    <a:pt x="47800" y="142288"/>
                  </a:cubicBezTo>
                  <a:cubicBezTo>
                    <a:pt x="42302" y="147778"/>
                    <a:pt x="42226" y="156776"/>
                    <a:pt x="47800" y="162266"/>
                  </a:cubicBezTo>
                  <a:cubicBezTo>
                    <a:pt x="48105" y="162647"/>
                    <a:pt x="48487" y="162876"/>
                    <a:pt x="48793" y="163181"/>
                  </a:cubicBezTo>
                  <a:lnTo>
                    <a:pt x="165240" y="257353"/>
                  </a:lnTo>
                  <a:cubicBezTo>
                    <a:pt x="168141" y="259717"/>
                    <a:pt x="171654" y="261013"/>
                    <a:pt x="175319" y="261013"/>
                  </a:cubicBezTo>
                  <a:cubicBezTo>
                    <a:pt x="183031" y="261013"/>
                    <a:pt x="191431" y="254837"/>
                    <a:pt x="191431" y="244924"/>
                  </a:cubicBezTo>
                  <a:lnTo>
                    <a:pt x="191431" y="206111"/>
                  </a:lnTo>
                  <a:cubicBezTo>
                    <a:pt x="191431" y="197876"/>
                    <a:pt x="198227" y="191089"/>
                    <a:pt x="206550" y="191089"/>
                  </a:cubicBezTo>
                  <a:lnTo>
                    <a:pt x="456931" y="191089"/>
                  </a:lnTo>
                  <a:cubicBezTo>
                    <a:pt x="465254" y="191089"/>
                    <a:pt x="472050" y="197876"/>
                    <a:pt x="472050" y="206111"/>
                  </a:cubicBezTo>
                  <a:lnTo>
                    <a:pt x="472050" y="229978"/>
                  </a:lnTo>
                  <a:cubicBezTo>
                    <a:pt x="472050" y="235850"/>
                    <a:pt x="474646" y="241340"/>
                    <a:pt x="479304" y="245000"/>
                  </a:cubicBezTo>
                  <a:lnTo>
                    <a:pt x="523668" y="280229"/>
                  </a:lnTo>
                  <a:cubicBezTo>
                    <a:pt x="526570" y="282593"/>
                    <a:pt x="530006" y="283813"/>
                    <a:pt x="533595" y="283813"/>
                  </a:cubicBezTo>
                  <a:cubicBezTo>
                    <a:pt x="541384" y="283813"/>
                    <a:pt x="549707" y="277636"/>
                    <a:pt x="549707" y="267723"/>
                  </a:cubicBezTo>
                  <a:lnTo>
                    <a:pt x="549707" y="129553"/>
                  </a:lnTo>
                  <a:cubicBezTo>
                    <a:pt x="549707" y="120708"/>
                    <a:pt x="542529" y="113464"/>
                    <a:pt x="533671" y="113464"/>
                  </a:cubicBezTo>
                  <a:lnTo>
                    <a:pt x="206550" y="113464"/>
                  </a:lnTo>
                  <a:cubicBezTo>
                    <a:pt x="198227" y="113464"/>
                    <a:pt x="191431" y="106754"/>
                    <a:pt x="191431" y="98442"/>
                  </a:cubicBezTo>
                  <a:lnTo>
                    <a:pt x="191431" y="60621"/>
                  </a:lnTo>
                  <a:cubicBezTo>
                    <a:pt x="191431" y="50098"/>
                    <a:pt x="182573" y="43540"/>
                    <a:pt x="174327" y="43540"/>
                  </a:cubicBezTo>
                  <a:close/>
                  <a:moveTo>
                    <a:pt x="174327" y="991"/>
                  </a:moveTo>
                  <a:cubicBezTo>
                    <a:pt x="189675" y="991"/>
                    <a:pt x="204259" y="6786"/>
                    <a:pt x="215408" y="17309"/>
                  </a:cubicBezTo>
                  <a:cubicBezTo>
                    <a:pt x="221211" y="22800"/>
                    <a:pt x="225792" y="29205"/>
                    <a:pt x="228999" y="36449"/>
                  </a:cubicBezTo>
                  <a:cubicBezTo>
                    <a:pt x="232359" y="44074"/>
                    <a:pt x="234039" y="52157"/>
                    <a:pt x="234039" y="60621"/>
                  </a:cubicBezTo>
                  <a:lnTo>
                    <a:pt x="234039" y="70915"/>
                  </a:lnTo>
                  <a:lnTo>
                    <a:pt x="533671" y="70915"/>
                  </a:lnTo>
                  <a:cubicBezTo>
                    <a:pt x="565971" y="70915"/>
                    <a:pt x="592315" y="97222"/>
                    <a:pt x="592315" y="129553"/>
                  </a:cubicBezTo>
                  <a:lnTo>
                    <a:pt x="592315" y="267723"/>
                  </a:lnTo>
                  <a:cubicBezTo>
                    <a:pt x="592315" y="275959"/>
                    <a:pt x="590635" y="283965"/>
                    <a:pt x="587352" y="291438"/>
                  </a:cubicBezTo>
                  <a:cubicBezTo>
                    <a:pt x="584221" y="298529"/>
                    <a:pt x="579716" y="304858"/>
                    <a:pt x="573989" y="310272"/>
                  </a:cubicBezTo>
                  <a:cubicBezTo>
                    <a:pt x="562993" y="320643"/>
                    <a:pt x="548638" y="326285"/>
                    <a:pt x="533595" y="326285"/>
                  </a:cubicBezTo>
                  <a:cubicBezTo>
                    <a:pt x="520461" y="326285"/>
                    <a:pt x="507480" y="321787"/>
                    <a:pt x="497095" y="313551"/>
                  </a:cubicBezTo>
                  <a:lnTo>
                    <a:pt x="452731" y="278323"/>
                  </a:lnTo>
                  <a:cubicBezTo>
                    <a:pt x="445477" y="272527"/>
                    <a:pt x="439597" y="265131"/>
                    <a:pt x="435550" y="256819"/>
                  </a:cubicBezTo>
                  <a:cubicBezTo>
                    <a:pt x="432190" y="249804"/>
                    <a:pt x="430129" y="241950"/>
                    <a:pt x="429594" y="234096"/>
                  </a:cubicBezTo>
                  <a:lnTo>
                    <a:pt x="429518" y="233638"/>
                  </a:lnTo>
                  <a:lnTo>
                    <a:pt x="234039" y="233638"/>
                  </a:lnTo>
                  <a:lnTo>
                    <a:pt x="234039" y="244924"/>
                  </a:lnTo>
                  <a:cubicBezTo>
                    <a:pt x="234039" y="253159"/>
                    <a:pt x="232359" y="261166"/>
                    <a:pt x="229076" y="268638"/>
                  </a:cubicBezTo>
                  <a:cubicBezTo>
                    <a:pt x="225945" y="275730"/>
                    <a:pt x="221440" y="282059"/>
                    <a:pt x="215713" y="287473"/>
                  </a:cubicBezTo>
                  <a:cubicBezTo>
                    <a:pt x="204717" y="297843"/>
                    <a:pt x="190362" y="303562"/>
                    <a:pt x="175319" y="303562"/>
                  </a:cubicBezTo>
                  <a:cubicBezTo>
                    <a:pt x="161956" y="303562"/>
                    <a:pt x="148899" y="298911"/>
                    <a:pt x="138438" y="290447"/>
                  </a:cubicBezTo>
                  <a:lnTo>
                    <a:pt x="21991" y="196275"/>
                  </a:lnTo>
                  <a:cubicBezTo>
                    <a:pt x="20922" y="195436"/>
                    <a:pt x="19394" y="194063"/>
                    <a:pt x="17562" y="192309"/>
                  </a:cubicBezTo>
                  <a:cubicBezTo>
                    <a:pt x="-4506" y="170196"/>
                    <a:pt x="-4430" y="134205"/>
                    <a:pt x="17714" y="112168"/>
                  </a:cubicBezTo>
                  <a:cubicBezTo>
                    <a:pt x="19394" y="110490"/>
                    <a:pt x="20845" y="109270"/>
                    <a:pt x="21762" y="108508"/>
                  </a:cubicBezTo>
                  <a:lnTo>
                    <a:pt x="136605" y="14564"/>
                  </a:lnTo>
                  <a:cubicBezTo>
                    <a:pt x="147296" y="5795"/>
                    <a:pt x="160658" y="991"/>
                    <a:pt x="174327" y="991"/>
                  </a:cubicBezTo>
                  <a:close/>
                  <a:moveTo>
                    <a:pt x="174289" y="565"/>
                  </a:moveTo>
                  <a:cubicBezTo>
                    <a:pt x="160544" y="565"/>
                    <a:pt x="147029" y="5368"/>
                    <a:pt x="136262" y="14135"/>
                  </a:cubicBezTo>
                  <a:lnTo>
                    <a:pt x="21416" y="108137"/>
                  </a:lnTo>
                  <a:cubicBezTo>
                    <a:pt x="20423" y="108900"/>
                    <a:pt x="18973" y="110120"/>
                    <a:pt x="17293" y="111797"/>
                  </a:cubicBezTo>
                  <a:cubicBezTo>
                    <a:pt x="-5005" y="134058"/>
                    <a:pt x="-5081" y="170348"/>
                    <a:pt x="17216" y="192686"/>
                  </a:cubicBezTo>
                  <a:cubicBezTo>
                    <a:pt x="18973" y="194439"/>
                    <a:pt x="20576" y="195811"/>
                    <a:pt x="21645" y="196650"/>
                  </a:cubicBezTo>
                  <a:lnTo>
                    <a:pt x="138095" y="290805"/>
                  </a:lnTo>
                  <a:cubicBezTo>
                    <a:pt x="148632" y="299343"/>
                    <a:pt x="161843" y="303994"/>
                    <a:pt x="175282" y="303994"/>
                  </a:cubicBezTo>
                  <a:cubicBezTo>
                    <a:pt x="190478" y="303994"/>
                    <a:pt x="204986" y="298276"/>
                    <a:pt x="216058" y="287831"/>
                  </a:cubicBezTo>
                  <a:cubicBezTo>
                    <a:pt x="221785" y="282418"/>
                    <a:pt x="226291" y="276014"/>
                    <a:pt x="229498" y="268848"/>
                  </a:cubicBezTo>
                  <a:cubicBezTo>
                    <a:pt x="232858" y="261300"/>
                    <a:pt x="234538" y="253219"/>
                    <a:pt x="234538" y="244909"/>
                  </a:cubicBezTo>
                  <a:lnTo>
                    <a:pt x="234538" y="234159"/>
                  </a:lnTo>
                  <a:lnTo>
                    <a:pt x="429027" y="234159"/>
                  </a:lnTo>
                  <a:cubicBezTo>
                    <a:pt x="429562" y="242012"/>
                    <a:pt x="431623" y="249864"/>
                    <a:pt x="435060" y="257031"/>
                  </a:cubicBezTo>
                  <a:cubicBezTo>
                    <a:pt x="439107" y="265417"/>
                    <a:pt x="445139" y="272888"/>
                    <a:pt x="452393" y="278683"/>
                  </a:cubicBezTo>
                  <a:lnTo>
                    <a:pt x="496759" y="313905"/>
                  </a:lnTo>
                  <a:cubicBezTo>
                    <a:pt x="507220" y="322215"/>
                    <a:pt x="520278" y="326789"/>
                    <a:pt x="533564" y="326789"/>
                  </a:cubicBezTo>
                  <a:cubicBezTo>
                    <a:pt x="548760" y="326789"/>
                    <a:pt x="563269" y="321071"/>
                    <a:pt x="574341" y="310550"/>
                  </a:cubicBezTo>
                  <a:cubicBezTo>
                    <a:pt x="580068" y="305137"/>
                    <a:pt x="584573" y="298810"/>
                    <a:pt x="587780" y="291567"/>
                  </a:cubicBezTo>
                  <a:cubicBezTo>
                    <a:pt x="591140" y="284019"/>
                    <a:pt x="592820" y="276014"/>
                    <a:pt x="592820" y="267704"/>
                  </a:cubicBezTo>
                  <a:lnTo>
                    <a:pt x="592820" y="129560"/>
                  </a:lnTo>
                  <a:cubicBezTo>
                    <a:pt x="592820" y="97007"/>
                    <a:pt x="566247" y="70476"/>
                    <a:pt x="533641" y="70476"/>
                  </a:cubicBezTo>
                  <a:lnTo>
                    <a:pt x="234538" y="70476"/>
                  </a:lnTo>
                  <a:lnTo>
                    <a:pt x="234538" y="60641"/>
                  </a:lnTo>
                  <a:cubicBezTo>
                    <a:pt x="234538" y="52102"/>
                    <a:pt x="232781" y="43945"/>
                    <a:pt x="229421" y="36321"/>
                  </a:cubicBezTo>
                  <a:cubicBezTo>
                    <a:pt x="226138" y="29002"/>
                    <a:pt x="221556" y="22522"/>
                    <a:pt x="215753" y="16956"/>
                  </a:cubicBezTo>
                  <a:cubicBezTo>
                    <a:pt x="204452" y="6359"/>
                    <a:pt x="189790" y="565"/>
                    <a:pt x="174289" y="565"/>
                  </a:cubicBezTo>
                  <a:close/>
                  <a:moveTo>
                    <a:pt x="174327" y="0"/>
                  </a:moveTo>
                  <a:cubicBezTo>
                    <a:pt x="189904" y="0"/>
                    <a:pt x="204794" y="5871"/>
                    <a:pt x="216095" y="16623"/>
                  </a:cubicBezTo>
                  <a:cubicBezTo>
                    <a:pt x="221974" y="22113"/>
                    <a:pt x="226632" y="28671"/>
                    <a:pt x="229916" y="36068"/>
                  </a:cubicBezTo>
                  <a:cubicBezTo>
                    <a:pt x="233352" y="43769"/>
                    <a:pt x="235108" y="52081"/>
                    <a:pt x="235108" y="60621"/>
                  </a:cubicBezTo>
                  <a:lnTo>
                    <a:pt x="235108" y="69924"/>
                  </a:lnTo>
                  <a:lnTo>
                    <a:pt x="533671" y="69924"/>
                  </a:lnTo>
                  <a:cubicBezTo>
                    <a:pt x="566582" y="69924"/>
                    <a:pt x="593384" y="96688"/>
                    <a:pt x="593384" y="129553"/>
                  </a:cubicBezTo>
                  <a:lnTo>
                    <a:pt x="593384" y="267723"/>
                  </a:lnTo>
                  <a:cubicBezTo>
                    <a:pt x="593384" y="276111"/>
                    <a:pt x="591628" y="284194"/>
                    <a:pt x="588268" y="291819"/>
                  </a:cubicBezTo>
                  <a:cubicBezTo>
                    <a:pt x="585061" y="299063"/>
                    <a:pt x="580479" y="305545"/>
                    <a:pt x="574752" y="310959"/>
                  </a:cubicBezTo>
                  <a:cubicBezTo>
                    <a:pt x="563528" y="321558"/>
                    <a:pt x="548943" y="327353"/>
                    <a:pt x="533595" y="327353"/>
                  </a:cubicBezTo>
                  <a:cubicBezTo>
                    <a:pt x="520232" y="327353"/>
                    <a:pt x="507022" y="322702"/>
                    <a:pt x="496485" y="314314"/>
                  </a:cubicBezTo>
                  <a:lnTo>
                    <a:pt x="452120" y="279085"/>
                  </a:lnTo>
                  <a:cubicBezTo>
                    <a:pt x="444790" y="273290"/>
                    <a:pt x="438757" y="265665"/>
                    <a:pt x="434634" y="257277"/>
                  </a:cubicBezTo>
                  <a:cubicBezTo>
                    <a:pt x="431274" y="250261"/>
                    <a:pt x="429136" y="242407"/>
                    <a:pt x="428602" y="234630"/>
                  </a:cubicBezTo>
                  <a:lnTo>
                    <a:pt x="235108" y="234630"/>
                  </a:lnTo>
                  <a:lnTo>
                    <a:pt x="235108" y="244924"/>
                  </a:lnTo>
                  <a:cubicBezTo>
                    <a:pt x="235108" y="253312"/>
                    <a:pt x="233352" y="261394"/>
                    <a:pt x="229992" y="269020"/>
                  </a:cubicBezTo>
                  <a:cubicBezTo>
                    <a:pt x="226785" y="276264"/>
                    <a:pt x="222204" y="282745"/>
                    <a:pt x="216400" y="288235"/>
                  </a:cubicBezTo>
                  <a:cubicBezTo>
                    <a:pt x="205252" y="298758"/>
                    <a:pt x="190667" y="304553"/>
                    <a:pt x="175319" y="304553"/>
                  </a:cubicBezTo>
                  <a:cubicBezTo>
                    <a:pt x="161727" y="304553"/>
                    <a:pt x="148441" y="299826"/>
                    <a:pt x="137827" y="291209"/>
                  </a:cubicBezTo>
                  <a:lnTo>
                    <a:pt x="21380" y="197037"/>
                  </a:lnTo>
                  <a:cubicBezTo>
                    <a:pt x="20311" y="196198"/>
                    <a:pt x="18707" y="194826"/>
                    <a:pt x="16875" y="192996"/>
                  </a:cubicBezTo>
                  <a:cubicBezTo>
                    <a:pt x="-5575" y="170501"/>
                    <a:pt x="-5575" y="133900"/>
                    <a:pt x="17027" y="111405"/>
                  </a:cubicBezTo>
                  <a:cubicBezTo>
                    <a:pt x="18707" y="109804"/>
                    <a:pt x="20158" y="108508"/>
                    <a:pt x="21151" y="107745"/>
                  </a:cubicBezTo>
                  <a:lnTo>
                    <a:pt x="135994" y="13725"/>
                  </a:lnTo>
                  <a:cubicBezTo>
                    <a:pt x="146837" y="4880"/>
                    <a:pt x="160429" y="0"/>
                    <a:pt x="174327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cs"/>
              </a:endParaRPr>
            </a:p>
          </p:txBody>
        </p:sp>
        <p:sp>
          <p:nvSpPr>
            <p:cNvPr id="19" name="îŝḷîḓé-Oval 18">
              <a:extLst>
                <a:ext uri="{FF2B5EF4-FFF2-40B4-BE49-F238E27FC236}">
                  <a16:creationId xmlns:a16="http://schemas.microsoft.com/office/drawing/2014/main" id="{6AF9C197-A454-46FF-A7E0-DC956454A395}"/>
                </a:ext>
              </a:extLst>
            </p:cNvPr>
            <p:cNvSpPr/>
            <p:nvPr/>
          </p:nvSpPr>
          <p:spPr>
            <a:xfrm>
              <a:off x="4869985" y="4241735"/>
              <a:ext cx="225240" cy="231664"/>
            </a:xfrm>
            <a:custGeom>
              <a:avLst/>
              <a:gdLst>
                <a:gd name="T0" fmla="*/ 6023 w 6383"/>
                <a:gd name="T1" fmla="*/ 2985 h 6575"/>
                <a:gd name="T2" fmla="*/ 5921 w 6383"/>
                <a:gd name="T3" fmla="*/ 1957 h 6575"/>
                <a:gd name="T4" fmla="*/ 5304 w 6383"/>
                <a:gd name="T5" fmla="*/ 1379 h 6575"/>
                <a:gd name="T6" fmla="*/ 4619 w 6383"/>
                <a:gd name="T7" fmla="*/ 608 h 6575"/>
                <a:gd name="T8" fmla="*/ 3777 w 6383"/>
                <a:gd name="T9" fmla="*/ 501 h 6575"/>
                <a:gd name="T10" fmla="*/ 2768 w 6383"/>
                <a:gd name="T11" fmla="*/ 280 h 6575"/>
                <a:gd name="T12" fmla="*/ 2028 w 6383"/>
                <a:gd name="T13" fmla="*/ 688 h 6575"/>
                <a:gd name="T14" fmla="*/ 1083 w 6383"/>
                <a:gd name="T15" fmla="*/ 1103 h 6575"/>
                <a:gd name="T16" fmla="*/ 723 w 6383"/>
                <a:gd name="T17" fmla="*/ 1868 h 6575"/>
                <a:gd name="T18" fmla="*/ 201 w 6383"/>
                <a:gd name="T19" fmla="*/ 2759 h 6575"/>
                <a:gd name="T20" fmla="*/ 360 w 6383"/>
                <a:gd name="T21" fmla="*/ 3591 h 6575"/>
                <a:gd name="T22" fmla="*/ 461 w 6383"/>
                <a:gd name="T23" fmla="*/ 4619 h 6575"/>
                <a:gd name="T24" fmla="*/ 1079 w 6383"/>
                <a:gd name="T25" fmla="*/ 5197 h 6575"/>
                <a:gd name="T26" fmla="*/ 1764 w 6383"/>
                <a:gd name="T27" fmla="*/ 5968 h 6575"/>
                <a:gd name="T28" fmla="*/ 2604 w 6383"/>
                <a:gd name="T29" fmla="*/ 6073 h 6575"/>
                <a:gd name="T30" fmla="*/ 3613 w 6383"/>
                <a:gd name="T31" fmla="*/ 6295 h 6575"/>
                <a:gd name="T32" fmla="*/ 4353 w 6383"/>
                <a:gd name="T33" fmla="*/ 5888 h 6575"/>
                <a:gd name="T34" fmla="*/ 5299 w 6383"/>
                <a:gd name="T35" fmla="*/ 5473 h 6575"/>
                <a:gd name="T36" fmla="*/ 5659 w 6383"/>
                <a:gd name="T37" fmla="*/ 4708 h 6575"/>
                <a:gd name="T38" fmla="*/ 6180 w 6383"/>
                <a:gd name="T39" fmla="*/ 3817 h 6575"/>
                <a:gd name="T40" fmla="*/ 3877 w 6383"/>
                <a:gd name="T41" fmla="*/ 4231 h 6575"/>
                <a:gd name="T42" fmla="*/ 3381 w 6383"/>
                <a:gd name="T43" fmla="*/ 4613 h 6575"/>
                <a:gd name="T44" fmla="*/ 3287 w 6383"/>
                <a:gd name="T45" fmla="*/ 4924 h 6575"/>
                <a:gd name="T46" fmla="*/ 2960 w 6383"/>
                <a:gd name="T47" fmla="*/ 4820 h 6575"/>
                <a:gd name="T48" fmla="*/ 2844 w 6383"/>
                <a:gd name="T49" fmla="*/ 4529 h 6575"/>
                <a:gd name="T50" fmla="*/ 2356 w 6383"/>
                <a:gd name="T51" fmla="*/ 4233 h 6575"/>
                <a:gd name="T52" fmla="*/ 2560 w 6383"/>
                <a:gd name="T53" fmla="*/ 3940 h 6575"/>
                <a:gd name="T54" fmla="*/ 3307 w 6383"/>
                <a:gd name="T55" fmla="*/ 4036 h 6575"/>
                <a:gd name="T56" fmla="*/ 3193 w 6383"/>
                <a:gd name="T57" fmla="*/ 3535 h 6575"/>
                <a:gd name="T58" fmla="*/ 2365 w 6383"/>
                <a:gd name="T59" fmla="*/ 2705 h 6575"/>
                <a:gd name="T60" fmla="*/ 2991 w 6383"/>
                <a:gd name="T61" fmla="*/ 1897 h 6575"/>
                <a:gd name="T62" fmla="*/ 3105 w 6383"/>
                <a:gd name="T63" fmla="*/ 1651 h 6575"/>
                <a:gd name="T64" fmla="*/ 3401 w 6383"/>
                <a:gd name="T65" fmla="*/ 1856 h 6575"/>
                <a:gd name="T66" fmla="*/ 3865 w 6383"/>
                <a:gd name="T67" fmla="*/ 2119 h 6575"/>
                <a:gd name="T68" fmla="*/ 3847 w 6383"/>
                <a:gd name="T69" fmla="*/ 2508 h 6575"/>
                <a:gd name="T70" fmla="*/ 3208 w 6383"/>
                <a:gd name="T71" fmla="*/ 2464 h 6575"/>
                <a:gd name="T72" fmla="*/ 3025 w 6383"/>
                <a:gd name="T73" fmla="*/ 2832 h 6575"/>
                <a:gd name="T74" fmla="*/ 3647 w 6383"/>
                <a:gd name="T75" fmla="*/ 3137 h 6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3" h="6575">
                  <a:moveTo>
                    <a:pt x="6023" y="3591"/>
                  </a:moveTo>
                  <a:cubicBezTo>
                    <a:pt x="5895" y="3409"/>
                    <a:pt x="5895" y="3167"/>
                    <a:pt x="6023" y="2985"/>
                  </a:cubicBezTo>
                  <a:lnTo>
                    <a:pt x="6181" y="2759"/>
                  </a:lnTo>
                  <a:cubicBezTo>
                    <a:pt x="6383" y="2472"/>
                    <a:pt x="6253" y="2072"/>
                    <a:pt x="5921" y="1957"/>
                  </a:cubicBezTo>
                  <a:lnTo>
                    <a:pt x="5660" y="1868"/>
                  </a:lnTo>
                  <a:cubicBezTo>
                    <a:pt x="5451" y="1796"/>
                    <a:pt x="5308" y="1600"/>
                    <a:pt x="5304" y="1379"/>
                  </a:cubicBezTo>
                  <a:lnTo>
                    <a:pt x="5300" y="1103"/>
                  </a:lnTo>
                  <a:cubicBezTo>
                    <a:pt x="5295" y="752"/>
                    <a:pt x="4953" y="505"/>
                    <a:pt x="4619" y="608"/>
                  </a:cubicBezTo>
                  <a:lnTo>
                    <a:pt x="4353" y="688"/>
                  </a:lnTo>
                  <a:cubicBezTo>
                    <a:pt x="4141" y="753"/>
                    <a:pt x="3911" y="679"/>
                    <a:pt x="3777" y="501"/>
                  </a:cubicBezTo>
                  <a:lnTo>
                    <a:pt x="3611" y="280"/>
                  </a:lnTo>
                  <a:cubicBezTo>
                    <a:pt x="3400" y="0"/>
                    <a:pt x="2979" y="0"/>
                    <a:pt x="2768" y="280"/>
                  </a:cubicBezTo>
                  <a:lnTo>
                    <a:pt x="2604" y="501"/>
                  </a:lnTo>
                  <a:cubicBezTo>
                    <a:pt x="2471" y="679"/>
                    <a:pt x="2240" y="753"/>
                    <a:pt x="2028" y="688"/>
                  </a:cubicBezTo>
                  <a:lnTo>
                    <a:pt x="1764" y="608"/>
                  </a:lnTo>
                  <a:cubicBezTo>
                    <a:pt x="1429" y="505"/>
                    <a:pt x="1088" y="752"/>
                    <a:pt x="1083" y="1103"/>
                  </a:cubicBezTo>
                  <a:lnTo>
                    <a:pt x="1079" y="1379"/>
                  </a:lnTo>
                  <a:cubicBezTo>
                    <a:pt x="1075" y="1600"/>
                    <a:pt x="933" y="1796"/>
                    <a:pt x="723" y="1868"/>
                  </a:cubicBezTo>
                  <a:lnTo>
                    <a:pt x="461" y="1957"/>
                  </a:lnTo>
                  <a:cubicBezTo>
                    <a:pt x="129" y="2071"/>
                    <a:pt x="0" y="2471"/>
                    <a:pt x="201" y="2759"/>
                  </a:cubicBezTo>
                  <a:lnTo>
                    <a:pt x="360" y="2985"/>
                  </a:lnTo>
                  <a:cubicBezTo>
                    <a:pt x="488" y="3167"/>
                    <a:pt x="488" y="3409"/>
                    <a:pt x="360" y="3591"/>
                  </a:cubicBezTo>
                  <a:lnTo>
                    <a:pt x="201" y="3817"/>
                  </a:lnTo>
                  <a:cubicBezTo>
                    <a:pt x="0" y="4104"/>
                    <a:pt x="129" y="4504"/>
                    <a:pt x="461" y="4619"/>
                  </a:cubicBezTo>
                  <a:lnTo>
                    <a:pt x="723" y="4708"/>
                  </a:lnTo>
                  <a:cubicBezTo>
                    <a:pt x="932" y="4780"/>
                    <a:pt x="1075" y="4976"/>
                    <a:pt x="1079" y="5197"/>
                  </a:cubicBezTo>
                  <a:lnTo>
                    <a:pt x="1083" y="5473"/>
                  </a:lnTo>
                  <a:cubicBezTo>
                    <a:pt x="1088" y="5824"/>
                    <a:pt x="1429" y="6071"/>
                    <a:pt x="1764" y="5968"/>
                  </a:cubicBezTo>
                  <a:lnTo>
                    <a:pt x="2028" y="5887"/>
                  </a:lnTo>
                  <a:cubicBezTo>
                    <a:pt x="2240" y="5821"/>
                    <a:pt x="2471" y="5896"/>
                    <a:pt x="2604" y="6073"/>
                  </a:cubicBezTo>
                  <a:lnTo>
                    <a:pt x="2771" y="6295"/>
                  </a:lnTo>
                  <a:cubicBezTo>
                    <a:pt x="2981" y="6575"/>
                    <a:pt x="3403" y="6575"/>
                    <a:pt x="3613" y="6295"/>
                  </a:cubicBezTo>
                  <a:lnTo>
                    <a:pt x="3777" y="6075"/>
                  </a:lnTo>
                  <a:cubicBezTo>
                    <a:pt x="3911" y="5897"/>
                    <a:pt x="4141" y="5823"/>
                    <a:pt x="4353" y="5888"/>
                  </a:cubicBezTo>
                  <a:lnTo>
                    <a:pt x="4617" y="5968"/>
                  </a:lnTo>
                  <a:cubicBezTo>
                    <a:pt x="4952" y="6071"/>
                    <a:pt x="5293" y="5824"/>
                    <a:pt x="5299" y="5473"/>
                  </a:cubicBezTo>
                  <a:lnTo>
                    <a:pt x="5303" y="5197"/>
                  </a:lnTo>
                  <a:cubicBezTo>
                    <a:pt x="5307" y="4976"/>
                    <a:pt x="5448" y="4780"/>
                    <a:pt x="5659" y="4708"/>
                  </a:cubicBezTo>
                  <a:lnTo>
                    <a:pt x="5920" y="4619"/>
                  </a:lnTo>
                  <a:cubicBezTo>
                    <a:pt x="6252" y="4505"/>
                    <a:pt x="6381" y="4105"/>
                    <a:pt x="6180" y="3817"/>
                  </a:cubicBezTo>
                  <a:lnTo>
                    <a:pt x="6023" y="3591"/>
                  </a:lnTo>
                  <a:close/>
                  <a:moveTo>
                    <a:pt x="3877" y="4231"/>
                  </a:moveTo>
                  <a:cubicBezTo>
                    <a:pt x="3773" y="4357"/>
                    <a:pt x="3637" y="4443"/>
                    <a:pt x="3479" y="4487"/>
                  </a:cubicBezTo>
                  <a:cubicBezTo>
                    <a:pt x="3409" y="4505"/>
                    <a:pt x="3379" y="4541"/>
                    <a:pt x="3381" y="4613"/>
                  </a:cubicBezTo>
                  <a:cubicBezTo>
                    <a:pt x="3384" y="4684"/>
                    <a:pt x="3381" y="4755"/>
                    <a:pt x="3381" y="4825"/>
                  </a:cubicBezTo>
                  <a:cubicBezTo>
                    <a:pt x="3381" y="4888"/>
                    <a:pt x="3349" y="4923"/>
                    <a:pt x="3287" y="4924"/>
                  </a:cubicBezTo>
                  <a:cubicBezTo>
                    <a:pt x="3211" y="4925"/>
                    <a:pt x="3135" y="4925"/>
                    <a:pt x="3059" y="4924"/>
                  </a:cubicBezTo>
                  <a:cubicBezTo>
                    <a:pt x="2992" y="4923"/>
                    <a:pt x="2961" y="4885"/>
                    <a:pt x="2960" y="4820"/>
                  </a:cubicBezTo>
                  <a:cubicBezTo>
                    <a:pt x="2960" y="4768"/>
                    <a:pt x="2959" y="4717"/>
                    <a:pt x="2959" y="4665"/>
                  </a:cubicBezTo>
                  <a:cubicBezTo>
                    <a:pt x="2957" y="4552"/>
                    <a:pt x="2953" y="4547"/>
                    <a:pt x="2844" y="4529"/>
                  </a:cubicBezTo>
                  <a:cubicBezTo>
                    <a:pt x="2704" y="4507"/>
                    <a:pt x="2567" y="4475"/>
                    <a:pt x="2439" y="4413"/>
                  </a:cubicBezTo>
                  <a:cubicBezTo>
                    <a:pt x="2337" y="4364"/>
                    <a:pt x="2328" y="4339"/>
                    <a:pt x="2356" y="4233"/>
                  </a:cubicBezTo>
                  <a:cubicBezTo>
                    <a:pt x="2377" y="4155"/>
                    <a:pt x="2399" y="4076"/>
                    <a:pt x="2424" y="3999"/>
                  </a:cubicBezTo>
                  <a:cubicBezTo>
                    <a:pt x="2452" y="3908"/>
                    <a:pt x="2477" y="3897"/>
                    <a:pt x="2560" y="3940"/>
                  </a:cubicBezTo>
                  <a:cubicBezTo>
                    <a:pt x="2701" y="4013"/>
                    <a:pt x="2852" y="4055"/>
                    <a:pt x="3011" y="4075"/>
                  </a:cubicBezTo>
                  <a:cubicBezTo>
                    <a:pt x="3112" y="4088"/>
                    <a:pt x="3212" y="4077"/>
                    <a:pt x="3307" y="4036"/>
                  </a:cubicBezTo>
                  <a:cubicBezTo>
                    <a:pt x="3483" y="3959"/>
                    <a:pt x="3511" y="3755"/>
                    <a:pt x="3361" y="3633"/>
                  </a:cubicBezTo>
                  <a:cubicBezTo>
                    <a:pt x="3311" y="3592"/>
                    <a:pt x="3253" y="3561"/>
                    <a:pt x="3193" y="3535"/>
                  </a:cubicBezTo>
                  <a:cubicBezTo>
                    <a:pt x="3039" y="3467"/>
                    <a:pt x="2879" y="3415"/>
                    <a:pt x="2733" y="3328"/>
                  </a:cubicBezTo>
                  <a:cubicBezTo>
                    <a:pt x="2497" y="3187"/>
                    <a:pt x="2347" y="2992"/>
                    <a:pt x="2365" y="2705"/>
                  </a:cubicBezTo>
                  <a:cubicBezTo>
                    <a:pt x="2385" y="2380"/>
                    <a:pt x="2569" y="2177"/>
                    <a:pt x="2867" y="2069"/>
                  </a:cubicBezTo>
                  <a:cubicBezTo>
                    <a:pt x="2989" y="2024"/>
                    <a:pt x="2991" y="2027"/>
                    <a:pt x="2991" y="1897"/>
                  </a:cubicBezTo>
                  <a:lnTo>
                    <a:pt x="2991" y="1767"/>
                  </a:lnTo>
                  <a:cubicBezTo>
                    <a:pt x="2993" y="1669"/>
                    <a:pt x="3009" y="1653"/>
                    <a:pt x="3105" y="1651"/>
                  </a:cubicBezTo>
                  <a:cubicBezTo>
                    <a:pt x="3135" y="1649"/>
                    <a:pt x="3165" y="1651"/>
                    <a:pt x="3195" y="1651"/>
                  </a:cubicBezTo>
                  <a:cubicBezTo>
                    <a:pt x="3400" y="1651"/>
                    <a:pt x="3400" y="1651"/>
                    <a:pt x="3401" y="1856"/>
                  </a:cubicBezTo>
                  <a:cubicBezTo>
                    <a:pt x="3401" y="2001"/>
                    <a:pt x="3401" y="2001"/>
                    <a:pt x="3547" y="2024"/>
                  </a:cubicBezTo>
                  <a:cubicBezTo>
                    <a:pt x="3657" y="2041"/>
                    <a:pt x="3764" y="2075"/>
                    <a:pt x="3865" y="2119"/>
                  </a:cubicBezTo>
                  <a:cubicBezTo>
                    <a:pt x="3921" y="2144"/>
                    <a:pt x="3943" y="2183"/>
                    <a:pt x="3925" y="2243"/>
                  </a:cubicBezTo>
                  <a:cubicBezTo>
                    <a:pt x="3900" y="2332"/>
                    <a:pt x="3876" y="2420"/>
                    <a:pt x="3847" y="2508"/>
                  </a:cubicBezTo>
                  <a:cubicBezTo>
                    <a:pt x="3820" y="2591"/>
                    <a:pt x="3793" y="2603"/>
                    <a:pt x="3713" y="2564"/>
                  </a:cubicBezTo>
                  <a:cubicBezTo>
                    <a:pt x="3553" y="2487"/>
                    <a:pt x="3385" y="2455"/>
                    <a:pt x="3208" y="2464"/>
                  </a:cubicBezTo>
                  <a:cubicBezTo>
                    <a:pt x="3161" y="2467"/>
                    <a:pt x="3116" y="2473"/>
                    <a:pt x="3073" y="2492"/>
                  </a:cubicBezTo>
                  <a:cubicBezTo>
                    <a:pt x="2920" y="2559"/>
                    <a:pt x="2896" y="2728"/>
                    <a:pt x="3025" y="2832"/>
                  </a:cubicBezTo>
                  <a:cubicBezTo>
                    <a:pt x="3091" y="2885"/>
                    <a:pt x="3167" y="2923"/>
                    <a:pt x="3245" y="2956"/>
                  </a:cubicBezTo>
                  <a:cubicBezTo>
                    <a:pt x="3381" y="3012"/>
                    <a:pt x="3517" y="3065"/>
                    <a:pt x="3647" y="3137"/>
                  </a:cubicBezTo>
                  <a:cubicBezTo>
                    <a:pt x="4056" y="3365"/>
                    <a:pt x="4167" y="3880"/>
                    <a:pt x="3877" y="4231"/>
                  </a:cubicBez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cs"/>
              </a:endParaRPr>
            </a:p>
          </p:txBody>
        </p:sp>
        <p:sp>
          <p:nvSpPr>
            <p:cNvPr id="20" name="îŝḷîḓé-Oval 19">
              <a:extLst>
                <a:ext uri="{FF2B5EF4-FFF2-40B4-BE49-F238E27FC236}">
                  <a16:creationId xmlns:a16="http://schemas.microsoft.com/office/drawing/2014/main" id="{DA2EC60D-0F66-42E8-8333-4B5A40CDA030}"/>
                </a:ext>
              </a:extLst>
            </p:cNvPr>
            <p:cNvSpPr/>
            <p:nvPr/>
          </p:nvSpPr>
          <p:spPr>
            <a:xfrm>
              <a:off x="5663503" y="5046161"/>
              <a:ext cx="231664" cy="213665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cs"/>
              </a:endParaRPr>
            </a:p>
          </p:txBody>
        </p:sp>
        <p:sp>
          <p:nvSpPr>
            <p:cNvPr id="21" name="îṥļîḑé-Oval 20">
              <a:extLst>
                <a:ext uri="{FF2B5EF4-FFF2-40B4-BE49-F238E27FC236}">
                  <a16:creationId xmlns:a16="http://schemas.microsoft.com/office/drawing/2014/main" id="{3E9B1C16-396E-45A3-AE27-91A1A9913224}"/>
                </a:ext>
              </a:extLst>
            </p:cNvPr>
            <p:cNvSpPr/>
            <p:nvPr/>
          </p:nvSpPr>
          <p:spPr>
            <a:xfrm>
              <a:off x="6901592" y="4848392"/>
              <a:ext cx="231664" cy="231359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cs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2FAF6AD-E39E-45F4-B523-263D0F1F3BD3}"/>
              </a:ext>
            </a:extLst>
          </p:cNvPr>
          <p:cNvGrpSpPr/>
          <p:nvPr/>
        </p:nvGrpSpPr>
        <p:grpSpPr>
          <a:xfrm>
            <a:off x="653143" y="2133197"/>
            <a:ext cx="2796405" cy="1027463"/>
            <a:chOff x="5142972" y="1967781"/>
            <a:chExt cx="2796405" cy="102746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AAF8D8A-5570-408C-99B4-F28B7D883B41}"/>
                </a:ext>
              </a:extLst>
            </p:cNvPr>
            <p:cNvSpPr/>
            <p:nvPr/>
          </p:nvSpPr>
          <p:spPr>
            <a:xfrm>
              <a:off x="5142972" y="2332306"/>
              <a:ext cx="2796405" cy="6629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600" dirty="0"/>
                <a:t>Pod</a:t>
              </a:r>
              <a:r>
                <a:rPr lang="zh-CN" altLang="en-US" sz="1600" dirty="0"/>
                <a:t>是所有业务类型的基础，共享存储、网络和命名空间</a:t>
              </a:r>
              <a:endParaRPr lang="en-US" altLang="zh-CN" sz="1100" dirty="0">
                <a:solidFill>
                  <a:prstClr val="white">
                    <a:lumMod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E27B6D7-9631-4773-A6DE-6B00D97F6342}"/>
                </a:ext>
              </a:extLst>
            </p:cNvPr>
            <p:cNvSpPr/>
            <p:nvPr/>
          </p:nvSpPr>
          <p:spPr>
            <a:xfrm>
              <a:off x="5854990" y="1967781"/>
              <a:ext cx="2084387" cy="4108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Pod</a:t>
              </a:r>
              <a:endPara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AB67A6-5858-4937-9881-7A0EBC935998}"/>
              </a:ext>
            </a:extLst>
          </p:cNvPr>
          <p:cNvGrpSpPr/>
          <p:nvPr/>
        </p:nvGrpSpPr>
        <p:grpSpPr>
          <a:xfrm>
            <a:off x="706349" y="4585816"/>
            <a:ext cx="2743200" cy="1027463"/>
            <a:chOff x="5196178" y="1967781"/>
            <a:chExt cx="2743200" cy="102746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E39AE9-0979-44A5-88E4-FCDE78F1B57E}"/>
                </a:ext>
              </a:extLst>
            </p:cNvPr>
            <p:cNvSpPr/>
            <p:nvPr/>
          </p:nvSpPr>
          <p:spPr>
            <a:xfrm>
              <a:off x="5196178" y="2332306"/>
              <a:ext cx="2743200" cy="6629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600" dirty="0"/>
                <a:t>Endpoints</a:t>
              </a:r>
              <a:r>
                <a:rPr lang="zh-CN" altLang="en-US" sz="1600" dirty="0"/>
                <a:t>表示一个</a:t>
              </a:r>
              <a:r>
                <a:rPr lang="en-US" altLang="zh-CN" sz="1600" dirty="0"/>
                <a:t>Service</a:t>
              </a:r>
              <a:r>
                <a:rPr lang="zh-CN" altLang="en-US" sz="1600" dirty="0"/>
                <a:t>对应的所有</a:t>
              </a:r>
              <a:r>
                <a:rPr lang="en-US" altLang="zh-CN" sz="1600" dirty="0"/>
                <a:t>Pod</a:t>
              </a:r>
              <a:r>
                <a:rPr lang="zh-CN" altLang="en-US" sz="1600" dirty="0"/>
                <a:t>副本的访问地址</a:t>
              </a:r>
              <a:endParaRPr lang="en-US" altLang="zh-CN" sz="1100" dirty="0">
                <a:solidFill>
                  <a:prstClr val="white">
                    <a:lumMod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77554B2-8B06-43A5-8657-8A70182373CD}"/>
                </a:ext>
              </a:extLst>
            </p:cNvPr>
            <p:cNvSpPr/>
            <p:nvPr/>
          </p:nvSpPr>
          <p:spPr>
            <a:xfrm>
              <a:off x="5854990" y="1967781"/>
              <a:ext cx="2084387" cy="4108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Endpoint</a:t>
              </a:r>
              <a:endPara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F5C5353-3397-4585-B6F1-A22074A38BF1}"/>
              </a:ext>
            </a:extLst>
          </p:cNvPr>
          <p:cNvGrpSpPr/>
          <p:nvPr/>
        </p:nvGrpSpPr>
        <p:grpSpPr>
          <a:xfrm>
            <a:off x="8120422" y="2133197"/>
            <a:ext cx="2997521" cy="1027463"/>
            <a:chOff x="5354322" y="1967781"/>
            <a:chExt cx="2997521" cy="102746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393E0F8-0E67-4EBB-A4C7-5ECA5479A2C4}"/>
                </a:ext>
              </a:extLst>
            </p:cNvPr>
            <p:cNvSpPr/>
            <p:nvPr/>
          </p:nvSpPr>
          <p:spPr>
            <a:xfrm>
              <a:off x="5354322" y="2332306"/>
              <a:ext cx="2997521" cy="6629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/>
                <a:t>入口，负责统一管理外部对</a:t>
              </a:r>
              <a:r>
                <a:rPr lang="en-US" altLang="zh-CN" sz="1600" dirty="0"/>
                <a:t>k8s cluster</a:t>
              </a:r>
              <a:r>
                <a:rPr lang="zh-CN" altLang="en-US" sz="1600" dirty="0"/>
                <a:t>中</a:t>
              </a:r>
              <a:r>
                <a:rPr lang="en-US" altLang="zh-CN" sz="1600" dirty="0"/>
                <a:t>service</a:t>
              </a:r>
              <a:r>
                <a:rPr lang="zh-CN" altLang="en-US" sz="1600" dirty="0"/>
                <a:t>的请求</a:t>
              </a:r>
              <a:endParaRPr lang="en-US" altLang="zh-CN" sz="1100" dirty="0">
                <a:solidFill>
                  <a:prstClr val="white">
                    <a:lumMod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007E2B0-98C7-46D3-BDB2-A70306D84169}"/>
                </a:ext>
              </a:extLst>
            </p:cNvPr>
            <p:cNvSpPr/>
            <p:nvPr/>
          </p:nvSpPr>
          <p:spPr>
            <a:xfrm>
              <a:off x="5354322" y="1967781"/>
              <a:ext cx="2084387" cy="4108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Ingress</a:t>
              </a:r>
              <a:endPara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AF499BD-A05B-431A-A742-F2B48A8F4CAB}"/>
              </a:ext>
            </a:extLst>
          </p:cNvPr>
          <p:cNvGrpSpPr/>
          <p:nvPr/>
        </p:nvGrpSpPr>
        <p:grpSpPr>
          <a:xfrm>
            <a:off x="8120422" y="4585816"/>
            <a:ext cx="3120892" cy="1027463"/>
            <a:chOff x="5354322" y="1967781"/>
            <a:chExt cx="3120892" cy="102746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2EF6749-E576-4907-AB66-2AF22D386D5F}"/>
                </a:ext>
              </a:extLst>
            </p:cNvPr>
            <p:cNvSpPr/>
            <p:nvPr/>
          </p:nvSpPr>
          <p:spPr>
            <a:xfrm>
              <a:off x="5354322" y="2332306"/>
              <a:ext cx="3120892" cy="6629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service</a:t>
              </a:r>
              <a:r>
                <a:rPr lang="zh-CN" altLang="en-US" sz="1600" dirty="0"/>
                <a:t>封装多个</a:t>
              </a:r>
              <a:r>
                <a:rPr lang="en-US" altLang="zh-CN" sz="1600" dirty="0"/>
                <a:t>pods</a:t>
              </a:r>
              <a:r>
                <a:rPr lang="zh-CN" altLang="en-US" sz="1600" dirty="0"/>
                <a:t>的一类服务，对外提供同一的</a:t>
              </a:r>
              <a:r>
                <a:rPr lang="en-US" altLang="zh-CN" sz="1600" dirty="0"/>
                <a:t>service</a:t>
              </a:r>
              <a:r>
                <a:rPr lang="zh-CN" altLang="en-US" sz="1600" dirty="0"/>
                <a:t>的</a:t>
              </a:r>
              <a:r>
                <a:rPr lang="en-US" altLang="zh-CN" sz="1600" dirty="0" err="1"/>
                <a:t>ip</a:t>
              </a:r>
              <a:r>
                <a:rPr lang="zh-CN" altLang="en-US" sz="1600" dirty="0"/>
                <a:t>和</a:t>
              </a:r>
              <a:r>
                <a:rPr lang="en-US" altLang="zh-CN" sz="1600" dirty="0"/>
                <a:t>port</a:t>
              </a:r>
              <a:endParaRPr lang="en-US" altLang="zh-CN" sz="1100" dirty="0">
                <a:solidFill>
                  <a:prstClr val="white">
                    <a:lumMod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0D48A03-8A50-4C2A-94DB-8BFF4FE2F47E}"/>
                </a:ext>
              </a:extLst>
            </p:cNvPr>
            <p:cNvSpPr/>
            <p:nvPr/>
          </p:nvSpPr>
          <p:spPr>
            <a:xfrm>
              <a:off x="5354322" y="1967781"/>
              <a:ext cx="2084387" cy="4108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Service</a:t>
              </a:r>
              <a:endPara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4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24DE71AB-85A0-4400-AEA1-BF0C8E5C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Kubernetes  </a:t>
            </a:r>
            <a:r>
              <a:rPr lang="zh-CN" altLang="en-US" dirty="0"/>
              <a:t>拓展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540484-A514-48D6-AB19-B5A1FA74B7F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959" y="1847092"/>
            <a:ext cx="4925025" cy="4616454"/>
          </a:xfrm>
          <a:prstGeom prst="rect">
            <a:avLst/>
          </a:prstGeom>
        </p:spPr>
      </p:pic>
      <p:pic>
        <p:nvPicPr>
          <p:cNvPr id="9" name="图片占位符 29">
            <a:extLst>
              <a:ext uri="{FF2B5EF4-FFF2-40B4-BE49-F238E27FC236}">
                <a16:creationId xmlns:a16="http://schemas.microsoft.com/office/drawing/2014/main" id="{5F4F2E04-2A38-4D10-84D2-83E6EA0CA69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08019" y="2685031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CF84916-07E8-4EF6-AFD8-DF2163A5B8BF}"/>
              </a:ext>
            </a:extLst>
          </p:cNvPr>
          <p:cNvGrpSpPr/>
          <p:nvPr/>
        </p:nvGrpSpPr>
        <p:grpSpPr>
          <a:xfrm>
            <a:off x="6402484" y="1429686"/>
            <a:ext cx="5034913" cy="1912486"/>
            <a:chOff x="1367579" y="1996834"/>
            <a:chExt cx="4598831" cy="191248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53790E8-9281-4AA2-A439-ECD82B00B34C}"/>
                </a:ext>
              </a:extLst>
            </p:cNvPr>
            <p:cNvGrpSpPr/>
            <p:nvPr/>
          </p:nvGrpSpPr>
          <p:grpSpPr>
            <a:xfrm>
              <a:off x="2123229" y="1996834"/>
              <a:ext cx="3843181" cy="1912486"/>
              <a:chOff x="7483989" y="3433235"/>
              <a:chExt cx="3843181" cy="191248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449641B-CB88-477F-962F-45C4EB28A309}"/>
                  </a:ext>
                </a:extLst>
              </p:cNvPr>
              <p:cNvSpPr/>
              <p:nvPr/>
            </p:nvSpPr>
            <p:spPr>
              <a:xfrm>
                <a:off x="7483989" y="3776061"/>
                <a:ext cx="3843181" cy="156966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 err="1"/>
                  <a:t>apiserver</a:t>
                </a:r>
                <a:r>
                  <a:rPr lang="zh-CN" altLang="en-US" sz="1600" dirty="0"/>
                  <a:t>会将创建请求的目标状态保存到</a:t>
                </a:r>
                <a:r>
                  <a:rPr lang="en-US" altLang="zh-CN" sz="1600" dirty="0" err="1"/>
                  <a:t>etcd</a:t>
                </a:r>
                <a:r>
                  <a:rPr lang="en-US" altLang="zh-CN" sz="1600" dirty="0"/>
                  <a:t>,</a:t>
                </a:r>
                <a:r>
                  <a:rPr lang="zh-CN" altLang="en-US" sz="1600" dirty="0"/>
                  <a:t>接着请求</a:t>
                </a:r>
                <a:r>
                  <a:rPr lang="en-US" altLang="zh-CN" sz="1600" dirty="0"/>
                  <a:t>scheduler</a:t>
                </a:r>
                <a:r>
                  <a:rPr lang="zh-CN" altLang="en-US" sz="1600" dirty="0"/>
                  <a:t>进行调度</a:t>
                </a:r>
                <a:r>
                  <a:rPr lang="en-US" altLang="zh-CN" sz="1600" dirty="0"/>
                  <a:t>,</a:t>
                </a:r>
                <a:r>
                  <a:rPr lang="zh-CN" altLang="en-US" sz="1600" dirty="0"/>
                  <a:t>将调度结果保存到</a:t>
                </a:r>
                <a:r>
                  <a:rPr lang="en-US" altLang="zh-CN" sz="1600" dirty="0" err="1"/>
                  <a:t>etcd</a:t>
                </a:r>
                <a:r>
                  <a:rPr lang="zh-CN" altLang="en-US" sz="1600" dirty="0"/>
                  <a:t>中</a:t>
                </a:r>
                <a:r>
                  <a:rPr lang="en-US" altLang="zh-CN" sz="1600" dirty="0"/>
                  <a:t>,</a:t>
                </a:r>
                <a:r>
                  <a:rPr lang="zh-CN" altLang="en-US" sz="1600" dirty="0"/>
                  <a:t>目标节点上的</a:t>
                </a:r>
                <a:r>
                  <a:rPr lang="en-US" altLang="zh-CN" sz="1600" dirty="0" err="1"/>
                  <a:t>kubelet</a:t>
                </a:r>
                <a:r>
                  <a:rPr lang="zh-CN" altLang="en-US" sz="1600" dirty="0"/>
                  <a:t>通过</a:t>
                </a:r>
                <a:r>
                  <a:rPr lang="en-US" altLang="zh-CN" sz="1600" dirty="0" err="1"/>
                  <a:t>apiserver</a:t>
                </a:r>
                <a:r>
                  <a:rPr lang="zh-CN" altLang="en-US" sz="1600" dirty="0"/>
                  <a:t>拿到用户提交的创建清单</a:t>
                </a:r>
                <a:r>
                  <a:rPr lang="en-US" altLang="zh-CN" sz="1600" dirty="0"/>
                  <a:t>,</a:t>
                </a:r>
                <a:r>
                  <a:rPr lang="zh-CN" altLang="en-US" sz="1600" dirty="0"/>
                  <a:t>根据清单在当前节点上创建并运行这个</a:t>
                </a:r>
                <a:r>
                  <a:rPr lang="en-US" altLang="zh-CN" sz="1600" dirty="0"/>
                  <a:t>Pod,</a:t>
                </a:r>
                <a:r>
                  <a:rPr lang="zh-CN" altLang="en-US" sz="1600" dirty="0"/>
                  <a:t>并将结果返回给</a:t>
                </a:r>
                <a:r>
                  <a:rPr lang="en-US" altLang="zh-CN" sz="1600" dirty="0" err="1"/>
                  <a:t>apiserver</a:t>
                </a:r>
                <a:r>
                  <a:rPr lang="en-US" altLang="zh-CN" sz="1600" dirty="0"/>
                  <a:t>,</a:t>
                </a:r>
                <a:r>
                  <a:rPr lang="zh-CN" altLang="en-US" sz="1600" dirty="0"/>
                  <a:t>再把结果存到</a:t>
                </a:r>
                <a:r>
                  <a:rPr lang="en-US" altLang="zh-CN" sz="1600" dirty="0" err="1"/>
                  <a:t>etcd</a:t>
                </a:r>
                <a:r>
                  <a:rPr lang="zh-CN" altLang="en-US" sz="1600" dirty="0"/>
                  <a:t>中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F7DB07C-94CE-460F-9798-F190EA5E95CE}"/>
                  </a:ext>
                </a:extLst>
              </p:cNvPr>
              <p:cNvSpPr/>
              <p:nvPr/>
            </p:nvSpPr>
            <p:spPr>
              <a:xfrm>
                <a:off x="7483989" y="3433235"/>
                <a:ext cx="2384890" cy="40126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>
                  <a:lnSpc>
                    <a:spcPct val="120000"/>
                  </a:lnSpc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魂36号-正文宋楷" panose="02000000000000000000" pitchFamily="2" charset="-122"/>
                    <a:ea typeface="字魂36号-正文宋楷" panose="02000000000000000000" pitchFamily="2" charset="-122"/>
                    <a:cs typeface="+mn-cs"/>
                  </a:rPr>
                  <a:t>标</a:t>
                </a:r>
                <a:r>
                  <a:rPr lang="zh-CN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字魂36号-正文宋楷" panose="02000000000000000000" pitchFamily="2" charset="-122"/>
                  </a:rPr>
                  <a:t>创建</a:t>
                </a:r>
                <a:r>
                  <a:rPr lang="en-US" altLang="zh-CN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字魂36号-正文宋楷" panose="02000000000000000000" pitchFamily="2" charset="-122"/>
                  </a:rPr>
                  <a:t>pod</a:t>
                </a:r>
                <a:r>
                  <a:rPr lang="zh-CN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字魂36号-正文宋楷" panose="02000000000000000000" pitchFamily="2" charset="-122"/>
                  </a:rPr>
                  <a:t>的大致流程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C936FD6-F833-4DE8-9696-EBB89993C12E}"/>
                </a:ext>
              </a:extLst>
            </p:cNvPr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461C992-40EE-4676-9957-9DEC519023A9}"/>
                  </a:ext>
                </a:extLst>
              </p:cNvPr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gradFill>
                <a:gsLst>
                  <a:gs pos="0">
                    <a:srgbClr val="F99302"/>
                  </a:gs>
                  <a:gs pos="100000">
                    <a:srgbClr val="F99302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cs"/>
                </a:endParaRPr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E42DC0A-8E56-4D65-9EB0-17AE5F347765}"/>
                  </a:ext>
                </a:extLst>
              </p:cNvPr>
              <p:cNvSpPr/>
              <p:nvPr/>
            </p:nvSpPr>
            <p:spPr>
              <a:xfrm>
                <a:off x="1237694" y="2062303"/>
                <a:ext cx="369412" cy="369131"/>
              </a:xfrm>
              <a:custGeom>
                <a:avLst/>
                <a:gdLst>
                  <a:gd name="connsiteX0" fmla="*/ 145025 w 331788"/>
                  <a:gd name="connsiteY0" fmla="*/ 104594 h 331536"/>
                  <a:gd name="connsiteX1" fmla="*/ 198438 w 331788"/>
                  <a:gd name="connsiteY1" fmla="*/ 123670 h 331536"/>
                  <a:gd name="connsiteX2" fmla="*/ 198438 w 331788"/>
                  <a:gd name="connsiteY2" fmla="*/ 152614 h 331536"/>
                  <a:gd name="connsiteX3" fmla="*/ 169334 w 331788"/>
                  <a:gd name="connsiteY3" fmla="*/ 152614 h 331536"/>
                  <a:gd name="connsiteX4" fmla="*/ 113771 w 331788"/>
                  <a:gd name="connsiteY4" fmla="*/ 167085 h 331536"/>
                  <a:gd name="connsiteX5" fmla="*/ 51594 w 331788"/>
                  <a:gd name="connsiteY5" fmla="*/ 227603 h 331536"/>
                  <a:gd name="connsiteX6" fmla="*/ 41010 w 331788"/>
                  <a:gd name="connsiteY6" fmla="*/ 253915 h 331536"/>
                  <a:gd name="connsiteX7" fmla="*/ 51594 w 331788"/>
                  <a:gd name="connsiteY7" fmla="*/ 280228 h 331536"/>
                  <a:gd name="connsiteX8" fmla="*/ 105833 w 331788"/>
                  <a:gd name="connsiteY8" fmla="*/ 280228 h 331536"/>
                  <a:gd name="connsiteX9" fmla="*/ 121708 w 331788"/>
                  <a:gd name="connsiteY9" fmla="*/ 263125 h 331536"/>
                  <a:gd name="connsiteX10" fmla="*/ 150813 w 331788"/>
                  <a:gd name="connsiteY10" fmla="*/ 263125 h 331536"/>
                  <a:gd name="connsiteX11" fmla="*/ 150813 w 331788"/>
                  <a:gd name="connsiteY11" fmla="*/ 292068 h 331536"/>
                  <a:gd name="connsiteX12" fmla="*/ 134938 w 331788"/>
                  <a:gd name="connsiteY12" fmla="*/ 309171 h 331536"/>
                  <a:gd name="connsiteX13" fmla="*/ 78052 w 331788"/>
                  <a:gd name="connsiteY13" fmla="*/ 331536 h 331536"/>
                  <a:gd name="connsiteX14" fmla="*/ 22489 w 331788"/>
                  <a:gd name="connsiteY14" fmla="*/ 309171 h 331536"/>
                  <a:gd name="connsiteX15" fmla="*/ 0 w 331788"/>
                  <a:gd name="connsiteY15" fmla="*/ 253915 h 331536"/>
                  <a:gd name="connsiteX16" fmla="*/ 22489 w 331788"/>
                  <a:gd name="connsiteY16" fmla="*/ 198660 h 331536"/>
                  <a:gd name="connsiteX17" fmla="*/ 84666 w 331788"/>
                  <a:gd name="connsiteY17" fmla="*/ 136826 h 331536"/>
                  <a:gd name="connsiteX18" fmla="*/ 145025 w 331788"/>
                  <a:gd name="connsiteY18" fmla="*/ 104594 h 331536"/>
                  <a:gd name="connsiteX19" fmla="*/ 254829 w 331788"/>
                  <a:gd name="connsiteY19" fmla="*/ 43 h 331536"/>
                  <a:gd name="connsiteX20" fmla="*/ 309472 w 331788"/>
                  <a:gd name="connsiteY20" fmla="*/ 24739 h 331536"/>
                  <a:gd name="connsiteX21" fmla="*/ 331788 w 331788"/>
                  <a:gd name="connsiteY21" fmla="*/ 80057 h 331536"/>
                  <a:gd name="connsiteX22" fmla="*/ 309472 w 331788"/>
                  <a:gd name="connsiteY22" fmla="*/ 135376 h 331536"/>
                  <a:gd name="connsiteX23" fmla="*/ 242522 w 331788"/>
                  <a:gd name="connsiteY23" fmla="*/ 199914 h 331536"/>
                  <a:gd name="connsiteX24" fmla="*/ 180823 w 331788"/>
                  <a:gd name="connsiteY24" fmla="*/ 231524 h 331536"/>
                  <a:gd name="connsiteX25" fmla="*/ 134877 w 331788"/>
                  <a:gd name="connsiteY25" fmla="*/ 210451 h 331536"/>
                  <a:gd name="connsiteX26" fmla="*/ 134877 w 331788"/>
                  <a:gd name="connsiteY26" fmla="*/ 181474 h 331536"/>
                  <a:gd name="connsiteX27" fmla="*/ 163757 w 331788"/>
                  <a:gd name="connsiteY27" fmla="*/ 181474 h 331536"/>
                  <a:gd name="connsiteX28" fmla="*/ 213641 w 331788"/>
                  <a:gd name="connsiteY28" fmla="*/ 170937 h 331536"/>
                  <a:gd name="connsiteX29" fmla="*/ 280591 w 331788"/>
                  <a:gd name="connsiteY29" fmla="*/ 106399 h 331536"/>
                  <a:gd name="connsiteX30" fmla="*/ 291093 w 331788"/>
                  <a:gd name="connsiteY30" fmla="*/ 80057 h 331536"/>
                  <a:gd name="connsiteX31" fmla="*/ 280591 w 331788"/>
                  <a:gd name="connsiteY31" fmla="*/ 53715 h 331536"/>
                  <a:gd name="connsiteX32" fmla="*/ 232020 w 331788"/>
                  <a:gd name="connsiteY32" fmla="*/ 49764 h 331536"/>
                  <a:gd name="connsiteX33" fmla="*/ 211016 w 331788"/>
                  <a:gd name="connsiteY33" fmla="*/ 70838 h 331536"/>
                  <a:gd name="connsiteX34" fmla="*/ 182135 w 331788"/>
                  <a:gd name="connsiteY34" fmla="*/ 70838 h 331536"/>
                  <a:gd name="connsiteX35" fmla="*/ 182135 w 331788"/>
                  <a:gd name="connsiteY35" fmla="*/ 41861 h 331536"/>
                  <a:gd name="connsiteX36" fmla="*/ 203139 w 331788"/>
                  <a:gd name="connsiteY36" fmla="*/ 20788 h 331536"/>
                  <a:gd name="connsiteX37" fmla="*/ 254829 w 331788"/>
                  <a:gd name="connsiteY37" fmla="*/ 43 h 33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31788" h="331536">
                    <a:moveTo>
                      <a:pt x="145025" y="104594"/>
                    </a:moveTo>
                    <a:cubicBezTo>
                      <a:pt x="164703" y="102292"/>
                      <a:pt x="183224" y="108541"/>
                      <a:pt x="198438" y="123670"/>
                    </a:cubicBezTo>
                    <a:cubicBezTo>
                      <a:pt x="206375" y="131564"/>
                      <a:pt x="206375" y="144720"/>
                      <a:pt x="198438" y="152614"/>
                    </a:cubicBezTo>
                    <a:cubicBezTo>
                      <a:pt x="190500" y="160507"/>
                      <a:pt x="177271" y="160507"/>
                      <a:pt x="169334" y="152614"/>
                    </a:cubicBezTo>
                    <a:cubicBezTo>
                      <a:pt x="150813" y="135511"/>
                      <a:pt x="127000" y="153929"/>
                      <a:pt x="113771" y="167085"/>
                    </a:cubicBezTo>
                    <a:cubicBezTo>
                      <a:pt x="113771" y="167085"/>
                      <a:pt x="113771" y="167085"/>
                      <a:pt x="51594" y="227603"/>
                    </a:cubicBezTo>
                    <a:cubicBezTo>
                      <a:pt x="44979" y="234181"/>
                      <a:pt x="41010" y="243391"/>
                      <a:pt x="41010" y="253915"/>
                    </a:cubicBezTo>
                    <a:cubicBezTo>
                      <a:pt x="41010" y="263125"/>
                      <a:pt x="44979" y="272334"/>
                      <a:pt x="51594" y="280228"/>
                    </a:cubicBezTo>
                    <a:cubicBezTo>
                      <a:pt x="66146" y="294699"/>
                      <a:pt x="89958" y="294699"/>
                      <a:pt x="105833" y="280228"/>
                    </a:cubicBezTo>
                    <a:cubicBezTo>
                      <a:pt x="105833" y="280228"/>
                      <a:pt x="105833" y="280228"/>
                      <a:pt x="121708" y="263125"/>
                    </a:cubicBezTo>
                    <a:cubicBezTo>
                      <a:pt x="129646" y="255231"/>
                      <a:pt x="142875" y="255231"/>
                      <a:pt x="150813" y="263125"/>
                    </a:cubicBezTo>
                    <a:cubicBezTo>
                      <a:pt x="158750" y="271018"/>
                      <a:pt x="158750" y="284174"/>
                      <a:pt x="150813" y="292068"/>
                    </a:cubicBezTo>
                    <a:cubicBezTo>
                      <a:pt x="150813" y="292068"/>
                      <a:pt x="150813" y="292068"/>
                      <a:pt x="134938" y="309171"/>
                    </a:cubicBezTo>
                    <a:cubicBezTo>
                      <a:pt x="119062" y="323643"/>
                      <a:pt x="99219" y="331536"/>
                      <a:pt x="78052" y="331536"/>
                    </a:cubicBezTo>
                    <a:cubicBezTo>
                      <a:pt x="58208" y="331536"/>
                      <a:pt x="38364" y="323643"/>
                      <a:pt x="22489" y="309171"/>
                    </a:cubicBezTo>
                    <a:cubicBezTo>
                      <a:pt x="7937" y="294699"/>
                      <a:pt x="0" y="274965"/>
                      <a:pt x="0" y="253915"/>
                    </a:cubicBezTo>
                    <a:cubicBezTo>
                      <a:pt x="0" y="232866"/>
                      <a:pt x="7937" y="213132"/>
                      <a:pt x="22489" y="198660"/>
                    </a:cubicBezTo>
                    <a:cubicBezTo>
                      <a:pt x="22489" y="198660"/>
                      <a:pt x="22489" y="198660"/>
                      <a:pt x="84666" y="136826"/>
                    </a:cubicBezTo>
                    <a:cubicBezTo>
                      <a:pt x="104510" y="117750"/>
                      <a:pt x="125346" y="106896"/>
                      <a:pt x="145025" y="104594"/>
                    </a:cubicBezTo>
                    <a:close/>
                    <a:moveTo>
                      <a:pt x="254829" y="43"/>
                    </a:moveTo>
                    <a:cubicBezTo>
                      <a:pt x="273700" y="702"/>
                      <a:pt x="293063" y="8934"/>
                      <a:pt x="309472" y="24739"/>
                    </a:cubicBezTo>
                    <a:cubicBezTo>
                      <a:pt x="323912" y="39227"/>
                      <a:pt x="331788" y="58984"/>
                      <a:pt x="331788" y="80057"/>
                    </a:cubicBezTo>
                    <a:cubicBezTo>
                      <a:pt x="331788" y="101131"/>
                      <a:pt x="323912" y="120887"/>
                      <a:pt x="309472" y="135376"/>
                    </a:cubicBezTo>
                    <a:cubicBezTo>
                      <a:pt x="309472" y="135376"/>
                      <a:pt x="309472" y="135376"/>
                      <a:pt x="242522" y="199914"/>
                    </a:cubicBezTo>
                    <a:cubicBezTo>
                      <a:pt x="222831" y="220987"/>
                      <a:pt x="201827" y="231524"/>
                      <a:pt x="180823" y="231524"/>
                    </a:cubicBezTo>
                    <a:cubicBezTo>
                      <a:pt x="165070" y="231524"/>
                      <a:pt x="149317" y="223622"/>
                      <a:pt x="134877" y="210451"/>
                    </a:cubicBezTo>
                    <a:cubicBezTo>
                      <a:pt x="127000" y="202548"/>
                      <a:pt x="127000" y="189377"/>
                      <a:pt x="134877" y="181474"/>
                    </a:cubicBezTo>
                    <a:cubicBezTo>
                      <a:pt x="142753" y="173572"/>
                      <a:pt x="155881" y="173572"/>
                      <a:pt x="163757" y="181474"/>
                    </a:cubicBezTo>
                    <a:cubicBezTo>
                      <a:pt x="170321" y="186743"/>
                      <a:pt x="184761" y="201231"/>
                      <a:pt x="213641" y="170937"/>
                    </a:cubicBezTo>
                    <a:cubicBezTo>
                      <a:pt x="213641" y="170937"/>
                      <a:pt x="213641" y="170937"/>
                      <a:pt x="280591" y="106399"/>
                    </a:cubicBezTo>
                    <a:cubicBezTo>
                      <a:pt x="287155" y="98497"/>
                      <a:pt x="291093" y="89277"/>
                      <a:pt x="291093" y="80057"/>
                    </a:cubicBezTo>
                    <a:cubicBezTo>
                      <a:pt x="291093" y="69520"/>
                      <a:pt x="287155" y="60301"/>
                      <a:pt x="280591" y="53715"/>
                    </a:cubicBezTo>
                    <a:cubicBezTo>
                      <a:pt x="267464" y="40544"/>
                      <a:pt x="246460" y="33959"/>
                      <a:pt x="232020" y="49764"/>
                    </a:cubicBezTo>
                    <a:cubicBezTo>
                      <a:pt x="232020" y="49764"/>
                      <a:pt x="232020" y="49764"/>
                      <a:pt x="211016" y="70838"/>
                    </a:cubicBezTo>
                    <a:cubicBezTo>
                      <a:pt x="203139" y="78740"/>
                      <a:pt x="190012" y="78740"/>
                      <a:pt x="182135" y="70838"/>
                    </a:cubicBezTo>
                    <a:cubicBezTo>
                      <a:pt x="174259" y="62935"/>
                      <a:pt x="174259" y="49764"/>
                      <a:pt x="182135" y="41861"/>
                    </a:cubicBezTo>
                    <a:cubicBezTo>
                      <a:pt x="182135" y="41861"/>
                      <a:pt x="182135" y="41861"/>
                      <a:pt x="203139" y="20788"/>
                    </a:cubicBezTo>
                    <a:cubicBezTo>
                      <a:pt x="217579" y="6300"/>
                      <a:pt x="235958" y="-615"/>
                      <a:pt x="254829" y="4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cs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20FEED7-8041-42C6-AA26-EECF198F1048}"/>
              </a:ext>
            </a:extLst>
          </p:cNvPr>
          <p:cNvGrpSpPr/>
          <p:nvPr/>
        </p:nvGrpSpPr>
        <p:grpSpPr>
          <a:xfrm>
            <a:off x="6431512" y="3368792"/>
            <a:ext cx="2806202" cy="709507"/>
            <a:chOff x="1367579" y="1996834"/>
            <a:chExt cx="2806202" cy="70950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2EB77D5-7055-4B3F-A246-A2C4C9D6E654}"/>
                </a:ext>
              </a:extLst>
            </p:cNvPr>
            <p:cNvSpPr/>
            <p:nvPr/>
          </p:nvSpPr>
          <p:spPr>
            <a:xfrm>
              <a:off x="2123229" y="1996834"/>
              <a:ext cx="2050552" cy="41088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Pod hook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  <a:cs typeface="+mn-cs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5205241-3A90-40B5-9729-0C342347B7F3}"/>
                </a:ext>
              </a:extLst>
            </p:cNvPr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451FD1DF-0928-4D14-B1F5-0C9D36925385}"/>
                  </a:ext>
                </a:extLst>
              </p:cNvPr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gradFill>
                <a:gsLst>
                  <a:gs pos="0">
                    <a:srgbClr val="E14956"/>
                  </a:gs>
                  <a:gs pos="100000">
                    <a:srgbClr val="E14956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cs"/>
                </a:endParaRPr>
              </a:p>
            </p:txBody>
          </p:sp>
          <p:sp>
            <p:nvSpPr>
              <p:cNvPr id="21" name="椭圆 18">
                <a:extLst>
                  <a:ext uri="{FF2B5EF4-FFF2-40B4-BE49-F238E27FC236}">
                    <a16:creationId xmlns:a16="http://schemas.microsoft.com/office/drawing/2014/main" id="{FB89FC20-899F-4BBD-978D-0A0873E78ADA}"/>
                  </a:ext>
                </a:extLst>
              </p:cNvPr>
              <p:cNvSpPr/>
              <p:nvPr/>
            </p:nvSpPr>
            <p:spPr>
              <a:xfrm>
                <a:off x="1242536" y="2062163"/>
                <a:ext cx="359727" cy="369412"/>
              </a:xfrm>
              <a:custGeom>
                <a:avLst/>
                <a:gdLst>
                  <a:gd name="connsiteX0" fmla="*/ 5145 w 317509"/>
                  <a:gd name="connsiteY0" fmla="*/ 226044 h 326057"/>
                  <a:gd name="connsiteX1" fmla="*/ 69467 w 317509"/>
                  <a:gd name="connsiteY1" fmla="*/ 226044 h 326057"/>
                  <a:gd name="connsiteX2" fmla="*/ 74613 w 317509"/>
                  <a:gd name="connsiteY2" fmla="*/ 231240 h 326057"/>
                  <a:gd name="connsiteX3" fmla="*/ 74613 w 317509"/>
                  <a:gd name="connsiteY3" fmla="*/ 322160 h 326057"/>
                  <a:gd name="connsiteX4" fmla="*/ 69467 w 317509"/>
                  <a:gd name="connsiteY4" fmla="*/ 326057 h 326057"/>
                  <a:gd name="connsiteX5" fmla="*/ 5145 w 317509"/>
                  <a:gd name="connsiteY5" fmla="*/ 326057 h 326057"/>
                  <a:gd name="connsiteX6" fmla="*/ 0 w 317509"/>
                  <a:gd name="connsiteY6" fmla="*/ 322160 h 326057"/>
                  <a:gd name="connsiteX7" fmla="*/ 0 w 317509"/>
                  <a:gd name="connsiteY7" fmla="*/ 231240 h 326057"/>
                  <a:gd name="connsiteX8" fmla="*/ 5145 w 317509"/>
                  <a:gd name="connsiteY8" fmla="*/ 226044 h 326057"/>
                  <a:gd name="connsiteX9" fmla="*/ 119555 w 317509"/>
                  <a:gd name="connsiteY9" fmla="*/ 156194 h 326057"/>
                  <a:gd name="connsiteX10" fmla="*/ 185245 w 317509"/>
                  <a:gd name="connsiteY10" fmla="*/ 156194 h 326057"/>
                  <a:gd name="connsiteX11" fmla="*/ 190500 w 317509"/>
                  <a:gd name="connsiteY11" fmla="*/ 161381 h 326057"/>
                  <a:gd name="connsiteX12" fmla="*/ 190500 w 317509"/>
                  <a:gd name="connsiteY12" fmla="*/ 322167 h 326057"/>
                  <a:gd name="connsiteX13" fmla="*/ 185245 w 317509"/>
                  <a:gd name="connsiteY13" fmla="*/ 326057 h 326057"/>
                  <a:gd name="connsiteX14" fmla="*/ 119555 w 317509"/>
                  <a:gd name="connsiteY14" fmla="*/ 326057 h 326057"/>
                  <a:gd name="connsiteX15" fmla="*/ 114300 w 317509"/>
                  <a:gd name="connsiteY15" fmla="*/ 322167 h 326057"/>
                  <a:gd name="connsiteX16" fmla="*/ 114300 w 317509"/>
                  <a:gd name="connsiteY16" fmla="*/ 161381 h 326057"/>
                  <a:gd name="connsiteX17" fmla="*/ 119555 w 317509"/>
                  <a:gd name="connsiteY17" fmla="*/ 156194 h 326057"/>
                  <a:gd name="connsiteX18" fmla="*/ 258042 w 317509"/>
                  <a:gd name="connsiteY18" fmla="*/ 2909 h 326057"/>
                  <a:gd name="connsiteX19" fmla="*/ 265835 w 317509"/>
                  <a:gd name="connsiteY19" fmla="*/ 2909 h 326057"/>
                  <a:gd name="connsiteX20" fmla="*/ 316491 w 317509"/>
                  <a:gd name="connsiteY20" fmla="*/ 89512 h 326057"/>
                  <a:gd name="connsiteX21" fmla="*/ 311295 w 317509"/>
                  <a:gd name="connsiteY21" fmla="*/ 97268 h 326057"/>
                  <a:gd name="connsiteX22" fmla="*/ 294410 w 317509"/>
                  <a:gd name="connsiteY22" fmla="*/ 97268 h 326057"/>
                  <a:gd name="connsiteX23" fmla="*/ 294410 w 317509"/>
                  <a:gd name="connsiteY23" fmla="*/ 322178 h 326057"/>
                  <a:gd name="connsiteX24" fmla="*/ 289214 w 317509"/>
                  <a:gd name="connsiteY24" fmla="*/ 326056 h 326057"/>
                  <a:gd name="connsiteX25" fmla="*/ 234662 w 317509"/>
                  <a:gd name="connsiteY25" fmla="*/ 326056 h 326057"/>
                  <a:gd name="connsiteX26" fmla="*/ 229467 w 317509"/>
                  <a:gd name="connsiteY26" fmla="*/ 322178 h 326057"/>
                  <a:gd name="connsiteX27" fmla="*/ 229467 w 317509"/>
                  <a:gd name="connsiteY27" fmla="*/ 97268 h 326057"/>
                  <a:gd name="connsiteX28" fmla="*/ 212581 w 317509"/>
                  <a:gd name="connsiteY28" fmla="*/ 97268 h 326057"/>
                  <a:gd name="connsiteX29" fmla="*/ 207386 w 317509"/>
                  <a:gd name="connsiteY29" fmla="*/ 89512 h 326057"/>
                  <a:gd name="connsiteX30" fmla="*/ 258042 w 317509"/>
                  <a:gd name="connsiteY30" fmla="*/ 2909 h 32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17509" h="326057">
                    <a:moveTo>
                      <a:pt x="5145" y="226044"/>
                    </a:moveTo>
                    <a:cubicBezTo>
                      <a:pt x="69467" y="226044"/>
                      <a:pt x="69467" y="226044"/>
                      <a:pt x="69467" y="226044"/>
                    </a:cubicBezTo>
                    <a:cubicBezTo>
                      <a:pt x="72040" y="226044"/>
                      <a:pt x="74613" y="228642"/>
                      <a:pt x="74613" y="231240"/>
                    </a:cubicBezTo>
                    <a:cubicBezTo>
                      <a:pt x="74613" y="322160"/>
                      <a:pt x="74613" y="322160"/>
                      <a:pt x="74613" y="322160"/>
                    </a:cubicBezTo>
                    <a:cubicBezTo>
                      <a:pt x="74613" y="324758"/>
                      <a:pt x="72040" y="326057"/>
                      <a:pt x="69467" y="326057"/>
                    </a:cubicBezTo>
                    <a:cubicBezTo>
                      <a:pt x="5145" y="326057"/>
                      <a:pt x="5145" y="326057"/>
                      <a:pt x="5145" y="326057"/>
                    </a:cubicBezTo>
                    <a:cubicBezTo>
                      <a:pt x="2573" y="326057"/>
                      <a:pt x="0" y="324758"/>
                      <a:pt x="0" y="322160"/>
                    </a:cubicBezTo>
                    <a:cubicBezTo>
                      <a:pt x="0" y="231240"/>
                      <a:pt x="0" y="231240"/>
                      <a:pt x="0" y="231240"/>
                    </a:cubicBezTo>
                    <a:cubicBezTo>
                      <a:pt x="0" y="228642"/>
                      <a:pt x="2573" y="226044"/>
                      <a:pt x="5145" y="226044"/>
                    </a:cubicBezTo>
                    <a:close/>
                    <a:moveTo>
                      <a:pt x="119555" y="156194"/>
                    </a:moveTo>
                    <a:cubicBezTo>
                      <a:pt x="119555" y="156194"/>
                      <a:pt x="119555" y="156194"/>
                      <a:pt x="185245" y="156194"/>
                    </a:cubicBezTo>
                    <a:cubicBezTo>
                      <a:pt x="187872" y="156194"/>
                      <a:pt x="190500" y="158787"/>
                      <a:pt x="190500" y="161381"/>
                    </a:cubicBezTo>
                    <a:cubicBezTo>
                      <a:pt x="190500" y="161381"/>
                      <a:pt x="190500" y="161381"/>
                      <a:pt x="190500" y="322167"/>
                    </a:cubicBezTo>
                    <a:cubicBezTo>
                      <a:pt x="190500" y="324760"/>
                      <a:pt x="187872" y="326057"/>
                      <a:pt x="185245" y="326057"/>
                    </a:cubicBezTo>
                    <a:cubicBezTo>
                      <a:pt x="185245" y="326057"/>
                      <a:pt x="185245" y="326057"/>
                      <a:pt x="119555" y="326057"/>
                    </a:cubicBezTo>
                    <a:cubicBezTo>
                      <a:pt x="116927" y="326057"/>
                      <a:pt x="114300" y="324760"/>
                      <a:pt x="114300" y="322167"/>
                    </a:cubicBezTo>
                    <a:cubicBezTo>
                      <a:pt x="114300" y="322167"/>
                      <a:pt x="114300" y="322167"/>
                      <a:pt x="114300" y="161381"/>
                    </a:cubicBezTo>
                    <a:cubicBezTo>
                      <a:pt x="114300" y="158787"/>
                      <a:pt x="116927" y="156194"/>
                      <a:pt x="119555" y="156194"/>
                    </a:cubicBezTo>
                    <a:close/>
                    <a:moveTo>
                      <a:pt x="258042" y="2909"/>
                    </a:moveTo>
                    <a:cubicBezTo>
                      <a:pt x="259341" y="-969"/>
                      <a:pt x="263237" y="-969"/>
                      <a:pt x="265835" y="2909"/>
                    </a:cubicBezTo>
                    <a:cubicBezTo>
                      <a:pt x="265835" y="2909"/>
                      <a:pt x="265835" y="2909"/>
                      <a:pt x="316491" y="89512"/>
                    </a:cubicBezTo>
                    <a:cubicBezTo>
                      <a:pt x="319088" y="93390"/>
                      <a:pt x="316491" y="97268"/>
                      <a:pt x="311295" y="97268"/>
                    </a:cubicBezTo>
                    <a:cubicBezTo>
                      <a:pt x="311295" y="97268"/>
                      <a:pt x="311295" y="97268"/>
                      <a:pt x="294410" y="97268"/>
                    </a:cubicBezTo>
                    <a:cubicBezTo>
                      <a:pt x="294410" y="97268"/>
                      <a:pt x="294410" y="97268"/>
                      <a:pt x="294410" y="322178"/>
                    </a:cubicBezTo>
                    <a:cubicBezTo>
                      <a:pt x="294410" y="324763"/>
                      <a:pt x="291812" y="326056"/>
                      <a:pt x="289214" y="326056"/>
                    </a:cubicBezTo>
                    <a:cubicBezTo>
                      <a:pt x="289214" y="326056"/>
                      <a:pt x="289214" y="326056"/>
                      <a:pt x="234662" y="326056"/>
                    </a:cubicBezTo>
                    <a:cubicBezTo>
                      <a:pt x="232064" y="326056"/>
                      <a:pt x="229467" y="324763"/>
                      <a:pt x="229467" y="322178"/>
                    </a:cubicBezTo>
                    <a:cubicBezTo>
                      <a:pt x="229467" y="322178"/>
                      <a:pt x="229467" y="322178"/>
                      <a:pt x="229467" y="97268"/>
                    </a:cubicBezTo>
                    <a:cubicBezTo>
                      <a:pt x="229467" y="97268"/>
                      <a:pt x="229467" y="97268"/>
                      <a:pt x="212581" y="97268"/>
                    </a:cubicBezTo>
                    <a:cubicBezTo>
                      <a:pt x="207386" y="97268"/>
                      <a:pt x="204788" y="93390"/>
                      <a:pt x="207386" y="89512"/>
                    </a:cubicBezTo>
                    <a:cubicBezTo>
                      <a:pt x="207386" y="89512"/>
                      <a:pt x="207386" y="89512"/>
                      <a:pt x="258042" y="2909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+mn-cs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054E57A-17D9-4E6F-BB01-809035B4D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165" y="4641695"/>
            <a:ext cx="4966129" cy="205495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468451C7-DCC5-41D4-9747-828FD7E72E71}"/>
              </a:ext>
            </a:extLst>
          </p:cNvPr>
          <p:cNvSpPr/>
          <p:nvPr/>
        </p:nvSpPr>
        <p:spPr>
          <a:xfrm>
            <a:off x="7199029" y="3709957"/>
            <a:ext cx="4207609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Kubernerts</a:t>
            </a:r>
            <a:r>
              <a:rPr lang="en-US" altLang="zh-CN" sz="1600" dirty="0"/>
              <a:t> </a:t>
            </a:r>
            <a:r>
              <a:rPr lang="zh-CN" altLang="en-US" sz="1600" dirty="0"/>
              <a:t>为</a:t>
            </a:r>
            <a:r>
              <a:rPr lang="en-US" altLang="zh-CN" sz="1600" dirty="0"/>
              <a:t>pod </a:t>
            </a:r>
            <a:r>
              <a:rPr lang="zh-CN" altLang="en-US" sz="1600" dirty="0"/>
              <a:t>提供了两个</a:t>
            </a:r>
            <a:r>
              <a:rPr lang="en-US" altLang="zh-CN" sz="1600" dirty="0"/>
              <a:t>hook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poststart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prestop;PostStart</a:t>
            </a:r>
            <a:r>
              <a:rPr lang="zh-CN" altLang="en-US" sz="1600" dirty="0"/>
              <a:t> </a:t>
            </a:r>
            <a:r>
              <a:rPr lang="en-US" altLang="zh-CN" sz="1600" dirty="0"/>
              <a:t>:</a:t>
            </a:r>
            <a:r>
              <a:rPr lang="zh-CN" altLang="en-US" sz="1600" dirty="0"/>
              <a:t>这个钩子在容器创建后立即执行</a:t>
            </a:r>
            <a:r>
              <a:rPr lang="en-US" altLang="zh-CN" sz="1600" dirty="0"/>
              <a:t>;</a:t>
            </a:r>
            <a:r>
              <a:rPr lang="en-US" altLang="zh-CN" sz="1600" dirty="0" err="1"/>
              <a:t>PreStop</a:t>
            </a:r>
            <a:r>
              <a:rPr lang="en-US" altLang="zh-CN" sz="1600" dirty="0"/>
              <a:t> :</a:t>
            </a:r>
            <a:r>
              <a:rPr lang="zh-CN" altLang="en-US" sz="1600" dirty="0"/>
              <a:t>钩子在容器终止前立即被调用</a:t>
            </a:r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50D5A6-5B0F-405C-94F8-866BE3AA4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847" y="1710158"/>
            <a:ext cx="6448425" cy="44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DE1BA2-2E0D-4D38-99E0-9646259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K8s</a:t>
            </a:r>
            <a:r>
              <a:rPr lang="zh-CN" altLang="en-US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日常问题</a:t>
            </a:r>
            <a:br>
              <a:rPr lang="zh-CN" altLang="en-US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</a:br>
            <a:endParaRPr lang="zh-CN" altLang="en-US" dirty="0"/>
          </a:p>
        </p:txBody>
      </p:sp>
      <p:sp>
        <p:nvSpPr>
          <p:cNvPr id="9" name="文本框 88">
            <a:extLst>
              <a:ext uri="{FF2B5EF4-FFF2-40B4-BE49-F238E27FC236}">
                <a16:creationId xmlns:a16="http://schemas.microsoft.com/office/drawing/2014/main" id="{3B82021B-7468-4B75-AB35-85BEAE790214}"/>
              </a:ext>
            </a:extLst>
          </p:cNvPr>
          <p:cNvSpPr txBox="1"/>
          <p:nvPr/>
        </p:nvSpPr>
        <p:spPr>
          <a:xfrm>
            <a:off x="4071605" y="4278741"/>
            <a:ext cx="3695165" cy="808836"/>
          </a:xfrm>
          <a:prstGeom prst="rect">
            <a:avLst/>
          </a:prstGeom>
          <a:noFill/>
        </p:spPr>
        <p:txBody>
          <a:bodyPr wrap="none" lIns="115214" tIns="57607" rIns="115214" bIns="57607" rtlCol="0">
            <a:spAutoFit/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500" b="1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日常容器问题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1F6CA853-CFAA-4D7F-A922-8423FC3202B6}"/>
              </a:ext>
            </a:extLst>
          </p:cNvPr>
          <p:cNvSpPr>
            <a:spLocks/>
          </p:cNvSpPr>
          <p:nvPr/>
        </p:nvSpPr>
        <p:spPr bwMode="auto">
          <a:xfrm rot="21176574">
            <a:off x="5072101" y="2457014"/>
            <a:ext cx="1502645" cy="1543344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4" h="435">
                <a:moveTo>
                  <a:pt x="409" y="131"/>
                </a:moveTo>
                <a:cubicBezTo>
                  <a:pt x="424" y="165"/>
                  <a:pt x="407" y="204"/>
                  <a:pt x="403" y="238"/>
                </a:cubicBezTo>
                <a:cubicBezTo>
                  <a:pt x="399" y="274"/>
                  <a:pt x="406" y="316"/>
                  <a:pt x="385" y="345"/>
                </a:cubicBezTo>
                <a:cubicBezTo>
                  <a:pt x="365" y="372"/>
                  <a:pt x="323" y="378"/>
                  <a:pt x="289" y="393"/>
                </a:cubicBezTo>
                <a:cubicBezTo>
                  <a:pt x="255" y="408"/>
                  <a:pt x="223" y="435"/>
                  <a:pt x="188" y="431"/>
                </a:cubicBezTo>
                <a:cubicBezTo>
                  <a:pt x="153" y="427"/>
                  <a:pt x="127" y="394"/>
                  <a:pt x="98" y="373"/>
                </a:cubicBezTo>
                <a:cubicBezTo>
                  <a:pt x="70" y="352"/>
                  <a:pt x="30" y="338"/>
                  <a:pt x="15" y="304"/>
                </a:cubicBezTo>
                <a:cubicBezTo>
                  <a:pt x="0" y="270"/>
                  <a:pt x="17" y="231"/>
                  <a:pt x="20" y="197"/>
                </a:cubicBezTo>
                <a:cubicBezTo>
                  <a:pt x="24" y="161"/>
                  <a:pt x="17" y="119"/>
                  <a:pt x="38" y="90"/>
                </a:cubicBezTo>
                <a:cubicBezTo>
                  <a:pt x="59" y="62"/>
                  <a:pt x="100" y="56"/>
                  <a:pt x="134" y="41"/>
                </a:cubicBezTo>
                <a:cubicBezTo>
                  <a:pt x="168" y="26"/>
                  <a:pt x="201" y="0"/>
                  <a:pt x="235" y="3"/>
                </a:cubicBezTo>
                <a:cubicBezTo>
                  <a:pt x="271" y="7"/>
                  <a:pt x="297" y="41"/>
                  <a:pt x="325" y="62"/>
                </a:cubicBezTo>
                <a:cubicBezTo>
                  <a:pt x="353" y="83"/>
                  <a:pt x="394" y="97"/>
                  <a:pt x="409" y="131"/>
                </a:cubicBezTo>
                <a:close/>
              </a:path>
            </a:pathLst>
          </a:custGeom>
          <a:gradFill>
            <a:gsLst>
              <a:gs pos="0">
                <a:srgbClr val="5ABED0"/>
              </a:gs>
              <a:gs pos="63000">
                <a:srgbClr val="5A53A1"/>
              </a:gs>
            </a:gsLst>
            <a:lin ang="3600000" scaled="0"/>
          </a:gradFill>
          <a:ln>
            <a:noFill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srgbClr val="00000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7EEE1A-F980-494A-BC81-01A10B84A721}"/>
              </a:ext>
            </a:extLst>
          </p:cNvPr>
          <p:cNvSpPr/>
          <p:nvPr/>
        </p:nvSpPr>
        <p:spPr>
          <a:xfrm>
            <a:off x="5307362" y="2694240"/>
            <a:ext cx="1169816" cy="1046954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78" dirty="0">
                <a:ln w="41275">
                  <a:noFill/>
                </a:ln>
                <a:solidFill>
                  <a:srgbClr val="FFFFFF"/>
                </a:solidFill>
                <a:latin typeface="Agency FB" panose="020B0503020202020204" pitchFamily="34" charset="0"/>
                <a:ea typeface="微软雅黑"/>
                <a:cs typeface="+mn-ea"/>
                <a:sym typeface="+mn-lt"/>
              </a:rPr>
              <a:t>03</a:t>
            </a:r>
            <a:endParaRPr lang="zh-CN" altLang="en-US" sz="6000" spc="378" dirty="0">
              <a:ln w="41275">
                <a:noFill/>
              </a:ln>
              <a:solidFill>
                <a:srgbClr val="FFFFFF"/>
              </a:solidFill>
              <a:latin typeface="Agency FB" panose="020B0503020202020204" pitchFamily="34" charset="0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598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7BED67A1-9880-438F-AAB7-66CADFF1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日常容器问题排查思路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FD6AC0-F3E3-4BED-92F9-71B706FE8453}"/>
              </a:ext>
            </a:extLst>
          </p:cNvPr>
          <p:cNvSpPr txBox="1"/>
          <p:nvPr/>
        </p:nvSpPr>
        <p:spPr>
          <a:xfrm>
            <a:off x="1393371" y="1415143"/>
            <a:ext cx="6291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容器问题一：容器部署失败，查看日志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http://cmdb.saicmobility.com:10080/application/details/24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E89FF1-A748-433A-A340-6C545996E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073" y="2634342"/>
            <a:ext cx="8626641" cy="31541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0020D7-1039-4D4B-A4C7-A0182412E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073" y="2482307"/>
            <a:ext cx="8873384" cy="358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8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7BED67A1-9880-438F-AAB7-66CADFF1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日常容器问题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FD6AC0-F3E3-4BED-92F9-71B706FE8453}"/>
              </a:ext>
            </a:extLst>
          </p:cNvPr>
          <p:cNvSpPr txBox="1"/>
          <p:nvPr/>
        </p:nvSpPr>
        <p:spPr>
          <a:xfrm>
            <a:off x="1632856" y="1341979"/>
            <a:ext cx="6291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容器问题 二：容器重启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http://cmdb.saicmobility.com:10080/application/details/24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E89FF1-A748-433A-A340-6C545996E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073" y="2634342"/>
            <a:ext cx="8626641" cy="31541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C22186-D1A5-4A70-A88C-5C57BB730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327" y="2576581"/>
            <a:ext cx="7917543" cy="30805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8FBEA12-2BAC-4156-9EED-81DA65945AE4}"/>
              </a:ext>
            </a:extLst>
          </p:cNvPr>
          <p:cNvSpPr txBox="1"/>
          <p:nvPr/>
        </p:nvSpPr>
        <p:spPr>
          <a:xfrm>
            <a:off x="2249210" y="5846288"/>
            <a:ext cx="7566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scale deployment </a:t>
            </a:r>
            <a:r>
              <a:rPr lang="en-US" altLang="zh-CN" dirty="0" err="1"/>
              <a:t>esb</a:t>
            </a:r>
            <a:r>
              <a:rPr lang="en-US" altLang="zh-CN" dirty="0"/>
              <a:t>-admin --replicas=0 -n {namespace}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scale deployment </a:t>
            </a:r>
            <a:r>
              <a:rPr lang="en-US" altLang="zh-CN" dirty="0" err="1"/>
              <a:t>esb</a:t>
            </a:r>
            <a:r>
              <a:rPr lang="en-US" altLang="zh-CN" dirty="0"/>
              <a:t>-admin --replicas=1 -n {namespace}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12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7BED67A1-9880-438F-AAB7-66CADFF1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日常容器问题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FD6AC0-F3E3-4BED-92F9-71B706FE8453}"/>
              </a:ext>
            </a:extLst>
          </p:cNvPr>
          <p:cNvSpPr txBox="1"/>
          <p:nvPr/>
        </p:nvSpPr>
        <p:spPr>
          <a:xfrm>
            <a:off x="1626508" y="1317101"/>
            <a:ext cx="908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容器问题 三：容器删除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http://jenkins-sit.saicm.local/job/stopdocker/</a:t>
            </a:r>
            <a:r>
              <a:rPr lang="en-US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EFDF5A-D7D8-40B6-A6EE-40E470DE6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114" y="2769530"/>
            <a:ext cx="8657771" cy="286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76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7BED67A1-9880-438F-AAB7-66CADFF1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日常容器问题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FD6AC0-F3E3-4BED-92F9-71B706FE8453}"/>
              </a:ext>
            </a:extLst>
          </p:cNvPr>
          <p:cNvSpPr txBox="1"/>
          <p:nvPr/>
        </p:nvSpPr>
        <p:spPr>
          <a:xfrm>
            <a:off x="1626508" y="1317101"/>
            <a:ext cx="908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容器问题 四：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FF0EE8-6F1B-4C03-9356-5BDD5174A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40" y="2459577"/>
            <a:ext cx="6709048" cy="35233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080651-0D23-437A-BBEE-3D848D560AA2}"/>
              </a:ext>
            </a:extLst>
          </p:cNvPr>
          <p:cNvSpPr txBox="1"/>
          <p:nvPr/>
        </p:nvSpPr>
        <p:spPr>
          <a:xfrm>
            <a:off x="3147060" y="1340094"/>
            <a:ext cx="568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服务未配置容器，</a:t>
            </a:r>
            <a:r>
              <a:rPr lang="en-US" altLang="zh-CN" dirty="0" err="1"/>
              <a:t>dev,sit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6130BA-D3C6-4CB7-B2DD-D5A64C7BF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360" y="2280664"/>
            <a:ext cx="7833360" cy="39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DE1BA2-2E0D-4D38-99E0-9646259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内容：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84B9B5B-D9E9-4BD8-860C-5FB264005DE7}"/>
              </a:ext>
            </a:extLst>
          </p:cNvPr>
          <p:cNvSpPr/>
          <p:nvPr/>
        </p:nvSpPr>
        <p:spPr>
          <a:xfrm rot="1335888">
            <a:off x="2293801" y="2772679"/>
            <a:ext cx="2031847" cy="2031536"/>
          </a:xfrm>
          <a:prstGeom prst="ellipse">
            <a:avLst/>
          </a:prstGeom>
          <a:gradFill>
            <a:gsLst>
              <a:gs pos="0">
                <a:srgbClr val="EE3E68"/>
              </a:gs>
              <a:gs pos="70000">
                <a:srgbClr val="B5468B"/>
              </a:gs>
            </a:gsLst>
            <a:lin ang="18000000" scaled="0"/>
          </a:gradFill>
          <a:ln>
            <a:noFill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srgbClr val="00000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37" name="Group 10">
            <a:extLst>
              <a:ext uri="{FF2B5EF4-FFF2-40B4-BE49-F238E27FC236}">
                <a16:creationId xmlns:a16="http://schemas.microsoft.com/office/drawing/2014/main" id="{03FE49C2-DE61-48FA-92C4-4EFD2FD86A51}"/>
              </a:ext>
            </a:extLst>
          </p:cNvPr>
          <p:cNvGrpSpPr/>
          <p:nvPr/>
        </p:nvGrpSpPr>
        <p:grpSpPr>
          <a:xfrm>
            <a:off x="5410917" y="2646715"/>
            <a:ext cx="4847372" cy="668886"/>
            <a:chOff x="6764723" y="1520469"/>
            <a:chExt cx="4635474" cy="707886"/>
          </a:xfrm>
        </p:grpSpPr>
        <p:sp>
          <p:nvSpPr>
            <p:cNvPr id="38" name="TextBox 11">
              <a:extLst>
                <a:ext uri="{FF2B5EF4-FFF2-40B4-BE49-F238E27FC236}">
                  <a16:creationId xmlns:a16="http://schemas.microsoft.com/office/drawing/2014/main" id="{18379C45-BF7A-4820-8843-A5030E69B618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 defTabSz="1152144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5000">
                  <a:solidFill>
                    <a:srgbClr val="1C1A4D"/>
                  </a:solidFill>
                  <a:latin typeface="Arial"/>
                  <a:ea typeface="微软雅黑"/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39" name="Group 12">
              <a:extLst>
                <a:ext uri="{FF2B5EF4-FFF2-40B4-BE49-F238E27FC236}">
                  <a16:creationId xmlns:a16="http://schemas.microsoft.com/office/drawing/2014/main" id="{A34A9707-6740-4470-88E9-20A85DCDBE32}"/>
                </a:ext>
              </a:extLst>
            </p:cNvPr>
            <p:cNvGrpSpPr/>
            <p:nvPr/>
          </p:nvGrpSpPr>
          <p:grpSpPr>
            <a:xfrm>
              <a:off x="7218712" y="1592796"/>
              <a:ext cx="4181485" cy="563232"/>
              <a:chOff x="3943834" y="704409"/>
              <a:chExt cx="4181485" cy="563232"/>
            </a:xfrm>
          </p:grpSpPr>
          <p:sp>
            <p:nvSpPr>
              <p:cNvPr id="40" name="TextBox 13">
                <a:extLst>
                  <a:ext uri="{FF2B5EF4-FFF2-40B4-BE49-F238E27FC236}">
                    <a16:creationId xmlns:a16="http://schemas.microsoft.com/office/drawing/2014/main" id="{8BD29D15-AF1C-4E65-B5C0-3BC2E3F09811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pPr defTabSz="115214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1C1A4D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K8s </a:t>
                </a:r>
                <a:r>
                  <a:rPr lang="zh-CN" altLang="en-US" sz="2000" b="1" dirty="0">
                    <a:solidFill>
                      <a:srgbClr val="1C1A4D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基础介绍 </a:t>
                </a:r>
                <a:r>
                  <a:rPr lang="en-US" altLang="zh-CN" sz="2000" b="1" dirty="0">
                    <a:solidFill>
                      <a:srgbClr val="1C1A4D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+ </a:t>
                </a:r>
                <a:r>
                  <a:rPr lang="zh-CN" altLang="en-US" sz="2000" b="1" dirty="0">
                    <a:solidFill>
                      <a:srgbClr val="1C1A4D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工作原理</a:t>
                </a:r>
              </a:p>
            </p:txBody>
          </p:sp>
          <p:sp>
            <p:nvSpPr>
              <p:cNvPr id="41" name="TextBox 14">
                <a:extLst>
                  <a:ext uri="{FF2B5EF4-FFF2-40B4-BE49-F238E27FC236}">
                    <a16:creationId xmlns:a16="http://schemas.microsoft.com/office/drawing/2014/main" id="{50330114-E9A5-4281-8CB0-B952C86B7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4181485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lnSpcReduction="10000"/>
              </a:bodyPr>
              <a:lstStyle/>
              <a:p>
                <a:pPr defTabSz="1152144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/>
                  <a:t>K8s basic introduction + working principle</a:t>
                </a:r>
                <a:endParaRPr lang="zh-CN" altLang="en-US" dirty="0">
                  <a:sym typeface="+mn-lt"/>
                </a:endParaRPr>
              </a:p>
            </p:txBody>
          </p:sp>
        </p:grpSp>
      </p:grpSp>
      <p:grpSp>
        <p:nvGrpSpPr>
          <p:cNvPr id="42" name="Group 15">
            <a:extLst>
              <a:ext uri="{FF2B5EF4-FFF2-40B4-BE49-F238E27FC236}">
                <a16:creationId xmlns:a16="http://schemas.microsoft.com/office/drawing/2014/main" id="{0CBD57B1-7F7E-4E67-A5F9-1B60A0B572CD}"/>
              </a:ext>
            </a:extLst>
          </p:cNvPr>
          <p:cNvGrpSpPr/>
          <p:nvPr/>
        </p:nvGrpSpPr>
        <p:grpSpPr>
          <a:xfrm>
            <a:off x="5410917" y="3551858"/>
            <a:ext cx="4203423" cy="668886"/>
            <a:chOff x="6733465" y="2527404"/>
            <a:chExt cx="4447821" cy="707886"/>
          </a:xfrm>
        </p:grpSpPr>
        <p:sp>
          <p:nvSpPr>
            <p:cNvPr id="43" name="TextBox 80">
              <a:extLst>
                <a:ext uri="{FF2B5EF4-FFF2-40B4-BE49-F238E27FC236}">
                  <a16:creationId xmlns:a16="http://schemas.microsoft.com/office/drawing/2014/main" id="{C8B22749-7852-4E9C-8928-76C2C88CC88B}"/>
                </a:ext>
              </a:extLst>
            </p:cNvPr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 defTabSz="1152144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5000">
                  <a:solidFill>
                    <a:srgbClr val="1C1A4D"/>
                  </a:solidFill>
                  <a:latin typeface="Arial"/>
                  <a:ea typeface="微软雅黑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44" name="Group 17">
              <a:extLst>
                <a:ext uri="{FF2B5EF4-FFF2-40B4-BE49-F238E27FC236}">
                  <a16:creationId xmlns:a16="http://schemas.microsoft.com/office/drawing/2014/main" id="{994C8D68-3E39-4017-85D3-FE64B199AC3B}"/>
                </a:ext>
              </a:extLst>
            </p:cNvPr>
            <p:cNvGrpSpPr/>
            <p:nvPr/>
          </p:nvGrpSpPr>
          <p:grpSpPr>
            <a:xfrm>
              <a:off x="7218712" y="2599731"/>
              <a:ext cx="3962574" cy="563232"/>
              <a:chOff x="3943834" y="704409"/>
              <a:chExt cx="3962574" cy="563232"/>
            </a:xfrm>
          </p:grpSpPr>
          <p:sp>
            <p:nvSpPr>
              <p:cNvPr id="45" name="TextBox 82">
                <a:extLst>
                  <a:ext uri="{FF2B5EF4-FFF2-40B4-BE49-F238E27FC236}">
                    <a16:creationId xmlns:a16="http://schemas.microsoft.com/office/drawing/2014/main" id="{F99C0392-6562-4D29-B911-14E7B5E09125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pPr defTabSz="115214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 err="1">
                    <a:solidFill>
                      <a:srgbClr val="1C1A4D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Kubeneters</a:t>
                </a:r>
                <a:r>
                  <a:rPr lang="en-US" altLang="zh-CN" sz="2000" b="1" dirty="0">
                    <a:solidFill>
                      <a:srgbClr val="1C1A4D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 </a:t>
                </a:r>
                <a:r>
                  <a:rPr lang="zh-CN" altLang="en-US" sz="2000" b="1" dirty="0">
                    <a:solidFill>
                      <a:srgbClr val="1C1A4D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关键词</a:t>
                </a:r>
              </a:p>
            </p:txBody>
          </p:sp>
          <p:sp>
            <p:nvSpPr>
              <p:cNvPr id="46" name="TextBox 83">
                <a:extLst>
                  <a:ext uri="{FF2B5EF4-FFF2-40B4-BE49-F238E27FC236}">
                    <a16:creationId xmlns:a16="http://schemas.microsoft.com/office/drawing/2014/main" id="{854F68CD-C55F-4A51-9E80-66733F9F9E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lnSpcReduction="10000"/>
              </a:bodyPr>
              <a:lstStyle/>
              <a:p>
                <a:pPr defTabSz="1152144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 err="1"/>
                  <a:t>Kubeneters</a:t>
                </a:r>
                <a:r>
                  <a:rPr lang="en-US" altLang="zh-CN" dirty="0"/>
                  <a:t> keyword</a:t>
                </a:r>
                <a:endParaRPr lang="zh-CN" altLang="en-US" sz="1300" dirty="0">
                  <a:solidFill>
                    <a:srgbClr val="1C1A4D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Group 20">
            <a:extLst>
              <a:ext uri="{FF2B5EF4-FFF2-40B4-BE49-F238E27FC236}">
                <a16:creationId xmlns:a16="http://schemas.microsoft.com/office/drawing/2014/main" id="{D61FDC70-66B7-43A1-A982-567676180FFD}"/>
              </a:ext>
            </a:extLst>
          </p:cNvPr>
          <p:cNvGrpSpPr/>
          <p:nvPr/>
        </p:nvGrpSpPr>
        <p:grpSpPr>
          <a:xfrm>
            <a:off x="5331407" y="4357760"/>
            <a:ext cx="6031010" cy="668886"/>
            <a:chOff x="6726251" y="3534339"/>
            <a:chExt cx="5393696" cy="707886"/>
          </a:xfrm>
        </p:grpSpPr>
        <p:sp>
          <p:nvSpPr>
            <p:cNvPr id="48" name="TextBox 21">
              <a:extLst>
                <a:ext uri="{FF2B5EF4-FFF2-40B4-BE49-F238E27FC236}">
                  <a16:creationId xmlns:a16="http://schemas.microsoft.com/office/drawing/2014/main" id="{00E6ADF9-C099-448A-8757-4BC302C2B638}"/>
                </a:ext>
              </a:extLst>
            </p:cNvPr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 defTabSz="1152144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5000" dirty="0">
                  <a:solidFill>
                    <a:srgbClr val="1C1A4D"/>
                  </a:solidFill>
                  <a:latin typeface="Arial"/>
                  <a:ea typeface="微软雅黑"/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49" name="Group 22">
              <a:extLst>
                <a:ext uri="{FF2B5EF4-FFF2-40B4-BE49-F238E27FC236}">
                  <a16:creationId xmlns:a16="http://schemas.microsoft.com/office/drawing/2014/main" id="{B9F2A4ED-9F0E-4278-B83F-BDB9AA724E43}"/>
                </a:ext>
              </a:extLst>
            </p:cNvPr>
            <p:cNvGrpSpPr/>
            <p:nvPr/>
          </p:nvGrpSpPr>
          <p:grpSpPr>
            <a:xfrm>
              <a:off x="7218711" y="3606666"/>
              <a:ext cx="4901236" cy="635558"/>
              <a:chOff x="3943833" y="704409"/>
              <a:chExt cx="4901236" cy="635558"/>
            </a:xfrm>
          </p:grpSpPr>
          <p:sp>
            <p:nvSpPr>
              <p:cNvPr id="50" name="TextBox 23">
                <a:extLst>
                  <a:ext uri="{FF2B5EF4-FFF2-40B4-BE49-F238E27FC236}">
                    <a16:creationId xmlns:a16="http://schemas.microsoft.com/office/drawing/2014/main" id="{7D85667F-F5D1-4F03-82C8-0619F249D5F6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pPr defTabSz="115214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000" b="1" dirty="0">
                    <a:solidFill>
                      <a:srgbClr val="1C1A4D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日常容器问题</a:t>
                </a:r>
              </a:p>
            </p:txBody>
          </p:sp>
          <p:sp>
            <p:nvSpPr>
              <p:cNvPr id="51" name="TextBox 24">
                <a:extLst>
                  <a:ext uri="{FF2B5EF4-FFF2-40B4-BE49-F238E27FC236}">
                    <a16:creationId xmlns:a16="http://schemas.microsoft.com/office/drawing/2014/main" id="{1EC2509A-90C5-4F63-8177-8F754323BC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3" y="947271"/>
                <a:ext cx="4901236" cy="392696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defTabSz="1152144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600" dirty="0"/>
                  <a:t>Daily container error reporting and troubleshooting ideas</a:t>
                </a:r>
                <a:endParaRPr lang="zh-CN" altLang="en-US" sz="1000" dirty="0">
                  <a:solidFill>
                    <a:srgbClr val="1C1A4D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2" name="Group 25">
            <a:extLst>
              <a:ext uri="{FF2B5EF4-FFF2-40B4-BE49-F238E27FC236}">
                <a16:creationId xmlns:a16="http://schemas.microsoft.com/office/drawing/2014/main" id="{453F3122-4EBB-4F91-9A84-BC82C257A360}"/>
              </a:ext>
            </a:extLst>
          </p:cNvPr>
          <p:cNvGrpSpPr/>
          <p:nvPr/>
        </p:nvGrpSpPr>
        <p:grpSpPr>
          <a:xfrm>
            <a:off x="5411675" y="5163663"/>
            <a:ext cx="4202666" cy="668886"/>
            <a:chOff x="6734266" y="4541274"/>
            <a:chExt cx="4447020" cy="707886"/>
          </a:xfrm>
        </p:grpSpPr>
        <p:sp>
          <p:nvSpPr>
            <p:cNvPr id="53" name="TextBox 26">
              <a:extLst>
                <a:ext uri="{FF2B5EF4-FFF2-40B4-BE49-F238E27FC236}">
                  <a16:creationId xmlns:a16="http://schemas.microsoft.com/office/drawing/2014/main" id="{28AA3AF9-FE9C-46CE-BB38-FF96E9FEAECB}"/>
                </a:ext>
              </a:extLst>
            </p:cNvPr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 defTabSz="1152144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5000">
                  <a:solidFill>
                    <a:srgbClr val="1C1A4D"/>
                  </a:solidFill>
                  <a:latin typeface="Arial"/>
                  <a:ea typeface="微软雅黑"/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54" name="Group 27">
              <a:extLst>
                <a:ext uri="{FF2B5EF4-FFF2-40B4-BE49-F238E27FC236}">
                  <a16:creationId xmlns:a16="http://schemas.microsoft.com/office/drawing/2014/main" id="{7889D61C-41F9-45A6-BB79-40169205162D}"/>
                </a:ext>
              </a:extLst>
            </p:cNvPr>
            <p:cNvGrpSpPr/>
            <p:nvPr/>
          </p:nvGrpSpPr>
          <p:grpSpPr>
            <a:xfrm>
              <a:off x="7218712" y="4613601"/>
              <a:ext cx="3962574" cy="563232"/>
              <a:chOff x="3943834" y="704409"/>
              <a:chExt cx="3962574" cy="563232"/>
            </a:xfrm>
          </p:grpSpPr>
          <p:sp>
            <p:nvSpPr>
              <p:cNvPr id="55" name="TextBox 28">
                <a:extLst>
                  <a:ext uri="{FF2B5EF4-FFF2-40B4-BE49-F238E27FC236}">
                    <a16:creationId xmlns:a16="http://schemas.microsoft.com/office/drawing/2014/main" id="{30B086EE-97D9-4C6C-A011-FF72AA8CBF39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pPr defTabSz="115214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000" b="1" dirty="0">
                    <a:solidFill>
                      <a:srgbClr val="1C1A4D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提问环节</a:t>
                </a:r>
              </a:p>
            </p:txBody>
          </p:sp>
          <p:sp>
            <p:nvSpPr>
              <p:cNvPr id="56" name="TextBox 29">
                <a:extLst>
                  <a:ext uri="{FF2B5EF4-FFF2-40B4-BE49-F238E27FC236}">
                    <a16:creationId xmlns:a16="http://schemas.microsoft.com/office/drawing/2014/main" id="{4016904D-4727-4AF4-AACB-99D61034BC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lnSpcReduction="10000"/>
              </a:bodyPr>
              <a:lstStyle/>
              <a:p>
                <a:pPr defTabSz="1152144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/>
                  <a:t>For questions</a:t>
                </a:r>
                <a:endParaRPr lang="zh-CN" altLang="en-US" sz="1300" dirty="0">
                  <a:solidFill>
                    <a:srgbClr val="1C1A4D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E8EC423-D270-4CE1-BE88-4293BBBEE57B}"/>
              </a:ext>
            </a:extLst>
          </p:cNvPr>
          <p:cNvGrpSpPr/>
          <p:nvPr/>
        </p:nvGrpSpPr>
        <p:grpSpPr>
          <a:xfrm>
            <a:off x="1933711" y="2720196"/>
            <a:ext cx="1917244" cy="1812107"/>
            <a:chOff x="3896925" y="1033243"/>
            <a:chExt cx="1521538" cy="692498"/>
          </a:xfrm>
        </p:grpSpPr>
        <p:sp>
          <p:nvSpPr>
            <p:cNvPr id="58" name="TextBox 7">
              <a:extLst>
                <a:ext uri="{FF2B5EF4-FFF2-40B4-BE49-F238E27FC236}">
                  <a16:creationId xmlns:a16="http://schemas.microsoft.com/office/drawing/2014/main" id="{A995DFAB-CF76-4048-99AE-64F7102DD182}"/>
                </a:ext>
              </a:extLst>
            </p:cNvPr>
            <p:cNvSpPr txBox="1"/>
            <p:nvPr/>
          </p:nvSpPr>
          <p:spPr>
            <a:xfrm>
              <a:off x="5131518" y="1272596"/>
              <a:ext cx="286945" cy="384563"/>
            </a:xfrm>
            <a:prstGeom prst="rect">
              <a:avLst/>
            </a:prstGeom>
            <a:noFill/>
          </p:spPr>
          <p:txBody>
            <a:bodyPr vert="eaVert" wrap="square" lIns="0" tIns="0" rIns="0" bIns="0" anchor="b" anchorCtr="0">
              <a:normAutofit/>
            </a:bodyPr>
            <a:lstStyle/>
            <a:p>
              <a:pPr algn="ctr" defTabSz="1152144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500" dirty="0">
                  <a:solidFill>
                    <a:srgbClr val="FFFFFF"/>
                  </a:solidFill>
                  <a:latin typeface="Arial"/>
                  <a:ea typeface="微软雅黑"/>
                  <a:cs typeface="+mn-ea"/>
                  <a:sym typeface="+mn-lt"/>
                </a:rPr>
                <a:t>Contents</a:t>
              </a:r>
            </a:p>
          </p:txBody>
        </p:sp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02D5C5FB-99E2-4EDA-81B1-B07DF69E9112}"/>
                </a:ext>
              </a:extLst>
            </p:cNvPr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vert="eaVert" wrap="square">
              <a:normAutofit/>
            </a:bodyPr>
            <a:lstStyle/>
            <a:p>
              <a:pPr algn="ctr" defTabSz="1152144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500" b="1" dirty="0">
                  <a:solidFill>
                    <a:srgbClr val="FFFFFF"/>
                  </a:solidFill>
                  <a:latin typeface="Arial"/>
                  <a:ea typeface="微软雅黑"/>
                  <a:cs typeface="+mn-ea"/>
                  <a:sym typeface="+mn-lt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0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DE1BA2-2E0D-4D38-99E0-9646259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</a:br>
            <a:endParaRPr lang="zh-CN" altLang="en-US" dirty="0"/>
          </a:p>
        </p:txBody>
      </p:sp>
      <p:sp>
        <p:nvSpPr>
          <p:cNvPr id="9" name="文本框 88">
            <a:extLst>
              <a:ext uri="{FF2B5EF4-FFF2-40B4-BE49-F238E27FC236}">
                <a16:creationId xmlns:a16="http://schemas.microsoft.com/office/drawing/2014/main" id="{3B82021B-7468-4B75-AB35-85BEAE790214}"/>
              </a:ext>
            </a:extLst>
          </p:cNvPr>
          <p:cNvSpPr txBox="1"/>
          <p:nvPr/>
        </p:nvSpPr>
        <p:spPr>
          <a:xfrm>
            <a:off x="4552922" y="4285998"/>
            <a:ext cx="2541002" cy="808836"/>
          </a:xfrm>
          <a:prstGeom prst="rect">
            <a:avLst/>
          </a:prstGeom>
          <a:noFill/>
        </p:spPr>
        <p:txBody>
          <a:bodyPr wrap="none" lIns="115214" tIns="57607" rIns="115214" bIns="57607" rtlCol="0">
            <a:spAutoFit/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500" b="1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提问环节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1F6CA853-CFAA-4D7F-A922-8423FC3202B6}"/>
              </a:ext>
            </a:extLst>
          </p:cNvPr>
          <p:cNvSpPr>
            <a:spLocks/>
          </p:cNvSpPr>
          <p:nvPr/>
        </p:nvSpPr>
        <p:spPr bwMode="auto">
          <a:xfrm rot="21176574">
            <a:off x="5072101" y="2457014"/>
            <a:ext cx="1502645" cy="1543344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4" h="435">
                <a:moveTo>
                  <a:pt x="409" y="131"/>
                </a:moveTo>
                <a:cubicBezTo>
                  <a:pt x="424" y="165"/>
                  <a:pt x="407" y="204"/>
                  <a:pt x="403" y="238"/>
                </a:cubicBezTo>
                <a:cubicBezTo>
                  <a:pt x="399" y="274"/>
                  <a:pt x="406" y="316"/>
                  <a:pt x="385" y="345"/>
                </a:cubicBezTo>
                <a:cubicBezTo>
                  <a:pt x="365" y="372"/>
                  <a:pt x="323" y="378"/>
                  <a:pt x="289" y="393"/>
                </a:cubicBezTo>
                <a:cubicBezTo>
                  <a:pt x="255" y="408"/>
                  <a:pt x="223" y="435"/>
                  <a:pt x="188" y="431"/>
                </a:cubicBezTo>
                <a:cubicBezTo>
                  <a:pt x="153" y="427"/>
                  <a:pt x="127" y="394"/>
                  <a:pt x="98" y="373"/>
                </a:cubicBezTo>
                <a:cubicBezTo>
                  <a:pt x="70" y="352"/>
                  <a:pt x="30" y="338"/>
                  <a:pt x="15" y="304"/>
                </a:cubicBezTo>
                <a:cubicBezTo>
                  <a:pt x="0" y="270"/>
                  <a:pt x="17" y="231"/>
                  <a:pt x="20" y="197"/>
                </a:cubicBezTo>
                <a:cubicBezTo>
                  <a:pt x="24" y="161"/>
                  <a:pt x="17" y="119"/>
                  <a:pt x="38" y="90"/>
                </a:cubicBezTo>
                <a:cubicBezTo>
                  <a:pt x="59" y="62"/>
                  <a:pt x="100" y="56"/>
                  <a:pt x="134" y="41"/>
                </a:cubicBezTo>
                <a:cubicBezTo>
                  <a:pt x="168" y="26"/>
                  <a:pt x="201" y="0"/>
                  <a:pt x="235" y="3"/>
                </a:cubicBezTo>
                <a:cubicBezTo>
                  <a:pt x="271" y="7"/>
                  <a:pt x="297" y="41"/>
                  <a:pt x="325" y="62"/>
                </a:cubicBezTo>
                <a:cubicBezTo>
                  <a:pt x="353" y="83"/>
                  <a:pt x="394" y="97"/>
                  <a:pt x="409" y="131"/>
                </a:cubicBezTo>
                <a:close/>
              </a:path>
            </a:pathLst>
          </a:custGeom>
          <a:gradFill>
            <a:gsLst>
              <a:gs pos="0">
                <a:srgbClr val="5ABED0"/>
              </a:gs>
              <a:gs pos="63000">
                <a:srgbClr val="5A53A1"/>
              </a:gs>
            </a:gsLst>
            <a:lin ang="3600000" scaled="0"/>
          </a:gradFill>
          <a:ln>
            <a:noFill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srgbClr val="00000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7EEE1A-F980-494A-BC81-01A10B84A721}"/>
              </a:ext>
            </a:extLst>
          </p:cNvPr>
          <p:cNvSpPr/>
          <p:nvPr/>
        </p:nvSpPr>
        <p:spPr>
          <a:xfrm>
            <a:off x="5307362" y="2694240"/>
            <a:ext cx="1169816" cy="1046954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78" dirty="0">
                <a:ln w="41275">
                  <a:noFill/>
                </a:ln>
                <a:solidFill>
                  <a:srgbClr val="FFFFFF"/>
                </a:solidFill>
                <a:latin typeface="Agency FB" panose="020B0503020202020204" pitchFamily="34" charset="0"/>
                <a:ea typeface="微软雅黑"/>
                <a:cs typeface="+mn-ea"/>
                <a:sym typeface="+mn-lt"/>
              </a:rPr>
              <a:t>04</a:t>
            </a:r>
            <a:endParaRPr lang="zh-CN" altLang="en-US" sz="6000" spc="378" dirty="0">
              <a:ln w="41275">
                <a:noFill/>
              </a:ln>
              <a:solidFill>
                <a:srgbClr val="FFFFFF"/>
              </a:solidFill>
              <a:latin typeface="Agency FB" panose="020B0503020202020204" pitchFamily="34" charset="0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235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6">
            <a:extLst>
              <a:ext uri="{FF2B5EF4-FFF2-40B4-BE49-F238E27FC236}">
                <a16:creationId xmlns:a16="http://schemas.microsoft.com/office/drawing/2014/main" id="{4A188FE8-6B57-4FBC-AA80-DE838AD7934C}"/>
              </a:ext>
            </a:extLst>
          </p:cNvPr>
          <p:cNvSpPr txBox="1"/>
          <p:nvPr/>
        </p:nvSpPr>
        <p:spPr>
          <a:xfrm rot="21356152">
            <a:off x="1261087" y="2797508"/>
            <a:ext cx="4581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DF7A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谢谢</a:t>
            </a:r>
            <a:r>
              <a:rPr lang="zh-CN" altLang="en-US" sz="5400" b="1" dirty="0">
                <a:solidFill>
                  <a:srgbClr val="157F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您的观看</a:t>
            </a:r>
            <a:r>
              <a:rPr lang="en-US" altLang="zh-CN" sz="5400" b="1" dirty="0">
                <a:solidFill>
                  <a:srgbClr val="157F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!</a:t>
            </a:r>
            <a:endParaRPr lang="en-US" sz="5400" b="1" dirty="0">
              <a:solidFill>
                <a:srgbClr val="157F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4415693-DFFF-428A-AAD5-0FB6AB8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133" y="1430301"/>
            <a:ext cx="5401524" cy="4371211"/>
          </a:xfrm>
          <a:prstGeom prst="rect">
            <a:avLst/>
          </a:prstGeom>
        </p:spPr>
      </p:pic>
      <p:sp>
        <p:nvSpPr>
          <p:cNvPr id="23" name="文本框 1338">
            <a:extLst>
              <a:ext uri="{FF2B5EF4-FFF2-40B4-BE49-F238E27FC236}">
                <a16:creationId xmlns:a16="http://schemas.microsoft.com/office/drawing/2014/main" id="{9AA4F1E7-B3EE-4A85-A991-C3DBF95B1127}"/>
              </a:ext>
            </a:extLst>
          </p:cNvPr>
          <p:cNvSpPr txBox="1"/>
          <p:nvPr/>
        </p:nvSpPr>
        <p:spPr>
          <a:xfrm rot="21348125">
            <a:off x="2272217" y="3815845"/>
            <a:ext cx="2559441" cy="388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dirty="0"/>
              <a:t>Thank you for watching</a:t>
            </a:r>
            <a:endParaRPr lang="en-US" altLang="zh-CN" sz="1050" dirty="0">
              <a:solidFill>
                <a:srgbClr val="FFFFFF">
                  <a:lumMod val="85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13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DE1BA2-2E0D-4D38-99E0-9646259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K8s </a:t>
            </a:r>
            <a:r>
              <a:rPr lang="zh-CN" altLang="en-US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基础介绍 </a:t>
            </a:r>
            <a:r>
              <a:rPr lang="en-US" altLang="zh-CN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+ </a:t>
            </a:r>
            <a:r>
              <a:rPr lang="zh-CN" altLang="en-US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工作原理</a:t>
            </a:r>
            <a:br>
              <a:rPr lang="zh-CN" altLang="en-US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</a:br>
            <a:endParaRPr lang="zh-CN" altLang="en-US" dirty="0"/>
          </a:p>
        </p:txBody>
      </p:sp>
      <p:sp>
        <p:nvSpPr>
          <p:cNvPr id="9" name="文本框 88">
            <a:extLst>
              <a:ext uri="{FF2B5EF4-FFF2-40B4-BE49-F238E27FC236}">
                <a16:creationId xmlns:a16="http://schemas.microsoft.com/office/drawing/2014/main" id="{3B82021B-7468-4B75-AB35-85BEAE790214}"/>
              </a:ext>
            </a:extLst>
          </p:cNvPr>
          <p:cNvSpPr txBox="1"/>
          <p:nvPr/>
        </p:nvSpPr>
        <p:spPr>
          <a:xfrm>
            <a:off x="2702433" y="4292562"/>
            <a:ext cx="7091928" cy="855003"/>
          </a:xfrm>
          <a:prstGeom prst="rect">
            <a:avLst/>
          </a:prstGeom>
          <a:noFill/>
        </p:spPr>
        <p:txBody>
          <a:bodyPr wrap="none" lIns="115214" tIns="57607" rIns="115214" bIns="57607" rtlCol="0">
            <a:spAutoFit/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K8s </a:t>
            </a:r>
            <a:r>
              <a:rPr lang="zh-CN" altLang="en-US" sz="4800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基础介绍 </a:t>
            </a:r>
            <a:r>
              <a:rPr lang="en-US" altLang="zh-CN" sz="4800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+ </a:t>
            </a:r>
            <a:r>
              <a:rPr lang="zh-CN" altLang="en-US" sz="4800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工作原理</a:t>
            </a:r>
            <a:endParaRPr lang="zh-CN" altLang="en-US" sz="4500" b="1" dirty="0">
              <a:solidFill>
                <a:srgbClr val="1C1A4D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1F6CA853-CFAA-4D7F-A922-8423FC3202B6}"/>
              </a:ext>
            </a:extLst>
          </p:cNvPr>
          <p:cNvSpPr>
            <a:spLocks/>
          </p:cNvSpPr>
          <p:nvPr/>
        </p:nvSpPr>
        <p:spPr bwMode="auto">
          <a:xfrm rot="21176574">
            <a:off x="5072101" y="2457014"/>
            <a:ext cx="1502645" cy="1543344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4" h="435">
                <a:moveTo>
                  <a:pt x="409" y="131"/>
                </a:moveTo>
                <a:cubicBezTo>
                  <a:pt x="424" y="165"/>
                  <a:pt x="407" y="204"/>
                  <a:pt x="403" y="238"/>
                </a:cubicBezTo>
                <a:cubicBezTo>
                  <a:pt x="399" y="274"/>
                  <a:pt x="406" y="316"/>
                  <a:pt x="385" y="345"/>
                </a:cubicBezTo>
                <a:cubicBezTo>
                  <a:pt x="365" y="372"/>
                  <a:pt x="323" y="378"/>
                  <a:pt x="289" y="393"/>
                </a:cubicBezTo>
                <a:cubicBezTo>
                  <a:pt x="255" y="408"/>
                  <a:pt x="223" y="435"/>
                  <a:pt x="188" y="431"/>
                </a:cubicBezTo>
                <a:cubicBezTo>
                  <a:pt x="153" y="427"/>
                  <a:pt x="127" y="394"/>
                  <a:pt x="98" y="373"/>
                </a:cubicBezTo>
                <a:cubicBezTo>
                  <a:pt x="70" y="352"/>
                  <a:pt x="30" y="338"/>
                  <a:pt x="15" y="304"/>
                </a:cubicBezTo>
                <a:cubicBezTo>
                  <a:pt x="0" y="270"/>
                  <a:pt x="17" y="231"/>
                  <a:pt x="20" y="197"/>
                </a:cubicBezTo>
                <a:cubicBezTo>
                  <a:pt x="24" y="161"/>
                  <a:pt x="17" y="119"/>
                  <a:pt x="38" y="90"/>
                </a:cubicBezTo>
                <a:cubicBezTo>
                  <a:pt x="59" y="62"/>
                  <a:pt x="100" y="56"/>
                  <a:pt x="134" y="41"/>
                </a:cubicBezTo>
                <a:cubicBezTo>
                  <a:pt x="168" y="26"/>
                  <a:pt x="201" y="0"/>
                  <a:pt x="235" y="3"/>
                </a:cubicBezTo>
                <a:cubicBezTo>
                  <a:pt x="271" y="7"/>
                  <a:pt x="297" y="41"/>
                  <a:pt x="325" y="62"/>
                </a:cubicBezTo>
                <a:cubicBezTo>
                  <a:pt x="353" y="83"/>
                  <a:pt x="394" y="97"/>
                  <a:pt x="409" y="131"/>
                </a:cubicBezTo>
                <a:close/>
              </a:path>
            </a:pathLst>
          </a:custGeom>
          <a:gradFill>
            <a:gsLst>
              <a:gs pos="0">
                <a:srgbClr val="5ABED0"/>
              </a:gs>
              <a:gs pos="63000">
                <a:srgbClr val="5A53A1"/>
              </a:gs>
            </a:gsLst>
            <a:lin ang="3600000" scaled="0"/>
          </a:gradFill>
          <a:ln>
            <a:noFill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srgbClr val="00000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7EEE1A-F980-494A-BC81-01A10B84A721}"/>
              </a:ext>
            </a:extLst>
          </p:cNvPr>
          <p:cNvSpPr/>
          <p:nvPr/>
        </p:nvSpPr>
        <p:spPr>
          <a:xfrm>
            <a:off x="5307362" y="2694240"/>
            <a:ext cx="1169816" cy="1046954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78" dirty="0">
                <a:ln w="41275">
                  <a:noFill/>
                </a:ln>
                <a:solidFill>
                  <a:srgbClr val="FFFFFF"/>
                </a:solidFill>
                <a:latin typeface="Agency FB" panose="020B0503020202020204" pitchFamily="34" charset="0"/>
                <a:ea typeface="微软雅黑"/>
                <a:cs typeface="+mn-ea"/>
                <a:sym typeface="+mn-lt"/>
              </a:rPr>
              <a:t>01</a:t>
            </a:r>
            <a:endParaRPr lang="zh-CN" altLang="en-US" sz="6000" spc="378" dirty="0">
              <a:ln w="41275">
                <a:noFill/>
              </a:ln>
              <a:solidFill>
                <a:srgbClr val="FFFFFF"/>
              </a:solidFill>
              <a:latin typeface="Agency FB" panose="020B0503020202020204" pitchFamily="34" charset="0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481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DE1BA2-2E0D-4D38-99E0-9646259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K8s </a:t>
            </a:r>
            <a:r>
              <a:rPr lang="zh-CN" altLang="en-US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基础介绍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F5632D-D27E-427F-83DE-0227E340A347}"/>
              </a:ext>
            </a:extLst>
          </p:cNvPr>
          <p:cNvSpPr txBox="1"/>
          <p:nvPr/>
        </p:nvSpPr>
        <p:spPr>
          <a:xfrm>
            <a:off x="2707199" y="1342164"/>
            <a:ext cx="6417141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Kubernetes</a:t>
            </a:r>
            <a:r>
              <a:rPr lang="zh-CN" altLang="en-US" dirty="0"/>
              <a:t>是容器集群管理系统，是一个开源的平台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可以实现容器集群的自动化部署、自动扩缩容、维护等功能。</a:t>
            </a:r>
          </a:p>
        </p:txBody>
      </p:sp>
      <p:sp>
        <p:nvSpPr>
          <p:cNvPr id="7" name="Freeform: Shape 30">
            <a:extLst>
              <a:ext uri="{FF2B5EF4-FFF2-40B4-BE49-F238E27FC236}">
                <a16:creationId xmlns:a16="http://schemas.microsoft.com/office/drawing/2014/main" id="{01931C59-629F-4A00-8AB8-C834B29F23A2}"/>
              </a:ext>
            </a:extLst>
          </p:cNvPr>
          <p:cNvSpPr>
            <a:spLocks/>
          </p:cNvSpPr>
          <p:nvPr/>
        </p:nvSpPr>
        <p:spPr bwMode="auto">
          <a:xfrm rot="18746405">
            <a:off x="5385744" y="2747222"/>
            <a:ext cx="673747" cy="665565"/>
          </a:xfrm>
          <a:custGeom>
            <a:avLst/>
            <a:gdLst>
              <a:gd name="T0" fmla="*/ 2147483647 w 21600"/>
              <a:gd name="T1" fmla="*/ 0 h 21356"/>
              <a:gd name="T2" fmla="*/ 2147483647 w 21600"/>
              <a:gd name="T3" fmla="*/ 2147483647 h 21356"/>
              <a:gd name="T4" fmla="*/ 0 w 21600"/>
              <a:gd name="T5" fmla="*/ 2147483647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38100">
            <a:solidFill>
              <a:srgbClr val="000000">
                <a:lumMod val="50000"/>
                <a:lumOff val="50000"/>
              </a:srgb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5214" tIns="57607" rIns="115214" bIns="57607" anchor="ctr"/>
          <a:lstStyle/>
          <a:p>
            <a:pPr marL="0" marR="0" lvl="0" indent="0" algn="ctr" defTabSz="11521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Freeform: Shape 37">
            <a:extLst>
              <a:ext uri="{FF2B5EF4-FFF2-40B4-BE49-F238E27FC236}">
                <a16:creationId xmlns:a16="http://schemas.microsoft.com/office/drawing/2014/main" id="{199EF365-C977-43DA-8FAB-9FF1490B45DB}"/>
              </a:ext>
            </a:extLst>
          </p:cNvPr>
          <p:cNvSpPr>
            <a:spLocks/>
          </p:cNvSpPr>
          <p:nvPr/>
        </p:nvSpPr>
        <p:spPr bwMode="auto">
          <a:xfrm rot="7501686">
            <a:off x="5775877" y="4400498"/>
            <a:ext cx="1267417" cy="1028726"/>
          </a:xfrm>
          <a:custGeom>
            <a:avLst/>
            <a:gdLst>
              <a:gd name="T0" fmla="*/ 2147483647 w 21600"/>
              <a:gd name="T1" fmla="*/ 0 h 15695"/>
              <a:gd name="T2" fmla="*/ 2147483647 w 21600"/>
              <a:gd name="T3" fmla="*/ 2147483647 h 15695"/>
              <a:gd name="T4" fmla="*/ 0 w 21600"/>
              <a:gd name="T5" fmla="*/ 2147483647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38100">
            <a:solidFill>
              <a:srgbClr val="000000">
                <a:lumMod val="50000"/>
                <a:lumOff val="50000"/>
              </a:srgb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5214" tIns="57607" rIns="115214" bIns="57607" anchor="ctr"/>
          <a:lstStyle/>
          <a:p>
            <a:pPr marL="0" marR="0" lvl="0" indent="0" algn="ctr" defTabSz="11521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" name="Freeform: Shape 38">
            <a:extLst>
              <a:ext uri="{FF2B5EF4-FFF2-40B4-BE49-F238E27FC236}">
                <a16:creationId xmlns:a16="http://schemas.microsoft.com/office/drawing/2014/main" id="{2DF36430-27FF-4D91-8B8B-AEAC6DA72385}"/>
              </a:ext>
            </a:extLst>
          </p:cNvPr>
          <p:cNvSpPr>
            <a:spLocks/>
          </p:cNvSpPr>
          <p:nvPr/>
        </p:nvSpPr>
        <p:spPr bwMode="auto">
          <a:xfrm rot="256945">
            <a:off x="7839131" y="3698791"/>
            <a:ext cx="412871" cy="597811"/>
          </a:xfrm>
          <a:custGeom>
            <a:avLst/>
            <a:gdLst>
              <a:gd name="T0" fmla="*/ 2147483647 w 21600"/>
              <a:gd name="T1" fmla="*/ 0 h 31203"/>
              <a:gd name="T2" fmla="*/ 2147483647 w 21600"/>
              <a:gd name="T3" fmla="*/ 2147483647 h 31203"/>
              <a:gd name="T4" fmla="*/ 0 w 21600"/>
              <a:gd name="T5" fmla="*/ 2147483647 h 31203"/>
              <a:gd name="T6" fmla="*/ 0 60000 65536"/>
              <a:gd name="T7" fmla="*/ 0 60000 65536"/>
              <a:gd name="T8" fmla="*/ 0 60000 65536"/>
              <a:gd name="T9" fmla="*/ 0 w 21600"/>
              <a:gd name="T10" fmla="*/ 0 h 31203"/>
              <a:gd name="T11" fmla="*/ 21600 w 21600"/>
              <a:gd name="T12" fmla="*/ 31203 h 31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38100">
            <a:solidFill>
              <a:srgbClr val="000000">
                <a:lumMod val="50000"/>
                <a:lumOff val="50000"/>
              </a:srgb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5214" tIns="57607" rIns="115214" bIns="57607" anchor="ctr"/>
          <a:lstStyle/>
          <a:p>
            <a:pPr marL="0" marR="0" lvl="0" indent="0" algn="ctr" defTabSz="11521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BAD076-76A8-430D-88B1-A7053DD0206B}"/>
              </a:ext>
            </a:extLst>
          </p:cNvPr>
          <p:cNvGrpSpPr/>
          <p:nvPr/>
        </p:nvGrpSpPr>
        <p:grpSpPr>
          <a:xfrm>
            <a:off x="5848917" y="3029915"/>
            <a:ext cx="1746764" cy="1747877"/>
            <a:chOff x="4457447" y="1746376"/>
            <a:chExt cx="1386244" cy="1387340"/>
          </a:xfrm>
        </p:grpSpPr>
        <p:sp>
          <p:nvSpPr>
            <p:cNvPr id="12" name="Freeform: Shape 31">
              <a:extLst>
                <a:ext uri="{FF2B5EF4-FFF2-40B4-BE49-F238E27FC236}">
                  <a16:creationId xmlns:a16="http://schemas.microsoft.com/office/drawing/2014/main" id="{DFCEDA2E-4C5D-40F2-8819-DF053699C1F4}"/>
                </a:ext>
              </a:extLst>
            </p:cNvPr>
            <p:cNvSpPr>
              <a:spLocks/>
            </p:cNvSpPr>
            <p:nvPr/>
          </p:nvSpPr>
          <p:spPr bwMode="auto">
            <a:xfrm rot="21275257">
              <a:off x="4457447" y="1746376"/>
              <a:ext cx="1386244" cy="138734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B6468A">
                <a:alpha val="79999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Oval 34">
              <a:extLst>
                <a:ext uri="{FF2B5EF4-FFF2-40B4-BE49-F238E27FC236}">
                  <a16:creationId xmlns:a16="http://schemas.microsoft.com/office/drawing/2014/main" id="{53AB433D-B2FD-4894-AA84-A48437051C64}"/>
                </a:ext>
              </a:extLst>
            </p:cNvPr>
            <p:cNvSpPr>
              <a:spLocks/>
            </p:cNvSpPr>
            <p:nvPr/>
          </p:nvSpPr>
          <p:spPr bwMode="auto">
            <a:xfrm rot="21275257">
              <a:off x="4678851" y="1960141"/>
              <a:ext cx="950257" cy="950080"/>
            </a:xfrm>
            <a:prstGeom prst="ellipse">
              <a:avLst/>
            </a:prstGeom>
            <a:gradFill>
              <a:gsLst>
                <a:gs pos="0">
                  <a:srgbClr val="EE3E68"/>
                </a:gs>
                <a:gs pos="70000">
                  <a:srgbClr val="B5468B"/>
                </a:gs>
              </a:gsLst>
              <a:lin ang="18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5" name="Freeform: Shape 103">
              <a:extLst>
                <a:ext uri="{FF2B5EF4-FFF2-40B4-BE49-F238E27FC236}">
                  <a16:creationId xmlns:a16="http://schemas.microsoft.com/office/drawing/2014/main" id="{23D0F83D-14B6-4B49-A729-C5BE59017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911" y="2122621"/>
              <a:ext cx="615697" cy="615697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75C7EC-AB29-40B7-96E7-7F2FB00BF0A9}"/>
              </a:ext>
            </a:extLst>
          </p:cNvPr>
          <p:cNvGrpSpPr/>
          <p:nvPr/>
        </p:nvGrpSpPr>
        <p:grpSpPr>
          <a:xfrm>
            <a:off x="6806577" y="4445447"/>
            <a:ext cx="1531352" cy="1531118"/>
            <a:chOff x="5217453" y="2869924"/>
            <a:chExt cx="1215292" cy="1215292"/>
          </a:xfrm>
        </p:grpSpPr>
        <p:sp>
          <p:nvSpPr>
            <p:cNvPr id="17" name="Freeform: Shape 35">
              <a:extLst>
                <a:ext uri="{FF2B5EF4-FFF2-40B4-BE49-F238E27FC236}">
                  <a16:creationId xmlns:a16="http://schemas.microsoft.com/office/drawing/2014/main" id="{E3D9EF9D-4696-4279-90F2-F7F5A0D81671}"/>
                </a:ext>
              </a:extLst>
            </p:cNvPr>
            <p:cNvSpPr>
              <a:spLocks/>
            </p:cNvSpPr>
            <p:nvPr/>
          </p:nvSpPr>
          <p:spPr bwMode="auto">
            <a:xfrm rot="21275257">
              <a:off x="5217453" y="2869924"/>
              <a:ext cx="1215292" cy="1215292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5A5FA6">
                <a:alpha val="79999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" name="Oval 36">
              <a:extLst>
                <a:ext uri="{FF2B5EF4-FFF2-40B4-BE49-F238E27FC236}">
                  <a16:creationId xmlns:a16="http://schemas.microsoft.com/office/drawing/2014/main" id="{8EAC1B5A-C6B9-45B6-B0EA-6A9ACD30769B}"/>
                </a:ext>
              </a:extLst>
            </p:cNvPr>
            <p:cNvSpPr>
              <a:spLocks/>
            </p:cNvSpPr>
            <p:nvPr/>
          </p:nvSpPr>
          <p:spPr bwMode="auto">
            <a:xfrm rot="21275257">
              <a:off x="5409226" y="3061697"/>
              <a:ext cx="831747" cy="831746"/>
            </a:xfrm>
            <a:prstGeom prst="ellipse">
              <a:avLst/>
            </a:prstGeom>
            <a:solidFill>
              <a:srgbClr val="444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Freeform: Shape 104">
              <a:extLst>
                <a:ext uri="{FF2B5EF4-FFF2-40B4-BE49-F238E27FC236}">
                  <a16:creationId xmlns:a16="http://schemas.microsoft.com/office/drawing/2014/main" id="{1FA21615-4FCA-4F6E-9F62-37ADEDE9C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606" y="3171604"/>
              <a:ext cx="600658" cy="600658"/>
            </a:xfrm>
            <a:custGeom>
              <a:avLst/>
              <a:gdLst>
                <a:gd name="T0" fmla="*/ 74 w 236"/>
                <a:gd name="T1" fmla="*/ 160 h 236"/>
                <a:gd name="T2" fmla="*/ 93 w 236"/>
                <a:gd name="T3" fmla="*/ 160 h 236"/>
                <a:gd name="T4" fmla="*/ 93 w 236"/>
                <a:gd name="T5" fmla="*/ 103 h 236"/>
                <a:gd name="T6" fmla="*/ 74 w 236"/>
                <a:gd name="T7" fmla="*/ 103 h 236"/>
                <a:gd name="T8" fmla="*/ 74 w 236"/>
                <a:gd name="T9" fmla="*/ 160 h 236"/>
                <a:gd name="T10" fmla="*/ 140 w 236"/>
                <a:gd name="T11" fmla="*/ 102 h 236"/>
                <a:gd name="T12" fmla="*/ 122 w 236"/>
                <a:gd name="T13" fmla="*/ 111 h 236"/>
                <a:gd name="T14" fmla="*/ 122 w 236"/>
                <a:gd name="T15" fmla="*/ 103 h 236"/>
                <a:gd name="T16" fmla="*/ 103 w 236"/>
                <a:gd name="T17" fmla="*/ 103 h 236"/>
                <a:gd name="T18" fmla="*/ 103 w 236"/>
                <a:gd name="T19" fmla="*/ 160 h 236"/>
                <a:gd name="T20" fmla="*/ 122 w 236"/>
                <a:gd name="T21" fmla="*/ 160 h 236"/>
                <a:gd name="T22" fmla="*/ 122 w 236"/>
                <a:gd name="T23" fmla="*/ 128 h 236"/>
                <a:gd name="T24" fmla="*/ 123 w 236"/>
                <a:gd name="T25" fmla="*/ 124 h 236"/>
                <a:gd name="T26" fmla="*/ 133 w 236"/>
                <a:gd name="T27" fmla="*/ 117 h 236"/>
                <a:gd name="T28" fmla="*/ 142 w 236"/>
                <a:gd name="T29" fmla="*/ 130 h 236"/>
                <a:gd name="T30" fmla="*/ 142 w 236"/>
                <a:gd name="T31" fmla="*/ 160 h 236"/>
                <a:gd name="T32" fmla="*/ 161 w 236"/>
                <a:gd name="T33" fmla="*/ 160 h 236"/>
                <a:gd name="T34" fmla="*/ 161 w 236"/>
                <a:gd name="T35" fmla="*/ 160 h 236"/>
                <a:gd name="T36" fmla="*/ 161 w 236"/>
                <a:gd name="T37" fmla="*/ 127 h 236"/>
                <a:gd name="T38" fmla="*/ 140 w 236"/>
                <a:gd name="T39" fmla="*/ 102 h 236"/>
                <a:gd name="T40" fmla="*/ 122 w 236"/>
                <a:gd name="T41" fmla="*/ 111 h 236"/>
                <a:gd name="T42" fmla="*/ 122 w 236"/>
                <a:gd name="T43" fmla="*/ 111 h 236"/>
                <a:gd name="T44" fmla="*/ 122 w 236"/>
                <a:gd name="T45" fmla="*/ 111 h 236"/>
                <a:gd name="T46" fmla="*/ 83 w 236"/>
                <a:gd name="T47" fmla="*/ 75 h 236"/>
                <a:gd name="T48" fmla="*/ 73 w 236"/>
                <a:gd name="T49" fmla="*/ 85 h 236"/>
                <a:gd name="T50" fmla="*/ 83 w 236"/>
                <a:gd name="T51" fmla="*/ 95 h 236"/>
                <a:gd name="T52" fmla="*/ 83 w 236"/>
                <a:gd name="T53" fmla="*/ 95 h 236"/>
                <a:gd name="T54" fmla="*/ 94 w 236"/>
                <a:gd name="T55" fmla="*/ 85 h 236"/>
                <a:gd name="T56" fmla="*/ 83 w 236"/>
                <a:gd name="T57" fmla="*/ 75 h 236"/>
                <a:gd name="T58" fmla="*/ 118 w 236"/>
                <a:gd name="T59" fmla="*/ 0 h 236"/>
                <a:gd name="T60" fmla="*/ 0 w 236"/>
                <a:gd name="T61" fmla="*/ 118 h 236"/>
                <a:gd name="T62" fmla="*/ 118 w 236"/>
                <a:gd name="T63" fmla="*/ 236 h 236"/>
                <a:gd name="T64" fmla="*/ 236 w 236"/>
                <a:gd name="T65" fmla="*/ 118 h 236"/>
                <a:gd name="T66" fmla="*/ 118 w 236"/>
                <a:gd name="T67" fmla="*/ 0 h 236"/>
                <a:gd name="T68" fmla="*/ 181 w 236"/>
                <a:gd name="T69" fmla="*/ 172 h 236"/>
                <a:gd name="T70" fmla="*/ 171 w 236"/>
                <a:gd name="T71" fmla="*/ 181 h 236"/>
                <a:gd name="T72" fmla="*/ 64 w 236"/>
                <a:gd name="T73" fmla="*/ 181 h 236"/>
                <a:gd name="T74" fmla="*/ 55 w 236"/>
                <a:gd name="T75" fmla="*/ 172 h 236"/>
                <a:gd name="T76" fmla="*/ 55 w 236"/>
                <a:gd name="T77" fmla="*/ 63 h 236"/>
                <a:gd name="T78" fmla="*/ 64 w 236"/>
                <a:gd name="T79" fmla="*/ 54 h 236"/>
                <a:gd name="T80" fmla="*/ 171 w 236"/>
                <a:gd name="T81" fmla="*/ 54 h 236"/>
                <a:gd name="T82" fmla="*/ 181 w 236"/>
                <a:gd name="T83" fmla="*/ 63 h 236"/>
                <a:gd name="T84" fmla="*/ 181 w 236"/>
                <a:gd name="T8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gradFill>
              <a:gsLst>
                <a:gs pos="2000">
                  <a:srgbClr val="5ABED0"/>
                </a:gs>
                <a:gs pos="79000">
                  <a:srgbClr val="5A53A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464ABDD-1BB8-4CE5-844E-90C5158C92A9}"/>
              </a:ext>
            </a:extLst>
          </p:cNvPr>
          <p:cNvGrpSpPr/>
          <p:nvPr/>
        </p:nvGrpSpPr>
        <p:grpSpPr>
          <a:xfrm>
            <a:off x="3648594" y="3097952"/>
            <a:ext cx="2278387" cy="2278038"/>
            <a:chOff x="2711255" y="1800379"/>
            <a:chExt cx="1808144" cy="1808144"/>
          </a:xfrm>
        </p:grpSpPr>
        <p:sp>
          <p:nvSpPr>
            <p:cNvPr id="21" name="Freeform: Shape 32">
              <a:extLst>
                <a:ext uri="{FF2B5EF4-FFF2-40B4-BE49-F238E27FC236}">
                  <a16:creationId xmlns:a16="http://schemas.microsoft.com/office/drawing/2014/main" id="{10795B86-CCD8-4308-B023-0B4380F05FAE}"/>
                </a:ext>
              </a:extLst>
            </p:cNvPr>
            <p:cNvSpPr>
              <a:spLocks/>
            </p:cNvSpPr>
            <p:nvPr/>
          </p:nvSpPr>
          <p:spPr bwMode="auto">
            <a:xfrm rot="21275257">
              <a:off x="2711255" y="1800379"/>
              <a:ext cx="1808144" cy="1808144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5A5FA6">
                <a:alpha val="79999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2" name="Oval 33">
              <a:extLst>
                <a:ext uri="{FF2B5EF4-FFF2-40B4-BE49-F238E27FC236}">
                  <a16:creationId xmlns:a16="http://schemas.microsoft.com/office/drawing/2014/main" id="{5B72517F-0503-40C6-A37D-6882419CAAED}"/>
                </a:ext>
              </a:extLst>
            </p:cNvPr>
            <p:cNvSpPr>
              <a:spLocks/>
            </p:cNvSpPr>
            <p:nvPr/>
          </p:nvSpPr>
          <p:spPr bwMode="auto">
            <a:xfrm rot="21275257">
              <a:off x="2904655" y="1994204"/>
              <a:ext cx="1421617" cy="1420516"/>
            </a:xfrm>
            <a:prstGeom prst="ellipse">
              <a:avLst/>
            </a:prstGeom>
            <a:gradFill>
              <a:gsLst>
                <a:gs pos="2000">
                  <a:srgbClr val="5ABED0"/>
                </a:gs>
                <a:gs pos="79000">
                  <a:srgbClr val="5A53A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3" name="Freeform: Shape 105">
              <a:extLst>
                <a:ext uri="{FF2B5EF4-FFF2-40B4-BE49-F238E27FC236}">
                  <a16:creationId xmlns:a16="http://schemas.microsoft.com/office/drawing/2014/main" id="{C1E53D48-5E67-49E7-8841-D637CF0B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967" y="2363215"/>
              <a:ext cx="685588" cy="685588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FE20388-5800-46A0-9973-7A0EC6B3A9D8}"/>
              </a:ext>
            </a:extLst>
          </p:cNvPr>
          <p:cNvGrpSpPr/>
          <p:nvPr/>
        </p:nvGrpSpPr>
        <p:grpSpPr>
          <a:xfrm>
            <a:off x="1384175" y="2989821"/>
            <a:ext cx="2094130" cy="2467074"/>
            <a:chOff x="586064" y="1651440"/>
            <a:chExt cx="1661916" cy="1958184"/>
          </a:xfrm>
        </p:grpSpPr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00BB6D8B-C51F-463E-96C0-290C3C227B93}"/>
                </a:ext>
              </a:extLst>
            </p:cNvPr>
            <p:cNvSpPr/>
            <p:nvPr/>
          </p:nvSpPr>
          <p:spPr bwMode="auto">
            <a:xfrm>
              <a:off x="588445" y="3266724"/>
              <a:ext cx="342900" cy="342900"/>
            </a:xfrm>
            <a:prstGeom prst="ellipse">
              <a:avLst/>
            </a:prstGeom>
            <a:gradFill>
              <a:gsLst>
                <a:gs pos="2000">
                  <a:srgbClr val="5ABED0"/>
                </a:gs>
                <a:gs pos="79000">
                  <a:srgbClr val="5A53A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152144" fontAlgn="auto">
                <a:spcBef>
                  <a:spcPts val="0"/>
                </a:spcBef>
                <a:spcAft>
                  <a:spcPts val="0"/>
                </a:spcAft>
              </a:pPr>
              <a:endParaRPr sz="2300">
                <a:solidFill>
                  <a:srgbClr val="000000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Oval 52">
              <a:extLst>
                <a:ext uri="{FF2B5EF4-FFF2-40B4-BE49-F238E27FC236}">
                  <a16:creationId xmlns:a16="http://schemas.microsoft.com/office/drawing/2014/main" id="{77F85280-4A09-4A3B-A22B-AD76E04DD2B6}"/>
                </a:ext>
              </a:extLst>
            </p:cNvPr>
            <p:cNvSpPr/>
            <p:nvPr/>
          </p:nvSpPr>
          <p:spPr bwMode="auto">
            <a:xfrm>
              <a:off x="586064" y="1651440"/>
              <a:ext cx="342900" cy="342900"/>
            </a:xfrm>
            <a:prstGeom prst="ellipse">
              <a:avLst/>
            </a:prstGeom>
            <a:gradFill>
              <a:gsLst>
                <a:gs pos="2000">
                  <a:srgbClr val="5ABED0"/>
                </a:gs>
                <a:gs pos="79000">
                  <a:srgbClr val="5A53A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152144" fontAlgn="auto">
                <a:spcBef>
                  <a:spcPts val="0"/>
                </a:spcBef>
                <a:spcAft>
                  <a:spcPts val="0"/>
                </a:spcAft>
              </a:pPr>
              <a:endParaRPr sz="2300">
                <a:solidFill>
                  <a:srgbClr val="000000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7" name="Oval 55">
              <a:extLst>
                <a:ext uri="{FF2B5EF4-FFF2-40B4-BE49-F238E27FC236}">
                  <a16:creationId xmlns:a16="http://schemas.microsoft.com/office/drawing/2014/main" id="{E75E51FF-13EC-43A7-BCD0-F7E91C2102EF}"/>
                </a:ext>
              </a:extLst>
            </p:cNvPr>
            <p:cNvSpPr/>
            <p:nvPr/>
          </p:nvSpPr>
          <p:spPr bwMode="auto">
            <a:xfrm>
              <a:off x="586064" y="2459082"/>
              <a:ext cx="342900" cy="342900"/>
            </a:xfrm>
            <a:prstGeom prst="ellipse">
              <a:avLst/>
            </a:prstGeom>
            <a:gradFill>
              <a:gsLst>
                <a:gs pos="2000">
                  <a:srgbClr val="5ABED0"/>
                </a:gs>
                <a:gs pos="79000">
                  <a:srgbClr val="5A53A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152144" fontAlgn="auto">
                <a:spcBef>
                  <a:spcPts val="0"/>
                </a:spcBef>
                <a:spcAft>
                  <a:spcPts val="0"/>
                </a:spcAft>
              </a:pPr>
              <a:endParaRPr sz="2300">
                <a:solidFill>
                  <a:srgbClr val="000000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5" name="TextBox 42">
              <a:extLst>
                <a:ext uri="{FF2B5EF4-FFF2-40B4-BE49-F238E27FC236}">
                  <a16:creationId xmlns:a16="http://schemas.microsoft.com/office/drawing/2014/main" id="{1205EA2A-4C44-40AC-9329-BF74D5AB738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54205" y="1731909"/>
              <a:ext cx="129377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16000" tIns="0" rIns="216000" bIns="0" anchor="ctr" anchorCtr="0">
              <a:normAutofit fontScale="92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defTabSz="1152144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434149">
                      <a:lumMod val="100000"/>
                    </a:srgbClr>
                  </a:solidFill>
                  <a:latin typeface="Arial"/>
                  <a:ea typeface="微软雅黑"/>
                  <a:cs typeface="+mn-ea"/>
                  <a:sym typeface="+mn-lt"/>
                </a:rPr>
                <a:t>可移植性</a:t>
              </a:r>
            </a:p>
          </p:txBody>
        </p:sp>
        <p:sp>
          <p:nvSpPr>
            <p:cNvPr id="33" name="TextBox 45">
              <a:extLst>
                <a:ext uri="{FF2B5EF4-FFF2-40B4-BE49-F238E27FC236}">
                  <a16:creationId xmlns:a16="http://schemas.microsoft.com/office/drawing/2014/main" id="{4D21D788-EDFC-4588-8E17-77375E1E223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47895" y="2528353"/>
              <a:ext cx="129377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16000" tIns="0" rIns="216000" bIns="0" anchor="ctr" anchorCtr="0">
              <a:normAutofit fontScale="92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defTabSz="1152144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333333">
                      <a:lumMod val="100000"/>
                    </a:srgbClr>
                  </a:solidFill>
                  <a:latin typeface="Arial"/>
                  <a:ea typeface="微软雅黑"/>
                  <a:cs typeface="+mn-ea"/>
                  <a:sym typeface="+mn-lt"/>
                </a:rPr>
                <a:t>可拓展性</a:t>
              </a:r>
            </a:p>
          </p:txBody>
        </p:sp>
        <p:sp>
          <p:nvSpPr>
            <p:cNvPr id="31" name="TextBox 48">
              <a:extLst>
                <a:ext uri="{FF2B5EF4-FFF2-40B4-BE49-F238E27FC236}">
                  <a16:creationId xmlns:a16="http://schemas.microsoft.com/office/drawing/2014/main" id="{C6CC1CAB-35CA-48B9-9187-8DB81AAF3B4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28965" y="3362667"/>
              <a:ext cx="129377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16000" tIns="0" rIns="216000" bIns="0" anchor="ctr" anchorCtr="0">
              <a:normAutofit fontScale="92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defTabSz="1152144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444249">
                      <a:lumMod val="100000"/>
                    </a:srgbClr>
                  </a:solidFill>
                  <a:latin typeface="Arial"/>
                  <a:ea typeface="微软雅黑"/>
                  <a:cs typeface="+mn-ea"/>
                  <a:sym typeface="+mn-lt"/>
                </a:rPr>
                <a:t>自动化性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1347D74-13B6-4C30-9ACF-388DB79031A8}"/>
              </a:ext>
            </a:extLst>
          </p:cNvPr>
          <p:cNvGrpSpPr/>
          <p:nvPr/>
        </p:nvGrpSpPr>
        <p:grpSpPr>
          <a:xfrm>
            <a:off x="8594629" y="2910309"/>
            <a:ext cx="2078226" cy="2467072"/>
            <a:chOff x="6636464" y="1651440"/>
            <a:chExt cx="1649295" cy="1958184"/>
          </a:xfrm>
        </p:grpSpPr>
        <p:sp>
          <p:nvSpPr>
            <p:cNvPr id="38" name="Oval 82">
              <a:extLst>
                <a:ext uri="{FF2B5EF4-FFF2-40B4-BE49-F238E27FC236}">
                  <a16:creationId xmlns:a16="http://schemas.microsoft.com/office/drawing/2014/main" id="{024EA6BA-454E-455D-89AA-4007D1479106}"/>
                </a:ext>
              </a:extLst>
            </p:cNvPr>
            <p:cNvSpPr/>
            <p:nvPr/>
          </p:nvSpPr>
          <p:spPr bwMode="auto">
            <a:xfrm>
              <a:off x="6638845" y="3266724"/>
              <a:ext cx="342900" cy="342900"/>
            </a:xfrm>
            <a:prstGeom prst="ellipse">
              <a:avLst/>
            </a:prstGeom>
            <a:gradFill>
              <a:gsLst>
                <a:gs pos="0">
                  <a:srgbClr val="EE3E68"/>
                </a:gs>
                <a:gs pos="70000">
                  <a:srgbClr val="B5468B"/>
                </a:gs>
              </a:gsLst>
              <a:lin ang="18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152144" fontAlgn="auto">
                <a:spcBef>
                  <a:spcPts val="0"/>
                </a:spcBef>
                <a:spcAft>
                  <a:spcPts val="0"/>
                </a:spcAft>
              </a:pPr>
              <a:endParaRPr sz="2300">
                <a:solidFill>
                  <a:srgbClr val="000000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9" name="Oval 83">
              <a:extLst>
                <a:ext uri="{FF2B5EF4-FFF2-40B4-BE49-F238E27FC236}">
                  <a16:creationId xmlns:a16="http://schemas.microsoft.com/office/drawing/2014/main" id="{3ED9DC2A-7113-423C-89E8-B6667256793B}"/>
                </a:ext>
              </a:extLst>
            </p:cNvPr>
            <p:cNvSpPr/>
            <p:nvPr/>
          </p:nvSpPr>
          <p:spPr bwMode="auto">
            <a:xfrm>
              <a:off x="6636464" y="1651440"/>
              <a:ext cx="342900" cy="342900"/>
            </a:xfrm>
            <a:prstGeom prst="ellipse">
              <a:avLst/>
            </a:prstGeom>
            <a:gradFill>
              <a:gsLst>
                <a:gs pos="0">
                  <a:srgbClr val="EE3E68"/>
                </a:gs>
                <a:gs pos="70000">
                  <a:srgbClr val="B5468B"/>
                </a:gs>
              </a:gsLst>
              <a:lin ang="18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152144" fontAlgn="auto">
                <a:spcBef>
                  <a:spcPts val="0"/>
                </a:spcBef>
                <a:spcAft>
                  <a:spcPts val="0"/>
                </a:spcAft>
              </a:pPr>
              <a:endParaRPr sz="2300">
                <a:solidFill>
                  <a:srgbClr val="000000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0" name="Oval 84">
              <a:extLst>
                <a:ext uri="{FF2B5EF4-FFF2-40B4-BE49-F238E27FC236}">
                  <a16:creationId xmlns:a16="http://schemas.microsoft.com/office/drawing/2014/main" id="{431AE3BD-38DB-42CF-A424-706CDFAD0483}"/>
                </a:ext>
              </a:extLst>
            </p:cNvPr>
            <p:cNvSpPr/>
            <p:nvPr/>
          </p:nvSpPr>
          <p:spPr bwMode="auto">
            <a:xfrm>
              <a:off x="6636464" y="2459082"/>
              <a:ext cx="342900" cy="342900"/>
            </a:xfrm>
            <a:prstGeom prst="ellipse">
              <a:avLst/>
            </a:prstGeom>
            <a:gradFill>
              <a:gsLst>
                <a:gs pos="0">
                  <a:srgbClr val="EE3E68"/>
                </a:gs>
                <a:gs pos="70000">
                  <a:srgbClr val="B5468B"/>
                </a:gs>
              </a:gsLst>
              <a:lin ang="18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152144" fontAlgn="auto">
                <a:spcBef>
                  <a:spcPts val="0"/>
                </a:spcBef>
                <a:spcAft>
                  <a:spcPts val="0"/>
                </a:spcAft>
              </a:pPr>
              <a:endParaRPr sz="2300">
                <a:solidFill>
                  <a:srgbClr val="000000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8" name="TextBox 51">
              <a:extLst>
                <a:ext uri="{FF2B5EF4-FFF2-40B4-BE49-F238E27FC236}">
                  <a16:creationId xmlns:a16="http://schemas.microsoft.com/office/drawing/2014/main" id="{444138E3-ABDB-4542-835E-C678CCC5C8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79364" y="1719288"/>
              <a:ext cx="129377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16000" tIns="0" rIns="216000" bIns="0" anchor="ctr" anchorCtr="0">
              <a:normAutofit fontScale="92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defTabSz="1152144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434149">
                      <a:lumMod val="100000"/>
                    </a:srgbClr>
                  </a:solidFill>
                  <a:latin typeface="Arial"/>
                  <a:ea typeface="微软雅黑"/>
                  <a:cs typeface="+mn-ea"/>
                  <a:sym typeface="+mn-lt"/>
                </a:rPr>
                <a:t>快速部署应用</a:t>
              </a:r>
            </a:p>
          </p:txBody>
        </p:sp>
        <p:sp>
          <p:nvSpPr>
            <p:cNvPr id="46" name="TextBox 56">
              <a:extLst>
                <a:ext uri="{FF2B5EF4-FFF2-40B4-BE49-F238E27FC236}">
                  <a16:creationId xmlns:a16="http://schemas.microsoft.com/office/drawing/2014/main" id="{DE4993C7-3707-43DA-84E2-20D998A3305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91984" y="2522045"/>
              <a:ext cx="129377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16000" tIns="0" rIns="216000" bIns="0" anchor="ctr" anchorCtr="0">
              <a:normAutofit fontScale="92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defTabSz="1152144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333333">
                      <a:lumMod val="100000"/>
                    </a:srgbClr>
                  </a:solidFill>
                  <a:latin typeface="Arial"/>
                  <a:ea typeface="微软雅黑"/>
                  <a:cs typeface="+mn-ea"/>
                  <a:sym typeface="+mn-lt"/>
                </a:rPr>
                <a:t>快速拓展应用</a:t>
              </a:r>
            </a:p>
          </p:txBody>
        </p:sp>
        <p:sp>
          <p:nvSpPr>
            <p:cNvPr id="44" name="TextBox 59">
              <a:extLst>
                <a:ext uri="{FF2B5EF4-FFF2-40B4-BE49-F238E27FC236}">
                  <a16:creationId xmlns:a16="http://schemas.microsoft.com/office/drawing/2014/main" id="{BDA49353-B9C7-459B-A65D-DECE28AA65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88055" y="3324797"/>
              <a:ext cx="129377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16000" tIns="0" rIns="216000" bIns="0" anchor="ctr" anchorCtr="0">
              <a:normAutofit fontScale="92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defTabSz="1152144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444249">
                      <a:lumMod val="100000"/>
                    </a:srgbClr>
                  </a:solidFill>
                  <a:latin typeface="Arial"/>
                  <a:ea typeface="微软雅黑"/>
                  <a:cs typeface="+mn-ea"/>
                  <a:sym typeface="+mn-lt"/>
                </a:rPr>
                <a:t>节省资源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DE1BA2-2E0D-4D38-99E0-9646259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K8s  </a:t>
            </a:r>
            <a:r>
              <a:rPr lang="zh-CN" altLang="en-US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工作原理</a:t>
            </a:r>
            <a:br>
              <a:rPr lang="zh-CN" altLang="en-US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</a:b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596B7E-F110-4AC0-8246-5B52CD632AFE}"/>
              </a:ext>
            </a:extLst>
          </p:cNvPr>
          <p:cNvSpPr/>
          <p:nvPr/>
        </p:nvSpPr>
        <p:spPr>
          <a:xfrm>
            <a:off x="8749941" y="6299431"/>
            <a:ext cx="3096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http://docs.kubernetes.org.cn/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9B715E-C91F-4B74-A9B5-D54F07BD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88612" y="6263520"/>
            <a:ext cx="663820" cy="44523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E7EEE1A-F980-494A-BC81-01A10B84A721}"/>
              </a:ext>
            </a:extLst>
          </p:cNvPr>
          <p:cNvSpPr/>
          <p:nvPr/>
        </p:nvSpPr>
        <p:spPr>
          <a:xfrm>
            <a:off x="5307362" y="2694240"/>
            <a:ext cx="1169816" cy="1046954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78" dirty="0">
                <a:ln w="41275">
                  <a:noFill/>
                </a:ln>
                <a:solidFill>
                  <a:srgbClr val="FFFFFF"/>
                </a:solidFill>
                <a:latin typeface="Agency FB" panose="020B0503020202020204" pitchFamily="34" charset="0"/>
                <a:ea typeface="微软雅黑"/>
                <a:cs typeface="+mn-ea"/>
                <a:sym typeface="+mn-lt"/>
              </a:rPr>
              <a:t>01</a:t>
            </a:r>
            <a:endParaRPr lang="zh-CN" altLang="en-US" sz="6000" spc="378" dirty="0">
              <a:ln w="41275">
                <a:noFill/>
              </a:ln>
              <a:solidFill>
                <a:srgbClr val="FFFFFF"/>
              </a:solidFill>
              <a:latin typeface="Agency FB" panose="020B0503020202020204" pitchFamily="3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75053F-C3BF-4B70-9D55-196E1CE1C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70" y="1082946"/>
            <a:ext cx="5561511" cy="50945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463F16-4789-4EFE-982F-FEA4B242F363}"/>
              </a:ext>
            </a:extLst>
          </p:cNvPr>
          <p:cNvSpPr txBox="1"/>
          <p:nvPr/>
        </p:nvSpPr>
        <p:spPr>
          <a:xfrm>
            <a:off x="7206343" y="1561944"/>
            <a:ext cx="421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用户通过</a:t>
            </a:r>
            <a:r>
              <a:rPr lang="en-US" altLang="zh-CN" dirty="0" err="1"/>
              <a:t>kubectl</a:t>
            </a:r>
            <a:r>
              <a:rPr lang="zh-CN" altLang="en-US" dirty="0"/>
              <a:t>或者</a:t>
            </a:r>
            <a:r>
              <a:rPr lang="en-US" altLang="zh-CN" dirty="0"/>
              <a:t>API server</a:t>
            </a:r>
            <a:r>
              <a:rPr lang="zh-CN" altLang="en-US" dirty="0"/>
              <a:t>的</a:t>
            </a:r>
            <a:r>
              <a:rPr lang="en-US" altLang="zh-CN" dirty="0"/>
              <a:t>REST API</a:t>
            </a:r>
            <a:r>
              <a:rPr lang="zh-CN" altLang="en-US" dirty="0"/>
              <a:t>接口，提交需要运行的</a:t>
            </a:r>
            <a:r>
              <a:rPr lang="en-US" altLang="zh-CN" dirty="0"/>
              <a:t>docker</a:t>
            </a:r>
            <a:r>
              <a:rPr lang="zh-CN" altLang="en-US" dirty="0"/>
              <a:t>容器</a:t>
            </a:r>
            <a:r>
              <a:rPr lang="en-US" altLang="zh-CN" dirty="0"/>
              <a:t>(</a:t>
            </a:r>
            <a:r>
              <a:rPr lang="zh-CN" altLang="en-US" dirty="0"/>
              <a:t>创建</a:t>
            </a:r>
            <a:r>
              <a:rPr lang="en-US" altLang="zh-CN" dirty="0"/>
              <a:t>pod</a:t>
            </a:r>
            <a:r>
              <a:rPr lang="zh-CN" altLang="en-US" dirty="0"/>
              <a:t>请求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api</a:t>
            </a:r>
            <a:r>
              <a:rPr lang="en-US" altLang="zh-CN" dirty="0"/>
              <a:t> server</a:t>
            </a:r>
            <a:r>
              <a:rPr lang="zh-CN" altLang="en-US" dirty="0"/>
              <a:t>将创建</a:t>
            </a:r>
            <a:r>
              <a:rPr lang="en-US" altLang="zh-CN" dirty="0"/>
              <a:t>pod</a:t>
            </a:r>
            <a:r>
              <a:rPr lang="zh-CN" altLang="en-US" dirty="0"/>
              <a:t>的相关请求数据存储到</a:t>
            </a:r>
            <a:r>
              <a:rPr lang="en-US" altLang="zh-CN" dirty="0" err="1"/>
              <a:t>etcd</a:t>
            </a:r>
            <a:r>
              <a:rPr lang="en-US" altLang="zh-CN" dirty="0"/>
              <a:t>(</a:t>
            </a:r>
            <a:r>
              <a:rPr lang="zh-CN" altLang="en-US" dirty="0"/>
              <a:t>存储中心</a:t>
            </a:r>
            <a:r>
              <a:rPr lang="en-US" altLang="zh-CN" dirty="0"/>
              <a:t>)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scheduler</a:t>
            </a:r>
            <a:r>
              <a:rPr lang="zh-CN" altLang="en-US" dirty="0"/>
              <a:t>监听</a:t>
            </a:r>
            <a:r>
              <a:rPr lang="en-US" altLang="zh-CN" dirty="0"/>
              <a:t>API server</a:t>
            </a:r>
            <a:r>
              <a:rPr lang="zh-CN" altLang="en-US" dirty="0"/>
              <a:t>，查询还未分配的</a:t>
            </a:r>
            <a:r>
              <a:rPr lang="en-US" altLang="zh-CN" dirty="0"/>
              <a:t>Node</a:t>
            </a:r>
            <a:r>
              <a:rPr lang="zh-CN" altLang="en-US" dirty="0"/>
              <a:t>的</a:t>
            </a:r>
            <a:r>
              <a:rPr lang="en-US" altLang="zh-CN" dirty="0"/>
              <a:t>Pod,</a:t>
            </a:r>
            <a:r>
              <a:rPr lang="zh-CN" altLang="en-US" dirty="0"/>
              <a:t>然后根据调度策略为这些</a:t>
            </a:r>
            <a:r>
              <a:rPr lang="en-US" altLang="zh-CN" dirty="0"/>
              <a:t>Pod</a:t>
            </a:r>
            <a:r>
              <a:rPr lang="zh-CN" altLang="en-US" dirty="0"/>
              <a:t>分配节点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kube</a:t>
            </a:r>
            <a:r>
              <a:rPr lang="en-US" altLang="zh-CN" dirty="0"/>
              <a:t>-let</a:t>
            </a:r>
            <a:r>
              <a:rPr lang="zh-CN" altLang="en-US" dirty="0"/>
              <a:t>则负责在所在的</a:t>
            </a:r>
            <a:r>
              <a:rPr lang="en-US" altLang="zh-CN" dirty="0"/>
              <a:t>Node</a:t>
            </a:r>
            <a:r>
              <a:rPr lang="zh-CN" altLang="en-US" dirty="0"/>
              <a:t>节点上接收主节点发来的指令，管理</a:t>
            </a:r>
            <a:r>
              <a:rPr lang="en-US" altLang="zh-CN" dirty="0"/>
              <a:t>Pod</a:t>
            </a:r>
            <a:r>
              <a:rPr lang="zh-CN" altLang="en-US" dirty="0"/>
              <a:t>以及</a:t>
            </a:r>
            <a:r>
              <a:rPr lang="en-US" altLang="zh-CN" dirty="0"/>
              <a:t>Pod</a:t>
            </a:r>
            <a:r>
              <a:rPr lang="zh-CN" altLang="en-US" dirty="0"/>
              <a:t>中的容器，并定时向</a:t>
            </a:r>
            <a:r>
              <a:rPr lang="en-US" altLang="zh-CN" dirty="0"/>
              <a:t>master</a:t>
            </a:r>
            <a:r>
              <a:rPr lang="zh-CN" altLang="en-US" dirty="0"/>
              <a:t>主节点汇报节点资源的使用情况以及容器的情况</a:t>
            </a:r>
          </a:p>
        </p:txBody>
      </p:sp>
    </p:spTree>
    <p:extLst>
      <p:ext uri="{BB962C8B-B14F-4D97-AF65-F5344CB8AC3E}">
        <p14:creationId xmlns:p14="http://schemas.microsoft.com/office/powerpoint/2010/main" val="187483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DE1BA2-2E0D-4D38-99E0-9646259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K8s</a:t>
            </a:r>
            <a:r>
              <a:rPr lang="zh-CN" altLang="en-US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关键词</a:t>
            </a:r>
            <a:br>
              <a:rPr lang="zh-CN" altLang="en-US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</a:br>
            <a:endParaRPr lang="zh-CN" altLang="en-US" dirty="0"/>
          </a:p>
        </p:txBody>
      </p:sp>
      <p:sp>
        <p:nvSpPr>
          <p:cNvPr id="9" name="文本框 88">
            <a:extLst>
              <a:ext uri="{FF2B5EF4-FFF2-40B4-BE49-F238E27FC236}">
                <a16:creationId xmlns:a16="http://schemas.microsoft.com/office/drawing/2014/main" id="{3B82021B-7468-4B75-AB35-85BEAE790214}"/>
              </a:ext>
            </a:extLst>
          </p:cNvPr>
          <p:cNvSpPr txBox="1"/>
          <p:nvPr/>
        </p:nvSpPr>
        <p:spPr>
          <a:xfrm>
            <a:off x="4253160" y="4270790"/>
            <a:ext cx="3140526" cy="855003"/>
          </a:xfrm>
          <a:prstGeom prst="rect">
            <a:avLst/>
          </a:prstGeom>
          <a:noFill/>
        </p:spPr>
        <p:txBody>
          <a:bodyPr wrap="none" lIns="115214" tIns="57607" rIns="115214" bIns="57607" rtlCol="0">
            <a:spAutoFit/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K8s</a:t>
            </a:r>
            <a:r>
              <a:rPr lang="zh-CN" altLang="en-US" sz="4800" dirty="0">
                <a:solidFill>
                  <a:srgbClr val="1C1A4D"/>
                </a:solidFill>
                <a:latin typeface="Arial"/>
                <a:ea typeface="微软雅黑"/>
                <a:cs typeface="+mn-ea"/>
                <a:sym typeface="+mn-lt"/>
              </a:rPr>
              <a:t>关键词</a:t>
            </a:r>
            <a:endParaRPr lang="zh-CN" altLang="en-US" sz="4500" b="1" dirty="0">
              <a:solidFill>
                <a:srgbClr val="1C1A4D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1F6CA853-CFAA-4D7F-A922-8423FC3202B6}"/>
              </a:ext>
            </a:extLst>
          </p:cNvPr>
          <p:cNvSpPr>
            <a:spLocks/>
          </p:cNvSpPr>
          <p:nvPr/>
        </p:nvSpPr>
        <p:spPr bwMode="auto">
          <a:xfrm rot="21176574">
            <a:off x="5072101" y="2457014"/>
            <a:ext cx="1502645" cy="1543344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4" h="435">
                <a:moveTo>
                  <a:pt x="409" y="131"/>
                </a:moveTo>
                <a:cubicBezTo>
                  <a:pt x="424" y="165"/>
                  <a:pt x="407" y="204"/>
                  <a:pt x="403" y="238"/>
                </a:cubicBezTo>
                <a:cubicBezTo>
                  <a:pt x="399" y="274"/>
                  <a:pt x="406" y="316"/>
                  <a:pt x="385" y="345"/>
                </a:cubicBezTo>
                <a:cubicBezTo>
                  <a:pt x="365" y="372"/>
                  <a:pt x="323" y="378"/>
                  <a:pt x="289" y="393"/>
                </a:cubicBezTo>
                <a:cubicBezTo>
                  <a:pt x="255" y="408"/>
                  <a:pt x="223" y="435"/>
                  <a:pt x="188" y="431"/>
                </a:cubicBezTo>
                <a:cubicBezTo>
                  <a:pt x="153" y="427"/>
                  <a:pt x="127" y="394"/>
                  <a:pt x="98" y="373"/>
                </a:cubicBezTo>
                <a:cubicBezTo>
                  <a:pt x="70" y="352"/>
                  <a:pt x="30" y="338"/>
                  <a:pt x="15" y="304"/>
                </a:cubicBezTo>
                <a:cubicBezTo>
                  <a:pt x="0" y="270"/>
                  <a:pt x="17" y="231"/>
                  <a:pt x="20" y="197"/>
                </a:cubicBezTo>
                <a:cubicBezTo>
                  <a:pt x="24" y="161"/>
                  <a:pt x="17" y="119"/>
                  <a:pt x="38" y="90"/>
                </a:cubicBezTo>
                <a:cubicBezTo>
                  <a:pt x="59" y="62"/>
                  <a:pt x="100" y="56"/>
                  <a:pt x="134" y="41"/>
                </a:cubicBezTo>
                <a:cubicBezTo>
                  <a:pt x="168" y="26"/>
                  <a:pt x="201" y="0"/>
                  <a:pt x="235" y="3"/>
                </a:cubicBezTo>
                <a:cubicBezTo>
                  <a:pt x="271" y="7"/>
                  <a:pt x="297" y="41"/>
                  <a:pt x="325" y="62"/>
                </a:cubicBezTo>
                <a:cubicBezTo>
                  <a:pt x="353" y="83"/>
                  <a:pt x="394" y="97"/>
                  <a:pt x="409" y="131"/>
                </a:cubicBezTo>
                <a:close/>
              </a:path>
            </a:pathLst>
          </a:custGeom>
          <a:gradFill>
            <a:gsLst>
              <a:gs pos="0">
                <a:srgbClr val="5ABED0"/>
              </a:gs>
              <a:gs pos="63000">
                <a:srgbClr val="5A53A1"/>
              </a:gs>
            </a:gsLst>
            <a:lin ang="3600000" scaled="0"/>
          </a:gradFill>
          <a:ln>
            <a:noFill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srgbClr val="00000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7EEE1A-F980-494A-BC81-01A10B84A721}"/>
              </a:ext>
            </a:extLst>
          </p:cNvPr>
          <p:cNvSpPr/>
          <p:nvPr/>
        </p:nvSpPr>
        <p:spPr>
          <a:xfrm>
            <a:off x="5307362" y="2694240"/>
            <a:ext cx="1169816" cy="1046954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78" dirty="0">
                <a:ln w="41275">
                  <a:noFill/>
                </a:ln>
                <a:solidFill>
                  <a:srgbClr val="FFFFFF"/>
                </a:solidFill>
                <a:latin typeface="Agency FB" panose="020B0503020202020204" pitchFamily="34" charset="0"/>
                <a:ea typeface="微软雅黑"/>
                <a:cs typeface="+mn-ea"/>
                <a:sym typeface="+mn-lt"/>
              </a:rPr>
              <a:t>02</a:t>
            </a:r>
            <a:endParaRPr lang="zh-CN" altLang="en-US" sz="6000" spc="378" dirty="0">
              <a:ln w="41275">
                <a:noFill/>
              </a:ln>
              <a:solidFill>
                <a:srgbClr val="FFFFFF"/>
              </a:solidFill>
              <a:latin typeface="Agency FB" panose="020B0503020202020204" pitchFamily="34" charset="0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37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24DE71AB-85A0-4400-AEA1-BF0C8E5C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Kubernetes </a:t>
            </a:r>
            <a:r>
              <a:rPr lang="zh-CN" altLang="en-US" dirty="0"/>
              <a:t>关键词</a:t>
            </a:r>
            <a:br>
              <a:rPr lang="en-US" altLang="zh-CN" b="0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is1ide-Rectangle 36">
            <a:extLst>
              <a:ext uri="{FF2B5EF4-FFF2-40B4-BE49-F238E27FC236}">
                <a16:creationId xmlns:a16="http://schemas.microsoft.com/office/drawing/2014/main" id="{2A69E4E7-008A-49D7-9D07-51C32C207250}"/>
              </a:ext>
            </a:extLst>
          </p:cNvPr>
          <p:cNvSpPr/>
          <p:nvPr/>
        </p:nvSpPr>
        <p:spPr>
          <a:xfrm>
            <a:off x="1169835" y="1451197"/>
            <a:ext cx="4234900" cy="3997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 anchorCtr="0">
            <a:normAutofit fontScale="92500" lnSpcReduction="10000"/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altLang="zh-CN" sz="3000" b="1" dirty="0">
                <a:solidFill>
                  <a:srgbClr val="000000"/>
                </a:solidFill>
                <a:latin typeface="Arial"/>
                <a:ea typeface="微软雅黑"/>
                <a:cs typeface="+mn-ea"/>
                <a:sym typeface="+mn-lt"/>
              </a:rPr>
              <a:t>K8s </a:t>
            </a:r>
            <a:r>
              <a:rPr lang="zh-CN" altLang="en-US" sz="3000" b="1" dirty="0">
                <a:solidFill>
                  <a:srgbClr val="000000"/>
                </a:solidFill>
                <a:latin typeface="Arial"/>
                <a:ea typeface="微软雅黑"/>
                <a:cs typeface="+mn-ea"/>
                <a:sym typeface="+mn-lt"/>
              </a:rPr>
              <a:t>核心概念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2577912-3321-438A-B98C-713E9C678F51}"/>
              </a:ext>
            </a:extLst>
          </p:cNvPr>
          <p:cNvGrpSpPr/>
          <p:nvPr/>
        </p:nvGrpSpPr>
        <p:grpSpPr>
          <a:xfrm>
            <a:off x="1263831" y="2328210"/>
            <a:ext cx="9157426" cy="3317846"/>
            <a:chOff x="974189" y="1943797"/>
            <a:chExt cx="7267398" cy="263346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003D2F1-D2E8-438A-8F2A-ACE34B7ED101}"/>
                </a:ext>
              </a:extLst>
            </p:cNvPr>
            <p:cNvGrpSpPr/>
            <p:nvPr/>
          </p:nvGrpSpPr>
          <p:grpSpPr>
            <a:xfrm>
              <a:off x="5841193" y="2865813"/>
              <a:ext cx="1933522" cy="588005"/>
              <a:chOff x="1559496" y="3801006"/>
              <a:chExt cx="2578029" cy="784007"/>
            </a:xfrm>
          </p:grpSpPr>
          <p:sp>
            <p:nvSpPr>
              <p:cNvPr id="24" name="is1ide-TextBox 5">
                <a:extLst>
                  <a:ext uri="{FF2B5EF4-FFF2-40B4-BE49-F238E27FC236}">
                    <a16:creationId xmlns:a16="http://schemas.microsoft.com/office/drawing/2014/main" id="{785B70DC-C575-46A7-86B0-B6592380B8AB}"/>
                  </a:ext>
                </a:extLst>
              </p:cNvPr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rmAutofit fontScale="92500" lnSpcReduction="10000"/>
              </a:bodyPr>
              <a:lstStyle/>
              <a:p>
                <a:pPr defTabSz="1152116" fontAlgn="auto">
                  <a:lnSpc>
                    <a:spcPct val="120000"/>
                  </a:lnSpc>
                  <a:spcAft>
                    <a:spcPts val="0"/>
                  </a:spcAft>
                  <a:defRPr/>
                </a:pPr>
                <a:r>
                  <a:rPr lang="en-US" altLang="zh-CN" sz="1400" dirty="0"/>
                  <a:t>Namespace</a:t>
                </a:r>
                <a:r>
                  <a:rPr lang="zh-CN" altLang="en-US" sz="1400" dirty="0"/>
                  <a:t>是对一组资源和对象的抽象集合</a:t>
                </a:r>
                <a:endParaRPr lang="en-US" altLang="zh-CN" sz="1400" dirty="0">
                  <a:solidFill>
                    <a:srgbClr val="000000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5" name="is1ide-Rectangle 35">
                <a:extLst>
                  <a:ext uri="{FF2B5EF4-FFF2-40B4-BE49-F238E27FC236}">
                    <a16:creationId xmlns:a16="http://schemas.microsoft.com/office/drawing/2014/main" id="{E4EEA355-9979-4574-A8EE-C5F5B8F42CC7}"/>
                  </a:ext>
                </a:extLst>
              </p:cNvPr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defTabSz="1152116" fontAlgn="auto"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434149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Namespace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25497A4-EBF6-4C6E-B47A-AAD70C5A206D}"/>
                </a:ext>
              </a:extLst>
            </p:cNvPr>
            <p:cNvGrpSpPr/>
            <p:nvPr/>
          </p:nvGrpSpPr>
          <p:grpSpPr>
            <a:xfrm>
              <a:off x="5107457" y="1943797"/>
              <a:ext cx="1933522" cy="588005"/>
              <a:chOff x="1559496" y="3801006"/>
              <a:chExt cx="2578029" cy="784007"/>
            </a:xfrm>
          </p:grpSpPr>
          <p:sp>
            <p:nvSpPr>
              <p:cNvPr id="22" name="is1ide-TextBox 5">
                <a:extLst>
                  <a:ext uri="{FF2B5EF4-FFF2-40B4-BE49-F238E27FC236}">
                    <a16:creationId xmlns:a16="http://schemas.microsoft.com/office/drawing/2014/main" id="{229A3FAA-E1EB-40C6-8109-F12D7C50A6B3}"/>
                  </a:ext>
                </a:extLst>
              </p:cNvPr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rmAutofit/>
              </a:bodyPr>
              <a:lstStyle/>
              <a:p>
                <a:pPr defTabSz="1152116" fontAlgn="auto">
                  <a:lnSpc>
                    <a:spcPct val="120000"/>
                  </a:lnSpc>
                  <a:spcAft>
                    <a:spcPts val="0"/>
                  </a:spcAft>
                  <a:defRPr/>
                </a:pPr>
                <a:r>
                  <a:rPr lang="en-US" altLang="zh-CN" sz="1400" dirty="0"/>
                  <a:t>Kubernetes</a:t>
                </a:r>
                <a:r>
                  <a:rPr lang="zh-CN" altLang="en-US" sz="1400" dirty="0"/>
                  <a:t>中的工作节点</a:t>
                </a:r>
                <a:endParaRPr lang="en-US" altLang="zh-CN" sz="1400" dirty="0">
                  <a:solidFill>
                    <a:srgbClr val="000000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3" name="is1ide-Rectangle 33">
                <a:extLst>
                  <a:ext uri="{FF2B5EF4-FFF2-40B4-BE49-F238E27FC236}">
                    <a16:creationId xmlns:a16="http://schemas.microsoft.com/office/drawing/2014/main" id="{E0B103D3-E3FD-43A5-9CC1-F7D29DD24287}"/>
                  </a:ext>
                </a:extLst>
              </p:cNvPr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defTabSz="1152116" fontAlgn="auto"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333333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Node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EE3242D-46B0-47D9-A8BB-E7C3B04E34E8}"/>
                </a:ext>
              </a:extLst>
            </p:cNvPr>
            <p:cNvGrpSpPr/>
            <p:nvPr/>
          </p:nvGrpSpPr>
          <p:grpSpPr>
            <a:xfrm>
              <a:off x="5907876" y="3787827"/>
              <a:ext cx="2333711" cy="789439"/>
              <a:chOff x="1559495" y="3801006"/>
              <a:chExt cx="3111614" cy="1052586"/>
            </a:xfrm>
          </p:grpSpPr>
          <p:sp>
            <p:nvSpPr>
              <p:cNvPr id="20" name="is1ide-TextBox 5">
                <a:extLst>
                  <a:ext uri="{FF2B5EF4-FFF2-40B4-BE49-F238E27FC236}">
                    <a16:creationId xmlns:a16="http://schemas.microsoft.com/office/drawing/2014/main" id="{0A8472A5-F4AC-4FBB-9FF3-D0DD9D8F9945}"/>
                  </a:ext>
                </a:extLst>
              </p:cNvPr>
              <p:cNvSpPr txBox="1"/>
              <p:nvPr/>
            </p:nvSpPr>
            <p:spPr>
              <a:xfrm>
                <a:off x="1559495" y="4107382"/>
                <a:ext cx="3111614" cy="74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rmAutofit/>
              </a:bodyPr>
              <a:lstStyle/>
              <a:p>
                <a:pPr defTabSz="1152116" fontAlgn="auto">
                  <a:lnSpc>
                    <a:spcPct val="120000"/>
                  </a:lnSpc>
                  <a:spcAft>
                    <a:spcPts val="0"/>
                  </a:spcAft>
                  <a:defRPr/>
                </a:pPr>
                <a:r>
                  <a:rPr lang="en-US" altLang="zh-CN" sz="1400" dirty="0"/>
                  <a:t>Service </a:t>
                </a:r>
                <a:r>
                  <a:rPr lang="zh-CN" altLang="en-US" sz="1400" dirty="0"/>
                  <a:t>是一个定义了一组</a:t>
                </a:r>
                <a:r>
                  <a:rPr lang="en-US" altLang="zh-CN" sz="1400" b="1" dirty="0">
                    <a:hlinkClick r:id="rId3"/>
                  </a:rPr>
                  <a:t>Pod</a:t>
                </a:r>
                <a:r>
                  <a:rPr lang="zh-CN" altLang="en-US" sz="1400" dirty="0"/>
                  <a:t>的策略的抽象，我们也有时候叫做宏观服务</a:t>
                </a:r>
                <a:endParaRPr lang="en-US" altLang="zh-CN" sz="1400" dirty="0">
                  <a:solidFill>
                    <a:srgbClr val="000000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1" name="is1ide-Rectangle 31">
                <a:extLst>
                  <a:ext uri="{FF2B5EF4-FFF2-40B4-BE49-F238E27FC236}">
                    <a16:creationId xmlns:a16="http://schemas.microsoft.com/office/drawing/2014/main" id="{5B219729-453B-4C82-A488-6CED7C2D690A}"/>
                  </a:ext>
                </a:extLst>
              </p:cNvPr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defTabSz="1152116" fontAlgn="auto"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333333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Service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AD04597-FA95-4E62-A7DB-9880DA92FD61}"/>
                </a:ext>
              </a:extLst>
            </p:cNvPr>
            <p:cNvGrpSpPr/>
            <p:nvPr/>
          </p:nvGrpSpPr>
          <p:grpSpPr>
            <a:xfrm>
              <a:off x="1284375" y="2480732"/>
              <a:ext cx="1933522" cy="588005"/>
              <a:chOff x="1559496" y="3801006"/>
              <a:chExt cx="2578029" cy="784007"/>
            </a:xfrm>
          </p:grpSpPr>
          <p:sp>
            <p:nvSpPr>
              <p:cNvPr id="18" name="is1ide-TextBox 5">
                <a:extLst>
                  <a:ext uri="{FF2B5EF4-FFF2-40B4-BE49-F238E27FC236}">
                    <a16:creationId xmlns:a16="http://schemas.microsoft.com/office/drawing/2014/main" id="{F4563D1E-85DA-4E92-AB62-4E1CE2D1DBB5}"/>
                  </a:ext>
                </a:extLst>
              </p:cNvPr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rmAutofit/>
              </a:bodyPr>
              <a:lstStyle/>
              <a:p>
                <a:pPr algn="r" defTabSz="1152116" fontAlgn="auto">
                  <a:lnSpc>
                    <a:spcPct val="120000"/>
                  </a:lnSpc>
                  <a:spcAft>
                    <a:spcPts val="0"/>
                  </a:spcAft>
                  <a:defRPr/>
                </a:pPr>
                <a:r>
                  <a:rPr lang="en-US" altLang="zh-CN" sz="1400" dirty="0"/>
                  <a:t>Pod</a:t>
                </a:r>
                <a:r>
                  <a:rPr lang="zh-CN" altLang="en-US" sz="1400" dirty="0"/>
                  <a:t>是</a:t>
                </a:r>
                <a:r>
                  <a:rPr lang="en-US" altLang="zh-CN" sz="1400" dirty="0"/>
                  <a:t>Kubernetes</a:t>
                </a:r>
                <a:r>
                  <a:rPr lang="zh-CN" altLang="en-US" sz="1400" dirty="0"/>
                  <a:t>中的最小单位</a:t>
                </a:r>
                <a:endParaRPr lang="en-US" altLang="zh-CN" sz="1400" dirty="0">
                  <a:solidFill>
                    <a:srgbClr val="000000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9" name="is1ide-Rectangle 29">
                <a:extLst>
                  <a:ext uri="{FF2B5EF4-FFF2-40B4-BE49-F238E27FC236}">
                    <a16:creationId xmlns:a16="http://schemas.microsoft.com/office/drawing/2014/main" id="{ED2F818A-6E84-4A67-A7D0-EF1CC10CD278}"/>
                  </a:ext>
                </a:extLst>
              </p:cNvPr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algn="r" defTabSz="1152116" fontAlgn="auto"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444249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Pod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442939E-ACD1-4545-9460-22BD3E4ADBED}"/>
                </a:ext>
              </a:extLst>
            </p:cNvPr>
            <p:cNvGrpSpPr/>
            <p:nvPr/>
          </p:nvGrpSpPr>
          <p:grpSpPr>
            <a:xfrm>
              <a:off x="974189" y="3527424"/>
              <a:ext cx="2243708" cy="664503"/>
              <a:chOff x="1234827" y="3801006"/>
              <a:chExt cx="2991610" cy="886005"/>
            </a:xfrm>
          </p:grpSpPr>
          <p:sp>
            <p:nvSpPr>
              <p:cNvPr id="16" name="is1ide-TextBox 5">
                <a:extLst>
                  <a:ext uri="{FF2B5EF4-FFF2-40B4-BE49-F238E27FC236}">
                    <a16:creationId xmlns:a16="http://schemas.microsoft.com/office/drawing/2014/main" id="{4EEACC52-1D52-4040-9303-3F6607C9092B}"/>
                  </a:ext>
                </a:extLst>
              </p:cNvPr>
              <p:cNvSpPr txBox="1"/>
              <p:nvPr/>
            </p:nvSpPr>
            <p:spPr>
              <a:xfrm>
                <a:off x="1234827" y="4107382"/>
                <a:ext cx="2991610" cy="579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r" defTabSz="1152116" fontAlgn="auto">
                  <a:lnSpc>
                    <a:spcPct val="120000"/>
                  </a:lnSpc>
                  <a:spcAft>
                    <a:spcPts val="0"/>
                  </a:spcAft>
                  <a:defRPr/>
                </a:pPr>
                <a:r>
                  <a:rPr lang="en-US" altLang="zh-CN" sz="1400" dirty="0"/>
                  <a:t>Replication Controller </a:t>
                </a:r>
                <a:r>
                  <a:rPr lang="zh-CN" altLang="en-US" sz="1400" dirty="0"/>
                  <a:t>又名</a:t>
                </a:r>
                <a:r>
                  <a:rPr lang="en-US" altLang="zh-CN" sz="1400" dirty="0" err="1"/>
                  <a:t>ReplicaSet</a:t>
                </a:r>
                <a:r>
                  <a:rPr lang="en-US" altLang="zh-CN" sz="1400" dirty="0"/>
                  <a:t> </a:t>
                </a:r>
                <a:r>
                  <a:rPr lang="zh-CN" altLang="en-US" sz="1400" dirty="0"/>
                  <a:t>可以对</a:t>
                </a:r>
                <a:r>
                  <a:rPr lang="en-US" altLang="zh-CN" sz="1400" dirty="0"/>
                  <a:t>pod</a:t>
                </a:r>
                <a:r>
                  <a:rPr lang="zh-CN" altLang="en-US" sz="1400" dirty="0"/>
                  <a:t>进行扩容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缩容</a:t>
                </a:r>
                <a:endParaRPr lang="en-US" altLang="zh-CN" sz="1400" dirty="0">
                  <a:solidFill>
                    <a:srgbClr val="000000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" name="is1ide-Rectangle 27">
                <a:extLst>
                  <a:ext uri="{FF2B5EF4-FFF2-40B4-BE49-F238E27FC236}">
                    <a16:creationId xmlns:a16="http://schemas.microsoft.com/office/drawing/2014/main" id="{482EBCE7-D03B-4A55-9A03-3748E10A3FD4}"/>
                  </a:ext>
                </a:extLst>
              </p:cNvPr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algn="r" defTabSz="1152116" fontAlgn="auto"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444149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RC</a:t>
                </a:r>
              </a:p>
            </p:txBody>
          </p:sp>
        </p:grpSp>
      </p:grpSp>
      <p:sp>
        <p:nvSpPr>
          <p:cNvPr id="26" name="is1ide-AutoShape 4">
            <a:extLst>
              <a:ext uri="{FF2B5EF4-FFF2-40B4-BE49-F238E27FC236}">
                <a16:creationId xmlns:a16="http://schemas.microsoft.com/office/drawing/2014/main" id="{84748479-78C3-4DA4-99A7-1E2911817B56}"/>
              </a:ext>
            </a:extLst>
          </p:cNvPr>
          <p:cNvSpPr>
            <a:spLocks/>
          </p:cNvSpPr>
          <p:nvPr/>
        </p:nvSpPr>
        <p:spPr bwMode="auto">
          <a:xfrm>
            <a:off x="4300194" y="2643067"/>
            <a:ext cx="2887265" cy="2517513"/>
          </a:xfrm>
          <a:custGeom>
            <a:avLst/>
            <a:gdLst>
              <a:gd name="T0" fmla="*/ 4504532 w 21410"/>
              <a:gd name="T1" fmla="*/ 3928635 h 21460"/>
              <a:gd name="T2" fmla="*/ 4504532 w 21410"/>
              <a:gd name="T3" fmla="*/ 3928635 h 21460"/>
              <a:gd name="T4" fmla="*/ 4504532 w 21410"/>
              <a:gd name="T5" fmla="*/ 3928635 h 21460"/>
              <a:gd name="T6" fmla="*/ 4504532 w 21410"/>
              <a:gd name="T7" fmla="*/ 3928635 h 214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10" h="21460">
                <a:moveTo>
                  <a:pt x="10087" y="1"/>
                </a:moveTo>
                <a:cubicBezTo>
                  <a:pt x="10004" y="-1"/>
                  <a:pt x="9920" y="0"/>
                  <a:pt x="9836" y="6"/>
                </a:cubicBezTo>
                <a:cubicBezTo>
                  <a:pt x="8489" y="98"/>
                  <a:pt x="7334" y="1235"/>
                  <a:pt x="7100" y="2753"/>
                </a:cubicBezTo>
                <a:cubicBezTo>
                  <a:pt x="6862" y="4295"/>
                  <a:pt x="7371" y="5484"/>
                  <a:pt x="8475" y="6368"/>
                </a:cubicBezTo>
                <a:cubicBezTo>
                  <a:pt x="9015" y="6801"/>
                  <a:pt x="9217" y="7418"/>
                  <a:pt x="9104" y="8148"/>
                </a:cubicBezTo>
                <a:cubicBezTo>
                  <a:pt x="8997" y="8863"/>
                  <a:pt x="8639" y="9355"/>
                  <a:pt x="8019" y="9582"/>
                </a:cubicBezTo>
                <a:cubicBezTo>
                  <a:pt x="7593" y="9738"/>
                  <a:pt x="7177" y="9921"/>
                  <a:pt x="6789" y="10183"/>
                </a:cubicBezTo>
                <a:cubicBezTo>
                  <a:pt x="6216" y="10568"/>
                  <a:pt x="5627" y="10604"/>
                  <a:pt x="5059" y="10185"/>
                </a:cubicBezTo>
                <a:cubicBezTo>
                  <a:pt x="4495" y="9770"/>
                  <a:pt x="4253" y="9160"/>
                  <a:pt x="4331" y="8392"/>
                </a:cubicBezTo>
                <a:cubicBezTo>
                  <a:pt x="4375" y="7950"/>
                  <a:pt x="4324" y="7528"/>
                  <a:pt x="4162" y="7122"/>
                </a:cubicBezTo>
                <a:cubicBezTo>
                  <a:pt x="3814" y="6252"/>
                  <a:pt x="3220" y="5773"/>
                  <a:pt x="2397" y="5725"/>
                </a:cubicBezTo>
                <a:cubicBezTo>
                  <a:pt x="1542" y="5676"/>
                  <a:pt x="877" y="6108"/>
                  <a:pt x="473" y="6978"/>
                </a:cubicBezTo>
                <a:cubicBezTo>
                  <a:pt x="84" y="7815"/>
                  <a:pt x="139" y="8668"/>
                  <a:pt x="615" y="9438"/>
                </a:cubicBezTo>
                <a:cubicBezTo>
                  <a:pt x="1175" y="10345"/>
                  <a:pt x="1970" y="10582"/>
                  <a:pt x="2890" y="10364"/>
                </a:cubicBezTo>
                <a:cubicBezTo>
                  <a:pt x="3411" y="10239"/>
                  <a:pt x="3861" y="10412"/>
                  <a:pt x="4243" y="10814"/>
                </a:cubicBezTo>
                <a:cubicBezTo>
                  <a:pt x="4798" y="11395"/>
                  <a:pt x="4894" y="12143"/>
                  <a:pt x="4553" y="13089"/>
                </a:cubicBezTo>
                <a:cubicBezTo>
                  <a:pt x="4293" y="13810"/>
                  <a:pt x="4158" y="14530"/>
                  <a:pt x="4139" y="15252"/>
                </a:cubicBezTo>
                <a:lnTo>
                  <a:pt x="4137" y="15237"/>
                </a:lnTo>
                <a:cubicBezTo>
                  <a:pt x="4088" y="15740"/>
                  <a:pt x="3871" y="16114"/>
                  <a:pt x="3452" y="16295"/>
                </a:cubicBezTo>
                <a:cubicBezTo>
                  <a:pt x="3035" y="16473"/>
                  <a:pt x="2657" y="16379"/>
                  <a:pt x="2331" y="16026"/>
                </a:cubicBezTo>
                <a:cubicBezTo>
                  <a:pt x="2145" y="15823"/>
                  <a:pt x="1929" y="15688"/>
                  <a:pt x="1677" y="15625"/>
                </a:cubicBezTo>
                <a:cubicBezTo>
                  <a:pt x="1136" y="15491"/>
                  <a:pt x="676" y="15662"/>
                  <a:pt x="328" y="16148"/>
                </a:cubicBezTo>
                <a:cubicBezTo>
                  <a:pt x="-34" y="16650"/>
                  <a:pt x="-98" y="17229"/>
                  <a:pt x="143" y="17823"/>
                </a:cubicBezTo>
                <a:cubicBezTo>
                  <a:pt x="377" y="18393"/>
                  <a:pt x="792" y="18697"/>
                  <a:pt x="1337" y="18713"/>
                </a:cubicBezTo>
                <a:cubicBezTo>
                  <a:pt x="1980" y="18731"/>
                  <a:pt x="2406" y="18341"/>
                  <a:pt x="2671" y="17690"/>
                </a:cubicBezTo>
                <a:cubicBezTo>
                  <a:pt x="2820" y="17323"/>
                  <a:pt x="3079" y="17117"/>
                  <a:pt x="3416" y="17042"/>
                </a:cubicBezTo>
                <a:cubicBezTo>
                  <a:pt x="3854" y="16946"/>
                  <a:pt x="4210" y="17077"/>
                  <a:pt x="4519" y="17667"/>
                </a:cubicBezTo>
                <a:cubicBezTo>
                  <a:pt x="4534" y="17712"/>
                  <a:pt x="4844" y="18471"/>
                  <a:pt x="5042" y="18820"/>
                </a:cubicBezTo>
                <a:cubicBezTo>
                  <a:pt x="5340" y="19343"/>
                  <a:pt x="5710" y="19797"/>
                  <a:pt x="6126" y="20175"/>
                </a:cubicBezTo>
                <a:cubicBezTo>
                  <a:pt x="6126" y="20175"/>
                  <a:pt x="6162" y="20211"/>
                  <a:pt x="6244" y="20282"/>
                </a:cubicBezTo>
                <a:lnTo>
                  <a:pt x="6237" y="20279"/>
                </a:lnTo>
                <a:cubicBezTo>
                  <a:pt x="6241" y="20283"/>
                  <a:pt x="6246" y="20287"/>
                  <a:pt x="6250" y="20291"/>
                </a:cubicBezTo>
                <a:cubicBezTo>
                  <a:pt x="7100" y="21006"/>
                  <a:pt x="8135" y="21438"/>
                  <a:pt x="9250" y="21457"/>
                </a:cubicBezTo>
                <a:cubicBezTo>
                  <a:pt x="10097" y="21487"/>
                  <a:pt x="10913" y="21286"/>
                  <a:pt x="11638" y="20903"/>
                </a:cubicBezTo>
                <a:cubicBezTo>
                  <a:pt x="12539" y="20410"/>
                  <a:pt x="13259" y="19679"/>
                  <a:pt x="13837" y="18730"/>
                </a:cubicBezTo>
                <a:cubicBezTo>
                  <a:pt x="14194" y="18144"/>
                  <a:pt x="14708" y="17915"/>
                  <a:pt x="15319" y="18009"/>
                </a:cubicBezTo>
                <a:cubicBezTo>
                  <a:pt x="15928" y="18105"/>
                  <a:pt x="16359" y="18483"/>
                  <a:pt x="16591" y="19150"/>
                </a:cubicBezTo>
                <a:cubicBezTo>
                  <a:pt x="16680" y="19406"/>
                  <a:pt x="16737" y="19673"/>
                  <a:pt x="16849" y="19921"/>
                </a:cubicBezTo>
                <a:cubicBezTo>
                  <a:pt x="17336" y="21003"/>
                  <a:pt x="18386" y="21598"/>
                  <a:pt x="19439" y="21373"/>
                </a:cubicBezTo>
                <a:cubicBezTo>
                  <a:pt x="20487" y="21148"/>
                  <a:pt x="21296" y="20132"/>
                  <a:pt x="21399" y="18907"/>
                </a:cubicBezTo>
                <a:cubicBezTo>
                  <a:pt x="21501" y="17691"/>
                  <a:pt x="20870" y="16487"/>
                  <a:pt x="19887" y="16060"/>
                </a:cubicBezTo>
                <a:cubicBezTo>
                  <a:pt x="18905" y="15631"/>
                  <a:pt x="18039" y="15899"/>
                  <a:pt x="17261" y="16670"/>
                </a:cubicBezTo>
                <a:cubicBezTo>
                  <a:pt x="16774" y="17152"/>
                  <a:pt x="16217" y="17206"/>
                  <a:pt x="15646" y="16928"/>
                </a:cubicBezTo>
                <a:cubicBezTo>
                  <a:pt x="15087" y="16656"/>
                  <a:pt x="14734" y="16170"/>
                  <a:pt x="14692" y="15444"/>
                </a:cubicBezTo>
                <a:cubicBezTo>
                  <a:pt x="14658" y="14883"/>
                  <a:pt x="14601" y="14326"/>
                  <a:pt x="14488" y="13780"/>
                </a:cubicBezTo>
                <a:lnTo>
                  <a:pt x="14479" y="13765"/>
                </a:lnTo>
                <a:cubicBezTo>
                  <a:pt x="14327" y="13035"/>
                  <a:pt x="14462" y="12374"/>
                  <a:pt x="14958" y="11839"/>
                </a:cubicBezTo>
                <a:cubicBezTo>
                  <a:pt x="15480" y="11275"/>
                  <a:pt x="16094" y="11145"/>
                  <a:pt x="16767" y="11438"/>
                </a:cubicBezTo>
                <a:cubicBezTo>
                  <a:pt x="17155" y="11607"/>
                  <a:pt x="17549" y="11654"/>
                  <a:pt x="17957" y="11568"/>
                </a:cubicBezTo>
                <a:cubicBezTo>
                  <a:pt x="18833" y="11381"/>
                  <a:pt x="19424" y="10797"/>
                  <a:pt x="19681" y="9827"/>
                </a:cubicBezTo>
                <a:cubicBezTo>
                  <a:pt x="19948" y="8820"/>
                  <a:pt x="19730" y="7915"/>
                  <a:pt x="19050" y="7206"/>
                </a:cubicBezTo>
                <a:cubicBezTo>
                  <a:pt x="18397" y="6524"/>
                  <a:pt x="17614" y="6367"/>
                  <a:pt x="16794" y="6733"/>
                </a:cubicBezTo>
                <a:cubicBezTo>
                  <a:pt x="15828" y="7164"/>
                  <a:pt x="15406" y="8050"/>
                  <a:pt x="15364" y="9206"/>
                </a:cubicBezTo>
                <a:cubicBezTo>
                  <a:pt x="15340" y="9859"/>
                  <a:pt x="15067" y="10350"/>
                  <a:pt x="14604" y="10700"/>
                </a:cubicBezTo>
                <a:cubicBezTo>
                  <a:pt x="13935" y="11210"/>
                  <a:pt x="13235" y="11130"/>
                  <a:pt x="12469" y="10476"/>
                </a:cubicBezTo>
                <a:cubicBezTo>
                  <a:pt x="12469" y="10476"/>
                  <a:pt x="11702" y="9992"/>
                  <a:pt x="11302" y="9766"/>
                </a:cubicBezTo>
                <a:cubicBezTo>
                  <a:pt x="10245" y="9174"/>
                  <a:pt x="10121" y="7465"/>
                  <a:pt x="11070" y="6668"/>
                </a:cubicBezTo>
                <a:cubicBezTo>
                  <a:pt x="11236" y="6529"/>
                  <a:pt x="11428" y="6435"/>
                  <a:pt x="11604" y="6312"/>
                </a:cubicBezTo>
                <a:cubicBezTo>
                  <a:pt x="12745" y="5503"/>
                  <a:pt x="13256" y="3864"/>
                  <a:pt x="12841" y="2360"/>
                </a:cubicBezTo>
                <a:cubicBezTo>
                  <a:pt x="12462" y="984"/>
                  <a:pt x="11338" y="38"/>
                  <a:pt x="10087" y="1"/>
                </a:cubicBezTo>
                <a:close/>
                <a:moveTo>
                  <a:pt x="9231" y="10126"/>
                </a:moveTo>
                <a:cubicBezTo>
                  <a:pt x="9387" y="10117"/>
                  <a:pt x="9544" y="10116"/>
                  <a:pt x="9704" y="10126"/>
                </a:cubicBezTo>
                <a:cubicBezTo>
                  <a:pt x="12172" y="10277"/>
                  <a:pt x="14141" y="12744"/>
                  <a:pt x="14021" y="15643"/>
                </a:cubicBezTo>
                <a:cubicBezTo>
                  <a:pt x="13906" y="18437"/>
                  <a:pt x="11810" y="20694"/>
                  <a:pt x="9330" y="20606"/>
                </a:cubicBezTo>
                <a:cubicBezTo>
                  <a:pt x="6814" y="20563"/>
                  <a:pt x="4772" y="18048"/>
                  <a:pt x="4897" y="15109"/>
                </a:cubicBezTo>
                <a:cubicBezTo>
                  <a:pt x="5010" y="12454"/>
                  <a:pt x="6895" y="10263"/>
                  <a:pt x="9231" y="10126"/>
                </a:cubicBezTo>
                <a:close/>
              </a:path>
            </a:pathLst>
          </a:custGeom>
          <a:gradFill>
            <a:gsLst>
              <a:gs pos="0">
                <a:srgbClr val="EE3E68"/>
              </a:gs>
              <a:gs pos="70000">
                <a:srgbClr val="B5468B"/>
              </a:gs>
            </a:gsLst>
            <a:lin ang="18000000" scaled="0"/>
          </a:gradFill>
          <a:ln>
            <a:noFill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</a:pPr>
            <a:endParaRPr lang="id-ID" sz="2300">
              <a:solidFill>
                <a:srgbClr val="00000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27A203-0683-4740-B14A-A0435AEDAB6A}"/>
              </a:ext>
            </a:extLst>
          </p:cNvPr>
          <p:cNvGrpSpPr/>
          <p:nvPr/>
        </p:nvGrpSpPr>
        <p:grpSpPr>
          <a:xfrm>
            <a:off x="6642711" y="4590505"/>
            <a:ext cx="475187" cy="475115"/>
            <a:chOff x="5675954" y="2249137"/>
            <a:chExt cx="648072" cy="648072"/>
          </a:xfrm>
        </p:grpSpPr>
        <p:sp>
          <p:nvSpPr>
            <p:cNvPr id="28" name="is1ide-Oval 24">
              <a:extLst>
                <a:ext uri="{FF2B5EF4-FFF2-40B4-BE49-F238E27FC236}">
                  <a16:creationId xmlns:a16="http://schemas.microsoft.com/office/drawing/2014/main" id="{365674CB-7223-4A5E-8BDA-4A174A3C4BF9}"/>
                </a:ext>
              </a:extLst>
            </p:cNvPr>
            <p:cNvSpPr/>
            <p:nvPr/>
          </p:nvSpPr>
          <p:spPr>
            <a:xfrm>
              <a:off x="5675954" y="2249137"/>
              <a:ext cx="648072" cy="648072"/>
            </a:xfrm>
            <a:prstGeom prst="ellipse">
              <a:avLst/>
            </a:prstGeom>
            <a:gradFill>
              <a:gsLst>
                <a:gs pos="2000">
                  <a:srgbClr val="5ABED0"/>
                </a:gs>
                <a:gs pos="79000">
                  <a:srgbClr val="5A53A1"/>
                </a:gs>
              </a:gsLst>
              <a:lin ang="4200000" scaled="0"/>
            </a:gra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9" name="is1ide-Freeform 428">
              <a:extLst>
                <a:ext uri="{FF2B5EF4-FFF2-40B4-BE49-F238E27FC236}">
                  <a16:creationId xmlns:a16="http://schemas.microsoft.com/office/drawing/2014/main" id="{C1993D76-67CC-487F-A57A-D9B7E2073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844" y="2390028"/>
              <a:ext cx="380293" cy="366291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4E9E929-E24B-4389-8950-7B29AB53454E}"/>
              </a:ext>
            </a:extLst>
          </p:cNvPr>
          <p:cNvGrpSpPr/>
          <p:nvPr/>
        </p:nvGrpSpPr>
        <p:grpSpPr>
          <a:xfrm>
            <a:off x="4353764" y="4519170"/>
            <a:ext cx="264623" cy="264584"/>
            <a:chOff x="7442747" y="2249137"/>
            <a:chExt cx="648072" cy="648072"/>
          </a:xfrm>
        </p:grpSpPr>
        <p:sp>
          <p:nvSpPr>
            <p:cNvPr id="31" name="is1ide-Oval 22">
              <a:extLst>
                <a:ext uri="{FF2B5EF4-FFF2-40B4-BE49-F238E27FC236}">
                  <a16:creationId xmlns:a16="http://schemas.microsoft.com/office/drawing/2014/main" id="{3A483AC2-79ED-417E-AF71-550CB2D569F4}"/>
                </a:ext>
              </a:extLst>
            </p:cNvPr>
            <p:cNvSpPr/>
            <p:nvPr/>
          </p:nvSpPr>
          <p:spPr>
            <a:xfrm>
              <a:off x="7442747" y="2249137"/>
              <a:ext cx="648072" cy="648072"/>
            </a:xfrm>
            <a:prstGeom prst="ellipse">
              <a:avLst/>
            </a:prstGeom>
            <a:gradFill>
              <a:gsLst>
                <a:gs pos="2000">
                  <a:srgbClr val="5ABED0"/>
                </a:gs>
                <a:gs pos="79000">
                  <a:srgbClr val="5A53A1"/>
                </a:gs>
              </a:gsLst>
              <a:lin ang="4200000" scaled="0"/>
            </a:gra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2" name="is1ide-Freeform 396">
              <a:extLst>
                <a:ext uri="{FF2B5EF4-FFF2-40B4-BE49-F238E27FC236}">
                  <a16:creationId xmlns:a16="http://schemas.microsoft.com/office/drawing/2014/main" id="{AC1245DE-150F-4DA1-8F1F-BE8A525898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6637" y="2390028"/>
              <a:ext cx="380293" cy="366291"/>
            </a:xfrm>
            <a:custGeom>
              <a:avLst/>
              <a:gdLst>
                <a:gd name="connsiteX0" fmla="*/ 304701 w 609473"/>
                <a:gd name="connsiteY0" fmla="*/ 381618 h 587034"/>
                <a:gd name="connsiteX1" fmla="*/ 325879 w 609473"/>
                <a:gd name="connsiteY1" fmla="*/ 394101 h 587034"/>
                <a:gd name="connsiteX2" fmla="*/ 309542 w 609473"/>
                <a:gd name="connsiteY2" fmla="*/ 410914 h 587034"/>
                <a:gd name="connsiteX3" fmla="*/ 331022 w 609473"/>
                <a:gd name="connsiteY3" fmla="*/ 433867 h 587034"/>
                <a:gd name="connsiteX4" fmla="*/ 312466 w 609473"/>
                <a:gd name="connsiteY4" fmla="*/ 468800 h 587034"/>
                <a:gd name="connsiteX5" fmla="*/ 294112 w 609473"/>
                <a:gd name="connsiteY5" fmla="*/ 468096 h 587034"/>
                <a:gd name="connsiteX6" fmla="*/ 278380 w 609473"/>
                <a:gd name="connsiteY6" fmla="*/ 432055 h 587034"/>
                <a:gd name="connsiteX7" fmla="*/ 299861 w 609473"/>
                <a:gd name="connsiteY7" fmla="*/ 410612 h 587034"/>
                <a:gd name="connsiteX8" fmla="*/ 284028 w 609473"/>
                <a:gd name="connsiteY8" fmla="*/ 393397 h 587034"/>
                <a:gd name="connsiteX9" fmla="*/ 224835 w 609473"/>
                <a:gd name="connsiteY9" fmla="*/ 380559 h 587034"/>
                <a:gd name="connsiteX10" fmla="*/ 283211 w 609473"/>
                <a:gd name="connsiteY10" fmla="*/ 483344 h 587034"/>
                <a:gd name="connsiteX11" fmla="*/ 305190 w 609473"/>
                <a:gd name="connsiteY11" fmla="*/ 499753 h 587034"/>
                <a:gd name="connsiteX12" fmla="*/ 327069 w 609473"/>
                <a:gd name="connsiteY12" fmla="*/ 483646 h 587034"/>
                <a:gd name="connsiteX13" fmla="*/ 387865 w 609473"/>
                <a:gd name="connsiteY13" fmla="*/ 380861 h 587034"/>
                <a:gd name="connsiteX14" fmla="*/ 498972 w 609473"/>
                <a:gd name="connsiteY14" fmla="*/ 386700 h 587034"/>
                <a:gd name="connsiteX15" fmla="*/ 581344 w 609473"/>
                <a:gd name="connsiteY15" fmla="*/ 414485 h 587034"/>
                <a:gd name="connsiteX16" fmla="*/ 609473 w 609473"/>
                <a:gd name="connsiteY16" fmla="*/ 494820 h 587034"/>
                <a:gd name="connsiteX17" fmla="*/ 609473 w 609473"/>
                <a:gd name="connsiteY17" fmla="*/ 529048 h 587034"/>
                <a:gd name="connsiteX18" fmla="*/ 551399 w 609473"/>
                <a:gd name="connsiteY18" fmla="*/ 587034 h 587034"/>
                <a:gd name="connsiteX19" fmla="*/ 58074 w 609473"/>
                <a:gd name="connsiteY19" fmla="*/ 587034 h 587034"/>
                <a:gd name="connsiteX20" fmla="*/ 0 w 609473"/>
                <a:gd name="connsiteY20" fmla="*/ 529048 h 587034"/>
                <a:gd name="connsiteX21" fmla="*/ 0 w 609473"/>
                <a:gd name="connsiteY21" fmla="*/ 494820 h 587034"/>
                <a:gd name="connsiteX22" fmla="*/ 28129 w 609473"/>
                <a:gd name="connsiteY22" fmla="*/ 414485 h 587034"/>
                <a:gd name="connsiteX23" fmla="*/ 110501 w 609473"/>
                <a:gd name="connsiteY23" fmla="*/ 386700 h 587034"/>
                <a:gd name="connsiteX24" fmla="*/ 316407 w 609473"/>
                <a:gd name="connsiteY24" fmla="*/ 206077 h 587034"/>
                <a:gd name="connsiteX25" fmla="*/ 316407 w 609473"/>
                <a:gd name="connsiteY25" fmla="*/ 272924 h 587034"/>
                <a:gd name="connsiteX26" fmla="*/ 335965 w 609473"/>
                <a:gd name="connsiteY26" fmla="*/ 266783 h 587034"/>
                <a:gd name="connsiteX27" fmla="*/ 346551 w 609473"/>
                <a:gd name="connsiteY27" fmla="*/ 239602 h 587034"/>
                <a:gd name="connsiteX28" fmla="*/ 336570 w 609473"/>
                <a:gd name="connsiteY28" fmla="*/ 216346 h 587034"/>
                <a:gd name="connsiteX29" fmla="*/ 316407 w 609473"/>
                <a:gd name="connsiteY29" fmla="*/ 206077 h 587034"/>
                <a:gd name="connsiteX30" fmla="*/ 299872 w 609473"/>
                <a:gd name="connsiteY30" fmla="*/ 94230 h 587034"/>
                <a:gd name="connsiteX31" fmla="*/ 277793 w 609473"/>
                <a:gd name="connsiteY31" fmla="*/ 102183 h 587034"/>
                <a:gd name="connsiteX32" fmla="*/ 270534 w 609473"/>
                <a:gd name="connsiteY32" fmla="*/ 122922 h 587034"/>
                <a:gd name="connsiteX33" fmla="*/ 281322 w 609473"/>
                <a:gd name="connsiteY33" fmla="*/ 145674 h 587034"/>
                <a:gd name="connsiteX34" fmla="*/ 299872 w 609473"/>
                <a:gd name="connsiteY34" fmla="*/ 154231 h 587034"/>
                <a:gd name="connsiteX35" fmla="*/ 316407 w 609473"/>
                <a:gd name="connsiteY35" fmla="*/ 42585 h 587034"/>
                <a:gd name="connsiteX36" fmla="*/ 316407 w 609473"/>
                <a:gd name="connsiteY36" fmla="*/ 56478 h 587034"/>
                <a:gd name="connsiteX37" fmla="*/ 360061 w 609473"/>
                <a:gd name="connsiteY37" fmla="*/ 70169 h 587034"/>
                <a:gd name="connsiteX38" fmla="*/ 389904 w 609473"/>
                <a:gd name="connsiteY38" fmla="*/ 129465 h 587034"/>
                <a:gd name="connsiteX39" fmla="*/ 344837 w 609473"/>
                <a:gd name="connsiteY39" fmla="*/ 129465 h 587034"/>
                <a:gd name="connsiteX40" fmla="*/ 339797 w 609473"/>
                <a:gd name="connsiteY40" fmla="*/ 107217 h 587034"/>
                <a:gd name="connsiteX41" fmla="*/ 316407 w 609473"/>
                <a:gd name="connsiteY41" fmla="*/ 93928 h 587034"/>
                <a:gd name="connsiteX42" fmla="*/ 316407 w 609473"/>
                <a:gd name="connsiteY42" fmla="*/ 159063 h 587034"/>
                <a:gd name="connsiteX43" fmla="*/ 371050 w 609473"/>
                <a:gd name="connsiteY43" fmla="*/ 183829 h 587034"/>
                <a:gd name="connsiteX44" fmla="*/ 394037 w 609473"/>
                <a:gd name="connsiteY44" fmla="*/ 234467 h 587034"/>
                <a:gd name="connsiteX45" fmla="*/ 362380 w 609473"/>
                <a:gd name="connsiteY45" fmla="*/ 297086 h 587034"/>
                <a:gd name="connsiteX46" fmla="*/ 316407 w 609473"/>
                <a:gd name="connsiteY46" fmla="*/ 311079 h 587034"/>
                <a:gd name="connsiteX47" fmla="*/ 316407 w 609473"/>
                <a:gd name="connsiteY47" fmla="*/ 318328 h 587034"/>
                <a:gd name="connsiteX48" fmla="*/ 445959 w 609473"/>
                <a:gd name="connsiteY48" fmla="*/ 180507 h 587034"/>
                <a:gd name="connsiteX49" fmla="*/ 316407 w 609473"/>
                <a:gd name="connsiteY49" fmla="*/ 42585 h 587034"/>
                <a:gd name="connsiteX50" fmla="*/ 299872 w 609473"/>
                <a:gd name="connsiteY50" fmla="*/ 42484 h 587034"/>
                <a:gd name="connsiteX51" fmla="*/ 168808 w 609473"/>
                <a:gd name="connsiteY51" fmla="*/ 180507 h 587034"/>
                <a:gd name="connsiteX52" fmla="*/ 299872 w 609473"/>
                <a:gd name="connsiteY52" fmla="*/ 318428 h 587034"/>
                <a:gd name="connsiteX53" fmla="*/ 299872 w 609473"/>
                <a:gd name="connsiteY53" fmla="*/ 311381 h 587034"/>
                <a:gd name="connsiteX54" fmla="*/ 249564 w 609473"/>
                <a:gd name="connsiteY54" fmla="*/ 296683 h 587034"/>
                <a:gd name="connsiteX55" fmla="*/ 220729 w 609473"/>
                <a:gd name="connsiteY55" fmla="*/ 229635 h 587034"/>
                <a:gd name="connsiteX56" fmla="*/ 266904 w 609473"/>
                <a:gd name="connsiteY56" fmla="*/ 229635 h 587034"/>
                <a:gd name="connsiteX57" fmla="*/ 273659 w 609473"/>
                <a:gd name="connsiteY57" fmla="*/ 258528 h 587034"/>
                <a:gd name="connsiteX58" fmla="*/ 299872 w 609473"/>
                <a:gd name="connsiteY58" fmla="*/ 273428 h 587034"/>
                <a:gd name="connsiteX59" fmla="*/ 299872 w 609473"/>
                <a:gd name="connsiteY59" fmla="*/ 200440 h 587034"/>
                <a:gd name="connsiteX60" fmla="*/ 285959 w 609473"/>
                <a:gd name="connsiteY60" fmla="*/ 196312 h 587034"/>
                <a:gd name="connsiteX61" fmla="*/ 239784 w 609473"/>
                <a:gd name="connsiteY61" fmla="*/ 169634 h 587034"/>
                <a:gd name="connsiteX62" fmla="*/ 226375 w 609473"/>
                <a:gd name="connsiteY62" fmla="*/ 128459 h 587034"/>
                <a:gd name="connsiteX63" fmla="*/ 231618 w 609473"/>
                <a:gd name="connsiteY63" fmla="*/ 99566 h 587034"/>
                <a:gd name="connsiteX64" fmla="*/ 246237 w 609473"/>
                <a:gd name="connsiteY64" fmla="*/ 77115 h 587034"/>
                <a:gd name="connsiteX65" fmla="*/ 273256 w 609473"/>
                <a:gd name="connsiteY65" fmla="*/ 60404 h 587034"/>
                <a:gd name="connsiteX66" fmla="*/ 299872 w 609473"/>
                <a:gd name="connsiteY66" fmla="*/ 56075 h 587034"/>
                <a:gd name="connsiteX67" fmla="*/ 307333 w 609473"/>
                <a:gd name="connsiteY67" fmla="*/ 0 h 587034"/>
                <a:gd name="connsiteX68" fmla="*/ 488101 w 609473"/>
                <a:gd name="connsiteY68" fmla="*/ 180507 h 587034"/>
                <a:gd name="connsiteX69" fmla="*/ 307333 w 609473"/>
                <a:gd name="connsiteY69" fmla="*/ 361013 h 587034"/>
                <a:gd name="connsiteX70" fmla="*/ 126665 w 609473"/>
                <a:gd name="connsiteY70" fmla="*/ 180507 h 587034"/>
                <a:gd name="connsiteX71" fmla="*/ 307333 w 609473"/>
                <a:gd name="connsiteY71" fmla="*/ 0 h 58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9473" h="587034">
                  <a:moveTo>
                    <a:pt x="304701" y="381618"/>
                  </a:moveTo>
                  <a:lnTo>
                    <a:pt x="325879" y="394101"/>
                  </a:lnTo>
                  <a:lnTo>
                    <a:pt x="309542" y="410914"/>
                  </a:lnTo>
                  <a:lnTo>
                    <a:pt x="331022" y="433867"/>
                  </a:lnTo>
                  <a:lnTo>
                    <a:pt x="312466" y="468800"/>
                  </a:lnTo>
                  <a:cubicBezTo>
                    <a:pt x="307021" y="479069"/>
                    <a:pt x="298751" y="478767"/>
                    <a:pt x="294112" y="468096"/>
                  </a:cubicBezTo>
                  <a:lnTo>
                    <a:pt x="278380" y="432055"/>
                  </a:lnTo>
                  <a:lnTo>
                    <a:pt x="299861" y="410612"/>
                  </a:lnTo>
                  <a:lnTo>
                    <a:pt x="284028" y="393397"/>
                  </a:lnTo>
                  <a:close/>
                  <a:moveTo>
                    <a:pt x="224835" y="380559"/>
                  </a:moveTo>
                  <a:lnTo>
                    <a:pt x="283211" y="483344"/>
                  </a:lnTo>
                  <a:cubicBezTo>
                    <a:pt x="289260" y="493914"/>
                    <a:pt x="297024" y="499753"/>
                    <a:pt x="305190" y="499753"/>
                  </a:cubicBezTo>
                  <a:cubicBezTo>
                    <a:pt x="313155" y="499753"/>
                    <a:pt x="320919" y="494015"/>
                    <a:pt x="327069" y="483646"/>
                  </a:cubicBezTo>
                  <a:lnTo>
                    <a:pt x="387865" y="380861"/>
                  </a:lnTo>
                  <a:lnTo>
                    <a:pt x="498972" y="386700"/>
                  </a:lnTo>
                  <a:cubicBezTo>
                    <a:pt x="529521" y="388311"/>
                    <a:pt x="565716" y="400492"/>
                    <a:pt x="581344" y="414485"/>
                  </a:cubicBezTo>
                  <a:cubicBezTo>
                    <a:pt x="597072" y="428679"/>
                    <a:pt x="609473" y="464015"/>
                    <a:pt x="609473" y="494820"/>
                  </a:cubicBezTo>
                  <a:lnTo>
                    <a:pt x="609473" y="529048"/>
                  </a:lnTo>
                  <a:cubicBezTo>
                    <a:pt x="609473" y="561061"/>
                    <a:pt x="583360" y="587034"/>
                    <a:pt x="551399" y="587034"/>
                  </a:cubicBezTo>
                  <a:lnTo>
                    <a:pt x="58074" y="587034"/>
                  </a:lnTo>
                  <a:cubicBezTo>
                    <a:pt x="26012" y="587034"/>
                    <a:pt x="0" y="561061"/>
                    <a:pt x="0" y="529048"/>
                  </a:cubicBezTo>
                  <a:lnTo>
                    <a:pt x="0" y="494820"/>
                  </a:lnTo>
                  <a:cubicBezTo>
                    <a:pt x="0" y="464015"/>
                    <a:pt x="12401" y="428679"/>
                    <a:pt x="28129" y="414485"/>
                  </a:cubicBezTo>
                  <a:cubicBezTo>
                    <a:pt x="43757" y="400492"/>
                    <a:pt x="79851" y="388311"/>
                    <a:pt x="110501" y="386700"/>
                  </a:cubicBezTo>
                  <a:close/>
                  <a:moveTo>
                    <a:pt x="316407" y="206077"/>
                  </a:moveTo>
                  <a:lnTo>
                    <a:pt x="316407" y="272924"/>
                  </a:lnTo>
                  <a:cubicBezTo>
                    <a:pt x="325379" y="271817"/>
                    <a:pt x="331832" y="269703"/>
                    <a:pt x="335965" y="266783"/>
                  </a:cubicBezTo>
                  <a:cubicBezTo>
                    <a:pt x="343023" y="261548"/>
                    <a:pt x="346551" y="252488"/>
                    <a:pt x="346551" y="239602"/>
                  </a:cubicBezTo>
                  <a:cubicBezTo>
                    <a:pt x="346551" y="229736"/>
                    <a:pt x="343224" y="222084"/>
                    <a:pt x="336570" y="216346"/>
                  </a:cubicBezTo>
                  <a:cubicBezTo>
                    <a:pt x="332638" y="213024"/>
                    <a:pt x="325884" y="209601"/>
                    <a:pt x="316407" y="206077"/>
                  </a:cubicBezTo>
                  <a:close/>
                  <a:moveTo>
                    <a:pt x="299872" y="94230"/>
                  </a:moveTo>
                  <a:cubicBezTo>
                    <a:pt x="289891" y="94431"/>
                    <a:pt x="282531" y="97149"/>
                    <a:pt x="277793" y="102183"/>
                  </a:cubicBezTo>
                  <a:cubicBezTo>
                    <a:pt x="272954" y="107317"/>
                    <a:pt x="270534" y="114163"/>
                    <a:pt x="270534" y="122922"/>
                  </a:cubicBezTo>
                  <a:cubicBezTo>
                    <a:pt x="270534" y="132586"/>
                    <a:pt x="274163" y="140137"/>
                    <a:pt x="281322" y="145674"/>
                  </a:cubicBezTo>
                  <a:cubicBezTo>
                    <a:pt x="285354" y="148795"/>
                    <a:pt x="291504" y="151613"/>
                    <a:pt x="299872" y="154231"/>
                  </a:cubicBezTo>
                  <a:close/>
                  <a:moveTo>
                    <a:pt x="316407" y="42585"/>
                  </a:moveTo>
                  <a:lnTo>
                    <a:pt x="316407" y="56478"/>
                  </a:lnTo>
                  <a:cubicBezTo>
                    <a:pt x="334957" y="57887"/>
                    <a:pt x="349576" y="62518"/>
                    <a:pt x="360061" y="70169"/>
                  </a:cubicBezTo>
                  <a:cubicBezTo>
                    <a:pt x="379318" y="82350"/>
                    <a:pt x="389198" y="102082"/>
                    <a:pt x="389904" y="129465"/>
                  </a:cubicBezTo>
                  <a:lnTo>
                    <a:pt x="344837" y="129465"/>
                  </a:lnTo>
                  <a:cubicBezTo>
                    <a:pt x="344031" y="119297"/>
                    <a:pt x="342317" y="111948"/>
                    <a:pt x="339797" y="107217"/>
                  </a:cubicBezTo>
                  <a:cubicBezTo>
                    <a:pt x="335562" y="99163"/>
                    <a:pt x="327698" y="94733"/>
                    <a:pt x="316407" y="93928"/>
                  </a:cubicBezTo>
                  <a:lnTo>
                    <a:pt x="316407" y="159063"/>
                  </a:lnTo>
                  <a:cubicBezTo>
                    <a:pt x="343527" y="168426"/>
                    <a:pt x="361674" y="176681"/>
                    <a:pt x="371050" y="183829"/>
                  </a:cubicBezTo>
                  <a:cubicBezTo>
                    <a:pt x="386375" y="195809"/>
                    <a:pt x="394037" y="212722"/>
                    <a:pt x="394037" y="234467"/>
                  </a:cubicBezTo>
                  <a:cubicBezTo>
                    <a:pt x="394037" y="263159"/>
                    <a:pt x="383451" y="284099"/>
                    <a:pt x="362380" y="297086"/>
                  </a:cubicBezTo>
                  <a:cubicBezTo>
                    <a:pt x="349475" y="305039"/>
                    <a:pt x="334151" y="309670"/>
                    <a:pt x="316407" y="311079"/>
                  </a:cubicBezTo>
                  <a:lnTo>
                    <a:pt x="316407" y="318328"/>
                  </a:lnTo>
                  <a:cubicBezTo>
                    <a:pt x="388593" y="313697"/>
                    <a:pt x="445959" y="253696"/>
                    <a:pt x="445959" y="180507"/>
                  </a:cubicBezTo>
                  <a:cubicBezTo>
                    <a:pt x="445959" y="107217"/>
                    <a:pt x="388593" y="47316"/>
                    <a:pt x="316407" y="42585"/>
                  </a:cubicBezTo>
                  <a:close/>
                  <a:moveTo>
                    <a:pt x="299872" y="42484"/>
                  </a:moveTo>
                  <a:cubicBezTo>
                    <a:pt x="226980" y="46410"/>
                    <a:pt x="168808" y="106713"/>
                    <a:pt x="168808" y="180507"/>
                  </a:cubicBezTo>
                  <a:cubicBezTo>
                    <a:pt x="168808" y="254199"/>
                    <a:pt x="226980" y="314502"/>
                    <a:pt x="299872" y="318428"/>
                  </a:cubicBezTo>
                  <a:lnTo>
                    <a:pt x="299872" y="311381"/>
                  </a:lnTo>
                  <a:cubicBezTo>
                    <a:pt x="277390" y="308864"/>
                    <a:pt x="260553" y="303931"/>
                    <a:pt x="249564" y="296683"/>
                  </a:cubicBezTo>
                  <a:cubicBezTo>
                    <a:pt x="230005" y="283596"/>
                    <a:pt x="220427" y="261246"/>
                    <a:pt x="220729" y="229635"/>
                  </a:cubicBezTo>
                  <a:lnTo>
                    <a:pt x="266904" y="229635"/>
                  </a:lnTo>
                  <a:cubicBezTo>
                    <a:pt x="268518" y="244031"/>
                    <a:pt x="270736" y="253696"/>
                    <a:pt x="273659" y="258528"/>
                  </a:cubicBezTo>
                  <a:cubicBezTo>
                    <a:pt x="278095" y="266179"/>
                    <a:pt x="286867" y="271112"/>
                    <a:pt x="299872" y="273428"/>
                  </a:cubicBezTo>
                  <a:lnTo>
                    <a:pt x="299872" y="200440"/>
                  </a:lnTo>
                  <a:lnTo>
                    <a:pt x="285959" y="196312"/>
                  </a:lnTo>
                  <a:cubicBezTo>
                    <a:pt x="264182" y="189970"/>
                    <a:pt x="248757" y="181010"/>
                    <a:pt x="239784" y="169634"/>
                  </a:cubicBezTo>
                  <a:cubicBezTo>
                    <a:pt x="230811" y="158258"/>
                    <a:pt x="226375" y="144466"/>
                    <a:pt x="226375" y="128459"/>
                  </a:cubicBezTo>
                  <a:cubicBezTo>
                    <a:pt x="226375" y="117787"/>
                    <a:pt x="228089" y="108223"/>
                    <a:pt x="231618" y="99566"/>
                  </a:cubicBezTo>
                  <a:cubicBezTo>
                    <a:pt x="235046" y="90908"/>
                    <a:pt x="239986" y="83357"/>
                    <a:pt x="246237" y="77115"/>
                  </a:cubicBezTo>
                  <a:cubicBezTo>
                    <a:pt x="254302" y="69062"/>
                    <a:pt x="263376" y="63424"/>
                    <a:pt x="273256" y="60404"/>
                  </a:cubicBezTo>
                  <a:cubicBezTo>
                    <a:pt x="279406" y="58390"/>
                    <a:pt x="288177" y="56981"/>
                    <a:pt x="299872" y="56075"/>
                  </a:cubicBezTo>
                  <a:close/>
                  <a:moveTo>
                    <a:pt x="307333" y="0"/>
                  </a:moveTo>
                  <a:cubicBezTo>
                    <a:pt x="407043" y="0"/>
                    <a:pt x="488101" y="80941"/>
                    <a:pt x="488101" y="180507"/>
                  </a:cubicBezTo>
                  <a:cubicBezTo>
                    <a:pt x="488101" y="279971"/>
                    <a:pt x="407043" y="361013"/>
                    <a:pt x="307333" y="361013"/>
                  </a:cubicBezTo>
                  <a:cubicBezTo>
                    <a:pt x="207724" y="361013"/>
                    <a:pt x="126665" y="279971"/>
                    <a:pt x="126665" y="180507"/>
                  </a:cubicBezTo>
                  <a:cubicBezTo>
                    <a:pt x="126665" y="80941"/>
                    <a:pt x="207724" y="0"/>
                    <a:pt x="307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D7F9F4-C255-438A-B033-A95C6B6102C3}"/>
              </a:ext>
            </a:extLst>
          </p:cNvPr>
          <p:cNvGrpSpPr/>
          <p:nvPr/>
        </p:nvGrpSpPr>
        <p:grpSpPr>
          <a:xfrm>
            <a:off x="6472036" y="3498281"/>
            <a:ext cx="408173" cy="408112"/>
            <a:chOff x="4792557" y="2249137"/>
            <a:chExt cx="648072" cy="648072"/>
          </a:xfrm>
        </p:grpSpPr>
        <p:sp>
          <p:nvSpPr>
            <p:cNvPr id="34" name="is1ide-Oval 20">
              <a:extLst>
                <a:ext uri="{FF2B5EF4-FFF2-40B4-BE49-F238E27FC236}">
                  <a16:creationId xmlns:a16="http://schemas.microsoft.com/office/drawing/2014/main" id="{FFADE3D5-4E6F-44F7-AB34-F3E91CBE6F88}"/>
                </a:ext>
              </a:extLst>
            </p:cNvPr>
            <p:cNvSpPr/>
            <p:nvPr/>
          </p:nvSpPr>
          <p:spPr>
            <a:xfrm>
              <a:off x="4792557" y="2249137"/>
              <a:ext cx="648072" cy="648072"/>
            </a:xfrm>
            <a:prstGeom prst="ellipse">
              <a:avLst/>
            </a:prstGeom>
            <a:gradFill>
              <a:gsLst>
                <a:gs pos="2000">
                  <a:srgbClr val="5ABED0"/>
                </a:gs>
                <a:gs pos="79000">
                  <a:srgbClr val="5A53A1"/>
                </a:gs>
              </a:gsLst>
              <a:lin ang="4200000" scaled="0"/>
            </a:gra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5" name="is1ide-Freeform 70">
              <a:extLst>
                <a:ext uri="{FF2B5EF4-FFF2-40B4-BE49-F238E27FC236}">
                  <a16:creationId xmlns:a16="http://schemas.microsoft.com/office/drawing/2014/main" id="{84549507-53C1-4886-B935-0F0555B23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447" y="2390028"/>
              <a:ext cx="380293" cy="366291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288000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303712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F3151A7-476C-49A2-84B3-5AEF619809DA}"/>
              </a:ext>
            </a:extLst>
          </p:cNvPr>
          <p:cNvGrpSpPr/>
          <p:nvPr/>
        </p:nvGrpSpPr>
        <p:grpSpPr>
          <a:xfrm>
            <a:off x="5347761" y="2735275"/>
            <a:ext cx="612462" cy="612368"/>
            <a:chOff x="3909160" y="2249137"/>
            <a:chExt cx="648072" cy="648072"/>
          </a:xfrm>
        </p:grpSpPr>
        <p:sp>
          <p:nvSpPr>
            <p:cNvPr id="37" name="is1ide-Oval 18">
              <a:extLst>
                <a:ext uri="{FF2B5EF4-FFF2-40B4-BE49-F238E27FC236}">
                  <a16:creationId xmlns:a16="http://schemas.microsoft.com/office/drawing/2014/main" id="{0B14E9BF-5D79-4945-B3F2-6EDD5670D154}"/>
                </a:ext>
              </a:extLst>
            </p:cNvPr>
            <p:cNvSpPr/>
            <p:nvPr/>
          </p:nvSpPr>
          <p:spPr>
            <a:xfrm>
              <a:off x="3909160" y="2249137"/>
              <a:ext cx="648072" cy="648072"/>
            </a:xfrm>
            <a:prstGeom prst="ellipse">
              <a:avLst/>
            </a:prstGeom>
            <a:gradFill>
              <a:gsLst>
                <a:gs pos="2000">
                  <a:srgbClr val="5ABED0"/>
                </a:gs>
                <a:gs pos="79000">
                  <a:srgbClr val="5A53A1"/>
                </a:gs>
              </a:gsLst>
              <a:lin ang="4200000" scaled="0"/>
            </a:gra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8" name="is1ide-university7">
              <a:extLst>
                <a:ext uri="{FF2B5EF4-FFF2-40B4-BE49-F238E27FC236}">
                  <a16:creationId xmlns:a16="http://schemas.microsoft.com/office/drawing/2014/main" id="{3090A804-F122-4E7C-BAE6-ACC60A048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050" y="2390028"/>
              <a:ext cx="380293" cy="366291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F1825D2-24B7-420F-8598-B8CE01F76998}"/>
              </a:ext>
            </a:extLst>
          </p:cNvPr>
          <p:cNvGrpSpPr/>
          <p:nvPr/>
        </p:nvGrpSpPr>
        <p:grpSpPr>
          <a:xfrm>
            <a:off x="4380498" y="3369067"/>
            <a:ext cx="429006" cy="428941"/>
            <a:chOff x="6559351" y="2249135"/>
            <a:chExt cx="648072" cy="648072"/>
          </a:xfrm>
        </p:grpSpPr>
        <p:sp>
          <p:nvSpPr>
            <p:cNvPr id="40" name="is1ide-Oval 16">
              <a:extLst>
                <a:ext uri="{FF2B5EF4-FFF2-40B4-BE49-F238E27FC236}">
                  <a16:creationId xmlns:a16="http://schemas.microsoft.com/office/drawing/2014/main" id="{0D17593E-8B73-4276-BEF6-C3A14D84ACC8}"/>
                </a:ext>
              </a:extLst>
            </p:cNvPr>
            <p:cNvSpPr/>
            <p:nvPr/>
          </p:nvSpPr>
          <p:spPr>
            <a:xfrm>
              <a:off x="6559351" y="2249135"/>
              <a:ext cx="648072" cy="648072"/>
            </a:xfrm>
            <a:prstGeom prst="ellipse">
              <a:avLst/>
            </a:prstGeom>
            <a:gradFill>
              <a:gsLst>
                <a:gs pos="2000">
                  <a:srgbClr val="5ABED0"/>
                </a:gs>
                <a:gs pos="79000">
                  <a:srgbClr val="5A53A1"/>
                </a:gs>
              </a:gsLst>
              <a:lin ang="4200000" scaled="0"/>
            </a:gra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1521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1" name="is1ide-AutoShape 75">
              <a:extLst>
                <a:ext uri="{FF2B5EF4-FFF2-40B4-BE49-F238E27FC236}">
                  <a16:creationId xmlns:a16="http://schemas.microsoft.com/office/drawing/2014/main" id="{CC3B25A8-680F-42A8-9F38-A33FE225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241" y="2390028"/>
              <a:ext cx="380293" cy="366291"/>
            </a:xfrm>
            <a:custGeom>
              <a:avLst/>
              <a:gdLst>
                <a:gd name="connsiteX0" fmla="*/ 0 w 582235"/>
                <a:gd name="connsiteY0" fmla="*/ 404481 h 606722"/>
                <a:gd name="connsiteX1" fmla="*/ 101261 w 582235"/>
                <a:gd name="connsiteY1" fmla="*/ 404481 h 606722"/>
                <a:gd name="connsiteX2" fmla="*/ 101261 w 582235"/>
                <a:gd name="connsiteY2" fmla="*/ 606722 h 606722"/>
                <a:gd name="connsiteX3" fmla="*/ 0 w 582235"/>
                <a:gd name="connsiteY3" fmla="*/ 606722 h 606722"/>
                <a:gd name="connsiteX4" fmla="*/ 151927 w 582235"/>
                <a:gd name="connsiteY4" fmla="*/ 328623 h 606722"/>
                <a:gd name="connsiteX5" fmla="*/ 253188 w 582235"/>
                <a:gd name="connsiteY5" fmla="*/ 328623 h 606722"/>
                <a:gd name="connsiteX6" fmla="*/ 253188 w 582235"/>
                <a:gd name="connsiteY6" fmla="*/ 606722 h 606722"/>
                <a:gd name="connsiteX7" fmla="*/ 151927 w 582235"/>
                <a:gd name="connsiteY7" fmla="*/ 606722 h 606722"/>
                <a:gd name="connsiteX8" fmla="*/ 303855 w 582235"/>
                <a:gd name="connsiteY8" fmla="*/ 252766 h 606722"/>
                <a:gd name="connsiteX9" fmla="*/ 405046 w 582235"/>
                <a:gd name="connsiteY9" fmla="*/ 252766 h 606722"/>
                <a:gd name="connsiteX10" fmla="*/ 405046 w 582235"/>
                <a:gd name="connsiteY10" fmla="*/ 606722 h 606722"/>
                <a:gd name="connsiteX11" fmla="*/ 303855 w 582235"/>
                <a:gd name="connsiteY11" fmla="*/ 606722 h 606722"/>
                <a:gd name="connsiteX12" fmla="*/ 455711 w 582235"/>
                <a:gd name="connsiteY12" fmla="*/ 202241 h 606722"/>
                <a:gd name="connsiteX13" fmla="*/ 556972 w 582235"/>
                <a:gd name="connsiteY13" fmla="*/ 202241 h 606722"/>
                <a:gd name="connsiteX14" fmla="*/ 556972 w 582235"/>
                <a:gd name="connsiteY14" fmla="*/ 606722 h 606722"/>
                <a:gd name="connsiteX15" fmla="*/ 455711 w 582235"/>
                <a:gd name="connsiteY15" fmla="*/ 606722 h 606722"/>
                <a:gd name="connsiteX16" fmla="*/ 455697 w 582235"/>
                <a:gd name="connsiteY16" fmla="*/ 0 h 606722"/>
                <a:gd name="connsiteX17" fmla="*/ 556785 w 582235"/>
                <a:gd name="connsiteY17" fmla="*/ 0 h 606722"/>
                <a:gd name="connsiteX18" fmla="*/ 556874 w 582235"/>
                <a:gd name="connsiteY18" fmla="*/ 0 h 606722"/>
                <a:gd name="connsiteX19" fmla="*/ 556963 w 582235"/>
                <a:gd name="connsiteY19" fmla="*/ 0 h 606722"/>
                <a:gd name="connsiteX20" fmla="*/ 557675 w 582235"/>
                <a:gd name="connsiteY20" fmla="*/ 0 h 606722"/>
                <a:gd name="connsiteX21" fmla="*/ 559366 w 582235"/>
                <a:gd name="connsiteY21" fmla="*/ 89 h 606722"/>
                <a:gd name="connsiteX22" fmla="*/ 560611 w 582235"/>
                <a:gd name="connsiteY22" fmla="*/ 267 h 606722"/>
                <a:gd name="connsiteX23" fmla="*/ 561857 w 582235"/>
                <a:gd name="connsiteY23" fmla="*/ 444 h 606722"/>
                <a:gd name="connsiteX24" fmla="*/ 563192 w 582235"/>
                <a:gd name="connsiteY24" fmla="*/ 800 h 606722"/>
                <a:gd name="connsiteX25" fmla="*/ 564171 w 582235"/>
                <a:gd name="connsiteY25" fmla="*/ 1067 h 606722"/>
                <a:gd name="connsiteX26" fmla="*/ 565506 w 582235"/>
                <a:gd name="connsiteY26" fmla="*/ 1511 h 606722"/>
                <a:gd name="connsiteX27" fmla="*/ 566574 w 582235"/>
                <a:gd name="connsiteY27" fmla="*/ 1867 h 606722"/>
                <a:gd name="connsiteX28" fmla="*/ 567730 w 582235"/>
                <a:gd name="connsiteY28" fmla="*/ 2400 h 606722"/>
                <a:gd name="connsiteX29" fmla="*/ 568798 w 582235"/>
                <a:gd name="connsiteY29" fmla="*/ 2933 h 606722"/>
                <a:gd name="connsiteX30" fmla="*/ 569777 w 582235"/>
                <a:gd name="connsiteY30" fmla="*/ 3467 h 606722"/>
                <a:gd name="connsiteX31" fmla="*/ 570934 w 582235"/>
                <a:gd name="connsiteY31" fmla="*/ 4178 h 606722"/>
                <a:gd name="connsiteX32" fmla="*/ 571824 w 582235"/>
                <a:gd name="connsiteY32" fmla="*/ 4800 h 606722"/>
                <a:gd name="connsiteX33" fmla="*/ 572891 w 582235"/>
                <a:gd name="connsiteY33" fmla="*/ 5689 h 606722"/>
                <a:gd name="connsiteX34" fmla="*/ 573781 w 582235"/>
                <a:gd name="connsiteY34" fmla="*/ 6489 h 606722"/>
                <a:gd name="connsiteX35" fmla="*/ 574760 w 582235"/>
                <a:gd name="connsiteY35" fmla="*/ 7289 h 606722"/>
                <a:gd name="connsiteX36" fmla="*/ 575917 w 582235"/>
                <a:gd name="connsiteY36" fmla="*/ 8533 h 606722"/>
                <a:gd name="connsiteX37" fmla="*/ 576451 w 582235"/>
                <a:gd name="connsiteY37" fmla="*/ 9066 h 606722"/>
                <a:gd name="connsiteX38" fmla="*/ 576451 w 582235"/>
                <a:gd name="connsiteY38" fmla="*/ 9155 h 606722"/>
                <a:gd name="connsiteX39" fmla="*/ 577964 w 582235"/>
                <a:gd name="connsiteY39" fmla="*/ 11200 h 606722"/>
                <a:gd name="connsiteX40" fmla="*/ 578053 w 582235"/>
                <a:gd name="connsiteY40" fmla="*/ 11289 h 606722"/>
                <a:gd name="connsiteX41" fmla="*/ 579209 w 582235"/>
                <a:gd name="connsiteY41" fmla="*/ 13244 h 606722"/>
                <a:gd name="connsiteX42" fmla="*/ 579743 w 582235"/>
                <a:gd name="connsiteY42" fmla="*/ 14222 h 606722"/>
                <a:gd name="connsiteX43" fmla="*/ 580277 w 582235"/>
                <a:gd name="connsiteY43" fmla="*/ 15555 h 606722"/>
                <a:gd name="connsiteX44" fmla="*/ 580722 w 582235"/>
                <a:gd name="connsiteY44" fmla="*/ 16711 h 606722"/>
                <a:gd name="connsiteX45" fmla="*/ 581167 w 582235"/>
                <a:gd name="connsiteY45" fmla="*/ 17866 h 606722"/>
                <a:gd name="connsiteX46" fmla="*/ 581523 w 582235"/>
                <a:gd name="connsiteY46" fmla="*/ 19199 h 606722"/>
                <a:gd name="connsiteX47" fmla="*/ 581790 w 582235"/>
                <a:gd name="connsiteY47" fmla="*/ 20266 h 606722"/>
                <a:gd name="connsiteX48" fmla="*/ 582146 w 582235"/>
                <a:gd name="connsiteY48" fmla="*/ 22488 h 606722"/>
                <a:gd name="connsiteX49" fmla="*/ 582146 w 582235"/>
                <a:gd name="connsiteY49" fmla="*/ 22666 h 606722"/>
                <a:gd name="connsiteX50" fmla="*/ 582235 w 582235"/>
                <a:gd name="connsiteY50" fmla="*/ 25244 h 606722"/>
                <a:gd name="connsiteX51" fmla="*/ 582235 w 582235"/>
                <a:gd name="connsiteY51" fmla="*/ 126396 h 606722"/>
                <a:gd name="connsiteX52" fmla="*/ 556963 w 582235"/>
                <a:gd name="connsiteY52" fmla="*/ 151728 h 606722"/>
                <a:gd name="connsiteX53" fmla="*/ 531691 w 582235"/>
                <a:gd name="connsiteY53" fmla="*/ 126396 h 606722"/>
                <a:gd name="connsiteX54" fmla="*/ 531691 w 582235"/>
                <a:gd name="connsiteY54" fmla="*/ 79286 h 606722"/>
                <a:gd name="connsiteX55" fmla="*/ 421260 w 582235"/>
                <a:gd name="connsiteY55" fmla="*/ 171106 h 606722"/>
                <a:gd name="connsiteX56" fmla="*/ 385666 w 582235"/>
                <a:gd name="connsiteY56" fmla="*/ 167906 h 606722"/>
                <a:gd name="connsiteX57" fmla="*/ 388869 w 582235"/>
                <a:gd name="connsiteY57" fmla="*/ 132262 h 606722"/>
                <a:gd name="connsiteX58" fmla="*/ 487020 w 582235"/>
                <a:gd name="connsiteY58" fmla="*/ 50576 h 606722"/>
                <a:gd name="connsiteX59" fmla="*/ 455697 w 582235"/>
                <a:gd name="connsiteY59" fmla="*/ 50576 h 606722"/>
                <a:gd name="connsiteX60" fmla="*/ 430425 w 582235"/>
                <a:gd name="connsiteY60" fmla="*/ 25244 h 606722"/>
                <a:gd name="connsiteX61" fmla="*/ 455697 w 582235"/>
                <a:gd name="connsiteY6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82235" h="606722">
                  <a:moveTo>
                    <a:pt x="0" y="404481"/>
                  </a:moveTo>
                  <a:lnTo>
                    <a:pt x="101261" y="404481"/>
                  </a:lnTo>
                  <a:lnTo>
                    <a:pt x="101261" y="606722"/>
                  </a:lnTo>
                  <a:lnTo>
                    <a:pt x="0" y="606722"/>
                  </a:lnTo>
                  <a:close/>
                  <a:moveTo>
                    <a:pt x="151927" y="328623"/>
                  </a:moveTo>
                  <a:lnTo>
                    <a:pt x="253188" y="328623"/>
                  </a:lnTo>
                  <a:lnTo>
                    <a:pt x="253188" y="606722"/>
                  </a:lnTo>
                  <a:lnTo>
                    <a:pt x="151927" y="606722"/>
                  </a:lnTo>
                  <a:close/>
                  <a:moveTo>
                    <a:pt x="303855" y="252766"/>
                  </a:moveTo>
                  <a:lnTo>
                    <a:pt x="405046" y="252766"/>
                  </a:lnTo>
                  <a:lnTo>
                    <a:pt x="405046" y="606722"/>
                  </a:lnTo>
                  <a:lnTo>
                    <a:pt x="303855" y="606722"/>
                  </a:lnTo>
                  <a:close/>
                  <a:moveTo>
                    <a:pt x="455711" y="202241"/>
                  </a:moveTo>
                  <a:lnTo>
                    <a:pt x="556972" y="202241"/>
                  </a:lnTo>
                  <a:lnTo>
                    <a:pt x="556972" y="606722"/>
                  </a:lnTo>
                  <a:lnTo>
                    <a:pt x="455711" y="606722"/>
                  </a:lnTo>
                  <a:close/>
                  <a:moveTo>
                    <a:pt x="455697" y="0"/>
                  </a:moveTo>
                  <a:lnTo>
                    <a:pt x="556785" y="0"/>
                  </a:lnTo>
                  <a:lnTo>
                    <a:pt x="556874" y="0"/>
                  </a:lnTo>
                  <a:lnTo>
                    <a:pt x="556963" y="0"/>
                  </a:lnTo>
                  <a:cubicBezTo>
                    <a:pt x="557230" y="0"/>
                    <a:pt x="557408" y="0"/>
                    <a:pt x="557675" y="0"/>
                  </a:cubicBezTo>
                  <a:cubicBezTo>
                    <a:pt x="558298" y="89"/>
                    <a:pt x="558832" y="89"/>
                    <a:pt x="559366" y="89"/>
                  </a:cubicBezTo>
                  <a:cubicBezTo>
                    <a:pt x="559811" y="178"/>
                    <a:pt x="560256" y="267"/>
                    <a:pt x="560611" y="267"/>
                  </a:cubicBezTo>
                  <a:cubicBezTo>
                    <a:pt x="561056" y="356"/>
                    <a:pt x="561412" y="444"/>
                    <a:pt x="561857" y="444"/>
                  </a:cubicBezTo>
                  <a:cubicBezTo>
                    <a:pt x="562302" y="533"/>
                    <a:pt x="562747" y="711"/>
                    <a:pt x="563192" y="800"/>
                  </a:cubicBezTo>
                  <a:cubicBezTo>
                    <a:pt x="563548" y="889"/>
                    <a:pt x="563904" y="978"/>
                    <a:pt x="564171" y="1067"/>
                  </a:cubicBezTo>
                  <a:cubicBezTo>
                    <a:pt x="564616" y="1156"/>
                    <a:pt x="565061" y="1333"/>
                    <a:pt x="565506" y="1511"/>
                  </a:cubicBezTo>
                  <a:cubicBezTo>
                    <a:pt x="565862" y="1600"/>
                    <a:pt x="566218" y="1778"/>
                    <a:pt x="566574" y="1867"/>
                  </a:cubicBezTo>
                  <a:cubicBezTo>
                    <a:pt x="566929" y="2044"/>
                    <a:pt x="567285" y="2222"/>
                    <a:pt x="567730" y="2400"/>
                  </a:cubicBezTo>
                  <a:cubicBezTo>
                    <a:pt x="568086" y="2578"/>
                    <a:pt x="568442" y="2755"/>
                    <a:pt x="568798" y="2933"/>
                  </a:cubicBezTo>
                  <a:cubicBezTo>
                    <a:pt x="569154" y="3111"/>
                    <a:pt x="569421" y="3289"/>
                    <a:pt x="569777" y="3467"/>
                  </a:cubicBezTo>
                  <a:cubicBezTo>
                    <a:pt x="570133" y="3733"/>
                    <a:pt x="570578" y="4000"/>
                    <a:pt x="570934" y="4178"/>
                  </a:cubicBezTo>
                  <a:cubicBezTo>
                    <a:pt x="571201" y="4444"/>
                    <a:pt x="571557" y="4622"/>
                    <a:pt x="571824" y="4800"/>
                  </a:cubicBezTo>
                  <a:cubicBezTo>
                    <a:pt x="572180" y="5155"/>
                    <a:pt x="572536" y="5422"/>
                    <a:pt x="572891" y="5689"/>
                  </a:cubicBezTo>
                  <a:cubicBezTo>
                    <a:pt x="573247" y="5955"/>
                    <a:pt x="573514" y="6222"/>
                    <a:pt x="573781" y="6489"/>
                  </a:cubicBezTo>
                  <a:cubicBezTo>
                    <a:pt x="574137" y="6755"/>
                    <a:pt x="574493" y="7022"/>
                    <a:pt x="574760" y="7289"/>
                  </a:cubicBezTo>
                  <a:cubicBezTo>
                    <a:pt x="575205" y="7733"/>
                    <a:pt x="575561" y="8178"/>
                    <a:pt x="575917" y="8533"/>
                  </a:cubicBezTo>
                  <a:cubicBezTo>
                    <a:pt x="576095" y="8711"/>
                    <a:pt x="576273" y="8889"/>
                    <a:pt x="576451" y="9066"/>
                  </a:cubicBezTo>
                  <a:cubicBezTo>
                    <a:pt x="576451" y="9155"/>
                    <a:pt x="576451" y="9155"/>
                    <a:pt x="576451" y="9155"/>
                  </a:cubicBezTo>
                  <a:cubicBezTo>
                    <a:pt x="576985" y="9777"/>
                    <a:pt x="577519" y="10489"/>
                    <a:pt x="577964" y="11200"/>
                  </a:cubicBezTo>
                  <a:cubicBezTo>
                    <a:pt x="577964" y="11200"/>
                    <a:pt x="578053" y="11289"/>
                    <a:pt x="578053" y="11289"/>
                  </a:cubicBezTo>
                  <a:cubicBezTo>
                    <a:pt x="578498" y="12000"/>
                    <a:pt x="578854" y="12622"/>
                    <a:pt x="579209" y="13244"/>
                  </a:cubicBezTo>
                  <a:cubicBezTo>
                    <a:pt x="579387" y="13600"/>
                    <a:pt x="579565" y="13955"/>
                    <a:pt x="579743" y="14222"/>
                  </a:cubicBezTo>
                  <a:cubicBezTo>
                    <a:pt x="579921" y="14666"/>
                    <a:pt x="580099" y="15111"/>
                    <a:pt x="580277" y="15555"/>
                  </a:cubicBezTo>
                  <a:cubicBezTo>
                    <a:pt x="580455" y="15911"/>
                    <a:pt x="580633" y="16266"/>
                    <a:pt x="580722" y="16711"/>
                  </a:cubicBezTo>
                  <a:cubicBezTo>
                    <a:pt x="580900" y="17066"/>
                    <a:pt x="581078" y="17422"/>
                    <a:pt x="581167" y="17866"/>
                  </a:cubicBezTo>
                  <a:cubicBezTo>
                    <a:pt x="581256" y="18311"/>
                    <a:pt x="581434" y="18755"/>
                    <a:pt x="581523" y="19199"/>
                  </a:cubicBezTo>
                  <a:cubicBezTo>
                    <a:pt x="581612" y="19555"/>
                    <a:pt x="581701" y="19910"/>
                    <a:pt x="581790" y="20266"/>
                  </a:cubicBezTo>
                  <a:cubicBezTo>
                    <a:pt x="581879" y="20977"/>
                    <a:pt x="582057" y="21777"/>
                    <a:pt x="582146" y="22488"/>
                  </a:cubicBezTo>
                  <a:cubicBezTo>
                    <a:pt x="582146" y="22577"/>
                    <a:pt x="582146" y="22666"/>
                    <a:pt x="582146" y="22666"/>
                  </a:cubicBezTo>
                  <a:cubicBezTo>
                    <a:pt x="582235" y="23555"/>
                    <a:pt x="582235" y="24355"/>
                    <a:pt x="582235" y="25244"/>
                  </a:cubicBezTo>
                  <a:lnTo>
                    <a:pt x="582235" y="126396"/>
                  </a:lnTo>
                  <a:cubicBezTo>
                    <a:pt x="582235" y="140351"/>
                    <a:pt x="570934" y="151728"/>
                    <a:pt x="556963" y="151728"/>
                  </a:cubicBezTo>
                  <a:cubicBezTo>
                    <a:pt x="542992" y="151728"/>
                    <a:pt x="531691" y="140351"/>
                    <a:pt x="531691" y="126396"/>
                  </a:cubicBezTo>
                  <a:lnTo>
                    <a:pt x="531691" y="79286"/>
                  </a:lnTo>
                  <a:lnTo>
                    <a:pt x="421260" y="171106"/>
                  </a:lnTo>
                  <a:cubicBezTo>
                    <a:pt x="410582" y="180083"/>
                    <a:pt x="394564" y="178572"/>
                    <a:pt x="385666" y="167906"/>
                  </a:cubicBezTo>
                  <a:cubicBezTo>
                    <a:pt x="376678" y="157150"/>
                    <a:pt x="378191" y="141240"/>
                    <a:pt x="388869" y="132262"/>
                  </a:cubicBezTo>
                  <a:lnTo>
                    <a:pt x="487020" y="50576"/>
                  </a:lnTo>
                  <a:lnTo>
                    <a:pt x="455697" y="50576"/>
                  </a:lnTo>
                  <a:cubicBezTo>
                    <a:pt x="441727" y="50576"/>
                    <a:pt x="430425" y="39288"/>
                    <a:pt x="430425" y="25244"/>
                  </a:cubicBezTo>
                  <a:cubicBezTo>
                    <a:pt x="430425" y="11289"/>
                    <a:pt x="441727" y="0"/>
                    <a:pt x="455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121888" tIns="121888" rIns="121888" bIns="121888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7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8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2" name="is1ide-Rectangle 15">
            <a:extLst>
              <a:ext uri="{FF2B5EF4-FFF2-40B4-BE49-F238E27FC236}">
                <a16:creationId xmlns:a16="http://schemas.microsoft.com/office/drawing/2014/main" id="{9D678EA8-602F-446F-81A0-2D91315D1B6A}"/>
              </a:ext>
            </a:extLst>
          </p:cNvPr>
          <p:cNvSpPr/>
          <p:nvPr/>
        </p:nvSpPr>
        <p:spPr>
          <a:xfrm>
            <a:off x="5131259" y="4346427"/>
            <a:ext cx="828964" cy="348985"/>
          </a:xfrm>
          <a:prstGeom prst="rect">
            <a:avLst/>
          </a:prstGeom>
          <a:solidFill>
            <a:srgbClr val="FFFFFF"/>
          </a:solidFill>
        </p:spPr>
        <p:txBody>
          <a:bodyPr wrap="none" lIns="115214" tIns="57607" rIns="115214" bIns="57607">
            <a:normAutofit fontScale="77500" lnSpcReduction="20000"/>
          </a:bodyPr>
          <a:lstStyle/>
          <a:p>
            <a:pPr marL="0" marR="0" lvl="0" indent="0" algn="ctr" defTabSz="11521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关键词</a:t>
            </a:r>
          </a:p>
        </p:txBody>
      </p:sp>
    </p:spTree>
    <p:extLst>
      <p:ext uri="{BB962C8B-B14F-4D97-AF65-F5344CB8AC3E}">
        <p14:creationId xmlns:p14="http://schemas.microsoft.com/office/powerpoint/2010/main" val="35794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24DE71AB-85A0-4400-AEA1-BF0C8E5C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Kubernetes </a:t>
            </a:r>
            <a:r>
              <a:rPr lang="zh-CN" altLang="en-US" dirty="0"/>
              <a:t>关键字 </a:t>
            </a:r>
            <a:r>
              <a:rPr lang="en-US" altLang="zh-CN" dirty="0"/>
              <a:t>- Pod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A9A5F4-589D-4C62-924C-81BA4B29B6EF}"/>
              </a:ext>
            </a:extLst>
          </p:cNvPr>
          <p:cNvSpPr txBox="1"/>
          <p:nvPr/>
        </p:nvSpPr>
        <p:spPr>
          <a:xfrm>
            <a:off x="7931862" y="1894114"/>
            <a:ext cx="3142343" cy="3693319"/>
          </a:xfrm>
          <a:prstGeom prst="rect">
            <a:avLst/>
          </a:prstGeom>
          <a:gradFill>
            <a:gsLst>
              <a:gs pos="21000">
                <a:srgbClr val="5ABED0"/>
              </a:gs>
              <a:gs pos="88000">
                <a:srgbClr val="5A53A1"/>
              </a:gs>
            </a:gsLst>
            <a:lin ang="42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中的最小单位，当在</a:t>
            </a:r>
            <a:r>
              <a:rPr lang="en-US" altLang="zh-CN" dirty="0"/>
              <a:t>Kubernetes</a:t>
            </a:r>
            <a:r>
              <a:rPr lang="zh-CN" altLang="en-US" dirty="0"/>
              <a:t>上创建</a:t>
            </a:r>
            <a:r>
              <a:rPr lang="en-US" altLang="zh-CN" dirty="0"/>
              <a:t>Deployment</a:t>
            </a:r>
            <a:r>
              <a:rPr lang="zh-CN" altLang="en-US" dirty="0"/>
              <a:t>时，该</a:t>
            </a:r>
            <a:r>
              <a:rPr lang="en-US" altLang="zh-CN" dirty="0"/>
              <a:t>Deployment</a:t>
            </a:r>
            <a:r>
              <a:rPr lang="zh-CN" altLang="en-US" dirty="0"/>
              <a:t>将会创建具有容器的</a:t>
            </a:r>
            <a:r>
              <a:rPr lang="en-US" altLang="zh-CN" dirty="0"/>
              <a:t>Pods</a:t>
            </a:r>
            <a:r>
              <a:rPr lang="zh-CN" altLang="en-US" dirty="0"/>
              <a:t>（而不会直接创建容器），每个</a:t>
            </a:r>
            <a:r>
              <a:rPr lang="en-US" altLang="zh-CN" dirty="0"/>
              <a:t>Pod</a:t>
            </a:r>
            <a:r>
              <a:rPr lang="zh-CN" altLang="en-US" dirty="0"/>
              <a:t>将被绑定调度到</a:t>
            </a:r>
            <a:r>
              <a:rPr lang="en-US" altLang="zh-CN" dirty="0"/>
              <a:t>Node</a:t>
            </a:r>
            <a:r>
              <a:rPr lang="zh-CN" altLang="en-US" dirty="0"/>
              <a:t>节点上，并一直保持在那里直到被终止（根据配置策略）或删除。在节点出现故障的情况下，群集中的其他可用节点上将会调度之前相同的</a:t>
            </a:r>
            <a:r>
              <a:rPr lang="en-US" altLang="zh-CN" dirty="0"/>
              <a:t>Pod</a:t>
            </a:r>
            <a:r>
              <a:rPr lang="zh-CN" altLang="en-US" dirty="0"/>
              <a:t>。</a:t>
            </a:r>
            <a:endParaRPr lang="zh-CN" altLang="en-US" b="1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96C408-950B-42D7-9753-E7DD22BE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24" y="2271053"/>
            <a:ext cx="6754939" cy="26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5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2020/4/16</a:t>
            </a:fld>
            <a:endParaRPr lang="zh-CN" altLang="en-US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24DE71AB-85A0-4400-AEA1-BF0C8E5C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Kubernetes </a:t>
            </a:r>
            <a:r>
              <a:rPr lang="zh-CN" altLang="en-US" dirty="0"/>
              <a:t>关键字 </a:t>
            </a:r>
            <a:r>
              <a:rPr lang="en-US" altLang="zh-CN" dirty="0"/>
              <a:t>- </a:t>
            </a:r>
            <a:r>
              <a:rPr lang="en-US" altLang="zh-CN" dirty="0">
                <a:hlinkClick r:id="rId3"/>
              </a:rPr>
              <a:t>Namespace</a:t>
            </a:r>
            <a:br>
              <a:rPr lang="en-US" altLang="zh-CN" b="0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A9A5F4-589D-4C62-924C-81BA4B29B6EF}"/>
              </a:ext>
            </a:extLst>
          </p:cNvPr>
          <p:cNvSpPr txBox="1"/>
          <p:nvPr/>
        </p:nvSpPr>
        <p:spPr>
          <a:xfrm>
            <a:off x="1523305" y="2426135"/>
            <a:ext cx="3142343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Namespace</a:t>
            </a:r>
            <a:r>
              <a:rPr lang="zh-CN" altLang="en-US" dirty="0"/>
              <a:t>是对一组资源和对象的抽象集合，比如可以用来将系统内部的对象划分为不同的项目组或用户组。常见的</a:t>
            </a:r>
            <a:r>
              <a:rPr lang="en-US" altLang="zh-CN" dirty="0"/>
              <a:t>pods, services, replication controllers</a:t>
            </a:r>
            <a:r>
              <a:rPr lang="zh-CN" altLang="en-US" dirty="0"/>
              <a:t>和</a:t>
            </a:r>
            <a:r>
              <a:rPr lang="en-US" altLang="zh-CN" dirty="0"/>
              <a:t>deployments</a:t>
            </a:r>
            <a:r>
              <a:rPr lang="zh-CN" altLang="en-US" dirty="0"/>
              <a:t>等都是属于某一个</a:t>
            </a:r>
            <a:r>
              <a:rPr lang="en-US" altLang="zh-CN" dirty="0"/>
              <a:t>namespace</a:t>
            </a:r>
            <a:r>
              <a:rPr lang="zh-CN" altLang="en-US" dirty="0"/>
              <a:t>的（默认是</a:t>
            </a:r>
            <a:r>
              <a:rPr lang="en-US" altLang="zh-CN" dirty="0"/>
              <a:t>default</a:t>
            </a:r>
            <a:r>
              <a:rPr lang="zh-CN" altLang="en-US" dirty="0"/>
              <a:t>），而</a:t>
            </a:r>
            <a:r>
              <a:rPr lang="en-US" altLang="zh-CN" dirty="0"/>
              <a:t>node, </a:t>
            </a:r>
            <a:r>
              <a:rPr lang="en-US" altLang="zh-CN" dirty="0" err="1"/>
              <a:t>persistentVolumes</a:t>
            </a:r>
            <a:r>
              <a:rPr lang="zh-CN" altLang="en-US" dirty="0"/>
              <a:t>等则不属于任何</a:t>
            </a:r>
            <a:r>
              <a:rPr lang="en-US" altLang="zh-CN" dirty="0"/>
              <a:t>namespace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87F266-56FF-4C31-828B-6E901F7F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56" y="2139888"/>
            <a:ext cx="3817657" cy="43990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A9442B-E843-4C4A-B978-CEDFDAF06ED3}"/>
              </a:ext>
            </a:extLst>
          </p:cNvPr>
          <p:cNvSpPr txBox="1"/>
          <p:nvPr/>
        </p:nvSpPr>
        <p:spPr>
          <a:xfrm>
            <a:off x="6654800" y="1483695"/>
            <a:ext cx="42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get namespaces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551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989</Words>
  <Application>Microsoft Office PowerPoint</Application>
  <PresentationFormat>宽屏</PresentationFormat>
  <Paragraphs>152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方正兰亭黑简体</vt:lpstr>
      <vt:lpstr>Microsoft YaHei</vt:lpstr>
      <vt:lpstr>Microsoft YaHei</vt:lpstr>
      <vt:lpstr>字魂36号-正文宋楷</vt:lpstr>
      <vt:lpstr>Agency FB</vt:lpstr>
      <vt:lpstr>Arial</vt:lpstr>
      <vt:lpstr>Calibri</vt:lpstr>
      <vt:lpstr>Calibri Light</vt:lpstr>
      <vt:lpstr>Office 主题</vt:lpstr>
      <vt:lpstr>Docker 分享-K8S</vt:lpstr>
      <vt:lpstr>内容：</vt:lpstr>
      <vt:lpstr>K8s 基础介绍 + 工作原理 </vt:lpstr>
      <vt:lpstr>K8s 基础介绍 </vt:lpstr>
      <vt:lpstr>K8s  工作原理 </vt:lpstr>
      <vt:lpstr>K8s关键词 </vt:lpstr>
      <vt:lpstr>Kubernetes 关键词  </vt:lpstr>
      <vt:lpstr>Kubernetes 关键字 - Pod </vt:lpstr>
      <vt:lpstr>Kubernetes 关键字 - Namespace   </vt:lpstr>
      <vt:lpstr>Kubernetes 关键字 - Node  </vt:lpstr>
      <vt:lpstr>Kubernetes 关键字 -  Replication Controller   </vt:lpstr>
      <vt:lpstr>Kubernetes 关键字 - Services   </vt:lpstr>
      <vt:lpstr>Kubernetes Pod  Services  Ingress 关联关系   </vt:lpstr>
      <vt:lpstr>Kubernetes  拓展 </vt:lpstr>
      <vt:lpstr>K8s日常问题 </vt:lpstr>
      <vt:lpstr>日常容器问题排查思路</vt:lpstr>
      <vt:lpstr>日常容器问题</vt:lpstr>
      <vt:lpstr>日常容器问题</vt:lpstr>
      <vt:lpstr>日常容器问题</vt:lpstr>
      <vt:lpstr>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分享-K8S</dc:title>
  <dc:creator>孙志凯</dc:creator>
  <cp:lastModifiedBy>孙志凯</cp:lastModifiedBy>
  <cp:revision>79</cp:revision>
  <dcterms:created xsi:type="dcterms:W3CDTF">2020-03-26T02:39:38Z</dcterms:created>
  <dcterms:modified xsi:type="dcterms:W3CDTF">2020-04-16T10:10:14Z</dcterms:modified>
</cp:coreProperties>
</file>