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swald" panose="020B0604020202020204" charset="0"/>
      <p:regular r:id="rId17"/>
      <p:bold r:id="rId18"/>
    </p:embeddedFont>
    <p:embeddedFont>
      <p:font typeface="Oswald Medium" panose="020B0604020202020204" charset="0"/>
      <p:regular r:id="rId19"/>
      <p:bold r:id="rId20"/>
    </p:embeddedFont>
    <p:embeddedFont>
      <p:font typeface="Roboto Light"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ab51b740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ab51b740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b51b740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b51b74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aab51b740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aab51b740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ab51b740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ab51b740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ab51b740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ab51b740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ab51b7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ab51b7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ab51b74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ab51b74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ab51b740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ab51b74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ab51b740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ab51b74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ab51b740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ab51b74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ab51b740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ab51b740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ab51b740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ab51b740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ab51b740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ab51b740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76025"/>
            <a:ext cx="8520600" cy="1295700"/>
          </a:xfrm>
          <a:prstGeom prst="rect">
            <a:avLst/>
          </a:prstGeom>
          <a:solidFill>
            <a:srgbClr val="C27BA0"/>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4800" b="1"/>
              <a:t>CITI BIKE DATA ANALYSIS</a:t>
            </a:r>
            <a:endParaRPr sz="4800" b="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chemeClr val="dk1"/>
                </a:solidFill>
              </a:rPr>
              <a:t>By Mary Akinyi Malowa</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Summary</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58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Summary of findings:</a:t>
            </a:r>
            <a:endParaRPr b="1"/>
          </a:p>
        </p:txBody>
      </p:sp>
      <p:sp>
        <p:nvSpPr>
          <p:cNvPr id="118" name="Google Shape;118;p23"/>
          <p:cNvSpPr txBox="1">
            <a:spLocks noGrp="1"/>
          </p:cNvSpPr>
          <p:nvPr>
            <p:ph type="body" idx="1"/>
          </p:nvPr>
        </p:nvSpPr>
        <p:spPr>
          <a:xfrm>
            <a:off x="311700" y="587950"/>
            <a:ext cx="8520600" cy="4555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Roboto Light"/>
              <a:buChar char="●"/>
            </a:pPr>
            <a:r>
              <a:rPr lang="en" sz="1400" b="1" i="1">
                <a:solidFill>
                  <a:schemeClr val="dk1"/>
                </a:solidFill>
              </a:rPr>
              <a:t>Top 5 pick-up locations for bikes:</a:t>
            </a:r>
            <a:r>
              <a:rPr lang="en" sz="1200" i="1">
                <a:solidFill>
                  <a:schemeClr val="dk1"/>
                </a:solidFill>
              </a:rPr>
              <a:t> </a:t>
            </a:r>
            <a:br>
              <a:rPr lang="en" sz="1200" i="1">
                <a:solidFill>
                  <a:schemeClr val="dk1"/>
                </a:solidFill>
              </a:rPr>
            </a:br>
            <a:endParaRPr sz="1200" i="1">
              <a:solidFill>
                <a:schemeClr val="dk1"/>
              </a:solidFill>
            </a:endParaRPr>
          </a:p>
          <a:p>
            <a:pPr marL="914400" lvl="1" indent="-317500" algn="l" rtl="0">
              <a:spcBef>
                <a:spcPts val="0"/>
              </a:spcBef>
              <a:spcAft>
                <a:spcPts val="0"/>
              </a:spcAft>
              <a:buClr>
                <a:schemeClr val="dk1"/>
              </a:buClr>
              <a:buSzPts val="1400"/>
              <a:buFont typeface="Roboto Light"/>
              <a:buChar char="○"/>
            </a:pPr>
            <a:r>
              <a:rPr lang="en">
                <a:solidFill>
                  <a:schemeClr val="dk1"/>
                </a:solidFill>
              </a:rPr>
              <a:t>Hamilton Park, Garfield Ave Station, Union St , Heights Elevator, Newark Ave.</a:t>
            </a:r>
            <a:br>
              <a:rPr lang="en">
                <a:solidFill>
                  <a:schemeClr val="dk1"/>
                </a:solidFill>
              </a:rPr>
            </a:br>
            <a:endParaRPr>
              <a:solidFill>
                <a:schemeClr val="dk1"/>
              </a:solidFill>
            </a:endParaRPr>
          </a:p>
          <a:p>
            <a:pPr marL="457200" lvl="0" indent="-304800" algn="l" rtl="0">
              <a:spcBef>
                <a:spcPts val="0"/>
              </a:spcBef>
              <a:spcAft>
                <a:spcPts val="0"/>
              </a:spcAft>
              <a:buClr>
                <a:schemeClr val="dk1"/>
              </a:buClr>
              <a:buSzPts val="1200"/>
              <a:buFont typeface="Arial"/>
              <a:buChar char="●"/>
            </a:pPr>
            <a:r>
              <a:rPr lang="en" sz="1400" b="1" i="1">
                <a:solidFill>
                  <a:schemeClr val="dk1"/>
                </a:solidFill>
              </a:rPr>
              <a:t>Customer base: </a:t>
            </a:r>
            <a:r>
              <a:rPr lang="en" sz="1200" b="1" i="1">
                <a:solidFill>
                  <a:schemeClr val="dk1"/>
                </a:solidFill>
              </a:rPr>
              <a:t/>
            </a:r>
            <a:br>
              <a:rPr lang="en" sz="1200" b="1" i="1">
                <a:solidFill>
                  <a:schemeClr val="dk1"/>
                </a:solidFill>
              </a:rPr>
            </a:br>
            <a:endParaRPr sz="1400" b="1" i="1">
              <a:solidFill>
                <a:schemeClr val="dk1"/>
              </a:solidFill>
            </a:endParaRPr>
          </a:p>
          <a:p>
            <a:pPr marL="914400" lvl="1" indent="-317500" algn="l" rtl="0">
              <a:spcBef>
                <a:spcPts val="0"/>
              </a:spcBef>
              <a:spcAft>
                <a:spcPts val="0"/>
              </a:spcAft>
              <a:buClr>
                <a:schemeClr val="dk1"/>
              </a:buClr>
              <a:buSzPts val="1400"/>
              <a:buFont typeface="Arial"/>
              <a:buChar char="○"/>
            </a:pPr>
            <a:r>
              <a:rPr lang="en">
                <a:solidFill>
                  <a:schemeClr val="dk1"/>
                </a:solidFill>
              </a:rPr>
              <a:t>Citi Bike's customer base exhibits diverse characteristics in terms of age and user type. The age distribution is varied, with age group exhibiting distinct characteristics, however the age group 35-44 represents the highest frequency of bike rentals.</a:t>
            </a:r>
            <a:endParaRPr>
              <a:solidFill>
                <a:schemeClr val="dk1"/>
              </a:solidFill>
            </a:endParaRPr>
          </a:p>
          <a:p>
            <a:pPr marL="914400" lvl="1" indent="-317500" algn="l" rtl="0">
              <a:spcBef>
                <a:spcPts val="0"/>
              </a:spcBef>
              <a:spcAft>
                <a:spcPts val="0"/>
              </a:spcAft>
              <a:buClr>
                <a:schemeClr val="dk1"/>
              </a:buClr>
              <a:buSzPts val="1400"/>
              <a:buFont typeface="Arial"/>
              <a:buChar char="○"/>
            </a:pPr>
            <a:r>
              <a:rPr lang="en">
                <a:solidFill>
                  <a:schemeClr val="dk1"/>
                </a:solidFill>
              </a:rPr>
              <a:t>In terms of user type, the data reveals distinctions in behavior between one-time users and subscribers, particularly on weekends. One-time users tend to rent more bikes during weekends, whereas subscriber activity is comparatively lower during the same period. However, generally the subscribers rent more bikes compared to one-time users confirming their loyalty.</a:t>
            </a:r>
            <a:endParaRPr sz="1200">
              <a:solidFill>
                <a:schemeClr val="dk1"/>
              </a:solidFill>
            </a:endParaRPr>
          </a:p>
          <a:p>
            <a:pPr marL="457200" lvl="0" indent="-304800" algn="l" rtl="0">
              <a:spcBef>
                <a:spcPts val="0"/>
              </a:spcBef>
              <a:spcAft>
                <a:spcPts val="0"/>
              </a:spcAft>
              <a:buClr>
                <a:schemeClr val="dk1"/>
              </a:buClr>
              <a:buSzPts val="1200"/>
              <a:buFont typeface="Roboto Light"/>
              <a:buChar char="●"/>
            </a:pPr>
            <a:r>
              <a:rPr lang="en" sz="1400" i="1">
                <a:solidFill>
                  <a:schemeClr val="dk1"/>
                </a:solidFill>
              </a:rPr>
              <a:t> </a:t>
            </a:r>
            <a:r>
              <a:rPr lang="en" sz="1400" b="1" i="1">
                <a:solidFill>
                  <a:schemeClr val="dk1"/>
                </a:solidFill>
              </a:rPr>
              <a:t>Citi Bike customer behavior:</a:t>
            </a:r>
            <a:r>
              <a:rPr lang="en" sz="1200" b="1" i="1">
                <a:solidFill>
                  <a:schemeClr val="dk1"/>
                </a:solidFill>
              </a:rPr>
              <a:t/>
            </a:r>
            <a:br>
              <a:rPr lang="en" sz="1200" b="1" i="1">
                <a:solidFill>
                  <a:schemeClr val="dk1"/>
                </a:solidFill>
              </a:rPr>
            </a:br>
            <a:endParaRPr sz="1200" b="1" i="1">
              <a:solidFill>
                <a:schemeClr val="dk1"/>
              </a:solidFill>
            </a:endParaRPr>
          </a:p>
          <a:p>
            <a:pPr marL="914400" lvl="1" indent="-317500" algn="l" rtl="0">
              <a:spcBef>
                <a:spcPts val="0"/>
              </a:spcBef>
              <a:spcAft>
                <a:spcPts val="0"/>
              </a:spcAft>
              <a:buClr>
                <a:schemeClr val="dk1"/>
              </a:buClr>
              <a:buSzPts val="1400"/>
              <a:buFont typeface="Arial"/>
              <a:buChar char="○"/>
            </a:pPr>
            <a:r>
              <a:rPr lang="en">
                <a:solidFill>
                  <a:schemeClr val="dk1"/>
                </a:solidFill>
              </a:rPr>
              <a:t>Users of age 75+ on average take the longest on bike rides while age 35-44 rent the most bikes</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Actions and Recommendations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Recommended Actions</a:t>
            </a:r>
            <a:endParaRPr b="1"/>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Product recommendations:</a:t>
            </a:r>
            <a:endParaRPr b="1">
              <a:solidFill>
                <a:schemeClr val="dk1"/>
              </a:solidFill>
              <a:latin typeface="Roboto"/>
              <a:ea typeface="Roboto"/>
              <a:cs typeface="Roboto"/>
              <a:sym typeface="Roboto"/>
            </a:endParaRPr>
          </a:p>
          <a:p>
            <a:pPr marL="457200" lvl="0" indent="-317500" algn="l" rtl="0">
              <a:spcBef>
                <a:spcPts val="1200"/>
              </a:spcBef>
              <a:spcAft>
                <a:spcPts val="0"/>
              </a:spcAft>
              <a:buClr>
                <a:schemeClr val="dk1"/>
              </a:buClr>
              <a:buSzPts val="1400"/>
              <a:buFont typeface="Arial"/>
              <a:buChar char="●"/>
            </a:pPr>
            <a:r>
              <a:rPr lang="en" sz="1400">
                <a:solidFill>
                  <a:schemeClr val="dk1"/>
                </a:solidFill>
              </a:rPr>
              <a:t>Install more bikes at the most popular pick-up locations.</a:t>
            </a:r>
            <a:endParaRPr sz="1400">
              <a:solidFill>
                <a:schemeClr val="dk1"/>
              </a:solidFill>
            </a:endParaRPr>
          </a:p>
          <a:p>
            <a:pPr marL="0" lvl="0" indent="0" algn="l" rtl="0">
              <a:spcBef>
                <a:spcPts val="1200"/>
              </a:spcBef>
              <a:spcAft>
                <a:spcPts val="0"/>
              </a:spcAft>
              <a:buClr>
                <a:schemeClr val="dk1"/>
              </a:buClr>
              <a:buSzPts val="1100"/>
              <a:buFont typeface="Arial"/>
              <a:buNone/>
            </a:pPr>
            <a:r>
              <a:rPr lang="en" b="1">
                <a:solidFill>
                  <a:schemeClr val="dk1"/>
                </a:solidFill>
                <a:latin typeface="Roboto"/>
                <a:ea typeface="Roboto"/>
                <a:cs typeface="Roboto"/>
                <a:sym typeface="Roboto"/>
              </a:rPr>
              <a:t>Marketing recommendations:</a:t>
            </a:r>
            <a:endParaRPr b="1">
              <a:solidFill>
                <a:schemeClr val="dk1"/>
              </a:solidFill>
              <a:latin typeface="Roboto"/>
              <a:ea typeface="Roboto"/>
              <a:cs typeface="Roboto"/>
              <a:sym typeface="Roboto"/>
            </a:endParaRPr>
          </a:p>
          <a:p>
            <a:pPr marL="457200" lvl="0" indent="-317500" algn="l" rtl="0">
              <a:spcBef>
                <a:spcPts val="1200"/>
              </a:spcBef>
              <a:spcAft>
                <a:spcPts val="0"/>
              </a:spcAft>
              <a:buClr>
                <a:schemeClr val="dk1"/>
              </a:buClr>
              <a:buSzPts val="1400"/>
              <a:buFont typeface="Arial"/>
              <a:buChar char="●"/>
            </a:pPr>
            <a:r>
              <a:rPr lang="en" sz="1400">
                <a:solidFill>
                  <a:schemeClr val="dk1"/>
                </a:solidFill>
              </a:rPr>
              <a:t>In order to effectively cater to this multifaceted customer base, stakeholders should consider implementing targeted marketing strategies for the age groups and user types, such as personalized marketing campaigns and promotions for weekend ridership, and a more nuanced approach to address the varied preferences and needs of users across different age brackets.</a:t>
            </a:r>
            <a:endParaRPr sz="1400" i="1">
              <a:solidFill>
                <a:schemeClr val="dk1"/>
              </a:solidFill>
            </a:endParaRPr>
          </a:p>
          <a:p>
            <a:pPr marL="457200" lvl="0" indent="0" algn="l" rtl="0">
              <a:spcBef>
                <a:spcPts val="1200"/>
              </a:spcBef>
              <a:spcAft>
                <a:spcPts val="1200"/>
              </a:spcAft>
              <a:buNone/>
            </a:pPr>
            <a:endParaRPr i="1">
              <a:solidFill>
                <a:schemeClr val="dk1"/>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b="1"/>
              <a:t>Thank You!</a:t>
            </a:r>
            <a:endParaRPr sz="45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goal:</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Arial"/>
              <a:buChar char="●"/>
            </a:pPr>
            <a:r>
              <a:rPr lang="en">
                <a:solidFill>
                  <a:schemeClr val="dk1"/>
                </a:solidFill>
              </a:rPr>
              <a:t>To better understand the behavior of Citi Bike’s customer base (both one-time users and subscribers) and how they use Citi Bikes.</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Font typeface="Arial"/>
              <a:buChar char="●"/>
            </a:pPr>
            <a:r>
              <a:rPr lang="en">
                <a:solidFill>
                  <a:schemeClr val="dk1"/>
                </a:solidFill>
              </a:rPr>
              <a:t>This will help us to:</a:t>
            </a:r>
            <a:endParaRPr>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Identify where more bikes should be installed.</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Create targeted marketing campaigns that will appeal to different customer segments.</a:t>
            </a:r>
            <a:endParaRPr sz="1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Key questions:</a:t>
            </a:r>
            <a:endParaRPr b="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What are the most popular pick-up locations across the city for Citi Bike rental?</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How does the average trip duration vary across different age groups?</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Which age group rents the most bikes?</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How does bike rental vary across the two user groups (one-time users vs long-term subscribers) on different days of the week? </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Does the factor of user age impact the average bike trip duration?</a:t>
            </a:r>
            <a:endParaRPr sz="1600" i="1">
              <a:solidFill>
                <a:schemeClr val="dk1"/>
              </a:solidFill>
              <a:latin typeface="Roboto Light"/>
              <a:ea typeface="Roboto Light"/>
              <a:cs typeface="Roboto Light"/>
              <a:sym typeface="Roboto Light"/>
            </a:endParaRPr>
          </a:p>
          <a:p>
            <a:pPr marL="914400" lvl="0" indent="0" algn="l" rtl="0">
              <a:spcBef>
                <a:spcPts val="0"/>
              </a:spcBef>
              <a:spcAft>
                <a:spcPts val="0"/>
              </a:spcAft>
              <a:buClr>
                <a:schemeClr val="dk1"/>
              </a:buClr>
              <a:buSzPts val="1100"/>
              <a:buFont typeface="Arial"/>
              <a:buNone/>
            </a:pPr>
            <a:endParaRPr sz="1600" i="1">
              <a:solidFill>
                <a:schemeClr val="dk1"/>
              </a:solidFill>
              <a:latin typeface="Roboto Light"/>
              <a:ea typeface="Roboto Light"/>
              <a:cs typeface="Roboto Light"/>
              <a:sym typeface="Roboto Light"/>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53525" y="1950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t>Findings and Insights</a:t>
            </a:r>
            <a:endParaRPr sz="3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89575"/>
            <a:ext cx="8520600" cy="5727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AutoNum type="arabicPeriod"/>
            </a:pPr>
            <a:r>
              <a:rPr lang="en" sz="2300" b="1"/>
              <a:t>What are the most popular Citi Bikes pick-up locations?</a:t>
            </a:r>
            <a:endParaRPr sz="2300" b="1"/>
          </a:p>
        </p:txBody>
      </p:sp>
      <p:pic>
        <p:nvPicPr>
          <p:cNvPr id="78" name="Google Shape;78;p17" title="Chart"/>
          <p:cNvPicPr preferRelativeResize="0"/>
          <p:nvPr/>
        </p:nvPicPr>
        <p:blipFill>
          <a:blip r:embed="rId3">
            <a:alphaModFix/>
          </a:blip>
          <a:stretch>
            <a:fillRect/>
          </a:stretch>
        </p:blipFill>
        <p:spPr>
          <a:xfrm>
            <a:off x="1400375" y="662275"/>
            <a:ext cx="5799999" cy="3581499"/>
          </a:xfrm>
          <a:prstGeom prst="rect">
            <a:avLst/>
          </a:prstGeom>
          <a:noFill/>
          <a:ln>
            <a:noFill/>
          </a:ln>
        </p:spPr>
      </p:pic>
      <p:sp>
        <p:nvSpPr>
          <p:cNvPr id="79" name="Google Shape;79;p17"/>
          <p:cNvSpPr txBox="1">
            <a:spLocks noGrp="1"/>
          </p:cNvSpPr>
          <p:nvPr>
            <p:ph type="body" idx="1"/>
          </p:nvPr>
        </p:nvSpPr>
        <p:spPr>
          <a:xfrm>
            <a:off x="311700" y="4379975"/>
            <a:ext cx="8520600" cy="690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From the analysis, the most popular pick-up locations are; Hamilton Park,Garfield Ave Station,Union St,Heights Elevator,Newark Ave,Newport Pkwy</a:t>
            </a:r>
            <a:endParaRPr sz="1400">
              <a:solidFill>
                <a:schemeClr val="dk1"/>
              </a:solidFill>
            </a:endParaRPr>
          </a:p>
          <a:p>
            <a:pPr marL="0" lvl="0" indent="0" algn="l" rtl="0">
              <a:spcBef>
                <a:spcPts val="0"/>
              </a:spcBef>
              <a:spcAft>
                <a:spcPts val="120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672"/>
              <a:buFont typeface="Arial"/>
              <a:buNone/>
            </a:pPr>
            <a:r>
              <a:rPr lang="en" sz="2577" b="1">
                <a:latin typeface="Oswald"/>
                <a:ea typeface="Oswald"/>
                <a:cs typeface="Oswald"/>
                <a:sym typeface="Oswald"/>
              </a:rPr>
              <a:t>2</a:t>
            </a:r>
            <a:r>
              <a:rPr lang="en" sz="2466" b="1">
                <a:latin typeface="Oswald"/>
                <a:ea typeface="Oswald"/>
                <a:cs typeface="Oswald"/>
                <a:sym typeface="Oswald"/>
              </a:rPr>
              <a:t>.How does the average trip duration vary across different age groups?</a:t>
            </a:r>
            <a:endParaRPr sz="2466" b="1">
              <a:latin typeface="Oswald"/>
              <a:ea typeface="Oswald"/>
              <a:cs typeface="Oswald"/>
              <a:sym typeface="Oswald"/>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4161425"/>
            <a:ext cx="8520600" cy="668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Users aged 75+ take the longest time on bike rides on average</a:t>
            </a:r>
            <a:endParaRPr sz="1400">
              <a:solidFill>
                <a:schemeClr val="dk1"/>
              </a:solidFill>
            </a:endParaRPr>
          </a:p>
          <a:p>
            <a:pPr marL="0" lvl="0" indent="0" algn="l" rtl="0">
              <a:spcBef>
                <a:spcPts val="0"/>
              </a:spcBef>
              <a:spcAft>
                <a:spcPts val="1200"/>
              </a:spcAft>
              <a:buNone/>
            </a:pPr>
            <a:endParaRPr sz="1400"/>
          </a:p>
        </p:txBody>
      </p:sp>
      <p:pic>
        <p:nvPicPr>
          <p:cNvPr id="86" name="Google Shape;86;p18" title="Chart"/>
          <p:cNvPicPr preferRelativeResize="0"/>
          <p:nvPr/>
        </p:nvPicPr>
        <p:blipFill>
          <a:blip r:embed="rId3">
            <a:alphaModFix/>
          </a:blip>
          <a:stretch>
            <a:fillRect/>
          </a:stretch>
        </p:blipFill>
        <p:spPr>
          <a:xfrm>
            <a:off x="1469650" y="708625"/>
            <a:ext cx="5145300" cy="317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59425" y="110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Oswald Medium"/>
                <a:ea typeface="Oswald Medium"/>
                <a:cs typeface="Oswald Medium"/>
                <a:sym typeface="Oswald Medium"/>
              </a:rPr>
              <a:t>3.</a:t>
            </a:r>
            <a:r>
              <a:rPr lang="en" b="1">
                <a:latin typeface="Oswald"/>
                <a:ea typeface="Oswald"/>
                <a:cs typeface="Oswald"/>
                <a:sym typeface="Oswald"/>
              </a:rPr>
              <a:t>Which age group rents the most bikes?</a:t>
            </a:r>
            <a:endParaRPr b="1">
              <a:latin typeface="Oswald"/>
              <a:ea typeface="Oswald"/>
              <a:cs typeface="Oswald"/>
              <a:sym typeface="Oswald"/>
            </a:endParaRPr>
          </a:p>
          <a:p>
            <a:pPr marL="0" lvl="0" indent="0" algn="l" rtl="0">
              <a:spcBef>
                <a:spcPts val="0"/>
              </a:spcBef>
              <a:spcAft>
                <a:spcPts val="0"/>
              </a:spcAft>
              <a:buNone/>
            </a:pPr>
            <a:endParaRPr/>
          </a:p>
        </p:txBody>
      </p:sp>
      <p:sp>
        <p:nvSpPr>
          <p:cNvPr id="92" name="Google Shape;92;p19"/>
          <p:cNvSpPr txBox="1">
            <a:spLocks noGrp="1"/>
          </p:cNvSpPr>
          <p:nvPr>
            <p:ph type="body" idx="1"/>
          </p:nvPr>
        </p:nvSpPr>
        <p:spPr>
          <a:xfrm>
            <a:off x="259425" y="4286850"/>
            <a:ext cx="8520600" cy="7212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From the chart it is evident that Age group 35-44 rents the most bikes</a:t>
            </a:r>
            <a:endParaRPr sz="1400">
              <a:solidFill>
                <a:schemeClr val="dk1"/>
              </a:solidFill>
            </a:endParaRPr>
          </a:p>
          <a:p>
            <a:pPr marL="457200" lvl="0" indent="0" algn="l" rtl="0">
              <a:spcBef>
                <a:spcPts val="0"/>
              </a:spcBef>
              <a:spcAft>
                <a:spcPts val="1200"/>
              </a:spcAft>
              <a:buNone/>
            </a:pPr>
            <a:endParaRPr sz="1400"/>
          </a:p>
        </p:txBody>
      </p:sp>
      <p:pic>
        <p:nvPicPr>
          <p:cNvPr id="93" name="Google Shape;93;p19" title="Chart"/>
          <p:cNvPicPr preferRelativeResize="0"/>
          <p:nvPr/>
        </p:nvPicPr>
        <p:blipFill>
          <a:blip r:embed="rId3">
            <a:alphaModFix/>
          </a:blip>
          <a:stretch>
            <a:fillRect/>
          </a:stretch>
        </p:blipFill>
        <p:spPr>
          <a:xfrm>
            <a:off x="1312825" y="835575"/>
            <a:ext cx="5342307" cy="329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7750"/>
            <a:ext cx="8520600" cy="85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740"/>
              <a:buFont typeface="Arial"/>
              <a:buNone/>
            </a:pPr>
            <a:r>
              <a:rPr lang="en" sz="2700">
                <a:latin typeface="Oswald"/>
                <a:ea typeface="Oswald"/>
                <a:cs typeface="Oswald"/>
                <a:sym typeface="Oswald"/>
              </a:rPr>
              <a:t>4.</a:t>
            </a:r>
            <a:r>
              <a:rPr lang="en" sz="2588" b="1">
                <a:latin typeface="Oswald"/>
                <a:ea typeface="Oswald"/>
                <a:cs typeface="Oswald"/>
                <a:sym typeface="Oswald"/>
              </a:rPr>
              <a:t>How does bike rental vary across the two user groups (one-time users vs long-term subscribers) on different days of the week? </a:t>
            </a:r>
            <a:endParaRPr sz="2688" b="1"/>
          </a:p>
        </p:txBody>
      </p:sp>
      <p:sp>
        <p:nvSpPr>
          <p:cNvPr id="99" name="Google Shape;99;p20"/>
          <p:cNvSpPr txBox="1">
            <a:spLocks noGrp="1"/>
          </p:cNvSpPr>
          <p:nvPr>
            <p:ph type="body" idx="1"/>
          </p:nvPr>
        </p:nvSpPr>
        <p:spPr>
          <a:xfrm>
            <a:off x="311700" y="4320125"/>
            <a:ext cx="8520600" cy="750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One-time users rent more bikes on weekends as opposed to subscribers whose bike rental is the least during the weekends.</a:t>
            </a:r>
            <a:endParaRPr sz="1400"/>
          </a:p>
        </p:txBody>
      </p:sp>
      <p:pic>
        <p:nvPicPr>
          <p:cNvPr id="100" name="Google Shape;100;p20" title="Chart"/>
          <p:cNvPicPr preferRelativeResize="0"/>
          <p:nvPr/>
        </p:nvPicPr>
        <p:blipFill>
          <a:blip r:embed="rId3">
            <a:alphaModFix/>
          </a:blip>
          <a:stretch>
            <a:fillRect/>
          </a:stretch>
        </p:blipFill>
        <p:spPr>
          <a:xfrm>
            <a:off x="1501000" y="1052150"/>
            <a:ext cx="5045466" cy="311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430" b="1">
                <a:latin typeface="Oswald"/>
                <a:ea typeface="Oswald"/>
                <a:cs typeface="Oswald"/>
                <a:sym typeface="Oswald"/>
              </a:rPr>
              <a:t>5.Do factors like age impact the average bike trip duration?</a:t>
            </a:r>
            <a:r>
              <a:rPr lang="en" sz="2430">
                <a:latin typeface="Oswald"/>
                <a:ea typeface="Oswald"/>
                <a:cs typeface="Oswald"/>
                <a:sym typeface="Oswald"/>
              </a:rPr>
              <a:t> </a:t>
            </a:r>
            <a:endParaRPr sz="2520"/>
          </a:p>
        </p:txBody>
      </p:sp>
      <p:sp>
        <p:nvSpPr>
          <p:cNvPr id="106" name="Google Shape;106;p21"/>
          <p:cNvSpPr txBox="1">
            <a:spLocks noGrp="1"/>
          </p:cNvSpPr>
          <p:nvPr>
            <p:ph type="body" idx="1"/>
          </p:nvPr>
        </p:nvSpPr>
        <p:spPr>
          <a:xfrm>
            <a:off x="311700" y="4487525"/>
            <a:ext cx="8520600" cy="5727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From the analysis there is no evident direct relationship between age and the average trip duration.</a:t>
            </a:r>
            <a:endParaRPr sz="1400"/>
          </a:p>
        </p:txBody>
      </p:sp>
      <p:pic>
        <p:nvPicPr>
          <p:cNvPr id="107" name="Google Shape;107;p21" title="Chart"/>
          <p:cNvPicPr preferRelativeResize="0"/>
          <p:nvPr/>
        </p:nvPicPr>
        <p:blipFill>
          <a:blip r:embed="rId3">
            <a:alphaModFix/>
          </a:blip>
          <a:stretch>
            <a:fillRect/>
          </a:stretch>
        </p:blipFill>
        <p:spPr>
          <a:xfrm>
            <a:off x="1668275" y="1170125"/>
            <a:ext cx="5125506" cy="3165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On-screen Show (16:9)</PresentationFormat>
  <Paragraphs>40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Oswald</vt:lpstr>
      <vt:lpstr>Oswald Medium</vt:lpstr>
      <vt:lpstr>Roboto Light</vt:lpstr>
      <vt:lpstr>Roboto</vt:lpstr>
      <vt:lpstr>Arial</vt:lpstr>
      <vt:lpstr>Simple Light</vt:lpstr>
      <vt:lpstr>CITI BIKE DATA ANALYSIS</vt:lpstr>
      <vt:lpstr>Project goal:</vt:lpstr>
      <vt:lpstr>Key questions:</vt:lpstr>
      <vt:lpstr>Findings and Insights</vt:lpstr>
      <vt:lpstr>What are the most popular Citi Bikes pick-up locations?</vt:lpstr>
      <vt:lpstr>2.How does the average trip duration vary across different age groups? </vt:lpstr>
      <vt:lpstr>3.Which age group rents the most bikes? </vt:lpstr>
      <vt:lpstr>4.How does bike rental vary across the two user groups (one-time users vs long-term subscribers) on different days of the week? </vt:lpstr>
      <vt:lpstr>5.Do factors like age impact the average bike trip duration? </vt:lpstr>
      <vt:lpstr>Summary</vt:lpstr>
      <vt:lpstr>Summary of findings:</vt:lpstr>
      <vt:lpstr>Actions and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cp:lastModifiedBy>Mary Malowa</cp:lastModifiedBy>
  <cp:revision>1</cp:revision>
  <dcterms:modified xsi:type="dcterms:W3CDTF">2023-12-29T18:01:56Z</dcterms:modified>
</cp:coreProperties>
</file>