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21" r:id="rId5"/>
  </p:sldIdLst>
  <p:sldSz cx="30275213" cy="21383625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6528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30575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95863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61150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8264384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9917261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11570136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13223014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64" userDrawn="1">
          <p15:clr>
            <a:srgbClr val="A4A3A4"/>
          </p15:clr>
        </p15:guide>
        <p15:guide id="2" orient="horz" pos="1791" userDrawn="1">
          <p15:clr>
            <a:srgbClr val="A4A3A4"/>
          </p15:clr>
        </p15:guide>
        <p15:guide id="3" orient="horz" pos="4535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pos="13618" userDrawn="1">
          <p15:clr>
            <a:srgbClr val="A4A3A4"/>
          </p15:clr>
        </p15:guide>
        <p15:guide id="6" pos="917" userDrawn="1">
          <p15:clr>
            <a:srgbClr val="A4A3A4"/>
          </p15:clr>
        </p15:guide>
        <p15:guide id="7" pos="18154" userDrawn="1">
          <p15:clr>
            <a:srgbClr val="A4A3A4"/>
          </p15:clr>
        </p15:guide>
        <p15:guide id="8" pos="1824" userDrawn="1">
          <p15:clr>
            <a:srgbClr val="A4A3A4"/>
          </p15:clr>
        </p15:guide>
        <p15:guide id="9" pos="2732" userDrawn="1">
          <p15:clr>
            <a:srgbClr val="A4A3A4"/>
          </p15:clr>
        </p15:guide>
        <p15:guide id="10" pos="3639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pos="4546" userDrawn="1">
          <p15:clr>
            <a:srgbClr val="A4A3A4"/>
          </p15:clr>
        </p15:guide>
        <p15:guide id="13" pos="7268" userDrawn="1">
          <p15:clr>
            <a:srgbClr val="A4A3A4"/>
          </p15:clr>
        </p15:guide>
        <p15:guide id="14" pos="6360" userDrawn="1">
          <p15:clr>
            <a:srgbClr val="A4A3A4"/>
          </p15:clr>
        </p15:guide>
        <p15:guide id="15" pos="8175" userDrawn="1">
          <p15:clr>
            <a:srgbClr val="A4A3A4"/>
          </p15:clr>
        </p15:guide>
        <p15:guide id="16" pos="9082" userDrawn="1">
          <p15:clr>
            <a:srgbClr val="A4A3A4"/>
          </p15:clr>
        </p15:guide>
        <p15:guide id="17" pos="9989" userDrawn="1">
          <p15:clr>
            <a:srgbClr val="A4A3A4"/>
          </p15:clr>
        </p15:guide>
        <p15:guide id="18" pos="11803" userDrawn="1">
          <p15:clr>
            <a:srgbClr val="A4A3A4"/>
          </p15:clr>
        </p15:guide>
        <p15:guide id="19" pos="10896" userDrawn="1">
          <p15:clr>
            <a:srgbClr val="A4A3A4"/>
          </p15:clr>
        </p15:guide>
        <p15:guide id="20" pos="12711" userDrawn="1">
          <p15:clr>
            <a:srgbClr val="A4A3A4"/>
          </p15:clr>
        </p15:guide>
        <p15:guide id="21" pos="14525" userDrawn="1">
          <p15:clr>
            <a:srgbClr val="A4A3A4"/>
          </p15:clr>
        </p15:guide>
        <p15:guide id="22" pos="15432" userDrawn="1">
          <p15:clr>
            <a:srgbClr val="A4A3A4"/>
          </p15:clr>
        </p15:guide>
        <p15:guide id="23" pos="16339" userDrawn="1">
          <p15:clr>
            <a:srgbClr val="A4A3A4"/>
          </p15:clr>
        </p15:guide>
        <p15:guide id="24" pos="17247" userDrawn="1">
          <p15:clr>
            <a:srgbClr val="A4A3A4"/>
          </p15:clr>
        </p15:guide>
        <p15:guide id="25" orient="horz" pos="4853" userDrawn="1">
          <p15:clr>
            <a:srgbClr val="A4A3A4"/>
          </p15:clr>
        </p15:guide>
        <p15:guide id="26" orient="horz" pos="37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DFF"/>
    <a:srgbClr val="00FFFF"/>
    <a:srgbClr val="66FFCC"/>
    <a:srgbClr val="3DF5A2"/>
    <a:srgbClr val="CCFF99"/>
    <a:srgbClr val="00FF40"/>
    <a:srgbClr val="E0F27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8889" autoAdjust="0"/>
  </p:normalViewPr>
  <p:slideViewPr>
    <p:cSldViewPr snapToGrid="0">
      <p:cViewPr varScale="1">
        <p:scale>
          <a:sx n="24" d="100"/>
          <a:sy n="24" d="100"/>
        </p:scale>
        <p:origin x="1498" y="62"/>
      </p:cViewPr>
      <p:guideLst>
        <p:guide orient="horz" pos="12564"/>
        <p:guide orient="horz" pos="1791"/>
        <p:guide orient="horz" pos="4535"/>
        <p:guide orient="horz" pos="3537"/>
        <p:guide pos="13618"/>
        <p:guide pos="917"/>
        <p:guide pos="18154"/>
        <p:guide pos="1824"/>
        <p:guide pos="2732"/>
        <p:guide pos="3639"/>
        <p:guide pos="5453"/>
        <p:guide pos="4546"/>
        <p:guide pos="7268"/>
        <p:guide pos="6360"/>
        <p:guide pos="8175"/>
        <p:guide pos="9082"/>
        <p:guide pos="9989"/>
        <p:guide pos="11803"/>
        <p:guide pos="10896"/>
        <p:guide pos="12711"/>
        <p:guide pos="14525"/>
        <p:guide pos="15432"/>
        <p:guide pos="16339"/>
        <p:guide pos="17247"/>
        <p:guide orient="horz" pos="4853"/>
        <p:guide orient="horz" pos="3719"/>
      </p:guideLst>
    </p:cSldViewPr>
  </p:slideViewPr>
  <p:outlineViewPr>
    <p:cViewPr>
      <p:scale>
        <a:sx n="33" d="100"/>
        <a:sy n="33" d="100"/>
      </p:scale>
      <p:origin x="0" y="-7722"/>
    </p:cViewPr>
  </p:outlineViewPr>
  <p:notesTextViewPr>
    <p:cViewPr>
      <p:scale>
        <a:sx n="3" d="2"/>
        <a:sy n="3" d="2"/>
      </p:scale>
      <p:origin x="0" y="0"/>
    </p:cViewPr>
  </p:notesTextViewPr>
  <p:gridSpacing cx="1440000" cy="144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1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29/11/2022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63588" y="746125"/>
            <a:ext cx="52784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9" y="4722814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1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1pPr>
    <a:lvl2pPr marL="1652878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2pPr>
    <a:lvl3pPr marL="3305753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3pPr>
    <a:lvl4pPr marL="4958631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4pPr>
    <a:lvl5pPr marL="6611506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5pPr>
    <a:lvl6pPr marL="8264384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6pPr>
    <a:lvl7pPr marL="9917261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7pPr>
    <a:lvl8pPr marL="11570136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8pPr>
    <a:lvl9pPr marL="13223014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89CBEF1C-7738-49C1-A33D-F7BE43F287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799980" y="3180852"/>
            <a:ext cx="3035934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9535718A-EC82-4038-AE9D-E32036D97D7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5799980" y="5155007"/>
            <a:ext cx="3035934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457AC0C2-4F30-47D5-B7C0-D6BED87141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1978366" y="5155007"/>
            <a:ext cx="3035934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DB6463A4-B1C2-4DF6-A9A5-2966FB9D43D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975636" y="3180852"/>
            <a:ext cx="3035934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76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29665" y="1795171"/>
            <a:ext cx="27415887" cy="194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455644-C1FD-42B3-BDFA-124BA5B4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664" y="4377582"/>
            <a:ext cx="12309672" cy="114053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5pPr>
      <a:lvl6pPr marL="646592" algn="l" rtl="0" fontAlgn="base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6pPr>
      <a:lvl7pPr marL="1293184" algn="l" rtl="0" fontAlgn="base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7pPr>
      <a:lvl8pPr marL="1939775" algn="l" rtl="0" fontAlgn="base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8pPr>
      <a:lvl9pPr marL="2586366" algn="l" rtl="0" fontAlgn="base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70" b="1" kern="1200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610671" indent="-35472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1221339" indent="-35472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1832009" indent="-35472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2443810" indent="-356390" algn="l" defTabSz="1293184" rtl="0" eaLnBrk="1" latinLnBrk="0" hangingPunct="1">
        <a:spcBef>
          <a:spcPts val="0"/>
        </a:spcBef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62" indent="-356390" algn="l" defTabSz="1293184" rtl="0" eaLnBrk="1" latinLnBrk="0" hangingPunct="1">
        <a:spcBef>
          <a:spcPts val="0"/>
        </a:spcBef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4849437" indent="-323295" algn="l" defTabSz="1293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29" kern="1200">
          <a:solidFill>
            <a:schemeClr val="tx1"/>
          </a:solidFill>
          <a:latin typeface="+mn-lt"/>
          <a:ea typeface="+mn-ea"/>
          <a:cs typeface="+mn-cs"/>
        </a:defRPr>
      </a:lvl8pPr>
      <a:lvl9pPr marL="5496028" indent="-323295" algn="l" defTabSz="1293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1pPr>
      <a:lvl2pPr marL="646592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2pPr>
      <a:lvl3pPr marL="1293184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3pPr>
      <a:lvl4pPr marL="1939775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4pPr>
      <a:lvl5pPr marL="2586366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5pPr>
      <a:lvl6pPr marL="3232958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6pPr>
      <a:lvl7pPr marL="3879550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7pPr>
      <a:lvl8pPr marL="4526141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8pPr>
      <a:lvl9pPr marL="5172732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C509A3C-C794-4EB6-A0BF-36693D2F2AE5}"/>
              </a:ext>
            </a:extLst>
          </p:cNvPr>
          <p:cNvSpPr txBox="1">
            <a:spLocks/>
          </p:cNvSpPr>
          <p:nvPr/>
        </p:nvSpPr>
        <p:spPr>
          <a:xfrm>
            <a:off x="1411942" y="5925533"/>
            <a:ext cx="17841652" cy="120777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097" b="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68553" indent="-468553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37107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405661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74215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3460088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5110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66113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81595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b="1" dirty="0"/>
              <a:t>Mary Scott</a:t>
            </a:r>
            <a:r>
              <a:rPr lang="en-GB" sz="4400" dirty="0"/>
              <a:t>, Graham Cormode and Carsten Maple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BD0580-D144-4782-A440-80E3271D4E26}"/>
              </a:ext>
            </a:extLst>
          </p:cNvPr>
          <p:cNvGrpSpPr/>
          <p:nvPr/>
        </p:nvGrpSpPr>
        <p:grpSpPr>
          <a:xfrm>
            <a:off x="1455736" y="7762579"/>
            <a:ext cx="8640763" cy="6036049"/>
            <a:chOff x="989695" y="10239094"/>
            <a:chExt cx="9144000" cy="8545924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F23EB4A7-99F3-464F-B667-48EBB1567A47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Outcomes</a:t>
              </a:r>
            </a:p>
            <a:p>
              <a:r>
                <a:rPr lang="en-US" sz="4000" dirty="0"/>
                <a:t>Explore existing and emerging research in </a:t>
              </a:r>
              <a:r>
                <a:rPr lang="en-US" sz="4000" b="1" dirty="0"/>
                <a:t>Federated Machine Learning</a:t>
              </a:r>
              <a:r>
                <a:rPr lang="en-US" sz="4000" dirty="0"/>
                <a:t> systems:</a:t>
              </a:r>
            </a:p>
            <a:p>
              <a:pPr marL="571500" indent="-571500">
                <a:buFontTx/>
                <a:buChar char="-"/>
              </a:pPr>
              <a:r>
                <a:rPr lang="en-US" sz="4000" dirty="0"/>
                <a:t>which tackle problem of </a:t>
              </a:r>
              <a:r>
                <a:rPr lang="en-US" sz="4000" b="1" dirty="0"/>
                <a:t>statistical heterogeneity</a:t>
              </a:r>
              <a:r>
                <a:rPr lang="en-US" sz="4000" dirty="0"/>
                <a:t>,</a:t>
              </a:r>
            </a:p>
            <a:p>
              <a:pPr marL="571500" indent="-571500">
                <a:buFontTx/>
                <a:buChar char="-"/>
              </a:pPr>
              <a:r>
                <a:rPr lang="en-US" sz="4000" dirty="0"/>
                <a:t>while incorporating </a:t>
              </a:r>
              <a:r>
                <a:rPr lang="en-US" sz="4000" b="1" dirty="0"/>
                <a:t>differential privacy</a:t>
              </a:r>
              <a:r>
                <a:rPr lang="en-US" sz="4000" dirty="0"/>
                <a:t>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0E5B00-98F1-454B-9CCC-B41495F2A8D6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426A76-37A6-4F45-80EF-5FDFEEA03557}"/>
              </a:ext>
            </a:extLst>
          </p:cNvPr>
          <p:cNvGrpSpPr/>
          <p:nvPr/>
        </p:nvGrpSpPr>
        <p:grpSpPr>
          <a:xfrm>
            <a:off x="1455738" y="2962885"/>
            <a:ext cx="18722975" cy="2392366"/>
            <a:chOff x="985558" y="2536206"/>
            <a:chExt cx="15272824" cy="489912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843C4E-09F5-406F-8712-D70D59A969E3}"/>
                </a:ext>
              </a:extLst>
            </p:cNvPr>
            <p:cNvCxnSpPr>
              <a:cxnSpLocks/>
            </p:cNvCxnSpPr>
            <p:nvPr/>
          </p:nvCxnSpPr>
          <p:spPr>
            <a:xfrm>
              <a:off x="985558" y="2536206"/>
              <a:ext cx="15272824" cy="0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8E7A188D-8FE4-484E-8BE3-69BA216E7AD8}"/>
                </a:ext>
              </a:extLst>
            </p:cNvPr>
            <p:cNvSpPr txBox="1">
              <a:spLocks/>
            </p:cNvSpPr>
            <p:nvPr/>
          </p:nvSpPr>
          <p:spPr>
            <a:xfrm>
              <a:off x="985558" y="2616923"/>
              <a:ext cx="15272824" cy="4818409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097" b="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68553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37107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405661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74215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500" b="1" dirty="0"/>
                <a:t>Differentially Private Measures of </a:t>
              </a:r>
              <a:r>
                <a:rPr lang="en-US" sz="8500" b="1" dirty="0"/>
                <a:t>Statistical Heterogeneity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165000-6173-4E87-AA3C-2F2714247BDF}"/>
              </a:ext>
            </a:extLst>
          </p:cNvPr>
          <p:cNvGrpSpPr/>
          <p:nvPr/>
        </p:nvGrpSpPr>
        <p:grpSpPr>
          <a:xfrm>
            <a:off x="11517531" y="7762579"/>
            <a:ext cx="8640763" cy="9553969"/>
            <a:chOff x="989695" y="10239094"/>
            <a:chExt cx="9144000" cy="8545924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9AED88A-6704-4D7E-929B-27AADDF4CE08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Two examples of non-i.i.d.</a:t>
              </a:r>
            </a:p>
            <a:p>
              <a:pPr marL="571500" indent="-571500">
                <a:spcAft>
                  <a:spcPts val="1200"/>
                </a:spcAft>
                <a:buFontTx/>
                <a:buChar char="-"/>
              </a:pPr>
              <a:r>
                <a:rPr lang="en-US" sz="4000" i="1" dirty="0"/>
                <a:t>Skewness</a:t>
              </a:r>
              <a:r>
                <a:rPr lang="en-US" sz="4000" dirty="0"/>
                <a:t> – data deviates from a normal distribution through a shift to one side.</a:t>
              </a:r>
            </a:p>
            <a:p>
              <a:pPr marL="571500" indent="-571500">
                <a:spcAft>
                  <a:spcPts val="1200"/>
                </a:spcAft>
                <a:buFontTx/>
                <a:buChar char="-"/>
              </a:pPr>
              <a:r>
                <a:rPr lang="en-US" i="1" dirty="0"/>
                <a:t>Statistical (Data) Heterogeneity</a:t>
              </a:r>
              <a:r>
                <a:rPr lang="en-US" dirty="0"/>
                <a:t> – asymmetry between different distributions of different subpopulations within the dataset.</a:t>
              </a:r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–"/>
              </a:pPr>
              <a:endParaRPr lang="en-US" dirty="0"/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–"/>
              </a:pPr>
              <a:endParaRPr lang="en-US" dirty="0"/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–"/>
              </a:pPr>
              <a:endParaRPr lang="en-US" dirty="0"/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–"/>
              </a:pPr>
              <a:endParaRPr lang="en-US" dirty="0"/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–"/>
              </a:pPr>
              <a:endParaRPr lang="en-US" dirty="0"/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–"/>
              </a:pPr>
              <a:endParaRPr lang="en-US" dirty="0"/>
            </a:p>
            <a:p>
              <a:pPr>
                <a:spcAft>
                  <a:spcPts val="1200"/>
                </a:spcAft>
              </a:pPr>
              <a:r>
                <a:rPr lang="en-US" dirty="0"/>
                <a:t>Want to </a:t>
              </a:r>
              <a:r>
                <a:rPr lang="en-GB" b="1" dirty="0"/>
                <a:t>minimise</a:t>
              </a:r>
              <a:r>
                <a:rPr lang="en-US" b="1" dirty="0"/>
                <a:t> difference between observed and general trends</a:t>
              </a:r>
              <a:r>
                <a:rPr lang="en-US" dirty="0"/>
                <a:t> of entire dataset.</a:t>
              </a:r>
            </a:p>
            <a:p>
              <a:pPr>
                <a:spcAft>
                  <a:spcPts val="1200"/>
                </a:spcAft>
              </a:pPr>
              <a:endParaRPr lang="en-US" sz="4000" dirty="0"/>
            </a:p>
            <a:p>
              <a:pPr>
                <a:spcAft>
                  <a:spcPts val="1200"/>
                </a:spcAft>
              </a:pPr>
              <a:endParaRPr lang="en-US" sz="4000" dirty="0"/>
            </a:p>
            <a:p>
              <a:pPr>
                <a:spcAft>
                  <a:spcPts val="1200"/>
                </a:spcAft>
              </a:pPr>
              <a:endParaRPr lang="en-US" sz="40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3A40B7-DBCA-4B56-AA86-7DC9B29096CB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1B8FE-8328-4C18-B04E-764AA45F2FCD}"/>
              </a:ext>
            </a:extLst>
          </p:cNvPr>
          <p:cNvGrpSpPr/>
          <p:nvPr/>
        </p:nvGrpSpPr>
        <p:grpSpPr>
          <a:xfrm>
            <a:off x="1455738" y="14717965"/>
            <a:ext cx="8640762" cy="5190852"/>
            <a:chOff x="989695" y="10239094"/>
            <a:chExt cx="9144000" cy="7349278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62393751-1944-41BA-9AD0-3309DDEF3692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7275302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Two examples of FML systems</a:t>
              </a:r>
            </a:p>
            <a:p>
              <a:pPr marL="571500" indent="-571500">
                <a:buFontTx/>
                <a:buChar char="-"/>
              </a:pPr>
              <a:r>
                <a:rPr lang="en-US" sz="4000" i="1" dirty="0"/>
                <a:t>Federated Learning</a:t>
              </a:r>
              <a:r>
                <a:rPr lang="en-US" sz="4000" dirty="0"/>
                <a:t> – an alternative to traditional centralised ML techniques.</a:t>
              </a:r>
            </a:p>
            <a:p>
              <a:pPr marL="571500" indent="-571500">
                <a:buFontTx/>
                <a:buChar char="-"/>
              </a:pPr>
              <a:r>
                <a:rPr lang="en-US" sz="4000" i="1" dirty="0"/>
                <a:t>Federated Analytics</a:t>
              </a:r>
              <a:r>
                <a:rPr lang="en-US" sz="4000" dirty="0"/>
                <a:t> – can measure, analyse and improve FL models.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E5D412-CC42-459C-BB33-61D73C3A92DA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5A052-2BAB-4D9E-9EEA-0E65B1687CCE}"/>
              </a:ext>
            </a:extLst>
          </p:cNvPr>
          <p:cNvGrpSpPr/>
          <p:nvPr/>
        </p:nvGrpSpPr>
        <p:grpSpPr>
          <a:xfrm>
            <a:off x="21618575" y="16488697"/>
            <a:ext cx="7200900" cy="3420123"/>
            <a:chOff x="989695" y="10239094"/>
            <a:chExt cx="9144000" cy="8545924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897C53E-6133-45CC-BFAC-D44EA07421CC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Contact</a:t>
              </a:r>
            </a:p>
            <a:p>
              <a:r>
                <a:rPr lang="en-US" sz="4000" dirty="0"/>
                <a:t>Mary Scott</a:t>
              </a:r>
            </a:p>
            <a:p>
              <a:r>
                <a:rPr lang="en-US" sz="4000" dirty="0"/>
                <a:t>Mary.P.Scott       @warwick.ac.uk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40C543-CC14-46B1-8BC4-08014BE1DF08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4A3AD8-6F68-4892-A817-E1E9F742EA58}"/>
              </a:ext>
            </a:extLst>
          </p:cNvPr>
          <p:cNvGrpSpPr/>
          <p:nvPr/>
        </p:nvGrpSpPr>
        <p:grpSpPr>
          <a:xfrm>
            <a:off x="12199260" y="0"/>
            <a:ext cx="18075952" cy="2402522"/>
            <a:chOff x="12199260" y="0"/>
            <a:chExt cx="18075952" cy="240252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68B8513-8161-43CF-8EC5-0846A5ECA377}"/>
                </a:ext>
              </a:extLst>
            </p:cNvPr>
            <p:cNvSpPr/>
            <p:nvPr/>
          </p:nvSpPr>
          <p:spPr>
            <a:xfrm>
              <a:off x="12199260" y="0"/>
              <a:ext cx="18075952" cy="2402522"/>
            </a:xfrm>
            <a:custGeom>
              <a:avLst/>
              <a:gdLst>
                <a:gd name="connsiteX0" fmla="*/ 0 w 18148300"/>
                <a:gd name="connsiteY0" fmla="*/ 0 h 4000500"/>
                <a:gd name="connsiteX1" fmla="*/ 15875000 w 18148300"/>
                <a:gd name="connsiteY1" fmla="*/ 4000500 h 4000500"/>
                <a:gd name="connsiteX2" fmla="*/ 18148300 w 18148300"/>
                <a:gd name="connsiteY2" fmla="*/ 1485900 h 4000500"/>
                <a:gd name="connsiteX3" fmla="*/ 18148300 w 18148300"/>
                <a:gd name="connsiteY3" fmla="*/ 12700 h 4000500"/>
                <a:gd name="connsiteX4" fmla="*/ 0 w 18148300"/>
                <a:gd name="connsiteY4" fmla="*/ 0 h 4000500"/>
                <a:gd name="connsiteX0" fmla="*/ 0 w 18161000"/>
                <a:gd name="connsiteY0" fmla="*/ 12875 h 4013375"/>
                <a:gd name="connsiteX1" fmla="*/ 15875000 w 18161000"/>
                <a:gd name="connsiteY1" fmla="*/ 4013375 h 4013375"/>
                <a:gd name="connsiteX2" fmla="*/ 18148300 w 18161000"/>
                <a:gd name="connsiteY2" fmla="*/ 1498775 h 4013375"/>
                <a:gd name="connsiteX3" fmla="*/ 18161000 w 18161000"/>
                <a:gd name="connsiteY3" fmla="*/ 0 h 4013375"/>
                <a:gd name="connsiteX4" fmla="*/ 0 w 18161000"/>
                <a:gd name="connsiteY4" fmla="*/ 12875 h 4013375"/>
                <a:gd name="connsiteX0" fmla="*/ 0 w 18173700"/>
                <a:gd name="connsiteY0" fmla="*/ 0 h 4026157"/>
                <a:gd name="connsiteX1" fmla="*/ 15887700 w 18173700"/>
                <a:gd name="connsiteY1" fmla="*/ 4026157 h 4026157"/>
                <a:gd name="connsiteX2" fmla="*/ 18161000 w 18173700"/>
                <a:gd name="connsiteY2" fmla="*/ 1511557 h 4026157"/>
                <a:gd name="connsiteX3" fmla="*/ 18173700 w 18173700"/>
                <a:gd name="connsiteY3" fmla="*/ 12782 h 4026157"/>
                <a:gd name="connsiteX4" fmla="*/ 0 w 18173700"/>
                <a:gd name="connsiteY4" fmla="*/ 0 h 4026157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61000 w 18173700"/>
                <a:gd name="connsiteY2" fmla="*/ 1513279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73700 w 18173700"/>
                <a:gd name="connsiteY2" fmla="*/ 1527784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99100"/>
                <a:gd name="connsiteY0" fmla="*/ 1722 h 4027879"/>
                <a:gd name="connsiteX1" fmla="*/ 15887700 w 18199100"/>
                <a:gd name="connsiteY1" fmla="*/ 4027879 h 4027879"/>
                <a:gd name="connsiteX2" fmla="*/ 18199100 w 18199100"/>
                <a:gd name="connsiteY2" fmla="*/ 2354548 h 4027879"/>
                <a:gd name="connsiteX3" fmla="*/ 18173700 w 18199100"/>
                <a:gd name="connsiteY3" fmla="*/ 0 h 4027879"/>
                <a:gd name="connsiteX4" fmla="*/ 0 w 18199100"/>
                <a:gd name="connsiteY4" fmla="*/ 1722 h 4027879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48300 w 18173700"/>
                <a:gd name="connsiteY2" fmla="*/ 2383558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73700 w 18173700"/>
                <a:gd name="connsiteY2" fmla="*/ 2369053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73700"/>
                <a:gd name="connsiteY0" fmla="*/ 1722 h 4027879"/>
                <a:gd name="connsiteX1" fmla="*/ 15294573 w 18173700"/>
                <a:gd name="connsiteY1" fmla="*/ 4027879 h 4027879"/>
                <a:gd name="connsiteX2" fmla="*/ 18173700 w 18173700"/>
                <a:gd name="connsiteY2" fmla="*/ 2369053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73700" h="4027879">
                  <a:moveTo>
                    <a:pt x="0" y="1722"/>
                  </a:moveTo>
                  <a:lnTo>
                    <a:pt x="15294573" y="4027879"/>
                  </a:lnTo>
                  <a:lnTo>
                    <a:pt x="18173700" y="2369053"/>
                  </a:lnTo>
                  <a:lnTo>
                    <a:pt x="18173700" y="0"/>
                  </a:lnTo>
                  <a:lnTo>
                    <a:pt x="0" y="1722"/>
                  </a:ln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52DF9F3-7B24-455E-B846-42CBF278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8163" y="541610"/>
              <a:ext cx="2886570" cy="126554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A05B6F-07B5-4BAF-BF9B-DB6DF9AD2F93}"/>
              </a:ext>
            </a:extLst>
          </p:cNvPr>
          <p:cNvGrpSpPr/>
          <p:nvPr/>
        </p:nvGrpSpPr>
        <p:grpSpPr>
          <a:xfrm>
            <a:off x="21618574" y="7762578"/>
            <a:ext cx="7217339" cy="8130743"/>
            <a:chOff x="989695" y="10239094"/>
            <a:chExt cx="9144000" cy="8545924"/>
          </a:xfrm>
        </p:grpSpPr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00B2EB60-C280-4564-B2B0-C8501D95C052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Differential privacy</a:t>
              </a:r>
            </a:p>
            <a:p>
              <a:r>
                <a:rPr lang="en-US" sz="4000" b="1" dirty="0"/>
                <a:t>Leading candidate to provide privacy protection</a:t>
              </a:r>
              <a:r>
                <a:rPr lang="en-US" sz="4000" dirty="0"/>
                <a:t>.</a:t>
              </a:r>
            </a:p>
            <a:p>
              <a:pPr marL="571500" indent="-571500">
                <a:buFontTx/>
                <a:buChar char="-"/>
              </a:pPr>
              <a:r>
                <a:rPr lang="en-US" sz="4000" dirty="0"/>
                <a:t>Cannot isolate a particular user’s data from dataset</a:t>
              </a:r>
            </a:p>
            <a:p>
              <a:pPr marL="571500" indent="-571500">
                <a:buFontTx/>
                <a:buChar char="-"/>
              </a:pPr>
              <a:r>
                <a:rPr lang="en-US" sz="4000" dirty="0"/>
                <a:t>Cannot determine </a:t>
              </a:r>
              <a:r>
                <a:rPr lang="en-US" sz="4000" b="1" dirty="0"/>
                <a:t>whether particular user is in dataset</a:t>
              </a:r>
            </a:p>
            <a:p>
              <a:pPr marL="571500" indent="-571500">
                <a:buFontTx/>
                <a:buChar char="-"/>
              </a:pPr>
              <a:r>
                <a:rPr lang="en-US" sz="4000" dirty="0"/>
                <a:t>Mathematically strong and has provable guarantees</a:t>
              </a:r>
            </a:p>
            <a:p>
              <a:r>
                <a:rPr lang="en-US" sz="4000" dirty="0"/>
                <a:t>Helps to keep </a:t>
              </a:r>
              <a:r>
                <a:rPr lang="en-US" sz="4000" b="1" dirty="0"/>
                <a:t>political and medical information</a:t>
              </a:r>
              <a:r>
                <a:rPr lang="en-US" sz="4000" dirty="0"/>
                <a:t> private.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869AA3-54E4-4E5E-A502-9A37BEE945D1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7C208B75-B1F0-CB49-7F6C-FFE541049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382" y="13280949"/>
            <a:ext cx="8234961" cy="4297163"/>
          </a:xfrm>
          <a:prstGeom prst="rect">
            <a:avLst/>
          </a:prstGeom>
        </p:spPr>
      </p:pic>
      <p:pic>
        <p:nvPicPr>
          <p:cNvPr id="61" name="Picture 60" descr="Qr code&#10;&#10;Description automatically generated">
            <a:extLst>
              <a:ext uri="{FF2B5EF4-FFF2-40B4-BE49-F238E27FC236}">
                <a16:creationId xmlns:a16="http://schemas.microsoft.com/office/drawing/2014/main" id="{59E95DD3-F44C-0B7B-EAD2-A8A6281FD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820" y="16986218"/>
            <a:ext cx="2448000" cy="2448000"/>
          </a:xfrm>
          <a:prstGeom prst="rect">
            <a:avLst/>
          </a:prstGeom>
        </p:spPr>
      </p:pic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B9C5476E-E7D8-A9E2-A26B-0B6A214C7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692" y="2997898"/>
            <a:ext cx="556666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2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33FFC9714174393080995EAA95B04" ma:contentTypeVersion="" ma:contentTypeDescription="Create a new document." ma:contentTypeScope="" ma:versionID="6c48c67c6be7bb20f5fb30af4a19843b">
  <xsd:schema xmlns:xsd="http://www.w3.org/2001/XMLSchema" xmlns:xs="http://www.w3.org/2001/XMLSchema" xmlns:p="http://schemas.microsoft.com/office/2006/metadata/properties" xmlns:ns2="2079fb34-359a-4cbb-b711-2364281e0b38" xmlns:ns3="ddc16f2e-ac79-420b-bf02-152a3fab2b22" targetNamespace="http://schemas.microsoft.com/office/2006/metadata/properties" ma:root="true" ma:fieldsID="870f4b09bbfbb6c0b08e21d1d9d71feb" ns2:_="" ns3:_="">
    <xsd:import namespace="2079fb34-359a-4cbb-b711-2364281e0b38"/>
    <xsd:import namespace="ddc16f2e-ac79-420b-bf02-152a3fab2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9fb34-359a-4cbb-b711-2364281e0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F191497-9AF8-436C-AC61-B787E4424E70}" ma:internalName="TaxCatchAll" ma:showField="CatchAllData" ma:web="{b88b1c3c-4746-40f4-9998-db44678e3818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2079fb34-359a-4cbb-b711-2364281e0b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4CD6DA-8304-4A4D-8306-73EF63B66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B21677-84A5-48AA-B24D-E752E2D407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79fb34-359a-4cbb-b711-2364281e0b38"/>
    <ds:schemaRef ds:uri="ddc16f2e-ac79-420b-bf02-152a3fab2b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2079fb34-359a-4cbb-b711-2364281e0b38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ddc16f2e-ac79-420b-bf02-152a3fab2b2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174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SCOTT, MARY (PGR)</cp:lastModifiedBy>
  <cp:revision>111</cp:revision>
  <cp:lastPrinted>2017-11-14T13:34:51Z</cp:lastPrinted>
  <dcterms:created xsi:type="dcterms:W3CDTF">2017-03-06T16:45:41Z</dcterms:created>
  <dcterms:modified xsi:type="dcterms:W3CDTF">2022-11-29T15:45:17Z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0x010100F8533FFC9714174393080995EAA95B04</vt:lpwstr>
  </property>
  <property fmtid="{D5CDD505-2E9C-101B-9397-08002B2CF9AE}" pid="4" name="MediaServiceImageTags">
    <vt:lpwstr/>
  </property>
</Properties>
</file>