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1" r:id="rId4"/>
    <p:sldId id="258" r:id="rId5"/>
    <p:sldId id="262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CCC07-549D-455F-AB6C-AC7B9F012FA9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19DBCD-3A63-4D66-8B60-ED8923D016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82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Large step from motivation bullet to the formalization: lead audience through this transition.</a:t>
            </a:r>
          </a:p>
          <a:p>
            <a:r>
              <a:rPr lang="en-GB" dirty="0"/>
              <a:t>Give cues, e.g. “we will consider a mathematical abstraction”, and “we are sweeping many details under the carpet” to indicate that there is a jump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9DBCD-3A63-4D66-8B60-ED8923D016E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443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randomised function M gives epsilon-differential privacy if for all pairs of inputs differing on at most one element, and for every output, the adversary should not be able to distinguish </a:t>
            </a:r>
          </a:p>
          <a:p>
            <a:pPr lvl="0"/>
            <a:r>
              <a:rPr lang="en-GB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 the datasets based on any output”. Even if the participant removed their data from the dataset, no outputs (or their consequences) would become significantly more or less likely.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9DBCD-3A63-4D66-8B60-ED8923D016E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970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p is the true fraction of participants having property P, the expected number of “Yes” answers is the expected number of “Yes” answers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the participants having property P, added to the expected number of “Yes” answers from the participants not having property 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9DBCD-3A63-4D66-8B60-ED8923D016E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150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9DBCD-3A63-4D66-8B60-ED8923D016E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129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688C9-4A9A-492E-B329-1DE30241E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0E9FB-C283-43D3-95AB-3D03B4691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B40E1-96F8-40A7-AD9C-4B46C9F4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6E0-6203-406E-B935-18F023D4AEAB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93C96-1756-45A1-9042-00CDC524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ADA72-C1EB-4B2E-B269-CEECCE266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0CA-E200-4CF5-8B9C-EC49823EC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654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B452-B1C0-4281-8CF9-62BA4CE1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87D45-90DA-4F22-950F-73BD5A3A0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D7ACC-CEC6-4331-906E-95564CD01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6E0-6203-406E-B935-18F023D4AEAB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85EC5-4DD2-49E2-8296-CA074477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B782-8577-4907-9F76-3B40FC6B4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0CA-E200-4CF5-8B9C-EC49823EC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89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5207EE-8496-4F63-AAB2-7CF41B4C4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1358B-B6CC-4EB1-B44A-1BD7F68F1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592C7-8F8B-4ACC-92FC-DBC5F725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6E0-6203-406E-B935-18F023D4AEAB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B8170-4736-4FDA-A69F-17D2ACF6A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D66B7-7ED2-4087-A62E-BCD90CD4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0CA-E200-4CF5-8B9C-EC49823EC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37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2E76-04B0-4242-9401-F9EA93E7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55E6F-D2E7-4797-A54C-95089BB7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DFF6-E0FD-4B36-814D-7CBFDA16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6E0-6203-406E-B935-18F023D4AEAB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18AAB-8544-4F20-8E57-A17979E07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6181-8DD9-4F24-A96C-B84C70A0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0CA-E200-4CF5-8B9C-EC49823EC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42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9BB9A-18BA-465E-8D45-16402BAC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97B64-3800-445A-9D30-207D9850A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7198B-A02F-4012-AFB3-08F2ED34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6E0-6203-406E-B935-18F023D4AEAB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13A1D-9911-440B-981B-EDED78FE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DE2F2-A0AC-4F42-9DBD-60ECCB94A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0CA-E200-4CF5-8B9C-EC49823EC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59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FB9D-F5F8-4C80-A707-153FF991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F6FC4-CD86-4431-A014-6AF4B6C37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005D3-F5F4-464D-ADAA-5C1568302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2454D-AF6F-4513-928D-CCECE8A8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6E0-6203-406E-B935-18F023D4AEAB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9DEDD-E09C-4D26-9F95-5A7EA478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20B63-41B4-4AA8-8841-5810C91B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0CA-E200-4CF5-8B9C-EC49823EC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7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EFB3-2EF1-45EE-B0EB-4169CBAD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A16F6-BD12-40CF-A5B8-4E5898F89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DCEA8-82E9-42B5-9BB7-88DAB1FCC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8B73B-D75A-440C-855E-AB20E1FA0F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D0576-1DC2-4076-97E8-227C9AFBE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1E96E-BA3F-4F62-B2FB-980E72FC5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6E0-6203-406E-B935-18F023D4AEAB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6742D-9ED7-4CF9-97C9-D13F7E92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43411F-D5E1-4F61-A9B4-1F545330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0CA-E200-4CF5-8B9C-EC49823EC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20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E18D3-4EC8-45FD-B0FE-DA66F896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9769CF-2484-4C78-B797-11CADD860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6E0-6203-406E-B935-18F023D4AEAB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B4886-65A5-486E-AAC4-80C87E2C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FF6C3-8706-4824-8EF8-1CD761A1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0CA-E200-4CF5-8B9C-EC49823EC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74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1AE06-D5D0-45D8-8697-1FE77C30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6E0-6203-406E-B935-18F023D4AEAB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52357-2057-4707-B287-76012C26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4B749-4E9C-4058-914F-48147387F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0CA-E200-4CF5-8B9C-EC49823EC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52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8FE2-FE7B-4772-97BF-707A3D16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1D1D9-B247-4C9B-B919-5DCDA1B99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41534-2FDA-43D4-B842-CC952CE76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7B4CB-D0FB-4911-8145-857D4CDE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6E0-6203-406E-B935-18F023D4AEAB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A3C25-0150-4486-90BC-F53BD3C36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25BA4-22CC-4345-965F-121F43F8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0CA-E200-4CF5-8B9C-EC49823EC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47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1216-3330-470F-8053-EF92EA24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27347A-39D4-4FB6-9439-5AADF6819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FF44C-193C-423C-8345-FAD87CA89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6C703-139A-4976-AE44-027E63E6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476E0-6203-406E-B935-18F023D4AEAB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F2AF7-E268-427A-9A3A-DE303D61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74C8C-11E6-4CAF-8AFF-74920C63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F20CA-E200-4CF5-8B9C-EC49823EC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5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D56CF-A9C0-4787-88B5-5461A42D8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B89A5-739F-4410-9CBA-6036FE539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EA73-B4B0-45F0-8A08-2E7DDAC59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476E0-6203-406E-B935-18F023D4AEAB}" type="datetimeFigureOut">
              <a:rPr lang="en-GB" smtClean="0"/>
              <a:t>06/01/2020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54AAF-3BDA-494D-AC85-95E2308E1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03125-6223-4102-B225-79411EF74F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F20CA-E200-4CF5-8B9C-EC49823ECD1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2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georgian-impact-blog/a-brief-introduction-to-differential-privacy-eacf8722283b" TargetMode="External"/><Relationship Id="rId2" Type="http://schemas.openxmlformats.org/officeDocument/2006/relationships/hyperlink" Target="https://machinelearning.apple.com/docs/learning-with-privacy-at-scale/appledifferentialprivacysystem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bluecore-engineering/differential-privacy-in-the-real-world-f31a5df1398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D89D-3E06-43B2-B75F-D7379F51E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5794"/>
            <a:ext cx="9144000" cy="2387600"/>
          </a:xfrm>
        </p:spPr>
        <p:txBody>
          <a:bodyPr>
            <a:normAutofit/>
          </a:bodyPr>
          <a:lstStyle/>
          <a:p>
            <a:r>
              <a:rPr lang="en-GB" sz="5400" dirty="0"/>
              <a:t>New Algorithms for </a:t>
            </a:r>
            <a:br>
              <a:rPr lang="en-GB" sz="5400" dirty="0"/>
            </a:br>
            <a:r>
              <a:rPr lang="en-GB" sz="5400" dirty="0"/>
              <a:t>Differential Privacy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AD08C-CB91-4241-8F9F-3C0DECB11C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5469"/>
            <a:ext cx="9144000" cy="1655762"/>
          </a:xfrm>
        </p:spPr>
        <p:txBody>
          <a:bodyPr/>
          <a:lstStyle/>
          <a:p>
            <a:r>
              <a:rPr lang="en-GB" dirty="0"/>
              <a:t>Mary Scott</a:t>
            </a:r>
          </a:p>
          <a:p>
            <a:r>
              <a:rPr lang="en-GB" dirty="0"/>
              <a:t>University of Warwick</a:t>
            </a:r>
          </a:p>
        </p:txBody>
      </p:sp>
      <p:pic>
        <p:nvPicPr>
          <p:cNvPr id="8" name="Picture 7" descr="A picture containing device&#10;&#10;Description automatically generated">
            <a:extLst>
              <a:ext uri="{FF2B5EF4-FFF2-40B4-BE49-F238E27FC236}">
                <a16:creationId xmlns:a16="http://schemas.microsoft.com/office/drawing/2014/main" id="{6F17471C-9BB5-484A-AD8E-00C94B092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37" y="4013519"/>
            <a:ext cx="2600356" cy="2387600"/>
          </a:xfrm>
          <a:prstGeom prst="rect">
            <a:avLst/>
          </a:prstGeom>
        </p:spPr>
      </p:pic>
      <p:pic>
        <p:nvPicPr>
          <p:cNvPr id="10" name="Picture 9" descr="A picture containing man&#10;&#10;Description automatically generated">
            <a:extLst>
              <a:ext uri="{FF2B5EF4-FFF2-40B4-BE49-F238E27FC236}">
                <a16:creationId xmlns:a16="http://schemas.microsoft.com/office/drawing/2014/main" id="{7C551653-87DF-4397-8EE9-33B4DEC91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012" y="4303059"/>
            <a:ext cx="2967051" cy="20980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CDFF76-0137-487B-9067-EC272AAA5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3" y="397828"/>
            <a:ext cx="4038599" cy="1918335"/>
          </a:xfrm>
          <a:prstGeom prst="rect">
            <a:avLst/>
          </a:prstGeom>
        </p:spPr>
      </p:pic>
      <p:pic>
        <p:nvPicPr>
          <p:cNvPr id="14" name="Picture 1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A2BBFD-ED25-4CB5-AE51-2A9B31E650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043" y="438790"/>
            <a:ext cx="3988606" cy="187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3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5ED0-327E-4A3A-9EC0-564717AF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503" y="384375"/>
            <a:ext cx="10515600" cy="1325563"/>
          </a:xfrm>
        </p:spPr>
        <p:txBody>
          <a:bodyPr/>
          <a:lstStyle/>
          <a:p>
            <a:r>
              <a:rPr lang="en-GB" dirty="0"/>
              <a:t>Definition of Differential Privacy</a:t>
            </a:r>
            <a:endParaRPr lang="en-GB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CE588-1DB6-4B44-8BCB-3F3E6ECE8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894"/>
            <a:ext cx="10515600" cy="4626069"/>
          </a:xfrm>
        </p:spPr>
        <p:txBody>
          <a:bodyPr>
            <a:normAutofit/>
          </a:bodyPr>
          <a:lstStyle/>
          <a:p>
            <a:r>
              <a:rPr lang="en-GB" dirty="0"/>
              <a:t>Much modern data analysis relies on gathering data from individuals that is considered highly sensitive, e.g. medical history </a:t>
            </a:r>
          </a:p>
          <a:p>
            <a:pPr lvl="1"/>
            <a:r>
              <a:rPr lang="en-GB" dirty="0"/>
              <a:t>Highly vulnerable to attack – pressing need to develop trusted and trustworthy systems that limit exposure of sensitive information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9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35ED0-327E-4A3A-9EC0-564717AF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503" y="384375"/>
            <a:ext cx="10515600" cy="1325563"/>
          </a:xfrm>
        </p:spPr>
        <p:txBody>
          <a:bodyPr/>
          <a:lstStyle/>
          <a:p>
            <a:r>
              <a:rPr lang="en-GB" dirty="0"/>
              <a:t>Definition of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CE588-1DB6-4B44-8BCB-3F3E6ECE89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0894"/>
                <a:ext cx="10515600" cy="4626069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Much modern data analysis relies on gathering data from individuals that is considered highly sensitive, e.g. medical history </a:t>
                </a:r>
              </a:p>
              <a:p>
                <a:pPr lvl="1"/>
                <a:r>
                  <a:rPr lang="en-GB" dirty="0"/>
                  <a:t>Highly vulnerable to attack – pressing need to develop trusted and trustworthy systems that limit exposure of sensitive information</a:t>
                </a:r>
              </a:p>
              <a:p>
                <a:pPr lvl="1"/>
                <a:endParaRPr lang="en-GB" dirty="0"/>
              </a:p>
              <a:p>
                <a:r>
                  <a:rPr lang="en-GB" dirty="0"/>
                  <a:t>Randomised function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lang="en-GB" dirty="0"/>
                  <a:t> gives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dirty="0"/>
                  <a:t>-differential privacy if for all datasets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differing on at most one element, and all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Range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e>
                    </m:d>
                  </m:oMath>
                </a14:m>
                <a:r>
                  <a:rPr lang="en-GB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2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  <m:d>
                              <m:dPr>
                                <m:ctrlPr>
                                  <a:rPr lang="en-GB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r>
                          <a:rPr lang="en-GB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GB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GB" sz="32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2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ℳ</m:t>
                            </m:r>
                            <m:d>
                              <m:dPr>
                                <m:ctrlPr>
                                  <a:rPr lang="en-GB" sz="3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GB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GB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3200" baseline="30000" dirty="0"/>
                  <a:t> [1]</a:t>
                </a:r>
                <a:endParaRPr lang="en-GB" sz="3200" dirty="0"/>
              </a:p>
              <a:p>
                <a:pPr lvl="1"/>
                <a:endParaRPr lang="en-GB" dirty="0"/>
              </a:p>
              <a:p>
                <a:pPr lvl="1"/>
                <a:r>
                  <a:rPr lang="en-GB" dirty="0"/>
                  <a:t>Any given disclosure is within a small multiplicative factor, whether or not an individual participates in the dataset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CE588-1DB6-4B44-8BCB-3F3E6ECE89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0894"/>
                <a:ext cx="10515600" cy="4626069"/>
              </a:xfrm>
              <a:blipFill>
                <a:blip r:embed="rId3"/>
                <a:stretch>
                  <a:fillRect l="-1043" t="-2108" r="-58" b="-13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565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5AF3-9706-4F80-9B20-C3144A05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Differential Privacy: </a:t>
            </a:r>
            <a:br>
              <a:rPr lang="en-GB" dirty="0"/>
            </a:br>
            <a:r>
              <a:rPr lang="en-GB" dirty="0"/>
              <a:t>Randomised response</a:t>
            </a:r>
            <a:endParaRPr lang="en-GB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5B511-4DA2-4663-BFDE-91DE68559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Participants report whether or not they have a property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b="0" dirty="0"/>
                  <a:t>:</a:t>
                </a:r>
              </a:p>
              <a:p>
                <a:pPr lvl="1"/>
                <a:r>
                  <a:rPr lang="en-GB" dirty="0"/>
                  <a:t>Flip a coin – if tails, then respond truthfully</a:t>
                </a:r>
              </a:p>
              <a:p>
                <a:pPr lvl="1"/>
                <a:r>
                  <a:rPr lang="en-GB" dirty="0"/>
                  <a:t>If heads, then flip a second coin – respond “Yes” if heads and “No” if tails</a:t>
                </a:r>
              </a:p>
              <a:p>
                <a:pPr lvl="1"/>
                <a:r>
                  <a:rPr lang="en-GB" dirty="0"/>
                  <a:t>“Privacy” – Plausible deniability of any outcome</a:t>
                </a:r>
              </a:p>
              <a:p>
                <a:pPr marL="457200" lvl="1" indent="0">
                  <a:buNone/>
                </a:pPr>
                <a:endParaRPr lang="en-GB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5B511-4DA2-4663-BFDE-91DE68559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3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5AF3-9706-4F80-9B20-C3144A050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Differential Privacy: </a:t>
            </a:r>
            <a:br>
              <a:rPr lang="en-GB" dirty="0"/>
            </a:br>
            <a:r>
              <a:rPr lang="en-GB" dirty="0"/>
              <a:t>Randomised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5B511-4DA2-4663-BFDE-91DE685594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44353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Participants report whether or not they have a property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b="0" dirty="0"/>
                  <a:t>:</a:t>
                </a:r>
              </a:p>
              <a:p>
                <a:pPr lvl="1"/>
                <a:r>
                  <a:rPr lang="en-GB" dirty="0"/>
                  <a:t>Flip a coin – if tails, then respond truthfully</a:t>
                </a:r>
              </a:p>
              <a:p>
                <a:pPr lvl="1"/>
                <a:r>
                  <a:rPr lang="en-GB" dirty="0"/>
                  <a:t>If heads, then flip a second coin – respond “Yes” if heads and “No” if tails</a:t>
                </a:r>
              </a:p>
              <a:p>
                <a:pPr lvl="1"/>
                <a:r>
                  <a:rPr lang="en-GB" dirty="0"/>
                  <a:t>“Privacy” – Plausible deniability of any outcome</a:t>
                </a:r>
              </a:p>
              <a:p>
                <a:pPr marL="457200" lvl="1" indent="0">
                  <a:buNone/>
                </a:pPr>
                <a:endParaRPr lang="en-GB" sz="2000" dirty="0"/>
              </a:p>
              <a:p>
                <a:r>
                  <a:rPr lang="en-GB" sz="2400" dirty="0"/>
                  <a:t>If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2400" dirty="0"/>
                  <a:t> is true fraction of participants having property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400" b="0" dirty="0"/>
                  <a:t>, expected number of “Yes” answers is: </a:t>
                </a:r>
              </a:p>
              <a:p>
                <a:pPr marL="457200" lvl="1" indent="0">
                  <a:buNone/>
                </a:pPr>
                <a:r>
                  <a:rPr lang="en-GB" sz="28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1/4</m:t>
                        </m:r>
                      </m:e>
                    </m:d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3/4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sz="2800" dirty="0"/>
                      <m:t> 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1/4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GB" sz="2800" baseline="30000" dirty="0"/>
                  <a:t> [2]</a:t>
                </a:r>
                <a:endParaRPr lang="en-GB" sz="2800" dirty="0"/>
              </a:p>
              <a:p>
                <a:pPr marL="457200" lvl="1" indent="0">
                  <a:buNone/>
                </a:pPr>
                <a:endParaRPr lang="en-GB" dirty="0"/>
              </a:p>
              <a:p>
                <a:pPr lvl="1"/>
                <a:r>
                  <a:rPr lang="en-GB" dirty="0"/>
                  <a:t>Estimate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b="0" dirty="0"/>
                  <a:t> as twice the fraction answering “Yes” minus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endParaRPr lang="en-GB" b="0" dirty="0"/>
              </a:p>
              <a:p>
                <a:pPr lvl="1"/>
                <a:r>
                  <a:rPr lang="en-GB" dirty="0"/>
                  <a:t>Meets Differential Privacy with parameter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dirty="0"/>
                  <a:t> a function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65B511-4DA2-4663-BFDE-91DE685594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44353"/>
              </a:xfrm>
              <a:blipFill>
                <a:blip r:embed="rId3"/>
                <a:stretch>
                  <a:fillRect l="-1043" t="-21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784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25D4-2B62-444E-ACA3-9F42322F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Differential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6BED8-90A5-49F5-ACA0-1C402B8B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788"/>
            <a:ext cx="10515600" cy="4599175"/>
          </a:xfrm>
        </p:spPr>
        <p:txBody>
          <a:bodyPr>
            <a:normAutofit/>
          </a:bodyPr>
          <a:lstStyle/>
          <a:p>
            <a:r>
              <a:rPr lang="en-GB" sz="2600" dirty="0"/>
              <a:t>(Centralized) Differential Privacy – aggregator perturbs the data centrally</a:t>
            </a:r>
          </a:p>
          <a:p>
            <a:r>
              <a:rPr lang="en-GB" sz="2600" dirty="0"/>
              <a:t>Local Differential Privacy (LDP) – each user perturbs the data locally:</a:t>
            </a:r>
          </a:p>
          <a:p>
            <a:pPr lvl="1"/>
            <a:r>
              <a:rPr lang="en-GB" sz="2200" dirty="0"/>
              <a:t>Google’s RAPPOR system, to collect web browsing behaviour</a:t>
            </a:r>
            <a:r>
              <a:rPr lang="en-GB" sz="2200" baseline="30000" dirty="0"/>
              <a:t>[3]</a:t>
            </a:r>
          </a:p>
          <a:p>
            <a:pPr lvl="1"/>
            <a:r>
              <a:rPr lang="en-GB" sz="2200" dirty="0"/>
              <a:t>Apple’s implementation, to collect usage and typing history</a:t>
            </a:r>
            <a:r>
              <a:rPr lang="en-GB" sz="2200" baseline="30000" dirty="0"/>
              <a:t>[4]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3498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25D4-2B62-444E-ACA3-9F42322F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Differential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6BED8-90A5-49F5-ACA0-1C402B8B5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788"/>
            <a:ext cx="10515600" cy="4599175"/>
          </a:xfrm>
        </p:spPr>
        <p:txBody>
          <a:bodyPr>
            <a:normAutofit fontScale="92500"/>
          </a:bodyPr>
          <a:lstStyle/>
          <a:p>
            <a:r>
              <a:rPr lang="en-GB" dirty="0"/>
              <a:t>(Centralized) Differential Privacy – aggregator perturbs the data centrally</a:t>
            </a:r>
          </a:p>
          <a:p>
            <a:r>
              <a:rPr lang="en-GB" dirty="0"/>
              <a:t>Local Differential Privacy (LDP) – each user perturbs the data locally:</a:t>
            </a:r>
          </a:p>
          <a:p>
            <a:pPr lvl="1"/>
            <a:r>
              <a:rPr lang="en-GB" dirty="0"/>
              <a:t>Google’s RAPPOR system, to collect web browsing behaviour</a:t>
            </a:r>
            <a:r>
              <a:rPr lang="en-GB" baseline="30000" dirty="0"/>
              <a:t>[3]</a:t>
            </a:r>
          </a:p>
          <a:p>
            <a:pPr lvl="1"/>
            <a:r>
              <a:rPr lang="en-GB" dirty="0"/>
              <a:t>Apple’s implementation, to collect usage and typing history</a:t>
            </a:r>
            <a:r>
              <a:rPr lang="en-GB" baseline="30000" dirty="0"/>
              <a:t>[4]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Questions I will consider in my research:</a:t>
            </a:r>
          </a:p>
          <a:p>
            <a:pPr lvl="1"/>
            <a:r>
              <a:rPr lang="en-GB" dirty="0"/>
              <a:t>What are the security guarantees in practice?</a:t>
            </a:r>
          </a:p>
          <a:p>
            <a:pPr lvl="1"/>
            <a:r>
              <a:rPr lang="en-GB" dirty="0"/>
              <a:t>How broadly can LDP be applied to other data collection tasks?</a:t>
            </a:r>
          </a:p>
          <a:p>
            <a:pPr lvl="1"/>
            <a:r>
              <a:rPr lang="en-GB" dirty="0"/>
              <a:t>How can we select when and where to introduce LDP?</a:t>
            </a:r>
          </a:p>
          <a:p>
            <a:r>
              <a:rPr lang="en-GB" dirty="0"/>
              <a:t>Relatively little prior work addressing these questions from this cybersecurity perspective (end-to-end security aspects)</a:t>
            </a:r>
          </a:p>
        </p:txBody>
      </p:sp>
    </p:spTree>
    <p:extLst>
      <p:ext uri="{BB962C8B-B14F-4D97-AF65-F5344CB8AC3E}">
        <p14:creationId xmlns:p14="http://schemas.microsoft.com/office/powerpoint/2010/main" val="333743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1709-B84D-4A25-961F-C7024FEA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722C-B037-4756-8E79-F4B81563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0950"/>
            <a:ext cx="10515600" cy="3998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[1] C. Dwork. </a:t>
            </a:r>
            <a:r>
              <a:rPr lang="en-GB" i="1" dirty="0"/>
              <a:t>Diﬀerential privacy</a:t>
            </a:r>
            <a:r>
              <a:rPr lang="en-GB" dirty="0"/>
              <a:t>. In Proceedings of the International Colloquium on Automata, Languages and Programming (ICALP)(2),     pp. 1–12, 2006.</a:t>
            </a:r>
          </a:p>
          <a:p>
            <a:pPr marL="0" indent="0">
              <a:buNone/>
            </a:pPr>
            <a:r>
              <a:rPr lang="en-GB" dirty="0"/>
              <a:t>[2] C. Dwork and A. Roth. </a:t>
            </a:r>
            <a:r>
              <a:rPr lang="en-GB" i="1" dirty="0"/>
              <a:t>The Algorithmic Foundations of Diﬀerential Privacy</a:t>
            </a:r>
            <a:r>
              <a:rPr lang="en-GB" dirty="0"/>
              <a:t>. Foundations and Trends®️ in Theoretical Computer Science,  vol. 9, nos. 3–4, pp. 211–407, 2014.</a:t>
            </a:r>
          </a:p>
          <a:p>
            <a:pPr marL="0" indent="0">
              <a:buNone/>
            </a:pPr>
            <a:r>
              <a:rPr lang="en-GB" dirty="0"/>
              <a:t>[3] Ú. Erlingsson, V. Pihur and A. Korolova. </a:t>
            </a:r>
            <a:r>
              <a:rPr lang="en-GB" i="1" dirty="0"/>
              <a:t>RAPPOR: Randomized Aggregatable Privacy-Preserving Ordinal Response. </a:t>
            </a:r>
            <a:r>
              <a:rPr lang="en-GB" dirty="0"/>
              <a:t>ACM Conference on Computer and Communications Security, pp. 1054-1067, 2014.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9648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F1709-B84D-4A25-961F-C7024FEA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8722C-B037-4756-8E79-F4B815635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3237"/>
            <a:ext cx="10515600" cy="4243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[4] “Apple Differential Privacy Team”: Differential Privacy Overview. Available at: </a:t>
            </a:r>
            <a:r>
              <a:rPr lang="en-GB" sz="2400" dirty="0">
                <a:hlinkClick r:id="rId2"/>
              </a:rPr>
              <a:t>https://machinelearning.apple.com/docs</a:t>
            </a:r>
            <a:r>
              <a:rPr lang="en-GB" sz="2400">
                <a:hlinkClick r:id="rId2"/>
              </a:rPr>
              <a:t>/learning-with-privacy-at-scale</a:t>
            </a:r>
            <a:r>
              <a:rPr lang="en-GB" sz="2400" dirty="0">
                <a:hlinkClick r:id="rId2"/>
              </a:rPr>
              <a:t>/appledifferentialprivacysystem.pdf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All pictures are available from Medium: </a:t>
            </a:r>
          </a:p>
          <a:p>
            <a:pPr marL="0" indent="0">
              <a:buNone/>
            </a:pPr>
            <a:r>
              <a:rPr lang="en-GB" sz="2400" dirty="0">
                <a:hlinkClick r:id="rId3"/>
              </a:rPr>
              <a:t>https://medium.com/georgian-impact-blog/a-brief-introduction-to-differential-privacy-eacf8722283b</a:t>
            </a:r>
            <a:endParaRPr lang="en-GB" sz="2400" dirty="0"/>
          </a:p>
          <a:p>
            <a:pPr marL="0" indent="0">
              <a:buNone/>
            </a:pPr>
            <a:r>
              <a:rPr lang="en-GB" sz="2400" dirty="0">
                <a:hlinkClick r:id="rId4"/>
              </a:rPr>
              <a:t>https://medium.com/bluecore-engineering/differential-privacy-in-the-real-world-f31a5df1398f</a:t>
            </a:r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0152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837</Words>
  <Application>Microsoft Office PowerPoint</Application>
  <PresentationFormat>Widescreen</PresentationFormat>
  <Paragraphs>66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New Algorithms for  Differential Privacy</vt:lpstr>
      <vt:lpstr>Definition of Differential Privacy</vt:lpstr>
      <vt:lpstr>Definition of Differential Privacy</vt:lpstr>
      <vt:lpstr>Example of Differential Privacy:  Randomised response</vt:lpstr>
      <vt:lpstr>Example of Differential Privacy:  Randomised response</vt:lpstr>
      <vt:lpstr>Local Differential Privacy</vt:lpstr>
      <vt:lpstr>Local Differential Privacy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Privacy</dc:title>
  <dc:creator>Mary Scott</dc:creator>
  <cp:lastModifiedBy>Scott, Mary</cp:lastModifiedBy>
  <cp:revision>23</cp:revision>
  <dcterms:created xsi:type="dcterms:W3CDTF">2019-11-05T11:09:45Z</dcterms:created>
  <dcterms:modified xsi:type="dcterms:W3CDTF">2020-01-06T11:15:13Z</dcterms:modified>
</cp:coreProperties>
</file>