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61" r:id="rId5"/>
    <p:sldId id="286" r:id="rId6"/>
    <p:sldId id="287" r:id="rId7"/>
    <p:sldId id="302" r:id="rId8"/>
    <p:sldId id="288" r:id="rId9"/>
    <p:sldId id="312" r:id="rId10"/>
    <p:sldId id="307" r:id="rId11"/>
    <p:sldId id="290" r:id="rId12"/>
    <p:sldId id="294" r:id="rId13"/>
    <p:sldId id="292" r:id="rId14"/>
    <p:sldId id="315" r:id="rId15"/>
    <p:sldId id="317" r:id="rId16"/>
    <p:sldId id="308" r:id="rId17"/>
    <p:sldId id="318" r:id="rId18"/>
    <p:sldId id="325" r:id="rId19"/>
    <p:sldId id="326" r:id="rId20"/>
    <p:sldId id="327" r:id="rId21"/>
    <p:sldId id="328" r:id="rId22"/>
    <p:sldId id="329" r:id="rId23"/>
    <p:sldId id="336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A65F-A913-416B-A559-C6BF89A5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CF1D-993B-4D1B-AF8E-FF43DE85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49BB-2CAF-4036-8D5C-5C104B0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4F30-E013-4E92-BAD3-4693DB9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C26-F0B8-4964-88B1-3602FCC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3FB-B6E7-4594-8D23-A114EB7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3035-AAF8-423C-B2CA-AEBF6CEF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6B2D-8096-4A7D-843B-8AF55D5F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5CD8-1C8C-4CB5-9B46-EFA1B5B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D0C0-89CD-44B6-8944-BDAF0FE8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2B988-A40A-449E-8B2E-3B6C0526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7B0FB-1CE3-40EE-AF37-92463FF5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E7F3-6AAC-4EB5-95B1-8A69F18A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081A-724F-4843-BC45-2DD034F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C9D2-D382-44A8-A840-CD7E109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724B-F0B4-49C5-BF8E-8885826F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16AE-2F58-4E1D-9477-75C11E81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13C9-8762-48A9-91A2-ED41B00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5DE0-1376-4ECC-BE71-0899C97C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0390-7E99-43DE-BFBB-6B8B0DE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7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361F-0308-400A-B897-3B8BB6B9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9C3E-D5EA-4DB6-A5D7-9AF6495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80CF-653A-430A-AC97-F3CDDE44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DC0-7F48-440B-B771-41D43FC9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AFE3-D46D-4678-AFCA-34E82504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2838-513E-4887-9AF2-14807FF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CB2F-77FB-4253-A421-89E19A77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C8112-C3C4-4759-AFE9-29DBB0AE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698C-C3EB-4468-B6AD-FE260AE4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C5F3-783D-4C16-9473-A20AB554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6B6C-2097-46E4-B553-2C53272E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6F87-36A0-47FF-887A-61D9B136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F5EF-53AA-429B-AFAF-8D72F4AB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AE72-B0FE-4CED-A93D-FEE2CAF28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75901-529F-4451-88FB-EA57A5C5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0632D-B92D-4D1C-9723-0714EC0D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3DF5F-CBC9-41E8-AEA5-18A1C62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FF05B-1203-4969-A3C1-DEC2D35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74E88-93D9-4AF8-9A03-897A4AB4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643-7307-4302-B3D9-1610A456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6FB85-6759-4573-886A-BDA65B9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36E1-3394-4146-B1B0-1C8B41B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B918-4C62-4618-A538-FA362AD4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3E24-0D43-451C-B7C8-19E0CABB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ABCAC-4644-4876-A888-1643CE6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FD03F-20BB-4B22-8C7A-55FD5914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3FE-CD96-4B87-9E4D-1A5A3D8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F068-58B7-46EC-9486-E1D848C1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D884-FC9C-4594-BD8C-21AE5C69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4C49-9CDD-4E0E-A056-ACBF6DD7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399C-9D2F-4BBE-9719-AE34E3EE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F8FB5-E4FC-410F-80DF-25CF137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1C7-08F3-4385-A5E3-90C9BA4E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741BE-0B61-4214-83AB-8D784F725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4E6FD-DD73-4554-B207-02704BD8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2CB8-48E2-4850-860D-4E110C68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F7F6-E22D-4D02-82F7-BC9EF811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6828E-3252-4742-9156-450EB858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28F10-19F8-4E39-9994-16BB61A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845A-A1B6-4219-861F-705204CE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33E7-E5E1-418B-A26A-23A95535D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55F-A00F-402D-872F-F82168F3B569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BF80-2209-482E-B6D9-BA4029AA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96FE-A11E-4208-AA24-508432A5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C3A7-BCE1-441F-814B-6D3F26272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Extending the </a:t>
            </a:r>
            <a:r>
              <a:rPr lang="en-GB" b="1" dirty="0">
                <a:solidFill>
                  <a:srgbClr val="C00000"/>
                </a:solidFill>
              </a:rPr>
              <a:t>Shuffle Model of Differential Privacy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D3ED-74D1-446D-BFDB-CA4FEAFB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8738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sz="5100" dirty="0">
                <a:solidFill>
                  <a:srgbClr val="C00000"/>
                </a:solidFill>
              </a:rPr>
              <a:t>Mary Scott</a:t>
            </a:r>
          </a:p>
          <a:p>
            <a:r>
              <a:rPr lang="en-GB" sz="4200" dirty="0"/>
              <a:t>Joint work (in progress) with </a:t>
            </a:r>
          </a:p>
          <a:p>
            <a:r>
              <a:rPr lang="en-GB" sz="4200" dirty="0"/>
              <a:t>Graham Cormode and Carsten Maple</a:t>
            </a:r>
          </a:p>
        </p:txBody>
      </p:sp>
    </p:spTree>
    <p:extLst>
      <p:ext uri="{BB962C8B-B14F-4D97-AF65-F5344CB8AC3E}">
        <p14:creationId xmlns:p14="http://schemas.microsoft.com/office/powerpoint/2010/main" val="39420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99CA-DD09-4668-8354-25588D45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8282" cy="1325563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Accuracy Measure: </a:t>
            </a:r>
            <a:r>
              <a:rPr lang="en-GB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91A01-C28B-4ABD-9142-E774E9747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873971" cy="4351338"/>
              </a:xfrm>
            </p:spPr>
            <p:txBody>
              <a:bodyPr/>
              <a:lstStyle/>
              <a:p>
                <a:r>
                  <a:rPr lang="en-GB" sz="2200" dirty="0"/>
                  <a:t>Mean Squared Error (MSE) measures </a:t>
                </a:r>
                <a:r>
                  <a:rPr lang="en-GB" sz="2200" dirty="0">
                    <a:solidFill>
                      <a:srgbClr val="C00000"/>
                    </a:solidFill>
                  </a:rPr>
                  <a:t>average squared difference</a:t>
                </a:r>
                <a:r>
                  <a:rPr lang="en-GB" sz="2200" dirty="0"/>
                  <a:t> in comparison between fixed input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200" dirty="0"/>
                  <a:t> to randomised protocol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200" dirty="0"/>
                  <a:t>, and output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2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GB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sz="2200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GB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200" dirty="0">
                  <a:ea typeface="Cambria Math" panose="02040503050406030204" pitchFamily="18" charset="0"/>
                </a:endParaRPr>
              </a:p>
              <a:p>
                <a:endParaRPr lang="en-GB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MSE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𝒫</m:t>
                                      </m:r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  <m:d>
                                <m:d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100" dirty="0"/>
              </a:p>
              <a:p>
                <a:pPr lvl="1"/>
                <a:r>
                  <a:rPr lang="en-GB" sz="2100" dirty="0"/>
                  <a:t>showing that when </a:t>
                </a:r>
                <a:r>
                  <a:rPr lang="en-GB" sz="2100" dirty="0">
                    <a:solidFill>
                      <a:srgbClr val="C00000"/>
                    </a:solidFill>
                  </a:rPr>
                  <a:t>protocol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100" dirty="0">
                    <a:solidFill>
                      <a:srgbClr val="C00000"/>
                    </a:solidFill>
                  </a:rPr>
                  <a:t>is unbiased, MSE is equivalent to variance</a:t>
                </a:r>
                <a:r>
                  <a:rPr lang="en-GB" sz="2100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91A01-C28B-4ABD-9142-E774E9747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873971" cy="4351338"/>
              </a:xfrm>
              <a:blipFill>
                <a:blip r:embed="rId4"/>
                <a:stretch>
                  <a:fillRect l="-825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51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7236-DE14-4E22-8CD8-B423F23F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for the </a:t>
            </a:r>
            <a:r>
              <a:rPr lang="en-GB" b="1" dirty="0">
                <a:solidFill>
                  <a:srgbClr val="C00000"/>
                </a:solidFill>
              </a:rPr>
              <a:t>Local Randomiser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1F0AD-9ED7-4196-8F96-9E5331191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64315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Provided a protocol for the local randomiser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𝑃𝐻</m:t>
                        </m:r>
                      </m:sup>
                    </m:sSubSup>
                  </m:oMath>
                </a14:m>
                <a:r>
                  <a:rPr lang="en-GB" sz="2400" dirty="0"/>
                  <a:t> applied by each user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/>
                  <a:t> to their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lvl="1"/>
                <a:r>
                  <a:rPr lang="en-GB" dirty="0"/>
                  <a:t>Outcome of this protocol is </a:t>
                </a:r>
                <a:r>
                  <a:rPr lang="en-GB" dirty="0">
                    <a:solidFill>
                      <a:srgbClr val="C00000"/>
                    </a:solidFill>
                  </a:rPr>
                  <a:t>private histogram</a:t>
                </a:r>
                <a:r>
                  <a:rPr lang="en-GB" dirty="0"/>
                  <a:t> of shuffled messages over domain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sz="2400" dirty="0"/>
                  <a:t>Local randomiser applies </a:t>
                </a:r>
                <a:r>
                  <a:rPr lang="en-GB" sz="2400" dirty="0">
                    <a:solidFill>
                      <a:srgbClr val="C00000"/>
                    </a:solidFill>
                  </a:rPr>
                  <a:t>randomised response</a:t>
                </a:r>
                <a:r>
                  <a:rPr lang="en-GB" sz="2400" dirty="0"/>
                  <a:t> mechanism that:</a:t>
                </a:r>
              </a:p>
              <a:p>
                <a:pPr lvl="1"/>
                <a:r>
                  <a:rPr lang="en-GB" dirty="0"/>
                  <a:t>returns the true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,</a:t>
                </a:r>
              </a:p>
              <a:p>
                <a:pPr lvl="1"/>
                <a:r>
                  <a:rPr lang="en-GB" dirty="0"/>
                  <a:t>and returns a uniformly random message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sz="2400" dirty="0"/>
                  <a:t>Presence of these random messages forms a </a:t>
                </a:r>
                <a:r>
                  <a:rPr lang="en-GB" sz="2400" dirty="0">
                    <a:solidFill>
                      <a:srgbClr val="C00000"/>
                    </a:solidFill>
                  </a:rPr>
                  <a:t>privacy blanket</a:t>
                </a:r>
                <a:r>
                  <a:rPr lang="en-GB" sz="2400" dirty="0"/>
                  <a:t> to protect against a </a:t>
                </a:r>
                <a:r>
                  <a:rPr lang="en-GB" sz="2400" dirty="0">
                    <a:solidFill>
                      <a:srgbClr val="C00000"/>
                    </a:solidFill>
                  </a:rPr>
                  <a:t>difference attack</a:t>
                </a:r>
                <a:r>
                  <a:rPr lang="en-GB" sz="2400" dirty="0"/>
                  <a:t> on a particular user.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1F0AD-9ED7-4196-8F96-9E5331191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643150" cy="4351338"/>
              </a:xfrm>
              <a:blipFill>
                <a:blip r:embed="rId4"/>
                <a:stretch>
                  <a:fillRect l="-988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1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EFB6-BE6B-43CA-8869-54F9751A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Modified Protocol</a:t>
            </a:r>
            <a:r>
              <a:rPr lang="en-GB" dirty="0"/>
              <a:t> for the Local Randomiser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F73FD-695E-4153-82A4-F90633581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98991"/>
                <a:ext cx="9344488" cy="4667250"/>
              </a:xfrm>
            </p:spPr>
            <p:txBody>
              <a:bodyPr>
                <a:noAutofit/>
              </a:bodyPr>
              <a:lstStyle/>
              <a:p>
                <a:r>
                  <a:rPr lang="en-GB" sz="2300" dirty="0">
                    <a:solidFill>
                      <a:schemeClr val="tx1"/>
                    </a:solidFill>
                  </a:rPr>
                  <a:t>Modified earlier protocol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2300" i="1">
                            <a:latin typeface="Cambria Math" panose="02040503050406030204" pitchFamily="18" charset="0"/>
                          </a:rPr>
                          <m:t>𝑃𝐻</m:t>
                        </m:r>
                      </m:sup>
                    </m:sSubSup>
                  </m:oMath>
                </a14:m>
                <a:r>
                  <a:rPr lang="en-GB" sz="2300" dirty="0">
                    <a:solidFill>
                      <a:schemeClr val="tx1"/>
                    </a:solidFill>
                  </a:rPr>
                  <a:t> to address problem of </a:t>
                </a:r>
                <a:r>
                  <a:rPr lang="en-GB" sz="2300" dirty="0">
                    <a:solidFill>
                      <a:srgbClr val="C00000"/>
                    </a:solidFill>
                  </a:rPr>
                  <a:t>computing sum of real vectors</a:t>
                </a:r>
                <a:r>
                  <a:rPr lang="en-GB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GB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GB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300" dirty="0">
                    <a:solidFill>
                      <a:schemeClr val="tx1"/>
                    </a:solidFill>
                  </a:rPr>
                  <a:t> in </a:t>
                </a:r>
                <a:r>
                  <a:rPr lang="en-GB" sz="2300" dirty="0"/>
                  <a:t>S</a:t>
                </a:r>
                <a:r>
                  <a:rPr lang="en-GB" sz="2300" dirty="0">
                    <a:solidFill>
                      <a:schemeClr val="tx1"/>
                    </a:solidFill>
                  </a:rPr>
                  <a:t>ingle-Message </a:t>
                </a:r>
                <a:r>
                  <a:rPr lang="en-GB" sz="2300" dirty="0"/>
                  <a:t>S</a:t>
                </a:r>
                <a:r>
                  <a:rPr lang="en-GB" sz="2300" dirty="0">
                    <a:solidFill>
                      <a:schemeClr val="tx1"/>
                    </a:solidFill>
                  </a:rPr>
                  <a:t>huffle </a:t>
                </a:r>
                <a:r>
                  <a:rPr lang="en-GB" sz="2300" dirty="0"/>
                  <a:t>M</a:t>
                </a:r>
                <a:r>
                  <a:rPr lang="en-GB" sz="2300" dirty="0">
                    <a:solidFill>
                      <a:schemeClr val="tx1"/>
                    </a:solidFill>
                  </a:rPr>
                  <a:t>odel.</a:t>
                </a:r>
              </a:p>
              <a:p>
                <a:endParaRPr lang="en-GB" sz="2300" dirty="0">
                  <a:solidFill>
                    <a:schemeClr val="tx1"/>
                  </a:solidFill>
                </a:endParaRPr>
              </a:p>
              <a:p>
                <a:r>
                  <a:rPr lang="en-GB" sz="2300" dirty="0"/>
                  <a:t>Problem was explored by Balle et al. for scalar-valued messages:</a:t>
                </a:r>
              </a:p>
              <a:p>
                <a:pPr lvl="1"/>
                <a:r>
                  <a:rPr lang="en-GB" sz="2300" dirty="0"/>
                  <a:t>addition of dimension </a:t>
                </a:r>
                <a14:m>
                  <m:oMath xmlns:m="http://schemas.openxmlformats.org/officeDocument/2006/math">
                    <m:r>
                      <a:rPr lang="en-GB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300" dirty="0"/>
                  <a:t>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sz="2300" dirty="0"/>
                  <a:t> can choose </a:t>
                </a:r>
                <a:r>
                  <a:rPr lang="en-GB" sz="2300" dirty="0">
                    <a:solidFill>
                      <a:srgbClr val="C00000"/>
                    </a:solidFill>
                  </a:rPr>
                  <a:t>number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3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GB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GB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3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3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300" dirty="0">
                    <a:solidFill>
                      <a:srgbClr val="C00000"/>
                    </a:solidFill>
                  </a:rPr>
                  <a:t> of coordinates</a:t>
                </a:r>
                <a:r>
                  <a:rPr lang="en-GB" sz="2300" dirty="0"/>
                  <a:t> to uniformly sample from each vector.</a:t>
                </a:r>
              </a:p>
              <a:p>
                <a:pPr lvl="1"/>
                <a:endParaRPr lang="en-GB" sz="2300" dirty="0"/>
              </a:p>
              <a:p>
                <a:r>
                  <a:rPr lang="en-GB" sz="2300" dirty="0"/>
                  <a:t>Focus of problem now shifted to </a:t>
                </a:r>
                <a:r>
                  <a:rPr lang="en-GB" sz="2300" dirty="0">
                    <a:solidFill>
                      <a:srgbClr val="C00000"/>
                    </a:solidFill>
                  </a:rPr>
                  <a:t>optimising this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300" dirty="0">
                    <a:solidFill>
                      <a:srgbClr val="C00000"/>
                    </a:solidFill>
                  </a:rPr>
                  <a:t> </a:t>
                </a:r>
                <a:r>
                  <a:rPr lang="en-GB" sz="2300" dirty="0"/>
                  <a:t>to </a:t>
                </a:r>
                <a:r>
                  <a:rPr lang="en-GB" sz="2300" dirty="0">
                    <a:solidFill>
                      <a:srgbClr val="C00000"/>
                    </a:solidFill>
                  </a:rPr>
                  <a:t>minimise the Mean Squared Error (MSE)</a:t>
                </a:r>
                <a:r>
                  <a:rPr lang="en-GB" sz="2300" dirty="0"/>
                  <a:t> of new protocol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300" dirty="0"/>
                  <a:t>.</a:t>
                </a:r>
              </a:p>
              <a:p>
                <a:pPr lvl="1"/>
                <a:r>
                  <a:rPr lang="en-GB" dirty="0"/>
                  <a:t>Optimal choice is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F73FD-695E-4153-82A4-F90633581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98991"/>
                <a:ext cx="9344488" cy="4667250"/>
              </a:xfrm>
              <a:blipFill>
                <a:blip r:embed="rId4"/>
                <a:stretch>
                  <a:fillRect l="-718" t="-1175" r="-1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1CBC7A-3150-4DBD-A82F-C82CE25CC259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33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AB8-BC23-4964-8FAF-2407DE7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Privacy Analysis</a:t>
            </a:r>
            <a:r>
              <a:rPr lang="en-GB" dirty="0"/>
              <a:t> of Modified Protocol</a:t>
            </a:r>
            <a:endParaRPr lang="en-GB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323555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000" b="1" i="1" dirty="0">
                    <a:solidFill>
                      <a:srgbClr val="C00000"/>
                    </a:solidFill>
                  </a:rPr>
                  <a:t>Theorem:</a:t>
                </a:r>
                <a:r>
                  <a:rPr lang="en-GB" sz="2000" i="1" dirty="0"/>
                  <a:t> The shuffled mechanism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i="1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000" i="1" dirty="0"/>
                  <a:t>-DP for any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000" i="1" dirty="0">
                    <a:solidFill>
                      <a:schemeClr val="tx1"/>
                    </a:solidFill>
                  </a:rPr>
                  <a:t> </a:t>
                </a:r>
                <a:r>
                  <a:rPr lang="en-GB" sz="2000" i="1" dirty="0"/>
                  <a:t>and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i="1" dirty="0"/>
                  <a:t> such that</a:t>
                </a:r>
              </a:p>
              <a:p>
                <a:pPr marL="0" indent="0">
                  <a:buNone/>
                </a:pPr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14</m:t>
                                      </m:r>
                                      <m:r>
                                        <a:rPr lang="en-GB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27</m:t>
                                      </m:r>
                                      <m:r>
                                        <a:rPr lang="en-GB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borderBox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000" b="1" i="1" dirty="0">
                    <a:solidFill>
                      <a:srgbClr val="C00000"/>
                    </a:solidFill>
                  </a:rPr>
                  <a:t>Theorem:</a:t>
                </a:r>
                <a:r>
                  <a:rPr lang="en-GB" sz="2000" i="1" dirty="0"/>
                  <a:t> For any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en-GB" sz="2000" i="1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i="1" dirty="0">
                    <a:solidFill>
                      <a:schemeClr val="tx1"/>
                    </a:solidFill>
                  </a:rPr>
                  <a:t>, there </a:t>
                </a:r>
                <a:r>
                  <a:rPr lang="en-GB" sz="2000" i="1" dirty="0"/>
                  <a:t>exist parameters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000" i="1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000" i="1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000" i="1" dirty="0"/>
                  <a:t>-DP and</a:t>
                </a:r>
              </a:p>
              <a:p>
                <a:pPr marL="0" indent="0">
                  <a:buNone/>
                </a:pPr>
                <a:endParaRPr lang="en-GB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m:rPr>
                              <m:sty m:val="p"/>
                            </m:rPr>
                            <a:rPr lang="en-GB" sz="2200" smtClean="0">
                              <a:latin typeface="Cambria Math" panose="02040503050406030204" pitchFamily="18" charset="0"/>
                            </a:rPr>
                            <m:t>MSE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98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2/3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1/3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4/3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18</m:t>
                                      </m:r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2/3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borderBox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323555" cy="4495276"/>
              </a:xfrm>
              <a:blipFill>
                <a:blip r:embed="rId2"/>
                <a:stretch>
                  <a:fillRect l="-586" t="-5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35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AB8-BC23-4964-8FAF-2407DE7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Normalizing</a:t>
            </a:r>
            <a:r>
              <a:rPr lang="en-GB" dirty="0"/>
              <a:t> the Mean Squared Error (MSE)</a:t>
            </a:r>
            <a:endParaRPr lang="en-GB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When calculating MSE, each coordinate location is used roughly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/>
                  <a:t> times.</a:t>
                </a:r>
              </a:p>
              <a:p>
                <a:r>
                  <a:rPr lang="en-GB" sz="2000" dirty="0"/>
                  <a:t>Need to </a:t>
                </a:r>
                <a:r>
                  <a:rPr lang="en-GB" sz="2000" dirty="0">
                    <a:solidFill>
                      <a:srgbClr val="C00000"/>
                    </a:solidFill>
                  </a:rPr>
                  <a:t>normalize Theorem 2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000" dirty="0"/>
                  <a:t> to get required expression:</a:t>
                </a:r>
              </a:p>
              <a:p>
                <a:endParaRPr lang="en-GB" sz="2000" dirty="0"/>
              </a:p>
              <a:p>
                <a:r>
                  <a:rPr lang="en-GB" sz="2100" b="1" i="1" dirty="0">
                    <a:solidFill>
                      <a:srgbClr val="C00000"/>
                    </a:solidFill>
                  </a:rPr>
                  <a:t>Corollary 1:</a:t>
                </a:r>
                <a:r>
                  <a:rPr lang="en-GB" sz="2100" i="1" dirty="0"/>
                  <a:t> For any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100" i="1" dirty="0"/>
                  <a:t>,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100" i="1" dirty="0"/>
                  <a:t>, </a:t>
                </a:r>
                <a14:m>
                  <m:oMath xmlns:m="http://schemas.openxmlformats.org/officeDocument/2006/math">
                    <m:r>
                      <a:rPr lang="en-GB" sz="2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2100" i="1" dirty="0"/>
                  <a:t> </a:t>
                </a:r>
                <a:r>
                  <a:rPr lang="en-GB" sz="2100" i="1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100" i="1" dirty="0">
                    <a:solidFill>
                      <a:schemeClr val="tx1"/>
                    </a:solidFill>
                  </a:rPr>
                  <a:t>, there </a:t>
                </a:r>
                <a:r>
                  <a:rPr lang="en-GB" sz="2100" i="1" dirty="0"/>
                  <a:t>exist parameters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100" i="1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100" i="1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100" i="1" dirty="0"/>
                  <a:t>-DP and</a:t>
                </a:r>
              </a:p>
              <a:p>
                <a:pPr marL="0" indent="0">
                  <a:buNone/>
                </a:pPr>
                <a:endParaRPr lang="en-GB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MSE</m:t>
                              </m:r>
                            </m:e>
                          </m:acc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98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/3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4/3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18</m:t>
                                      </m:r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/3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borderBox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</m:acc>
                  </m:oMath>
                </a14:m>
                <a:r>
                  <a:rPr lang="en-GB" sz="2000" i="1" dirty="0"/>
                  <a:t> </a:t>
                </a:r>
                <a:r>
                  <a:rPr lang="en-GB" sz="2000" dirty="0"/>
                  <a:t>denotes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squared error</a:t>
                </a:r>
                <a:r>
                  <a:rPr lang="en-GB" sz="2000" dirty="0"/>
                  <a:t> between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estimated average vector</a:t>
                </a:r>
                <a:r>
                  <a:rPr lang="en-GB" sz="2000" dirty="0"/>
                  <a:t> and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true average vector</a:t>
                </a:r>
                <a:r>
                  <a:rPr lang="en-GB" sz="2000" dirty="0"/>
                  <a:t>.</a:t>
                </a:r>
              </a:p>
              <a:p>
                <a:endParaRPr lang="en-GB" sz="1800" i="1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  <a:blipFill>
                <a:blip r:embed="rId2"/>
                <a:stretch>
                  <a:fillRect l="-624" t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AB8-BC23-4964-8FAF-2407DE7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Useful Error:</a:t>
            </a:r>
            <a:r>
              <a:rPr lang="en-GB" dirty="0"/>
              <a:t> Between Average Vectors</a:t>
            </a:r>
            <a:endParaRPr lang="en-GB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100" dirty="0"/>
                  <a:t>Simply </a:t>
                </a:r>
                <a:r>
                  <a:rPr lang="en-GB" sz="2100" dirty="0">
                    <a:solidFill>
                      <a:srgbClr val="C00000"/>
                    </a:solidFill>
                  </a:rPr>
                  <a:t>take the square root</a:t>
                </a:r>
                <a:r>
                  <a:rPr lang="en-GB" sz="2100" dirty="0"/>
                  <a:t> of Corollary 1:</a:t>
                </a:r>
              </a:p>
              <a:p>
                <a:endParaRPr lang="en-GB" sz="2000" dirty="0"/>
              </a:p>
              <a:p>
                <a:r>
                  <a:rPr lang="en-GB" sz="2000" b="1" i="1" dirty="0">
                    <a:solidFill>
                      <a:srgbClr val="C00000"/>
                    </a:solidFill>
                  </a:rPr>
                  <a:t>Corollary 2:</a:t>
                </a:r>
                <a:r>
                  <a:rPr lang="en-GB" sz="2000" i="1" dirty="0"/>
                  <a:t> For every statistical query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2000" i="1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i="1" dirty="0"/>
                  <a:t>, there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000" i="1" dirty="0"/>
                  <a:t>-DP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i="1" dirty="0"/>
                  <a:t>-party unbiased protocol for estimating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2000" i="1" dirty="0"/>
                  <a:t> in the Single-Message Shuffle Model with standard deviation</a:t>
                </a:r>
              </a:p>
              <a:p>
                <a:pPr marL="0" indent="0">
                  <a:buNone/>
                </a:pPr>
                <a:endParaRPr lang="en-GB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98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1/2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5/6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borderBox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GB" sz="2000" i="1" dirty="0"/>
                  <a:t> </a:t>
                </a:r>
                <a:r>
                  <a:rPr lang="en-GB" sz="2000" dirty="0"/>
                  <a:t>denotes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error</a:t>
                </a:r>
                <a:r>
                  <a:rPr lang="en-GB" sz="2000" dirty="0"/>
                  <a:t> between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estimated average vector</a:t>
                </a:r>
                <a:r>
                  <a:rPr lang="en-GB" sz="2000" dirty="0"/>
                  <a:t> and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true average vector</a:t>
                </a:r>
                <a:r>
                  <a:rPr lang="en-GB" sz="2000" dirty="0"/>
                  <a:t>.</a:t>
                </a:r>
              </a:p>
              <a:p>
                <a:endParaRPr lang="en-GB" sz="1800" i="1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  <a:blipFill>
                <a:blip r:embed="rId2"/>
                <a:stretch>
                  <a:fillRect l="-624" t="-1628" r="-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6CE-C50F-4355-B409-8026386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</a:t>
            </a:r>
            <a:r>
              <a:rPr lang="en-GB" b="1" dirty="0">
                <a:solidFill>
                  <a:srgbClr val="C00000"/>
                </a:solidFill>
              </a:rPr>
              <a:t>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B58B-BA61-4D9A-8428-86A06C33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367943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Combined private summation protocol with </a:t>
                </a:r>
                <a:r>
                  <a:rPr lang="en-GB" sz="2400" dirty="0">
                    <a:solidFill>
                      <a:srgbClr val="C00000"/>
                    </a:solidFill>
                  </a:rPr>
                  <a:t>Discrete Fourier Transform (DFT)</a:t>
                </a:r>
                <a:r>
                  <a:rPr lang="en-GB" sz="2400" dirty="0"/>
                  <a:t> to improve accuracy of tight bound:</a:t>
                </a:r>
              </a:p>
              <a:p>
                <a:pPr lvl="1"/>
                <a:r>
                  <a:rPr lang="en-GB" dirty="0"/>
                  <a:t>transformed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-dimensional message to Fourier domain and </a:t>
                </a:r>
                <a:r>
                  <a:rPr lang="en-GB" dirty="0">
                    <a:solidFill>
                      <a:srgbClr val="C00000"/>
                    </a:solidFill>
                  </a:rPr>
                  <a:t>selected a small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of its coordinates</a:t>
                </a:r>
                <a:r>
                  <a:rPr lang="en-GB" dirty="0"/>
                  <a:t>,</a:t>
                </a:r>
              </a:p>
              <a:p>
                <a:pPr lvl="1"/>
                <a:r>
                  <a:rPr lang="en-GB" dirty="0"/>
                  <a:t>before running the private summation protocol on these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remaining coordinates.</a:t>
                </a:r>
              </a:p>
              <a:p>
                <a:r>
                  <a:rPr lang="en-GB" sz="2400" dirty="0"/>
                  <a:t>Resulting estimator has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/6</m:t>
                            </m:r>
                          </m:sup>
                        </m:sSup>
                      </m:e>
                    </m:d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dirty="0"/>
              </a:p>
              <a:p>
                <a:pPr lvl="1"/>
                <a:r>
                  <a:rPr lang="en-GB" dirty="0"/>
                  <a:t>a </a:t>
                </a:r>
                <a:r>
                  <a:rPr lang="en-GB" dirty="0">
                    <a:solidFill>
                      <a:srgbClr val="C00000"/>
                    </a:solidFill>
                  </a:rPr>
                  <a:t>vast improvement</a:t>
                </a:r>
                <a:r>
                  <a:rPr lang="en-GB" dirty="0"/>
                  <a:t> on the previous estimator,</a:t>
                </a:r>
              </a:p>
              <a:p>
                <a:pPr lvl="1"/>
                <a:r>
                  <a:rPr lang="en-GB" dirty="0"/>
                  <a:t>but </a:t>
                </a:r>
                <a:r>
                  <a:rPr lang="en-GB" dirty="0">
                    <a:solidFill>
                      <a:srgbClr val="C00000"/>
                    </a:solidFill>
                  </a:rPr>
                  <a:t>some accuracy was lost</a:t>
                </a:r>
                <a:r>
                  <a:rPr lang="en-GB" dirty="0"/>
                  <a:t> through transformation of messages between original and Fourier domains.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B58B-BA61-4D9A-8428-86A06C33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367943" cy="4351338"/>
              </a:xfrm>
              <a:blipFill>
                <a:blip r:embed="rId4"/>
                <a:stretch>
                  <a:fillRect l="-1020" t="-1961" r="-17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191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02-331E-4D07-99D3-DDB715E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Experimental Evaluation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376822" cy="457517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Applied both protocols to an </a:t>
                </a:r>
                <a:r>
                  <a:rPr lang="en-GB" sz="2400" dirty="0">
                    <a:solidFill>
                      <a:srgbClr val="C00000"/>
                    </a:solidFill>
                  </a:rPr>
                  <a:t>ECG Heartbeat Categorization Dataset </a:t>
                </a:r>
                <a:r>
                  <a:rPr lang="en-GB" sz="2400" dirty="0"/>
                  <a:t>in Python.</a:t>
                </a:r>
              </a:p>
              <a:p>
                <a:endParaRPr lang="en-GB" sz="1200" dirty="0"/>
              </a:p>
              <a:p>
                <a:r>
                  <a:rPr lang="en-GB" sz="2400" dirty="0"/>
                  <a:t>Investigated </a:t>
                </a:r>
                <a:r>
                  <a:rPr lang="en-GB" sz="2400" dirty="0">
                    <a:solidFill>
                      <a:srgbClr val="C00000"/>
                    </a:solidFill>
                  </a:rPr>
                  <a:t>parameters of both the algorithm and the data</a:t>
                </a:r>
                <a:r>
                  <a:rPr lang="en-GB" sz="2400" dirty="0"/>
                  <a:t>:</a:t>
                </a:r>
              </a:p>
              <a:p>
                <a:endParaRPr lang="en-GB" sz="100" dirty="0"/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coordinates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200" dirty="0"/>
                  <a:t> retained,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buckets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/>
                  <a:t> used,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Fourier coefficients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200" dirty="0"/>
                  <a:t> (in Fourier case only),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vector dimension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/>
                  <a:t> (in basic case only),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200" dirty="0"/>
                  <a:t>,</a:t>
                </a:r>
              </a:p>
              <a:p>
                <a:pPr lvl="1"/>
                <a:r>
                  <a:rPr lang="en-GB" sz="2200" dirty="0"/>
                  <a:t>and 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vectors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/>
                  <a:t> used.</a:t>
                </a:r>
              </a:p>
              <a:p>
                <a:pPr lvl="1"/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 lvl="1"/>
                <a:endParaRPr lang="en-GB" sz="2200" dirty="0"/>
              </a:p>
              <a:p>
                <a:pPr lvl="1"/>
                <a:endParaRPr lang="en-GB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376822" cy="4575175"/>
              </a:xfrm>
              <a:blipFill>
                <a:blip r:embed="rId2"/>
                <a:stretch>
                  <a:fillRect l="-1019" t="-18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ultimate guide to writing better Python code | by Rhea Moutafis | Jul,  2020 | Towards Data Science">
            <a:extLst>
              <a:ext uri="{FF2B5EF4-FFF2-40B4-BE49-F238E27FC236}">
                <a16:creationId xmlns:a16="http://schemas.microsoft.com/office/drawing/2014/main" id="{41581F5D-0159-4966-811F-6761598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0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60CA503B-8A96-47ED-BB4C-00A9CD9F4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B2355A-E386-4761-9868-9E6DB4444CDE}"/>
                  </a:ext>
                </a:extLst>
              </p:cNvPr>
              <p:cNvSpPr txBox="1"/>
              <p:nvPr/>
            </p:nvSpPr>
            <p:spPr>
              <a:xfrm>
                <a:off x="3829967" y="2888574"/>
                <a:ext cx="187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clearly optimal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B2355A-E386-4761-9868-9E6DB4444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67" y="2888574"/>
                <a:ext cx="1879600" cy="707886"/>
              </a:xfrm>
              <a:prstGeom prst="rect">
                <a:avLst/>
              </a:prstGeom>
              <a:blipFill>
                <a:blip r:embed="rId3"/>
                <a:stretch>
                  <a:fillRect l="-3236"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162916-7013-4A4E-8BC4-BD961CAAF138}"/>
              </a:ext>
            </a:extLst>
          </p:cNvPr>
          <p:cNvCxnSpPr>
            <a:cxnSpLocks/>
          </p:cNvCxnSpPr>
          <p:nvPr/>
        </p:nvCxnSpPr>
        <p:spPr>
          <a:xfrm flipH="1">
            <a:off x="3564907" y="3685236"/>
            <a:ext cx="371591" cy="136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4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ED58A292-9C3C-4918-A398-E5B3EA86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415D22-B024-483D-857B-8B4BDCFF1D63}"/>
                  </a:ext>
                </a:extLst>
              </p:cNvPr>
              <p:cNvSpPr txBox="1"/>
              <p:nvPr/>
            </p:nvSpPr>
            <p:spPr>
              <a:xfrm>
                <a:off x="4645821" y="2413337"/>
                <a:ext cx="14310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optimal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415D22-B024-483D-857B-8B4BDCFF1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821" y="2413337"/>
                <a:ext cx="1431031" cy="1015663"/>
              </a:xfrm>
              <a:prstGeom prst="rect">
                <a:avLst/>
              </a:prstGeom>
              <a:blipFill>
                <a:blip r:embed="rId3"/>
                <a:stretch>
                  <a:fillRect l="-4255" t="-3593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69DA7B-B18E-47E3-8D7B-3C56BA1054E3}"/>
              </a:ext>
            </a:extLst>
          </p:cNvPr>
          <p:cNvCxnSpPr>
            <a:cxnSpLocks/>
          </p:cNvCxnSpPr>
          <p:nvPr/>
        </p:nvCxnSpPr>
        <p:spPr>
          <a:xfrm>
            <a:off x="4897456" y="3508744"/>
            <a:ext cx="0" cy="882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16327D-DB92-45E8-AFBA-1AF0725494FE}"/>
              </a:ext>
            </a:extLst>
          </p:cNvPr>
          <p:cNvCxnSpPr>
            <a:cxnSpLocks/>
          </p:cNvCxnSpPr>
          <p:nvPr/>
        </p:nvCxnSpPr>
        <p:spPr>
          <a:xfrm>
            <a:off x="5358809" y="3508744"/>
            <a:ext cx="159490" cy="92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8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2B59-A829-426E-951F-8A8A7242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464C-5536-40AC-B8AE-B4B6F1A5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897" cy="4450888"/>
          </a:xfrm>
        </p:spPr>
        <p:txBody>
          <a:bodyPr>
            <a:normAutofit/>
          </a:bodyPr>
          <a:lstStyle/>
          <a:p>
            <a:r>
              <a:rPr lang="en-GB" sz="2600" dirty="0"/>
              <a:t>My research area is Privacy-Enhancing Technologies (PETs), with a particular focus on Differential Privacy (DP).</a:t>
            </a:r>
          </a:p>
          <a:p>
            <a:pPr lvl="1"/>
            <a:r>
              <a:rPr lang="en-GB" sz="2600" dirty="0"/>
              <a:t>DP is a </a:t>
            </a:r>
            <a:r>
              <a:rPr lang="en-GB" sz="2600" dirty="0">
                <a:solidFill>
                  <a:srgbClr val="C00000"/>
                </a:solidFill>
              </a:rPr>
              <a:t>strong, mathematical definition of privacy </a:t>
            </a:r>
            <a:r>
              <a:rPr lang="en-GB" sz="2600" dirty="0"/>
              <a:t>in the context of statistical and machine learning analysis.</a:t>
            </a:r>
          </a:p>
          <a:p>
            <a:r>
              <a:rPr lang="en-GB" sz="2600" dirty="0"/>
              <a:t>Provides </a:t>
            </a:r>
            <a:r>
              <a:rPr lang="en-GB" sz="2600" dirty="0">
                <a:solidFill>
                  <a:srgbClr val="C00000"/>
                </a:solidFill>
              </a:rPr>
              <a:t>mathematically provable guarantee</a:t>
            </a:r>
            <a:r>
              <a:rPr lang="en-GB" sz="2600" dirty="0"/>
              <a:t> of privacy protection against wide range of </a:t>
            </a:r>
            <a:r>
              <a:rPr lang="en-GB" sz="2600" dirty="0">
                <a:solidFill>
                  <a:srgbClr val="C00000"/>
                </a:solidFill>
              </a:rPr>
              <a:t>privacy attacks</a:t>
            </a:r>
            <a:r>
              <a:rPr lang="en-GB" sz="2600" dirty="0"/>
              <a:t>,</a:t>
            </a:r>
          </a:p>
          <a:p>
            <a:pPr lvl="1"/>
            <a:r>
              <a:rPr lang="en-GB" sz="2600" dirty="0"/>
              <a:t>e.g. differencing attacks, linkage attacks, reconstruction attacks.</a:t>
            </a:r>
          </a:p>
          <a:p>
            <a:r>
              <a:rPr lang="en-GB" sz="2600" dirty="0"/>
              <a:t>Ensures that any given disclosure is </a:t>
            </a:r>
            <a:r>
              <a:rPr lang="en-GB" sz="2600" dirty="0">
                <a:solidFill>
                  <a:srgbClr val="C00000"/>
                </a:solidFill>
              </a:rPr>
              <a:t>within a small multiplicative factor</a:t>
            </a:r>
            <a:r>
              <a:rPr lang="en-GB" sz="2600" dirty="0"/>
              <a:t>, whether or not an individual participates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4259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4E0C8C92-E927-4279-80AB-724E14CB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96453-70D3-4C9D-B486-49379EF5450A}"/>
                  </a:ext>
                </a:extLst>
              </p:cNvPr>
              <p:cNvSpPr txBox="1"/>
              <p:nvPr/>
            </p:nvSpPr>
            <p:spPr>
              <a:xfrm>
                <a:off x="4170777" y="2401795"/>
                <a:ext cx="2079101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Fits closely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dependency from theory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96453-70D3-4C9D-B486-49379EF5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777" y="2401795"/>
                <a:ext cx="2079101" cy="1027204"/>
              </a:xfrm>
              <a:prstGeom prst="rect">
                <a:avLst/>
              </a:prstGeom>
              <a:blipFill>
                <a:blip r:embed="rId3"/>
                <a:stretch>
                  <a:fillRect l="-2933" t="-3571" r="-3226" b="-10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8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04EED59B-7C91-4624-B458-54581FCA0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D3C2C0-5B69-429F-8853-3EFF5AE90853}"/>
                  </a:ext>
                </a:extLst>
              </p:cNvPr>
              <p:cNvSpPr txBox="1"/>
              <p:nvPr/>
            </p:nvSpPr>
            <p:spPr>
              <a:xfrm>
                <a:off x="4574774" y="1567832"/>
                <a:ext cx="2079101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, fits closely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dependency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D3C2C0-5B69-429F-8853-3EFF5AE90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74" y="1567832"/>
                <a:ext cx="2079101" cy="1027204"/>
              </a:xfrm>
              <a:prstGeom prst="rect">
                <a:avLst/>
              </a:prstGeom>
              <a:blipFill>
                <a:blip r:embed="rId3"/>
                <a:stretch>
                  <a:fillRect l="-2924" t="-2959" b="-9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2ABF5-80AB-4440-9873-30CAE0239C19}"/>
                  </a:ext>
                </a:extLst>
              </p:cNvPr>
              <p:cNvSpPr txBox="1"/>
              <p:nvPr/>
            </p:nvSpPr>
            <p:spPr>
              <a:xfrm>
                <a:off x="7277542" y="3142214"/>
                <a:ext cx="2079101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When </a:t>
                </a:r>
                <a14:m>
                  <m:oMath xmlns:m="http://schemas.openxmlformats.org/officeDocument/2006/math">
                    <m:r>
                      <a:rPr lang="en-GB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GB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/>
                  <a:t>, fits closely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p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2000" b="1" dirty="0"/>
                  <a:t> dependency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2ABF5-80AB-4440-9873-30CAE023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42" y="3142214"/>
                <a:ext cx="2079101" cy="1027204"/>
              </a:xfrm>
              <a:prstGeom prst="rect">
                <a:avLst/>
              </a:prstGeom>
              <a:blipFill>
                <a:blip r:embed="rId4"/>
                <a:stretch>
                  <a:fillRect l="-3226" t="-2959" b="-94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274F96F0-BAD8-43A9-A571-577980D90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6A1502-6FE9-4778-B3FF-8A050D31C189}"/>
                  </a:ext>
                </a:extLst>
              </p:cNvPr>
              <p:cNvSpPr txBox="1"/>
              <p:nvPr/>
            </p:nvSpPr>
            <p:spPr>
              <a:xfrm>
                <a:off x="6095999" y="2719027"/>
                <a:ext cx="2486437" cy="719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b="1" dirty="0">
                    <a:solidFill>
                      <a:schemeClr val="tx1"/>
                    </a:solidFill>
                  </a:rPr>
                  <a:t>Fits closely to </a:t>
                </a:r>
                <a14:m>
                  <m:oMath xmlns:m="http://schemas.openxmlformats.org/officeDocument/2006/math"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dependency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6A1502-6FE9-4778-B3FF-8A050D31C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719027"/>
                <a:ext cx="2486437" cy="719428"/>
              </a:xfrm>
              <a:prstGeom prst="rect">
                <a:avLst/>
              </a:prstGeom>
              <a:blipFill>
                <a:blip r:embed="rId3"/>
                <a:stretch>
                  <a:fillRect l="-2451" t="-2542" b="-14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63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02-331E-4D07-99D3-DDB715E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What’s Next?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1679" y="1710663"/>
                <a:ext cx="8376822" cy="457517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Look further into </a:t>
                </a:r>
                <a:r>
                  <a:rPr lang="en-GB" sz="2400" dirty="0">
                    <a:solidFill>
                      <a:srgbClr val="C00000"/>
                    </a:solidFill>
                  </a:rPr>
                  <a:t>Fourier Transforms combined with Shuffle Model</a:t>
                </a:r>
                <a:r>
                  <a:rPr lang="en-GB" sz="2400" dirty="0"/>
                  <a:t>?</a:t>
                </a:r>
              </a:p>
              <a:p>
                <a:r>
                  <a:rPr lang="en-GB" sz="2400" dirty="0"/>
                  <a:t>Possible New Topic 1: </a:t>
                </a:r>
                <a:r>
                  <a:rPr lang="en-GB" sz="2400" dirty="0">
                    <a:solidFill>
                      <a:srgbClr val="C00000"/>
                    </a:solidFill>
                  </a:rPr>
                  <a:t>Secure Aggregation</a:t>
                </a:r>
                <a:endParaRPr lang="en-GB" sz="2200" dirty="0"/>
              </a:p>
              <a:p>
                <a:pPr lvl="1"/>
                <a:r>
                  <a:rPr lang="en-GB" sz="2200" dirty="0"/>
                  <a:t>Bring security ideas to privacy setting.</a:t>
                </a:r>
              </a:p>
              <a:p>
                <a:r>
                  <a:rPr lang="en-GB" sz="2400" dirty="0"/>
                  <a:t>Possible New Topic 2: </a:t>
                </a:r>
                <a:r>
                  <a:rPr lang="en-GB" sz="2400" dirty="0">
                    <a:solidFill>
                      <a:srgbClr val="C00000"/>
                    </a:solidFill>
                  </a:rPr>
                  <a:t>Regression</a:t>
                </a:r>
                <a:endParaRPr lang="en-GB" sz="2200" dirty="0"/>
              </a:p>
              <a:p>
                <a:pPr lvl="1"/>
                <a:r>
                  <a:rPr lang="en-GB" sz="2200" dirty="0">
                    <a:solidFill>
                      <a:srgbClr val="C00000"/>
                    </a:solidFill>
                  </a:rPr>
                  <a:t>Optimization problem:</a:t>
                </a:r>
                <a:r>
                  <a:rPr lang="en-GB" sz="2200" dirty="0"/>
                  <a:t> minimal distance from all vectors.</a:t>
                </a:r>
              </a:p>
              <a:p>
                <a:pPr lvl="1"/>
                <a:r>
                  <a:rPr lang="en-GB" sz="2200" dirty="0"/>
                  <a:t>Goal: </a:t>
                </a:r>
                <a:r>
                  <a:rPr lang="en-GB" sz="2200" dirty="0">
                    <a:solidFill>
                      <a:srgbClr val="C00000"/>
                    </a:solidFill>
                  </a:rPr>
                  <a:t>build a set of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>
                    <a:solidFill>
                      <a:srgbClr val="C00000"/>
                    </a:solidFill>
                  </a:rPr>
                  <a:t> coefficients as a vector</a:t>
                </a:r>
                <a:r>
                  <a:rPr lang="en-GB" sz="2200" dirty="0"/>
                  <a:t>, take inner product of new and old examples.</a:t>
                </a:r>
              </a:p>
              <a:p>
                <a:pPr lvl="1"/>
                <a:r>
                  <a:rPr lang="en-GB" sz="2200" dirty="0"/>
                  <a:t>Training data: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/>
                  <a:t> rows of these vectors, with each coefficient describing a particular property.</a:t>
                </a:r>
              </a:p>
              <a:p>
                <a:pPr lvl="1"/>
                <a:r>
                  <a:rPr lang="en-GB" sz="2200" dirty="0">
                    <a:solidFill>
                      <a:srgbClr val="C00000"/>
                    </a:solidFill>
                  </a:rPr>
                  <a:t>Use only relevant (old) information</a:t>
                </a:r>
                <a:r>
                  <a:rPr lang="en-GB" sz="2200" dirty="0"/>
                  <a:t> combined with new information to make new prediction.</a:t>
                </a:r>
              </a:p>
              <a:p>
                <a:pPr lvl="1"/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 lvl="1"/>
                <a:endParaRPr lang="en-GB" sz="2200" dirty="0"/>
              </a:p>
              <a:p>
                <a:pPr lvl="1"/>
                <a:endParaRPr lang="en-GB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679" y="1710663"/>
                <a:ext cx="8376822" cy="4575175"/>
              </a:xfrm>
              <a:blipFill>
                <a:blip r:embed="rId2"/>
                <a:stretch>
                  <a:fillRect l="-1019" t="-1867" r="-16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03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98F03-CCD0-4339-80BF-C7A5AD59AC05}"/>
              </a:ext>
            </a:extLst>
          </p:cNvPr>
          <p:cNvSpPr txBox="1">
            <a:spLocks/>
          </p:cNvSpPr>
          <p:nvPr/>
        </p:nvSpPr>
        <p:spPr>
          <a:xfrm>
            <a:off x="1524000" y="1131241"/>
            <a:ext cx="94931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200" dirty="0"/>
              <a:t>Thank you for listening </a:t>
            </a:r>
            <a:r>
              <a:rPr lang="en-GB" sz="6200" dirty="0">
                <a:sym typeface="Wingdings" panose="05000000000000000000" pitchFamily="2" charset="2"/>
              </a:rPr>
              <a:t></a:t>
            </a:r>
            <a:endParaRPr lang="en-GB" sz="6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96B688-5F5A-46EA-8F73-332C55F554CF}"/>
              </a:ext>
            </a:extLst>
          </p:cNvPr>
          <p:cNvSpPr txBox="1">
            <a:spLocks/>
          </p:cNvSpPr>
          <p:nvPr/>
        </p:nvSpPr>
        <p:spPr>
          <a:xfrm>
            <a:off x="1524000" y="3549142"/>
            <a:ext cx="9144000" cy="2017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rgbClr val="C00000"/>
                </a:solidFill>
              </a:rPr>
              <a:t>Any questions?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3162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E9F3-2538-4F9A-855E-82BC7844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4600"/>
                <a:ext cx="9246833" cy="4477521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 randomised function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/>
                  <a:t>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-differential privacy </a:t>
                </a:r>
                <a:r>
                  <a:rPr lang="en-GB" sz="2400" dirty="0"/>
                  <a:t>(for parameters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) if for all datasets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differing on at most one element, and all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sz="24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b="1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GB" dirty="0"/>
                  <a:t> .</a:t>
                </a:r>
              </a:p>
              <a:p>
                <a:pPr marL="0" indent="0" algn="ctr">
                  <a:buNone/>
                </a:pPr>
                <a:endParaRPr lang="en-GB" sz="2400" dirty="0"/>
              </a:p>
              <a:p>
                <a:r>
                  <a:rPr lang="en-GB" sz="2400" dirty="0"/>
                  <a:t>To achieve this guarantee,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introduce uncertainty (noise)</a:t>
                </a:r>
                <a:r>
                  <a:rPr lang="en-GB" sz="2400" dirty="0"/>
                  <a:t> to input of each individual.</a:t>
                </a:r>
              </a:p>
              <a:p>
                <a:pPr lvl="1"/>
                <a:r>
                  <a:rPr lang="en-GB" dirty="0"/>
                  <a:t>Get </a:t>
                </a:r>
                <a:r>
                  <a:rPr lang="en-GB" dirty="0">
                    <a:solidFill>
                      <a:srgbClr val="C00000"/>
                    </a:solidFill>
                  </a:rPr>
                  <a:t>true answer plus noise from a distribution</a:t>
                </a:r>
                <a:r>
                  <a:rPr lang="en-GB" dirty="0"/>
                  <a:t>, e.g. Geometric distribution, Laplace distribution.</a:t>
                </a:r>
              </a:p>
              <a:p>
                <a:pPr lvl="1"/>
                <a:r>
                  <a:rPr lang="en-GB" dirty="0"/>
                  <a:t>The more different the outputs are, the more noise required to make them indistinguishable from each other.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4600"/>
                <a:ext cx="9246833" cy="4477521"/>
              </a:xfrm>
              <a:blipFill>
                <a:blip r:embed="rId4"/>
                <a:stretch>
                  <a:fillRect l="-923" t="-1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1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4C0-CD4E-4BDE-B21F-A20B593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p:pic>
        <p:nvPicPr>
          <p:cNvPr id="4" name="Content Placeholder 3" descr="A picture containing game&#10;&#10;Description automatically generated">
            <a:extLst>
              <a:ext uri="{FF2B5EF4-FFF2-40B4-BE49-F238E27FC236}">
                <a16:creationId xmlns:a16="http://schemas.microsoft.com/office/drawing/2014/main" id="{F63FD9A4-0B2B-4BED-99CD-EEA2BCD7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0" y="1645166"/>
            <a:ext cx="8446643" cy="4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2025-8549-4280-A892-A6979435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771430"/>
            <a:ext cx="7696081" cy="4344146"/>
          </a:xfrm>
        </p:spPr>
        <p:txBody>
          <a:bodyPr>
            <a:normAutofit/>
          </a:bodyPr>
          <a:lstStyle/>
          <a:p>
            <a:r>
              <a:rPr lang="en-GB" sz="2200" dirty="0"/>
              <a:t>Centralised Model of DP: users submit sensitive personal information directly to a </a:t>
            </a:r>
            <a:r>
              <a:rPr lang="en-GB" sz="2200" dirty="0">
                <a:solidFill>
                  <a:srgbClr val="C00000"/>
                </a:solidFill>
              </a:rPr>
              <a:t>trusted central data collector</a:t>
            </a:r>
            <a:r>
              <a:rPr lang="en-GB" sz="2200" dirty="0"/>
              <a:t>, who</a:t>
            </a:r>
          </a:p>
          <a:p>
            <a:pPr lvl="1"/>
            <a:r>
              <a:rPr lang="en-GB" sz="2200" dirty="0"/>
              <a:t>adds random noise to raw data to provide DP,</a:t>
            </a:r>
          </a:p>
          <a:p>
            <a:pPr lvl="1"/>
            <a:r>
              <a:rPr lang="en-GB" sz="2200" dirty="0"/>
              <a:t>and assembles and analyses the aggregated results.</a:t>
            </a:r>
          </a:p>
          <a:p>
            <a:r>
              <a:rPr lang="en-GB" sz="2200" dirty="0"/>
              <a:t>Local Model of DP: </a:t>
            </a:r>
            <a:r>
              <a:rPr lang="en-GB" sz="2200" dirty="0">
                <a:solidFill>
                  <a:srgbClr val="C00000"/>
                </a:solidFill>
              </a:rPr>
              <a:t>each user applies a local randomiser</a:t>
            </a:r>
            <a:r>
              <a:rPr lang="en-GB" sz="2200" dirty="0"/>
              <a:t> to add random noise to their data before it is submitted.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No need for trusted party</a:t>
            </a:r>
            <a:r>
              <a:rPr lang="en-GB" sz="2200" dirty="0"/>
              <a:t> but noise required per user for same privacy guarantee is much higher.</a:t>
            </a:r>
          </a:p>
          <a:p>
            <a:pPr lvl="1"/>
            <a:r>
              <a:rPr lang="en-GB" sz="2200" dirty="0"/>
              <a:t>Limits usage of Local Differential Privacy (LDP) to major companies, e.g. Google, Apple and Microsoft.</a:t>
            </a:r>
          </a:p>
          <a:p>
            <a:r>
              <a:rPr lang="en-GB" sz="2200" dirty="0"/>
              <a:t>Neither </a:t>
            </a:r>
            <a:r>
              <a:rPr lang="en-GB" sz="2200" dirty="0">
                <a:solidFill>
                  <a:srgbClr val="C00000"/>
                </a:solidFill>
              </a:rPr>
              <a:t>provides a good balance</a:t>
            </a:r>
            <a:r>
              <a:rPr lang="en-GB" sz="2200" dirty="0"/>
              <a:t> between trust of central entity and level of noise required to guarantee DP.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A2966-A09A-4ACC-B094-FBF324945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" r="2" b="2"/>
          <a:stretch/>
        </p:blipFill>
        <p:spPr>
          <a:xfrm>
            <a:off x="8345010" y="878890"/>
            <a:ext cx="3383472" cy="4722921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AACFFF-02EA-4A7C-8BFA-1F1C2D4D34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C00000"/>
                </a:solidFill>
              </a:rPr>
              <a:t>Models of Differential Privacy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0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A177-5A9D-45C9-8B1B-72992A4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1F33-28A9-4F5A-A233-607B730A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5" y="1841614"/>
            <a:ext cx="8936115" cy="4390510"/>
          </a:xfrm>
        </p:spPr>
        <p:txBody>
          <a:bodyPr>
            <a:normAutofit/>
          </a:bodyPr>
          <a:lstStyle/>
          <a:p>
            <a:r>
              <a:rPr lang="en-GB" sz="2300" dirty="0"/>
              <a:t>The (Single-Message) Shuffle Model sits</a:t>
            </a:r>
            <a:r>
              <a:rPr lang="en-GB" sz="2300" dirty="0">
                <a:solidFill>
                  <a:srgbClr val="C00000"/>
                </a:solidFill>
              </a:rPr>
              <a:t> in between the Centralised and Local Models</a:t>
            </a:r>
            <a:r>
              <a:rPr lang="en-GB" sz="2300" dirty="0"/>
              <a:t> of DP:</a:t>
            </a:r>
          </a:p>
          <a:p>
            <a:pPr lvl="1"/>
            <a:r>
              <a:rPr lang="en-GB" sz="2300" dirty="0"/>
              <a:t>noise required per user for same privacy guarantee is not as high as in the Local Model.</a:t>
            </a:r>
          </a:p>
          <a:p>
            <a:r>
              <a:rPr lang="en-GB" sz="2300" dirty="0"/>
              <a:t>Introduces an additional “shuffling step” to the Local Model:</a:t>
            </a:r>
          </a:p>
          <a:p>
            <a:pPr lvl="1"/>
            <a:r>
              <a:rPr lang="en-GB" sz="2300" dirty="0"/>
              <a:t>after the data from each user is encoded, it is </a:t>
            </a:r>
            <a:r>
              <a:rPr lang="en-GB" sz="2300" dirty="0">
                <a:solidFill>
                  <a:srgbClr val="C00000"/>
                </a:solidFill>
              </a:rPr>
              <a:t>randomly permuted</a:t>
            </a:r>
            <a:r>
              <a:rPr lang="en-GB" sz="2300" dirty="0"/>
              <a:t> to</a:t>
            </a:r>
            <a:r>
              <a:rPr lang="en-GB" sz="2300" dirty="0">
                <a:solidFill>
                  <a:srgbClr val="C00000"/>
                </a:solidFill>
              </a:rPr>
              <a:t> unbind each user from their data</a:t>
            </a:r>
            <a:r>
              <a:rPr lang="en-GB" sz="2300" dirty="0"/>
              <a:t> before analysis takes place.</a:t>
            </a:r>
          </a:p>
          <a:p>
            <a:r>
              <a:rPr lang="en-GB" sz="2300" dirty="0"/>
              <a:t>Only introduced in 2019, there is much more work to be done.</a:t>
            </a:r>
          </a:p>
          <a:p>
            <a:pPr lvl="1"/>
            <a:r>
              <a:rPr lang="en-GB" sz="2300" dirty="0"/>
              <a:t>Contrasts with general DP which was first defined in 2006.</a:t>
            </a:r>
          </a:p>
          <a:p>
            <a:pPr lvl="1"/>
            <a:r>
              <a:rPr lang="en-GB" sz="2300" dirty="0"/>
              <a:t>Currently working on a protocol for </a:t>
            </a:r>
            <a:r>
              <a:rPr lang="en-GB" sz="2300" dirty="0">
                <a:solidFill>
                  <a:srgbClr val="C00000"/>
                </a:solidFill>
              </a:rPr>
              <a:t>vector-valued messages</a:t>
            </a:r>
            <a:r>
              <a:rPr lang="en-GB" sz="2300" dirty="0"/>
              <a:t>, extending an existing protocol only applicable for scalars.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AF1BC0B1-4EF6-4830-ADD4-C3EC5775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06F-08D7-4954-A411-E92E3BE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0B5A4-AFCC-4C13-93C5-D8DC0B8EB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3" y="1758412"/>
            <a:ext cx="5921407" cy="4180846"/>
          </a:xfrm>
        </p:spPr>
      </p:pic>
      <p:pic>
        <p:nvPicPr>
          <p:cNvPr id="4" name="Picture 3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B4B3314F-99EB-43FD-BD31-8658957AF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3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89F9-70FC-4BBB-AB4D-E24DEC85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Extending the Shuffle Model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0E55-03A4-4A2F-A9F0-B890F37A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6619" cy="4351338"/>
          </a:xfrm>
        </p:spPr>
        <p:txBody>
          <a:bodyPr>
            <a:normAutofit/>
          </a:bodyPr>
          <a:lstStyle/>
          <a:p>
            <a:r>
              <a:rPr lang="en-GB" sz="2200" dirty="0"/>
              <a:t>Extended </a:t>
            </a:r>
            <a:r>
              <a:rPr lang="en-GB" sz="2200" i="1" dirty="0"/>
              <a:t>“The Privacy Blanket of the Shuffle Model” </a:t>
            </a:r>
            <a:r>
              <a:rPr lang="en-GB" sz="2200" dirty="0"/>
              <a:t>(Balle et al., 2019) to be applicable to vectors rather than just scalars.</a:t>
            </a:r>
          </a:p>
          <a:p>
            <a:r>
              <a:rPr lang="en-GB" sz="2200" dirty="0"/>
              <a:t>Two contributions:</a:t>
            </a:r>
          </a:p>
          <a:p>
            <a:pPr lvl="1"/>
            <a:r>
              <a:rPr lang="en-GB" sz="2200" dirty="0"/>
              <a:t>an </a:t>
            </a:r>
            <a:r>
              <a:rPr lang="en-GB" sz="2200" dirty="0">
                <a:solidFill>
                  <a:srgbClr val="C00000"/>
                </a:solidFill>
              </a:rPr>
              <a:t>optimal single message protocol for summation of real vectors</a:t>
            </a:r>
            <a:r>
              <a:rPr lang="en-GB" sz="2200" dirty="0"/>
              <a:t> in the Shuffle Model,</a:t>
            </a:r>
          </a:p>
          <a:p>
            <a:pPr lvl="1"/>
            <a:r>
              <a:rPr lang="en-GB" sz="2200" dirty="0"/>
              <a:t>and an </a:t>
            </a:r>
            <a:r>
              <a:rPr lang="en-GB" sz="2200" dirty="0">
                <a:solidFill>
                  <a:srgbClr val="C00000"/>
                </a:solidFill>
              </a:rPr>
              <a:t>improvement of this bound</a:t>
            </a:r>
            <a:r>
              <a:rPr lang="en-GB" sz="2200" dirty="0"/>
              <a:t> through implementation of a </a:t>
            </a:r>
            <a:r>
              <a:rPr lang="en-GB" sz="2200" dirty="0">
                <a:solidFill>
                  <a:srgbClr val="C00000"/>
                </a:solidFill>
              </a:rPr>
              <a:t>Discrete Fourier Transform (DFT)</a:t>
            </a:r>
            <a:r>
              <a:rPr lang="en-GB" sz="2200" dirty="0"/>
              <a:t>, which minimises initial error at expense of the loss in accuracy.</a:t>
            </a:r>
          </a:p>
          <a:p>
            <a:r>
              <a:rPr lang="en-GB" sz="2200" dirty="0"/>
              <a:t>Contributions will aid in exploration of more sophisticated structures such as matrices and tensors in this context,</a:t>
            </a:r>
          </a:p>
          <a:p>
            <a:pPr lvl="1"/>
            <a:r>
              <a:rPr lang="en-GB" sz="2200" dirty="0"/>
              <a:t>both of which are reliant on the functionality of the vector case.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438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B04-80BC-43C7-AEFA-EC9D527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Applications for Vector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D8F6-7F92-4D1C-A3CB-C4F85B7A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Why did I choose vectors specifically as the data type?</a:t>
            </a:r>
          </a:p>
          <a:p>
            <a:r>
              <a:rPr lang="en-GB" sz="2200" dirty="0"/>
              <a:t>Practical applications in </a:t>
            </a:r>
            <a:r>
              <a:rPr lang="en-GB" sz="2200" dirty="0">
                <a:solidFill>
                  <a:srgbClr val="C00000"/>
                </a:solidFill>
              </a:rPr>
              <a:t>Federated Learning</a:t>
            </a:r>
            <a:r>
              <a:rPr lang="en-GB" sz="2200" dirty="0"/>
              <a:t>:</a:t>
            </a:r>
          </a:p>
          <a:p>
            <a:pPr lvl="1"/>
            <a:r>
              <a:rPr lang="en-GB" sz="2200" dirty="0"/>
              <a:t>a Machine Learning (ML) setting where multiple users collaborate in solving a ML problem, under coordination of service provider.</a:t>
            </a:r>
          </a:p>
          <a:p>
            <a:pPr lvl="1"/>
            <a:r>
              <a:rPr lang="en-GB" sz="2200" dirty="0"/>
              <a:t>e.g. training a Deep Neural Network to </a:t>
            </a:r>
            <a:r>
              <a:rPr lang="en-GB" sz="2200" dirty="0">
                <a:solidFill>
                  <a:srgbClr val="C00000"/>
                </a:solidFill>
              </a:rPr>
              <a:t>predict the next word that a user types</a:t>
            </a:r>
            <a:r>
              <a:rPr lang="en-GB" sz="2200" dirty="0"/>
              <a:t>,</a:t>
            </a:r>
          </a:p>
          <a:p>
            <a:pPr lvl="1"/>
            <a:r>
              <a:rPr lang="en-GB" sz="2200" dirty="0"/>
              <a:t>where </a:t>
            </a:r>
            <a:r>
              <a:rPr lang="en-GB" sz="2200" dirty="0">
                <a:solidFill>
                  <a:srgbClr val="C00000"/>
                </a:solidFill>
              </a:rPr>
              <a:t>updates are high-dimensional vectors</a:t>
            </a:r>
            <a:r>
              <a:rPr lang="en-GB" sz="2200" dirty="0"/>
              <a:t> based on information from user’s private database.</a:t>
            </a:r>
          </a:p>
          <a:p>
            <a:r>
              <a:rPr lang="en-GB" sz="2200" dirty="0"/>
              <a:t>Why did I investigate the aggregation of these vectors?</a:t>
            </a:r>
          </a:p>
          <a:p>
            <a:r>
              <a:rPr lang="en-GB" sz="2200" dirty="0"/>
              <a:t>Closely related to </a:t>
            </a:r>
            <a:r>
              <a:rPr lang="en-GB" sz="2200" dirty="0">
                <a:solidFill>
                  <a:srgbClr val="C00000"/>
                </a:solidFill>
              </a:rPr>
              <a:t>Secure Aggregation</a:t>
            </a:r>
            <a:r>
              <a:rPr lang="en-GB" sz="2200" dirty="0"/>
              <a:t>:</a:t>
            </a:r>
          </a:p>
          <a:p>
            <a:pPr lvl="1"/>
            <a:r>
              <a:rPr lang="en-GB" sz="2200" dirty="0"/>
              <a:t>used to privately compute outputs of local ML on user devices.</a:t>
            </a:r>
          </a:p>
          <a:p>
            <a:r>
              <a:rPr lang="en-GB" sz="2200" dirty="0"/>
              <a:t>Example above requires only </a:t>
            </a:r>
            <a:r>
              <a:rPr lang="en-GB" sz="2200" dirty="0">
                <a:solidFill>
                  <a:srgbClr val="C00000"/>
                </a:solidFill>
              </a:rPr>
              <a:t>element-wise weighted averages of update vectors</a:t>
            </a:r>
            <a:r>
              <a:rPr lang="en-GB" sz="2200" dirty="0"/>
              <a:t>.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7527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1492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Extending the Shuffle Model of Differential Privacy to Vectors</vt:lpstr>
      <vt:lpstr>Research Motivation</vt:lpstr>
      <vt:lpstr>Research Motivation</vt:lpstr>
      <vt:lpstr>Research Motivation</vt:lpstr>
      <vt:lpstr>PowerPoint Presentation</vt:lpstr>
      <vt:lpstr>The Shuffle Model of DP</vt:lpstr>
      <vt:lpstr>The Shuffle Model of DP</vt:lpstr>
      <vt:lpstr>Extending the Shuffle Model to Vectors</vt:lpstr>
      <vt:lpstr>Applications for Vector Data Collection</vt:lpstr>
      <vt:lpstr>Accuracy Measure: Mean Squared Error (MSE)</vt:lpstr>
      <vt:lpstr>Protocol for the Local Randomiser</vt:lpstr>
      <vt:lpstr>Modified Protocol for the Local Randomiser</vt:lpstr>
      <vt:lpstr>Privacy Analysis of Modified Protocol</vt:lpstr>
      <vt:lpstr>Normalizing the Mean Squared Error (MSE)</vt:lpstr>
      <vt:lpstr>Useful Error: Between Average Vectors</vt:lpstr>
      <vt:lpstr>Adding a Discrete Fourier Transform</vt:lpstr>
      <vt:lpstr>Experimental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Shuffle Model of Differential Privacy to Vectors</dc:title>
  <dc:creator>Scott, Mary</dc:creator>
  <cp:lastModifiedBy>SCOTT, MARY (PGR)</cp:lastModifiedBy>
  <cp:revision>129</cp:revision>
  <dcterms:created xsi:type="dcterms:W3CDTF">2020-06-05T09:45:51Z</dcterms:created>
  <dcterms:modified xsi:type="dcterms:W3CDTF">2021-06-25T18:01:31Z</dcterms:modified>
</cp:coreProperties>
</file>