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61" r:id="rId5"/>
    <p:sldId id="287" r:id="rId6"/>
    <p:sldId id="302" r:id="rId7"/>
    <p:sldId id="288" r:id="rId8"/>
    <p:sldId id="310" r:id="rId9"/>
    <p:sldId id="325" r:id="rId10"/>
    <p:sldId id="326" r:id="rId11"/>
    <p:sldId id="327" r:id="rId12"/>
    <p:sldId id="338" r:id="rId13"/>
    <p:sldId id="339" r:id="rId14"/>
    <p:sldId id="34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A65F-A913-416B-A559-C6BF89A5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CF1D-993B-4D1B-AF8E-FF43DE85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49BB-2CAF-4036-8D5C-5C104B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4F30-E013-4E92-BAD3-4693DB9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C26-F0B8-4964-88B1-3602FCC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3FB-B6E7-4594-8D23-A114EB7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3035-AAF8-423C-B2CA-AEBF6CE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6B2D-8096-4A7D-843B-8AF55D5F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5CD8-1C8C-4CB5-9B46-EFA1B5B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D0C0-89CD-44B6-8944-BDAF0FE8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B988-A40A-449E-8B2E-3B6C0526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B0FB-1CE3-40EE-AF37-92463FF5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E7F3-6AAC-4EB5-95B1-8A69F18A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081A-724F-4843-BC45-2DD034F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9D2-D382-44A8-A840-CD7E109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24B-F0B4-49C5-BF8E-8885826F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16AE-2F58-4E1D-9477-75C11E81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3C9-8762-48A9-91A2-ED41B00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5DE0-1376-4ECC-BE71-0899C97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390-7E99-43DE-BFBB-6B8B0DE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61F-0308-400A-B897-3B8BB6B9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9C3E-D5EA-4DB6-A5D7-9AF6495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80CF-653A-430A-AC97-F3CDDE44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DC0-7F48-440B-B771-41D43FC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AFE3-D46D-4678-AFCA-34E82504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2838-513E-4887-9AF2-14807FF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CB2F-77FB-4253-A421-89E19A77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8112-C3C4-4759-AFE9-29DBB0AE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698C-C3EB-4468-B6AD-FE260AE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C5F3-783D-4C16-9473-A20AB554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6B6C-2097-46E4-B553-2C53272E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F87-36A0-47FF-887A-61D9B136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F5EF-53AA-429B-AFAF-8D72F4AB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AE72-B0FE-4CED-A93D-FEE2CAF28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5901-529F-4451-88FB-EA57A5C5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632D-B92D-4D1C-9723-0714EC0D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3DF5F-CBC9-41E8-AEA5-18A1C62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F05B-1203-4969-A3C1-DEC2D35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4E88-93D9-4AF8-9A03-897A4AB4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43-7307-4302-B3D9-1610A45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FB85-6759-4573-886A-BDA65B9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36E1-3394-4146-B1B0-1C8B41B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B918-4C62-4618-A538-FA362AD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3E24-0D43-451C-B7C8-19E0CAB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BCAC-4644-4876-A888-1643CE6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D03F-20BB-4B22-8C7A-55FD5914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FE-CD96-4B87-9E4D-1A5A3D8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F068-58B7-46EC-9486-E1D848C1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D884-FC9C-4594-BD8C-21AE5C69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4C49-9CDD-4E0E-A056-ACBF6DD7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399C-9D2F-4BBE-9719-AE34E3E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8FB5-E4FC-410F-80DF-25CF137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1C7-08F3-4385-A5E3-90C9BA4E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41BE-0B61-4214-83AB-8D784F725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E6FD-DD73-4554-B207-02704BD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2CB8-48E2-4850-860D-4E110C6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F7F6-E22D-4D02-82F7-BC9EF81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6828E-3252-4742-9156-450EB858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8F10-19F8-4E39-9994-16BB61A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845A-A1B6-4219-861F-705204CE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33E7-E5E1-418B-A26A-23A95535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55F-A00F-402D-872F-F82168F3B569}" type="datetimeFigureOut">
              <a:rPr lang="en-GB" smtClean="0"/>
              <a:t>16/11/2021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BF80-2209-482E-B6D9-BA4029AA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96FE-A11E-4208-AA24-508432A5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3A7-BCE1-441F-814B-6D3F26272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Applying the </a:t>
            </a:r>
            <a:r>
              <a:rPr lang="en-GB" b="1" dirty="0">
                <a:solidFill>
                  <a:srgbClr val="C00000"/>
                </a:solidFill>
              </a:rPr>
              <a:t>Shuffle Model of Differential Privacy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Vector Aggregation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D3ED-74D1-446D-BFDB-CA4FEAFB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738"/>
            <a:ext cx="9144000" cy="1655762"/>
          </a:xfrm>
        </p:spPr>
        <p:txBody>
          <a:bodyPr>
            <a:normAutofit fontScale="55000" lnSpcReduction="20000"/>
          </a:bodyPr>
          <a:lstStyle/>
          <a:p>
            <a:endParaRPr lang="en-GB" dirty="0"/>
          </a:p>
          <a:p>
            <a:r>
              <a:rPr lang="en-GB" sz="6500" dirty="0">
                <a:solidFill>
                  <a:srgbClr val="C00000"/>
                </a:solidFill>
              </a:rPr>
              <a:t>Mary Scott</a:t>
            </a:r>
          </a:p>
          <a:p>
            <a:r>
              <a:rPr lang="en-GB" sz="4200" dirty="0"/>
              <a:t>Joint work with Graham Cormode and Carsten Maple</a:t>
            </a:r>
          </a:p>
          <a:p>
            <a:r>
              <a:rPr lang="en-GB" sz="4200" dirty="0"/>
              <a:t>Accepted by </a:t>
            </a:r>
            <a:r>
              <a:rPr lang="en-GB" sz="4200" dirty="0">
                <a:solidFill>
                  <a:srgbClr val="C00000"/>
                </a:solidFill>
              </a:rPr>
              <a:t>British International Conference on Databases (BICOD)</a:t>
            </a:r>
          </a:p>
        </p:txBody>
      </p:sp>
    </p:spTree>
    <p:extLst>
      <p:ext uri="{BB962C8B-B14F-4D97-AF65-F5344CB8AC3E}">
        <p14:creationId xmlns:p14="http://schemas.microsoft.com/office/powerpoint/2010/main" val="39420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09"/>
    </mc:Choice>
    <mc:Fallback xmlns="">
      <p:transition spd="slow" advTm="199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647871E-293F-4C4A-9B0C-CA21BDA7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88A11-30B5-43E3-9ACE-0498912F3C4A}"/>
                  </a:ext>
                </a:extLst>
              </p:cNvPr>
              <p:cNvSpPr txBox="1"/>
              <p:nvPr/>
            </p:nvSpPr>
            <p:spPr>
              <a:xfrm>
                <a:off x="5241421" y="2415592"/>
                <a:ext cx="14310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optimal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88A11-30B5-43E3-9ACE-0498912F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421" y="2415592"/>
                <a:ext cx="1431031" cy="707886"/>
              </a:xfrm>
              <a:prstGeom prst="rect">
                <a:avLst/>
              </a:prstGeom>
              <a:blipFill>
                <a:blip r:embed="rId3"/>
                <a:stretch>
                  <a:fillRect l="-4681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15878-E959-4067-B1E9-19EED2DCD973}"/>
              </a:ext>
            </a:extLst>
          </p:cNvPr>
          <p:cNvCxnSpPr>
            <a:cxnSpLocks/>
          </p:cNvCxnSpPr>
          <p:nvPr/>
        </p:nvCxnSpPr>
        <p:spPr>
          <a:xfrm flipH="1">
            <a:off x="4754881" y="3120099"/>
            <a:ext cx="486540" cy="1082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8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7C17857-757F-4A87-8439-31DFE9AF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/>
              <p:nvPr/>
            </p:nvSpPr>
            <p:spPr>
              <a:xfrm>
                <a:off x="4161900" y="2273549"/>
                <a:ext cx="207910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Fits closely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dependency from theory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00" y="2273549"/>
                <a:ext cx="2079101" cy="1027204"/>
              </a:xfrm>
              <a:prstGeom prst="rect">
                <a:avLst/>
              </a:prstGeom>
              <a:blipFill>
                <a:blip r:embed="rId3"/>
                <a:stretch>
                  <a:fillRect l="-3226" t="-3571" r="-2933" b="-10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Chart, bar chart&#10;&#10;Description automatically generated">
            <a:extLst>
              <a:ext uri="{FF2B5EF4-FFF2-40B4-BE49-F238E27FC236}">
                <a16:creationId xmlns:a16="http://schemas.microsoft.com/office/drawing/2014/main" id="{AD255B15-4C7B-4CD3-A107-8123641D1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419700A6-A1E8-4953-B26D-C40709EEB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5EDD159-FCA8-4830-B358-4CA321FBF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5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98F03-CCD0-4339-80BF-C7A5AD59AC05}"/>
              </a:ext>
            </a:extLst>
          </p:cNvPr>
          <p:cNvSpPr txBox="1">
            <a:spLocks/>
          </p:cNvSpPr>
          <p:nvPr/>
        </p:nvSpPr>
        <p:spPr>
          <a:xfrm>
            <a:off x="1524000" y="1131241"/>
            <a:ext cx="94931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200" dirty="0"/>
              <a:t>Thank you for listening </a:t>
            </a:r>
            <a:r>
              <a:rPr lang="en-GB" sz="6200" dirty="0">
                <a:sym typeface="Wingdings" panose="05000000000000000000" pitchFamily="2" charset="2"/>
              </a:rPr>
              <a:t></a:t>
            </a:r>
            <a:endParaRPr lang="en-GB" sz="6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96B688-5F5A-46EA-8F73-332C55F554CF}"/>
              </a:ext>
            </a:extLst>
          </p:cNvPr>
          <p:cNvSpPr txBox="1">
            <a:spLocks/>
          </p:cNvSpPr>
          <p:nvPr/>
        </p:nvSpPr>
        <p:spPr>
          <a:xfrm>
            <a:off x="1524000" y="3549142"/>
            <a:ext cx="9144000" cy="2017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rgbClr val="C00000"/>
                </a:solidFill>
              </a:rPr>
              <a:t>Any questions?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316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8"/>
    </mc:Choice>
    <mc:Fallback xmlns="">
      <p:transition spd="slow" advTm="167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2B59-A829-426E-951F-8A8A7242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464C-5536-40AC-B8AE-B4B6F1A5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77652" cy="4450888"/>
          </a:xfrm>
        </p:spPr>
        <p:txBody>
          <a:bodyPr>
            <a:normAutofit/>
          </a:bodyPr>
          <a:lstStyle/>
          <a:p>
            <a:r>
              <a:rPr lang="en-GB" dirty="0"/>
              <a:t>Differential Privacy (DP) is a </a:t>
            </a:r>
            <a:r>
              <a:rPr lang="en-GB" dirty="0">
                <a:solidFill>
                  <a:srgbClr val="C00000"/>
                </a:solidFill>
              </a:rPr>
              <a:t>strong, mathematical definition of privacy </a:t>
            </a:r>
            <a:r>
              <a:rPr lang="en-GB" dirty="0"/>
              <a:t>in the context of statistical and machine learning analysis.</a:t>
            </a:r>
          </a:p>
          <a:p>
            <a:r>
              <a:rPr lang="en-GB" dirty="0"/>
              <a:t>Provides </a:t>
            </a:r>
            <a:r>
              <a:rPr lang="en-GB" dirty="0">
                <a:solidFill>
                  <a:srgbClr val="C00000"/>
                </a:solidFill>
              </a:rPr>
              <a:t>mathematically provable guarantee</a:t>
            </a:r>
            <a:r>
              <a:rPr lang="en-GB" dirty="0"/>
              <a:t> of privacy protection against wide range of </a:t>
            </a:r>
            <a:r>
              <a:rPr lang="en-GB" dirty="0">
                <a:solidFill>
                  <a:srgbClr val="C00000"/>
                </a:solidFill>
              </a:rPr>
              <a:t>privacy attacks</a:t>
            </a:r>
            <a:r>
              <a:rPr lang="en-GB" dirty="0"/>
              <a:t>,</a:t>
            </a:r>
          </a:p>
          <a:p>
            <a:pPr lvl="1"/>
            <a:r>
              <a:rPr lang="en-GB" sz="2800" dirty="0"/>
              <a:t>e.g. differencing attacks, linkage attacks, reconstruction attacks.</a:t>
            </a:r>
          </a:p>
          <a:p>
            <a:r>
              <a:rPr lang="en-GB" dirty="0"/>
              <a:t>Ensures that any given disclosure is </a:t>
            </a:r>
            <a:r>
              <a:rPr lang="en-GB" dirty="0">
                <a:solidFill>
                  <a:srgbClr val="C00000"/>
                </a:solidFill>
              </a:rPr>
              <a:t>within a small multiplicative factor</a:t>
            </a:r>
            <a:r>
              <a:rPr lang="en-GB" dirty="0"/>
              <a:t>, whether or not an individual participates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425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47"/>
    </mc:Choice>
    <mc:Fallback xmlns="">
      <p:transition spd="slow" advTm="4244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E9F3-2538-4F9A-855E-82BC784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600"/>
                <a:ext cx="9779493" cy="44775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randomized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-differential privacy </a:t>
                </a:r>
                <a:r>
                  <a:rPr lang="en-GB" dirty="0"/>
                  <a:t>(for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) if for all datasets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differing on at most one element, and all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GB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</a:t>
                </a:r>
              </a:p>
              <a:p>
                <a:endParaRPr lang="en-GB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sz="3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  <m:r>
                          <a:rPr lang="en-GB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GB" sz="36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36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600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3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sz="3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sz="3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3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sz="3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3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GB" sz="3600" dirty="0"/>
                  <a:t> .</a:t>
                </a:r>
                <a:endParaRPr lang="en-GB" sz="3200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600"/>
                <a:ext cx="9779493" cy="4477521"/>
              </a:xfrm>
              <a:blipFill>
                <a:blip r:embed="rId2"/>
                <a:stretch>
                  <a:fillRect l="-1309" r="-6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1"/>
    </mc:Choice>
    <mc:Fallback xmlns="">
      <p:transition spd="slow" advTm="459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4C0-CD4E-4BDE-B21F-A20B593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p:pic>
        <p:nvPicPr>
          <p:cNvPr id="4" name="Content Placeholder 3" descr="A picture containing game&#10;&#10;Description automatically generated">
            <a:extLst>
              <a:ext uri="{FF2B5EF4-FFF2-40B4-BE49-F238E27FC236}">
                <a16:creationId xmlns:a16="http://schemas.microsoft.com/office/drawing/2014/main" id="{F63FD9A4-0B2B-4BED-99CD-EEA2BCD7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0" y="1645166"/>
            <a:ext cx="8446643" cy="4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2"/>
    </mc:Choice>
    <mc:Fallback xmlns="">
      <p:transition spd="slow" advTm="228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177-5A9D-45C9-8B1B-72992A4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1F33-28A9-4F5A-A233-607B730A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5" y="1841614"/>
            <a:ext cx="8936115" cy="4390510"/>
          </a:xfrm>
        </p:spPr>
        <p:txBody>
          <a:bodyPr>
            <a:normAutofit/>
          </a:bodyPr>
          <a:lstStyle/>
          <a:p>
            <a:r>
              <a:rPr lang="en-GB" dirty="0"/>
              <a:t>The (Single-Message) Shuffle Model sits</a:t>
            </a:r>
            <a:r>
              <a:rPr lang="en-GB" dirty="0">
                <a:solidFill>
                  <a:srgbClr val="C00000"/>
                </a:solidFill>
              </a:rPr>
              <a:t> in between the Centralized and Local Models</a:t>
            </a:r>
            <a:r>
              <a:rPr lang="en-GB" dirty="0"/>
              <a:t> of DP:</a:t>
            </a:r>
          </a:p>
          <a:p>
            <a:pPr lvl="1"/>
            <a:r>
              <a:rPr lang="en-GB" sz="2800" dirty="0"/>
              <a:t>noise required per user for same privacy guarantee is not as high as in the Local Model.</a:t>
            </a:r>
          </a:p>
          <a:p>
            <a:r>
              <a:rPr lang="en-GB" dirty="0"/>
              <a:t>Introduces an additional “shuffling step” to the Local Model:</a:t>
            </a:r>
          </a:p>
          <a:p>
            <a:pPr lvl="1"/>
            <a:r>
              <a:rPr lang="en-GB" sz="2800" dirty="0"/>
              <a:t>after the data from each user is encoded, it is </a:t>
            </a:r>
            <a:r>
              <a:rPr lang="en-GB" sz="2800" dirty="0">
                <a:solidFill>
                  <a:srgbClr val="C00000"/>
                </a:solidFill>
              </a:rPr>
              <a:t>randomly permuted</a:t>
            </a:r>
            <a:r>
              <a:rPr lang="en-GB" sz="2800" dirty="0"/>
              <a:t> to</a:t>
            </a:r>
            <a:r>
              <a:rPr lang="en-GB" sz="2800" dirty="0">
                <a:solidFill>
                  <a:srgbClr val="C00000"/>
                </a:solidFill>
              </a:rPr>
              <a:t> unbind each user from their data</a:t>
            </a:r>
            <a:r>
              <a:rPr lang="en-GB" sz="2800" dirty="0"/>
              <a:t> before analysis takes place.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AF1BC0B1-4EF6-4830-ADD4-C3EC5775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64"/>
    </mc:Choice>
    <mc:Fallback xmlns="">
      <p:transition spd="slow" advTm="438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06F-08D7-4954-A411-E92E3BE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0B5A4-AFCC-4C13-93C5-D8DC0B8E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1758412"/>
            <a:ext cx="5921407" cy="4180846"/>
          </a:xfrm>
        </p:spPr>
      </p:pic>
      <p:pic>
        <p:nvPicPr>
          <p:cNvPr id="4" name="Picture 3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B4B3314F-99EB-43FD-BD31-8658957A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01"/>
    </mc:Choice>
    <mc:Fallback xmlns="">
      <p:transition spd="slow" advTm="329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89F9-70FC-4BBB-AB4D-E24DEC85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Extending the Shuffle Model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0E55-03A4-4A2F-A9F0-B890F37A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891" cy="4351338"/>
          </a:xfrm>
        </p:spPr>
        <p:txBody>
          <a:bodyPr>
            <a:normAutofit/>
          </a:bodyPr>
          <a:lstStyle/>
          <a:p>
            <a:r>
              <a:rPr lang="en-GB" dirty="0"/>
              <a:t>Extended </a:t>
            </a:r>
            <a:r>
              <a:rPr lang="en-GB" i="1" dirty="0"/>
              <a:t>“The Privacy Blanket of the Shuffle Model” </a:t>
            </a:r>
            <a:r>
              <a:rPr lang="en-GB" dirty="0"/>
              <a:t>(Balle et al., 2019) to be applicable to vectors rather than just scalars.</a:t>
            </a:r>
          </a:p>
          <a:p>
            <a:r>
              <a:rPr lang="en-GB" dirty="0"/>
              <a:t>Two contributions:</a:t>
            </a:r>
          </a:p>
          <a:p>
            <a:pPr lvl="1"/>
            <a:r>
              <a:rPr lang="en-GB" sz="2800" dirty="0"/>
              <a:t>an </a:t>
            </a:r>
            <a:r>
              <a:rPr lang="en-GB" sz="2800" dirty="0">
                <a:solidFill>
                  <a:srgbClr val="C00000"/>
                </a:solidFill>
              </a:rPr>
              <a:t>optimal single message protocol for summation of real vectors</a:t>
            </a:r>
            <a:r>
              <a:rPr lang="en-GB" sz="2800" dirty="0"/>
              <a:t> in the Shuffle Model,</a:t>
            </a:r>
          </a:p>
          <a:p>
            <a:pPr lvl="1"/>
            <a:r>
              <a:rPr lang="en-GB" sz="2800" dirty="0"/>
              <a:t>and an </a:t>
            </a:r>
            <a:r>
              <a:rPr lang="en-GB" sz="2800" dirty="0">
                <a:solidFill>
                  <a:srgbClr val="C00000"/>
                </a:solidFill>
              </a:rPr>
              <a:t>improvement of this bound</a:t>
            </a:r>
            <a:r>
              <a:rPr lang="en-GB" sz="2800" dirty="0"/>
              <a:t> through implementation of a </a:t>
            </a:r>
            <a:r>
              <a:rPr lang="en-GB" sz="2800" dirty="0">
                <a:solidFill>
                  <a:srgbClr val="C00000"/>
                </a:solidFill>
              </a:rPr>
              <a:t>Discrete Fourier Transform (DFT)</a:t>
            </a:r>
            <a:r>
              <a:rPr lang="en-GB" sz="2800" dirty="0"/>
              <a:t>, which minimises initial error at expense of the loss in accuracy.</a:t>
            </a:r>
          </a:p>
        </p:txBody>
      </p:sp>
    </p:spTree>
    <p:extLst>
      <p:ext uri="{BB962C8B-B14F-4D97-AF65-F5344CB8AC3E}">
        <p14:creationId xmlns:p14="http://schemas.microsoft.com/office/powerpoint/2010/main" val="17244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14"/>
    </mc:Choice>
    <mc:Fallback xmlns="">
      <p:transition spd="slow" advTm="4651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Experimental Evaluation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9100559" cy="45751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Applied protocol to an </a:t>
                </a:r>
                <a:r>
                  <a:rPr lang="en-GB" dirty="0">
                    <a:solidFill>
                      <a:srgbClr val="C00000"/>
                    </a:solidFill>
                  </a:rPr>
                  <a:t>ECG Heartbeat Categorization Dataset </a:t>
                </a:r>
                <a:r>
                  <a:rPr lang="en-GB" dirty="0"/>
                  <a:t>in Python.</a:t>
                </a:r>
              </a:p>
              <a:p>
                <a:endParaRPr lang="en-GB" sz="1400" dirty="0"/>
              </a:p>
              <a:p>
                <a:r>
                  <a:rPr lang="en-GB" dirty="0"/>
                  <a:t>Investigated </a:t>
                </a:r>
                <a:r>
                  <a:rPr lang="en-GB" dirty="0">
                    <a:solidFill>
                      <a:srgbClr val="C00000"/>
                    </a:solidFill>
                  </a:rPr>
                  <a:t>parameters of both the algorithm and the data</a:t>
                </a:r>
                <a:r>
                  <a:rPr lang="en-GB" dirty="0"/>
                  <a:t>:</a:t>
                </a:r>
              </a:p>
              <a:p>
                <a:endParaRPr lang="en-GB" sz="200" dirty="0"/>
              </a:p>
              <a:p>
                <a:pPr lvl="1"/>
                <a:r>
                  <a:rPr lang="en-GB" dirty="0"/>
                  <a:t>the </a:t>
                </a:r>
                <a:r>
                  <a:rPr lang="en-GB" dirty="0">
                    <a:solidFill>
                      <a:srgbClr val="C00000"/>
                    </a:solidFill>
                  </a:rPr>
                  <a:t>number of coordinates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retained,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dirty="0">
                    <a:solidFill>
                      <a:srgbClr val="C00000"/>
                    </a:solidFill>
                  </a:rPr>
                  <a:t>number of buckets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used,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dirty="0">
                    <a:solidFill>
                      <a:srgbClr val="C00000"/>
                    </a:solidFill>
                  </a:rPr>
                  <a:t>number of Fourier coefficients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(in Fourier case only),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dirty="0">
                    <a:solidFill>
                      <a:srgbClr val="C00000"/>
                    </a:solidFill>
                  </a:rPr>
                  <a:t>vector dimension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 (in basic case only),</a:t>
                </a:r>
              </a:p>
              <a:p>
                <a:pPr lvl="1"/>
                <a:r>
                  <a:rPr lang="en-GB" dirty="0"/>
                  <a:t>the </a:t>
                </a:r>
                <a:r>
                  <a:rPr lang="en-GB" dirty="0">
                    <a:solidFill>
                      <a:srgbClr val="C0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and the </a:t>
                </a:r>
                <a:r>
                  <a:rPr lang="en-GB" dirty="0">
                    <a:solidFill>
                      <a:srgbClr val="C00000"/>
                    </a:solidFill>
                  </a:rPr>
                  <a:t>number of vectors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used.</a:t>
                </a:r>
              </a:p>
              <a:p>
                <a:pPr lvl="1"/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lvl="1"/>
                <a:endParaRPr lang="en-GB" sz="2200" dirty="0"/>
              </a:p>
              <a:p>
                <a:pPr lvl="1"/>
                <a:endParaRPr lang="en-GB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9100559" cy="4575175"/>
              </a:xfrm>
              <a:blipFill>
                <a:blip r:embed="rId2"/>
                <a:stretch>
                  <a:fillRect l="-1139" t="-2130" r="-10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ultimate guide to writing better Python code | by Rhea Moutafis | Jul,  2020 | Towards Data Science">
            <a:extLst>
              <a:ext uri="{FF2B5EF4-FFF2-40B4-BE49-F238E27FC236}">
                <a16:creationId xmlns:a16="http://schemas.microsoft.com/office/drawing/2014/main" id="{41581F5D-0159-4966-811F-6761598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12"/>
    </mc:Choice>
    <mc:Fallback xmlns="">
      <p:transition spd="slow" advTm="6321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B55C6EFF-2A83-4940-9646-498C7357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0A5AE-CA4E-42AF-9D94-99148557E194}"/>
                  </a:ext>
                </a:extLst>
              </p:cNvPr>
              <p:cNvSpPr txBox="1"/>
              <p:nvPr/>
            </p:nvSpPr>
            <p:spPr>
              <a:xfrm>
                <a:off x="3394774" y="2904969"/>
                <a:ext cx="187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clearly optimal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0A5AE-CA4E-42AF-9D94-99148557E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74" y="2904969"/>
                <a:ext cx="1879600" cy="707886"/>
              </a:xfrm>
              <a:prstGeom prst="rect">
                <a:avLst/>
              </a:prstGeom>
              <a:blipFill>
                <a:blip r:embed="rId3"/>
                <a:stretch>
                  <a:fillRect l="-3571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E6C53-E433-4026-8766-CF9ABB090949}"/>
              </a:ext>
            </a:extLst>
          </p:cNvPr>
          <p:cNvCxnSpPr>
            <a:cxnSpLocks/>
          </p:cNvCxnSpPr>
          <p:nvPr/>
        </p:nvCxnSpPr>
        <p:spPr>
          <a:xfrm flipH="1">
            <a:off x="3209614" y="3674281"/>
            <a:ext cx="371591" cy="136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4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411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Applying the Shuffle Model of Differential Privacy to Vector Aggregation</vt:lpstr>
      <vt:lpstr>Research Motivation</vt:lpstr>
      <vt:lpstr>Research Motivation</vt:lpstr>
      <vt:lpstr>Research Motivation</vt:lpstr>
      <vt:lpstr>The Shuffle Model of DP</vt:lpstr>
      <vt:lpstr>The Shuffle Model of DP</vt:lpstr>
      <vt:lpstr>Extending the Shuffle Model to Vectors</vt:lpstr>
      <vt:lpstr>Experimental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Shuffle Model of Differential Privacy to Vectors</dc:title>
  <dc:creator>Scott, Mary</dc:creator>
  <cp:lastModifiedBy>SCOTT, MARY (PGR)</cp:lastModifiedBy>
  <cp:revision>150</cp:revision>
  <dcterms:created xsi:type="dcterms:W3CDTF">2020-06-05T09:45:51Z</dcterms:created>
  <dcterms:modified xsi:type="dcterms:W3CDTF">2021-11-16T19:37:49Z</dcterms:modified>
</cp:coreProperties>
</file>