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84" r:id="rId4"/>
    <p:sldId id="261" r:id="rId5"/>
    <p:sldId id="287" r:id="rId6"/>
    <p:sldId id="302" r:id="rId7"/>
    <p:sldId id="288" r:id="rId8"/>
    <p:sldId id="292" r:id="rId9"/>
    <p:sldId id="310" r:id="rId10"/>
    <p:sldId id="314" r:id="rId11"/>
    <p:sldId id="31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53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DA65F-A913-416B-A559-C6BF89A5F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BDCF1D-993B-4D1B-AF8E-FF43DE857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649BB-2CAF-4036-8D5C-5C104B04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64F30-E013-4E92-BAD3-4693DB959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9FC26-F0B8-4964-88B1-3602FCC2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193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FE3FB-B6E7-4594-8D23-A114EB7D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33035-AAF8-423C-B2CA-AEBF6CEF9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26B2D-8096-4A7D-843B-8AF55D5FE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95CD8-1C8C-4CB5-9B46-EFA1B5B5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CD0C0-89CD-44B6-8944-BDAF0FE8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015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D2B988-A40A-449E-8B2E-3B6C052611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7B0FB-1CE3-40EE-AF37-92463FF56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E7F3-6AAC-4EB5-95B1-8A69F18A7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4081A-724F-4843-BC45-2DD034FB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7C9D2-D382-44A8-A840-CD7E1091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434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724B-F0B4-49C5-BF8E-8885826F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716AE-2F58-4E1D-9477-75C11E810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E13C9-8762-48A9-91A2-ED41B00C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F5DE0-1376-4ECC-BE71-0899C97C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20390-7E99-43DE-BFBB-6B8B0DE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576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361F-0308-400A-B897-3B8BB6B9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C9C3E-D5EA-4DB6-A5D7-9AF6495BB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480CF-653A-430A-AC97-F3CDDE444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ADC0-7F48-440B-B771-41D43FC9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8AFE3-D46D-4678-AFCA-34E825048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61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52838-513E-4887-9AF2-14807FFF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1CB2F-77FB-4253-A421-89E19A776D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C8112-C3C4-4759-AFE9-29DBB0AEB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0698C-C3EB-4468-B6AD-FE260AE4A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57C5F3-783D-4C16-9473-A20AB5541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F6B6C-2097-46E4-B553-2C53272E6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5923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16F87-36A0-47FF-887A-61D9B136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8F5EF-53AA-429B-AFAF-8D72F4AB5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AE72-B0FE-4CED-A93D-FEE2CAF28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B75901-529F-4451-88FB-EA57A5C51E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0632D-B92D-4D1C-9723-0714EC0D1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03DF5F-CBC9-41E8-AEA5-18A1C621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AFF05B-1203-4969-A3C1-DEC2D35FE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574E88-93D9-4AF8-9A03-897A4AB4F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8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28643-7307-4302-B3D9-1610A4560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E6FB85-6759-4573-886A-BDA65B95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036E1-3394-4146-B1B0-1C8B41B6D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85B918-4C62-4618-A538-FA362AD48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30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D3E24-0D43-451C-B7C8-19E0CABB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0ABCAC-4644-4876-A888-1643CE6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FD03F-20BB-4B22-8C7A-55FD5914B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947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63FE-CD96-4B87-9E4D-1A5A3D8C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5F068-58B7-46EC-9486-E1D848C14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02D884-FC9C-4594-BD8C-21AE5C692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14C49-9CDD-4E0E-A056-ACBF6DD7C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F399C-9D2F-4BBE-9719-AE34E3EE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F8FB5-E4FC-410F-80DF-25CF1374B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43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A61C7-08F3-4385-A5E3-90C9BA4E9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3741BE-0B61-4214-83AB-8D784F725D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44E6FD-DD73-4554-B207-02704BD86C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32CB8-48E2-4850-860D-4E110C681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B655F-A00F-402D-872F-F82168F3B56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3F7F6-E22D-4D02-82F7-BC9EF811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6828E-3252-4742-9156-450EB858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28F10-19F8-4E39-9994-16BB61AEC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7845A-A1B6-4219-861F-705204CE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33E7-E5E1-418B-A26A-23A95535D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B655F-A00F-402D-872F-F82168F3B569}" type="datetimeFigureOut">
              <a:rPr lang="en-GB" smtClean="0"/>
              <a:t>28/10/2020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FBF80-2209-482E-B6D9-BA4029AAF5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296FE-A11E-4208-AA24-508432A57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61728-BD95-4E46-9827-D037F4CDBD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542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4C3A7-BCE1-441F-814B-6D3F262722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Extending the </a:t>
            </a:r>
            <a:r>
              <a:rPr lang="en-GB" b="1" dirty="0">
                <a:solidFill>
                  <a:srgbClr val="C00000"/>
                </a:solidFill>
              </a:rPr>
              <a:t>Shuffle Model of Differential Privacy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/>
              <a:t>to Vectors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75D3ED-74D1-446D-BFDB-CA4FEAFB6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68738"/>
            <a:ext cx="9144000" cy="1655762"/>
          </a:xfrm>
        </p:spPr>
        <p:txBody>
          <a:bodyPr>
            <a:normAutofit fontScale="62500" lnSpcReduction="20000"/>
          </a:bodyPr>
          <a:lstStyle/>
          <a:p>
            <a:endParaRPr lang="en-GB" dirty="0"/>
          </a:p>
          <a:p>
            <a:r>
              <a:rPr lang="en-GB" sz="5100" dirty="0">
                <a:solidFill>
                  <a:srgbClr val="C00000"/>
                </a:solidFill>
              </a:rPr>
              <a:t>Mary Scott</a:t>
            </a:r>
          </a:p>
          <a:p>
            <a:r>
              <a:rPr lang="en-GB" sz="4200" dirty="0"/>
              <a:t>Joint work (in progress) with </a:t>
            </a:r>
          </a:p>
          <a:p>
            <a:r>
              <a:rPr lang="en-GB" sz="4200" dirty="0"/>
              <a:t>Graham Cormode and Carsten Maple</a:t>
            </a:r>
          </a:p>
        </p:txBody>
      </p:sp>
    </p:spTree>
    <p:extLst>
      <p:ext uri="{BB962C8B-B14F-4D97-AF65-F5344CB8AC3E}">
        <p14:creationId xmlns:p14="http://schemas.microsoft.com/office/powerpoint/2010/main" val="394203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58A3-73E1-4BEE-845A-5FCF89966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solidFill>
                  <a:srgbClr val="C00000"/>
                </a:solidFill>
              </a:rPr>
              <a:t>Experimental Evaluation</a:t>
            </a:r>
            <a:endParaRPr lang="en-GB" dirty="0"/>
          </a:p>
        </p:txBody>
      </p:sp>
      <p:pic>
        <p:nvPicPr>
          <p:cNvPr id="6" name="Picture 4" descr="The ultimate guide to writing better Python code | by Rhea Moutafis | Jul,  2020 | Towards Data Science">
            <a:extLst>
              <a:ext uri="{FF2B5EF4-FFF2-40B4-BE49-F238E27FC236}">
                <a16:creationId xmlns:a16="http://schemas.microsoft.com/office/drawing/2014/main" id="{6F652BC5-897D-4F5F-A685-27A0E2DB4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7" descr="Chart, bar chart&#10;&#10;Description automatically generated">
            <a:extLst>
              <a:ext uri="{FF2B5EF4-FFF2-40B4-BE49-F238E27FC236}">
                <a16:creationId xmlns:a16="http://schemas.microsoft.com/office/drawing/2014/main" id="{94959C15-BBB8-4A53-97FD-52512E5E66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1348449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998F03-CCD0-4339-80BF-C7A5AD59AC05}"/>
              </a:ext>
            </a:extLst>
          </p:cNvPr>
          <p:cNvSpPr txBox="1">
            <a:spLocks/>
          </p:cNvSpPr>
          <p:nvPr/>
        </p:nvSpPr>
        <p:spPr>
          <a:xfrm>
            <a:off x="1524000" y="1326551"/>
            <a:ext cx="949318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6200" dirty="0"/>
              <a:t>Thank you for listening </a:t>
            </a:r>
            <a:r>
              <a:rPr lang="en-GB" sz="6200" dirty="0">
                <a:sym typeface="Wingdings" panose="05000000000000000000" pitchFamily="2" charset="2"/>
              </a:rPr>
              <a:t></a:t>
            </a:r>
            <a:endParaRPr lang="en-GB" sz="62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696B688-5F5A-46EA-8F73-332C55F554CF}"/>
              </a:ext>
            </a:extLst>
          </p:cNvPr>
          <p:cNvSpPr txBox="1">
            <a:spLocks/>
          </p:cNvSpPr>
          <p:nvPr/>
        </p:nvSpPr>
        <p:spPr>
          <a:xfrm>
            <a:off x="1524000" y="374445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400" dirty="0">
                <a:solidFill>
                  <a:srgbClr val="C00000"/>
                </a:solidFill>
              </a:rPr>
              <a:t>Any questions?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90563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32B59-A829-426E-951F-8A8A7242B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Research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B464C-5536-40AC-B8AE-B4B6F1A56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59897" cy="4450888"/>
          </a:xfrm>
        </p:spPr>
        <p:txBody>
          <a:bodyPr>
            <a:noAutofit/>
          </a:bodyPr>
          <a:lstStyle/>
          <a:p>
            <a:r>
              <a:rPr lang="en-GB" dirty="0"/>
              <a:t>My research area is Privacy-Enhancing Technologies (PETs), with a particular focus on Differential Privacy (DP).</a:t>
            </a:r>
          </a:p>
          <a:p>
            <a:pPr lvl="1"/>
            <a:r>
              <a:rPr lang="en-GB" sz="2800" dirty="0"/>
              <a:t>DP is a </a:t>
            </a:r>
            <a:r>
              <a:rPr lang="en-GB" sz="2800" dirty="0">
                <a:solidFill>
                  <a:srgbClr val="C00000"/>
                </a:solidFill>
              </a:rPr>
              <a:t>strong, mathematical definition of privacy </a:t>
            </a:r>
            <a:r>
              <a:rPr lang="en-GB" sz="2800" dirty="0"/>
              <a:t>in the context of statistical and machine learning analysis.</a:t>
            </a:r>
          </a:p>
          <a:p>
            <a:r>
              <a:rPr lang="en-GB" dirty="0"/>
              <a:t>Provides </a:t>
            </a:r>
            <a:r>
              <a:rPr lang="en-GB" dirty="0">
                <a:solidFill>
                  <a:srgbClr val="C00000"/>
                </a:solidFill>
              </a:rPr>
              <a:t>mathematically provable guarantee</a:t>
            </a:r>
            <a:r>
              <a:rPr lang="en-GB" dirty="0"/>
              <a:t> of privacy protection against wide range of </a:t>
            </a:r>
            <a:r>
              <a:rPr lang="en-GB" dirty="0">
                <a:solidFill>
                  <a:srgbClr val="C00000"/>
                </a:solidFill>
              </a:rPr>
              <a:t>privacy attacks</a:t>
            </a:r>
            <a:r>
              <a:rPr lang="en-GB" dirty="0"/>
              <a:t>.</a:t>
            </a:r>
            <a:endParaRPr lang="en-GB" sz="2800" dirty="0"/>
          </a:p>
          <a:p>
            <a:r>
              <a:rPr lang="en-GB" dirty="0"/>
              <a:t>Ensures that any given disclosure is </a:t>
            </a:r>
            <a:r>
              <a:rPr lang="en-GB" dirty="0">
                <a:solidFill>
                  <a:srgbClr val="C00000"/>
                </a:solidFill>
              </a:rPr>
              <a:t>within a small multiplicative factor</a:t>
            </a:r>
            <a:r>
              <a:rPr lang="en-GB" dirty="0"/>
              <a:t>, whether or not an individual participates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1542593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E9F3-2538-4F9A-855E-82BC7844B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Research Motivation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48AC8-6F97-4E0F-A878-0665562FB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54600"/>
                <a:ext cx="9246833" cy="4477521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 randomised function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dirty="0">
                    <a:solidFill>
                      <a:srgbClr val="C00000"/>
                    </a:solidFill>
                  </a:rPr>
                  <a:t>-differential privacy </a:t>
                </a:r>
                <a:r>
                  <a:rPr lang="en-GB" dirty="0"/>
                  <a:t>(for parameters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GB" dirty="0"/>
                  <a:t>) if for all datasets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 differing on at most one element, and all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GB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Range</m:t>
                    </m:r>
                    <m:d>
                      <m:dPr>
                        <m:ctrlP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GB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ctrlPr>
                              <a:rPr lang="en-GB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d>
                                  <m:dPr>
                                    <m:ctrlPr>
                                      <a:rPr lang="en-GB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GB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</m:d>
                        <m:r>
                          <a:rPr lang="en-GB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GB" sz="32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GB" sz="3200" b="1" i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𝐞𝐱𝐩</m:t>
                            </m:r>
                          </m:fName>
                          <m:e>
                            <m:d>
                              <m:dPr>
                                <m:ctrlPr>
                                  <a:rPr lang="en-GB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𝜺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GB" sz="3200" b="1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GB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ctrlPr>
                              <a:rPr lang="en-GB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  <m:d>
                                  <m:dPr>
                                    <m:ctrlPr>
                                      <a:rPr lang="en-GB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32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d>
                                <m:r>
                                  <a:rPr lang="en-GB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GB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𝑺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GB" sz="3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GB" sz="3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𝜹</m:t>
                    </m:r>
                  </m:oMath>
                </a14:m>
                <a:r>
                  <a:rPr lang="en-GB" sz="3200" dirty="0"/>
                  <a:t> .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r>
                  <a:rPr lang="en-GB" dirty="0"/>
                  <a:t>To achieve this guarantee, </a:t>
                </a:r>
                <a:r>
                  <a:rPr lang="en-GB" dirty="0">
                    <a:solidFill>
                      <a:srgbClr val="C00000"/>
                    </a:solidFill>
                  </a:rPr>
                  <a:t>introduce uncertainty (noise)</a:t>
                </a:r>
                <a:r>
                  <a:rPr lang="en-GB" dirty="0"/>
                  <a:t> to input of each individual.</a:t>
                </a:r>
              </a:p>
              <a:p>
                <a:pPr lvl="1"/>
                <a:r>
                  <a:rPr lang="en-GB" sz="2800" dirty="0"/>
                  <a:t>Get </a:t>
                </a:r>
                <a:r>
                  <a:rPr lang="en-GB" sz="2800" dirty="0">
                    <a:solidFill>
                      <a:srgbClr val="C00000"/>
                    </a:solidFill>
                  </a:rPr>
                  <a:t>true answer plus noise from a distribution</a:t>
                </a:r>
                <a:r>
                  <a:rPr lang="en-GB" sz="2800" dirty="0"/>
                  <a:t>, e.g. Geometric distribution, Laplace distribution.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48AC8-6F97-4E0F-A878-0665562FB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54600"/>
                <a:ext cx="9246833" cy="4477521"/>
              </a:xfrm>
              <a:blipFill>
                <a:blip r:embed="rId2"/>
                <a:stretch>
                  <a:fillRect l="-1187" t="-2316" r="-15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51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344C0-CD4E-4BDE-B21F-A20B5931A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Research Motivation</a:t>
            </a:r>
            <a:endParaRPr lang="en-GB" dirty="0"/>
          </a:p>
        </p:txBody>
      </p:sp>
      <p:pic>
        <p:nvPicPr>
          <p:cNvPr id="4" name="Content Placeholder 3" descr="A picture containing game&#10;&#10;Description automatically generated">
            <a:extLst>
              <a:ext uri="{FF2B5EF4-FFF2-40B4-BE49-F238E27FC236}">
                <a16:creationId xmlns:a16="http://schemas.microsoft.com/office/drawing/2014/main" id="{F63FD9A4-0B2B-4BED-99CD-EEA2BCD70D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900" y="1645166"/>
            <a:ext cx="8446643" cy="457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324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3A177-5A9D-45C9-8B1B-72992A41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The Shuffle Model of DP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C1F33-28A9-4F5A-A233-607B730AD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665" y="1628548"/>
            <a:ext cx="8936115" cy="4651261"/>
          </a:xfrm>
        </p:spPr>
        <p:txBody>
          <a:bodyPr>
            <a:noAutofit/>
          </a:bodyPr>
          <a:lstStyle/>
          <a:p>
            <a:r>
              <a:rPr lang="en-GB" dirty="0"/>
              <a:t>Centralised Model of DP: users submit sensitive personal information directly to a </a:t>
            </a:r>
            <a:r>
              <a:rPr lang="en-GB" dirty="0">
                <a:solidFill>
                  <a:srgbClr val="C00000"/>
                </a:solidFill>
              </a:rPr>
              <a:t>trusted central data collector.</a:t>
            </a:r>
          </a:p>
          <a:p>
            <a:r>
              <a:rPr lang="en-GB" dirty="0"/>
              <a:t>Local Model of DP: </a:t>
            </a:r>
            <a:r>
              <a:rPr lang="en-GB" dirty="0">
                <a:solidFill>
                  <a:srgbClr val="C00000"/>
                </a:solidFill>
              </a:rPr>
              <a:t>each user applies a local randomiser</a:t>
            </a:r>
            <a:r>
              <a:rPr lang="en-GB" dirty="0"/>
              <a:t> to add random noise to their data before it is submitted, </a:t>
            </a:r>
            <a:r>
              <a:rPr lang="en-GB" dirty="0">
                <a:solidFill>
                  <a:srgbClr val="C00000"/>
                </a:solidFill>
              </a:rPr>
              <a:t>no need for trusted party</a:t>
            </a:r>
            <a:r>
              <a:rPr lang="en-GB" dirty="0"/>
              <a:t>.</a:t>
            </a:r>
          </a:p>
          <a:p>
            <a:r>
              <a:rPr lang="en-GB" dirty="0"/>
              <a:t>The (Single-Message) Shuffle Model introduces an additional “shuffling step” to the Local Model:</a:t>
            </a:r>
          </a:p>
          <a:p>
            <a:pPr lvl="1"/>
            <a:r>
              <a:rPr lang="en-GB" sz="2800" dirty="0"/>
              <a:t>after the data from each user is encoded, it is </a:t>
            </a:r>
            <a:r>
              <a:rPr lang="en-GB" sz="2800" dirty="0">
                <a:solidFill>
                  <a:srgbClr val="C00000"/>
                </a:solidFill>
              </a:rPr>
              <a:t>randomly permuted to unbind each user from their data</a:t>
            </a:r>
            <a:r>
              <a:rPr lang="en-GB" sz="2800" dirty="0"/>
              <a:t> before analysis takes place.</a:t>
            </a:r>
          </a:p>
        </p:txBody>
      </p:sp>
      <p:pic>
        <p:nvPicPr>
          <p:cNvPr id="5" name="Picture 4" descr="A picture containing food, knife&#10;&#10;Description automatically generated">
            <a:extLst>
              <a:ext uri="{FF2B5EF4-FFF2-40B4-BE49-F238E27FC236}">
                <a16:creationId xmlns:a16="http://schemas.microsoft.com/office/drawing/2014/main" id="{AF1BC0B1-4EF6-4830-ADD4-C3EC57758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9506F-08D7-4954-A411-E92E3BEC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The Shuffle Model of DP</a:t>
            </a:r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F090B5A4-AFCC-4C13-93C5-D8DC0B8EB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43" y="1758412"/>
            <a:ext cx="5921407" cy="4180846"/>
          </a:xfrm>
        </p:spPr>
      </p:pic>
      <p:pic>
        <p:nvPicPr>
          <p:cNvPr id="4" name="Picture 3" descr="A picture containing food, knife&#10;&#10;Description automatically generated">
            <a:extLst>
              <a:ext uri="{FF2B5EF4-FFF2-40B4-BE49-F238E27FC236}">
                <a16:creationId xmlns:a16="http://schemas.microsoft.com/office/drawing/2014/main" id="{B4B3314F-99EB-43FD-BD31-8658957AF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500" y="0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36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89F9-70FC-4BBB-AB4D-E24DEC85A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Extending the Shuffle Model to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F0E55-03A4-4A2F-A9F0-B890F37A5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770616" cy="4351338"/>
          </a:xfrm>
        </p:spPr>
        <p:txBody>
          <a:bodyPr>
            <a:normAutofit/>
          </a:bodyPr>
          <a:lstStyle/>
          <a:p>
            <a:r>
              <a:rPr lang="en-GB" dirty="0"/>
              <a:t>Extended </a:t>
            </a:r>
            <a:r>
              <a:rPr lang="en-GB" i="1" dirty="0"/>
              <a:t>“The Privacy Blanket of the Shuffle Model” </a:t>
            </a:r>
            <a:r>
              <a:rPr lang="en-GB" dirty="0"/>
              <a:t>(Balle et al., 2019) to be applicable to vectors rather than just scalars</a:t>
            </a:r>
          </a:p>
          <a:p>
            <a:endParaRPr lang="en-GB" dirty="0"/>
          </a:p>
          <a:p>
            <a:r>
              <a:rPr lang="en-GB" dirty="0"/>
              <a:t>Two contributions:</a:t>
            </a:r>
          </a:p>
          <a:p>
            <a:pPr lvl="1"/>
            <a:r>
              <a:rPr lang="en-GB" sz="2800" dirty="0"/>
              <a:t>an </a:t>
            </a:r>
            <a:r>
              <a:rPr lang="en-GB" sz="2800" dirty="0">
                <a:solidFill>
                  <a:srgbClr val="C00000"/>
                </a:solidFill>
              </a:rPr>
              <a:t>optimal single message protocol for summation of real vectors</a:t>
            </a:r>
            <a:r>
              <a:rPr lang="en-GB" sz="2800" dirty="0"/>
              <a:t> in the Shuffle Model,</a:t>
            </a:r>
          </a:p>
          <a:p>
            <a:pPr lvl="1"/>
            <a:r>
              <a:rPr lang="en-GB" sz="2800" dirty="0"/>
              <a:t>and an </a:t>
            </a:r>
            <a:r>
              <a:rPr lang="en-GB" sz="2800" dirty="0">
                <a:solidFill>
                  <a:srgbClr val="C00000"/>
                </a:solidFill>
              </a:rPr>
              <a:t>improvement of this bound</a:t>
            </a:r>
            <a:r>
              <a:rPr lang="en-GB" sz="2800" dirty="0"/>
              <a:t> through implementation of a </a:t>
            </a:r>
            <a:r>
              <a:rPr lang="en-GB" sz="2800" dirty="0">
                <a:solidFill>
                  <a:srgbClr val="C00000"/>
                </a:solidFill>
              </a:rPr>
              <a:t>Discrete Fourier Transform (DFT)</a:t>
            </a:r>
            <a:r>
              <a:rPr lang="en-GB" sz="2800" dirty="0"/>
              <a:t>, which minimises initial error at expense of the loss in accuracy.</a:t>
            </a:r>
          </a:p>
        </p:txBody>
      </p:sp>
    </p:spTree>
    <p:extLst>
      <p:ext uri="{BB962C8B-B14F-4D97-AF65-F5344CB8AC3E}">
        <p14:creationId xmlns:p14="http://schemas.microsoft.com/office/powerpoint/2010/main" val="1724438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9AB8-BC23-4964-8FAF-2407DE7D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Privacy Analysis</a:t>
            </a:r>
            <a:r>
              <a:rPr lang="en-GB" dirty="0"/>
              <a:t> of Single-Message Protocol</a:t>
            </a:r>
            <a:endParaRPr lang="en-GB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01334"/>
                <a:ext cx="8323555" cy="4495276"/>
              </a:xfrm>
            </p:spPr>
            <p:txBody>
              <a:bodyPr>
                <a:normAutofit/>
              </a:bodyPr>
              <a:lstStyle/>
              <a:p>
                <a:r>
                  <a:rPr lang="en-GB" sz="2200" b="1" i="1" dirty="0">
                    <a:solidFill>
                      <a:srgbClr val="C00000"/>
                    </a:solidFill>
                  </a:rPr>
                  <a:t>Theorem:</a:t>
                </a:r>
                <a:r>
                  <a:rPr lang="en-GB" sz="2200" i="1" dirty="0"/>
                  <a:t> The shuffled mechanism </a:t>
                </a:r>
                <a14:m>
                  <m:oMath xmlns:m="http://schemas.openxmlformats.org/officeDocument/2006/math">
                    <m:r>
                      <a:rPr lang="en-GB" sz="2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ℳ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200" i="1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200" i="1" dirty="0"/>
                  <a:t>-DP for any </a:t>
                </a:r>
                <a14:m>
                  <m:oMath xmlns:m="http://schemas.openxmlformats.org/officeDocument/2006/math">
                    <m:r>
                      <a:rPr lang="en-GB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2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GB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200" i="1" dirty="0"/>
                  <a:t> </a:t>
                </a:r>
                <a14:m>
                  <m:oMath xmlns:m="http://schemas.openxmlformats.org/officeDocument/2006/math">
                    <m:r>
                      <a:rPr lang="en-GB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200" i="1" dirty="0"/>
                  <a:t> and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200" i="1" dirty="0"/>
                  <a:t> such that</a:t>
                </a:r>
              </a:p>
              <a:p>
                <a:pPr marL="0" indent="0">
                  <a:buNone/>
                </a:pPr>
                <a:endParaRPr lang="en-GB" sz="22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unc>
                                <m:func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func>
                                            <m:func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2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GB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GB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2/</m:t>
                                                  </m:r>
                                                  <m:r>
                                                    <a:rPr lang="en-GB" sz="2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𝛿</m:t>
                                                  </m:r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sSup>
                                            <m:sSup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𝜀</m:t>
                                              </m:r>
                                            </m:e>
                                            <m:sup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f>
                                        <m:f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27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num>
                                        <m:den>
                                          <m:d>
                                            <m:dPr>
                                              <m:ctrlP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GB" sz="2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e>
                                          </m:d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fName>
                            <m:e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&lt;1</m:t>
                              </m:r>
                            </m:e>
                          </m:func>
                        </m:e>
                      </m:borderBox>
                      <m:r>
                        <a:rPr lang="en-GB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GB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2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GB" sz="2200" b="1" i="1" dirty="0">
                    <a:solidFill>
                      <a:srgbClr val="C00000"/>
                    </a:solidFill>
                  </a:rPr>
                  <a:t>Theorem:</a:t>
                </a:r>
                <a:r>
                  <a:rPr lang="en-GB" sz="2200" i="1" dirty="0"/>
                  <a:t> For any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GB" sz="2200" i="1" dirty="0"/>
                  <a:t>,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endChr m:val=""/>
                        <m:ctrlP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</m:t>
                        </m:r>
                        <m:d>
                          <m:dPr>
                            <m:begChr m:val=""/>
                            <m:endChr m:val="]"/>
                            <m:ctrlP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n-GB" sz="2200" i="1" dirty="0"/>
                  <a:t>, </a:t>
                </a:r>
                <a14:m>
                  <m:oMath xmlns:m="http://schemas.openxmlformats.org/officeDocument/2006/math">
                    <m:r>
                      <a:rPr lang="en-GB" sz="2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GB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2200" i="1" dirty="0"/>
                  <a:t> and </a:t>
                </a:r>
                <a14:m>
                  <m:oMath xmlns:m="http://schemas.openxmlformats.org/officeDocument/2006/math">
                    <m:r>
                      <a:rPr lang="en-GB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2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sz="2200" i="1" dirty="0"/>
                  <a:t>, there exist parameters </a:t>
                </a:r>
                <a14:m>
                  <m:oMath xmlns:m="http://schemas.openxmlformats.org/officeDocument/2006/math">
                    <m:r>
                      <a:rPr lang="en-GB" sz="2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2200" i="1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</m:e>
                      <m:sub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GB" sz="2200" i="1" dirty="0"/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200" i="1" dirty="0"/>
                  <a:t>-DP and</a:t>
                </a:r>
              </a:p>
              <a:p>
                <a:pPr marL="0" indent="0">
                  <a:buNone/>
                </a:pPr>
                <a:endParaRPr lang="en-GB" sz="22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en-GB" sz="22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m:rPr>
                              <m:sty m:val="p"/>
                            </m:rPr>
                            <a:rPr lang="en-GB" sz="2200">
                              <a:latin typeface="Cambria Math" panose="02040503050406030204" pitchFamily="18" charset="0"/>
                            </a:rPr>
                            <m:t>MSE</m:t>
                          </m:r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𝒫</m:t>
                                  </m:r>
                                </m:e>
                                <m:sub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1/3</m:t>
                                  </m:r>
                                </m:sup>
                              </m:sSup>
                              <m:r>
                                <a:rPr lang="en-GB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GB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func>
                                    <m:func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GB" sz="2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e>
                                        <m:sup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2/3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GB" sz="2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GB" sz="2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𝛿</m:t>
                                          </m:r>
                                        </m:e>
                                      </m:d>
                                    </m:e>
                                  </m:func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e>
                                    <m:sup>
                                      <m:r>
                                        <a:rPr lang="en-GB" sz="2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4/3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</m:e>
                      </m:borderBox>
                      <m:r>
                        <a:rPr lang="en-GB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</m:oMath>
                  </m:oMathPara>
                </a14:m>
                <a:endParaRPr lang="en-GB" sz="2200" dirty="0"/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sz="2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5A977-28A3-4700-8191-017DDDB171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01334"/>
                <a:ext cx="8323555" cy="4495276"/>
              </a:xfrm>
              <a:blipFill>
                <a:blip r:embed="rId2"/>
                <a:stretch>
                  <a:fillRect l="-805" t="-6233" r="-1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4353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09C02-331E-4D07-99D3-DDB715E75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C00000"/>
                </a:solidFill>
              </a:rPr>
              <a:t>Experimental Evaluation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CEBC-355E-4C72-A2A0-90DA98A07D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9007137" cy="4351338"/>
              </a:xfrm>
            </p:spPr>
            <p:txBody>
              <a:bodyPr>
                <a:normAutofit/>
              </a:bodyPr>
              <a:lstStyle/>
              <a:p>
                <a:r>
                  <a:rPr lang="en-GB" sz="2600" dirty="0"/>
                  <a:t>Combined private summation protocol with </a:t>
                </a:r>
                <a:r>
                  <a:rPr lang="en-GB" sz="2600" dirty="0">
                    <a:solidFill>
                      <a:srgbClr val="C00000"/>
                    </a:solidFill>
                  </a:rPr>
                  <a:t>Discrete Fourier Transform (DFT)</a:t>
                </a:r>
                <a:r>
                  <a:rPr lang="en-GB" sz="2600" dirty="0"/>
                  <a:t> to improve accuracy of tight bound.</a:t>
                </a:r>
              </a:p>
              <a:p>
                <a:r>
                  <a:rPr lang="en-GB" sz="2600" dirty="0"/>
                  <a:t>Presented and compared bounds generated by </a:t>
                </a:r>
                <a:r>
                  <a:rPr lang="en-GB" sz="2600" dirty="0">
                    <a:solidFill>
                      <a:srgbClr val="C00000"/>
                    </a:solidFill>
                  </a:rPr>
                  <a:t>applying both protocols to synthetic dataset</a:t>
                </a:r>
                <a:r>
                  <a:rPr lang="en-GB" sz="2600" dirty="0"/>
                  <a:t> with negative exponential distribution in Python: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GB" sz="2600" dirty="0"/>
                  <a:t>,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=100000</m:t>
                    </m:r>
                  </m:oMath>
                </a14:m>
                <a:r>
                  <a:rPr lang="en-GB" sz="2600" dirty="0"/>
                  <a:t> and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6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600" dirty="0"/>
                  <a:t> chosen sensibly so that </a:t>
                </a:r>
                <a14:m>
                  <m:oMath xmlns:m="http://schemas.openxmlformats.org/officeDocument/2006/math">
                    <m:r>
                      <a:rPr lang="en-GB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2600" dirty="0"/>
                  <a:t> is within permitted range.</a:t>
                </a:r>
              </a:p>
              <a:p>
                <a:r>
                  <a:rPr lang="en-GB" sz="2600" dirty="0"/>
                  <a:t>Conclusion: clearly showed that </a:t>
                </a:r>
                <a:r>
                  <a:rPr lang="en-GB" sz="2600" dirty="0">
                    <a:solidFill>
                      <a:srgbClr val="C00000"/>
                    </a:solidFill>
                  </a:rPr>
                  <a:t>retaining approx. </a:t>
                </a:r>
                <a14:m>
                  <m:oMath xmlns:m="http://schemas.openxmlformats.org/officeDocument/2006/math">
                    <m:r>
                      <a:rPr lang="en-GB" sz="26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GB" sz="2600" dirty="0">
                    <a:solidFill>
                      <a:srgbClr val="C00000"/>
                    </a:solidFill>
                  </a:rPr>
                  <a:t> of Fourier coefficients provides optimal bound</a:t>
                </a:r>
                <a:r>
                  <a:rPr lang="en-GB" sz="2600" dirty="0"/>
                  <a:t> for transformed summation protocol.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A3CEBC-355E-4C72-A2A0-90DA98A07D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9007137" cy="4351338"/>
              </a:xfrm>
              <a:blipFill>
                <a:blip r:embed="rId2"/>
                <a:stretch>
                  <a:fillRect l="-1015" t="-2101" r="-20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The ultimate guide to writing better Python code | by Rhea Moutafis | Jul,  2020 | Towards Data Science">
            <a:extLst>
              <a:ext uri="{FF2B5EF4-FFF2-40B4-BE49-F238E27FC236}">
                <a16:creationId xmlns:a16="http://schemas.microsoft.com/office/drawing/2014/main" id="{41581F5D-0159-4966-811F-6761598E90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0" y="0"/>
            <a:ext cx="25717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822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535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Extending the Shuffle Model of Differential Privacy to Vectors</vt:lpstr>
      <vt:lpstr>Research Motivation</vt:lpstr>
      <vt:lpstr>Research Motivation</vt:lpstr>
      <vt:lpstr>Research Motivation</vt:lpstr>
      <vt:lpstr>The Shuffle Model of DP</vt:lpstr>
      <vt:lpstr>The Shuffle Model of DP</vt:lpstr>
      <vt:lpstr>Extending the Shuffle Model to Vectors</vt:lpstr>
      <vt:lpstr>Privacy Analysis of Single-Message Protocol</vt:lpstr>
      <vt:lpstr>Experimental Evaluation</vt:lpstr>
      <vt:lpstr>Experimental Evaluation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Extending the Shuffle Model of Differential Privacy to Vectors</dc:title>
  <dc:creator>Scott, Mary</dc:creator>
  <cp:lastModifiedBy>SCOTT, MARY (PGR)</cp:lastModifiedBy>
  <cp:revision>115</cp:revision>
  <dcterms:created xsi:type="dcterms:W3CDTF">2020-06-05T09:45:51Z</dcterms:created>
  <dcterms:modified xsi:type="dcterms:W3CDTF">2020-10-28T10:17:51Z</dcterms:modified>
</cp:coreProperties>
</file>