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 id="2147483684" r:id="rId2"/>
  </p:sldMasterIdLst>
  <p:sldIdLst>
    <p:sldId id="302" r:id="rId3"/>
    <p:sldId id="303" r:id="rId4"/>
    <p:sldId id="312" r:id="rId5"/>
    <p:sldId id="258" r:id="rId6"/>
    <p:sldId id="313" r:id="rId7"/>
    <p:sldId id="260" r:id="rId8"/>
    <p:sldId id="276" r:id="rId9"/>
    <p:sldId id="277" r:id="rId10"/>
    <p:sldId id="278" r:id="rId11"/>
    <p:sldId id="279" r:id="rId12"/>
    <p:sldId id="280" r:id="rId13"/>
    <p:sldId id="281" r:id="rId14"/>
    <p:sldId id="282" r:id="rId15"/>
    <p:sldId id="283" r:id="rId16"/>
    <p:sldId id="284" r:id="rId17"/>
    <p:sldId id="314" r:id="rId18"/>
    <p:sldId id="315" r:id="rId19"/>
    <p:sldId id="304" r:id="rId20"/>
    <p:sldId id="305" r:id="rId21"/>
    <p:sldId id="306" r:id="rId22"/>
    <p:sldId id="308" r:id="rId23"/>
    <p:sldId id="309" r:id="rId24"/>
    <p:sldId id="307" r:id="rId25"/>
    <p:sldId id="310" r:id="rId26"/>
    <p:sldId id="311" r:id="rId27"/>
    <p:sldId id="261" r:id="rId28"/>
    <p:sldId id="262" r:id="rId29"/>
    <p:sldId id="263" r:id="rId30"/>
    <p:sldId id="266" r:id="rId31"/>
    <p:sldId id="267" r:id="rId32"/>
    <p:sldId id="268" r:id="rId33"/>
    <p:sldId id="269" r:id="rId34"/>
    <p:sldId id="270" r:id="rId35"/>
    <p:sldId id="271" r:id="rId36"/>
    <p:sldId id="272" r:id="rId37"/>
    <p:sldId id="273" r:id="rId38"/>
    <p:sldId id="274" r:id="rId39"/>
    <p:sldId id="275" r:id="rId40"/>
    <p:sldId id="285" r:id="rId41"/>
    <p:sldId id="286" r:id="rId42"/>
    <p:sldId id="287" r:id="rId43"/>
    <p:sldId id="288" r:id="rId44"/>
    <p:sldId id="289" r:id="rId45"/>
    <p:sldId id="293" r:id="rId46"/>
    <p:sldId id="296" r:id="rId47"/>
    <p:sldId id="297" r:id="rId48"/>
    <p:sldId id="301" r:id="rId49"/>
    <p:sldId id="317" r:id="rId50"/>
    <p:sldId id="318" r:id="rId51"/>
    <p:sldId id="319" r:id="rId52"/>
    <p:sldId id="320" r:id="rId53"/>
    <p:sldId id="321" r:id="rId54"/>
    <p:sldId id="316" r:id="rId55"/>
  </p:sldIdLst>
  <p:sldSz cx="9144000" cy="6858000" type="screen4x3"/>
  <p:notesSz cx="6858000" cy="9144000"/>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9B48707-811E-4F86-ACF6-F1988AA9311C}">
          <p14:sldIdLst>
            <p14:sldId id="302"/>
            <p14:sldId id="303"/>
            <p14:sldId id="312"/>
            <p14:sldId id="258"/>
            <p14:sldId id="313"/>
            <p14:sldId id="260"/>
            <p14:sldId id="276"/>
            <p14:sldId id="277"/>
            <p14:sldId id="278"/>
            <p14:sldId id="279"/>
            <p14:sldId id="280"/>
            <p14:sldId id="281"/>
            <p14:sldId id="282"/>
            <p14:sldId id="283"/>
            <p14:sldId id="284"/>
            <p14:sldId id="314"/>
            <p14:sldId id="315"/>
            <p14:sldId id="304"/>
            <p14:sldId id="305"/>
            <p14:sldId id="306"/>
            <p14:sldId id="308"/>
            <p14:sldId id="309"/>
            <p14:sldId id="307"/>
            <p14:sldId id="310"/>
            <p14:sldId id="311"/>
            <p14:sldId id="261"/>
            <p14:sldId id="262"/>
            <p14:sldId id="263"/>
            <p14:sldId id="266"/>
            <p14:sldId id="267"/>
            <p14:sldId id="268"/>
            <p14:sldId id="269"/>
            <p14:sldId id="270"/>
            <p14:sldId id="271"/>
            <p14:sldId id="272"/>
            <p14:sldId id="273"/>
            <p14:sldId id="274"/>
            <p14:sldId id="275"/>
            <p14:sldId id="285"/>
            <p14:sldId id="286"/>
            <p14:sldId id="287"/>
            <p14:sldId id="288"/>
            <p14:sldId id="289"/>
            <p14:sldId id="293"/>
            <p14:sldId id="296"/>
            <p14:sldId id="297"/>
            <p14:sldId id="301"/>
            <p14:sldId id="317"/>
            <p14:sldId id="318"/>
            <p14:sldId id="319"/>
            <p14:sldId id="320"/>
            <p14:sldId id="321"/>
            <p14:sldId id="3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p:scale>
          <a:sx n="73" d="100"/>
          <a:sy n="73" d="100"/>
        </p:scale>
        <p:origin x="1738" y="14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49F9314-A340-477C-8749-D96A41175D6F}" type="datetimeFigureOut">
              <a:rPr lang="fa-IR" smtClean="0"/>
              <a:pPr/>
              <a:t>25/05/1444</a:t>
            </a:fld>
            <a:endParaRPr lang="fa-I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a-I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9D5B313-99BE-46B2-A908-CFBBBDBDA237}" type="slidenum">
              <a:rPr lang="fa-IR" smtClean="0"/>
              <a:pPr/>
              <a:t>‹#›</a:t>
            </a:fld>
            <a:endParaRPr lang="fa-I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9F9314-A340-477C-8749-D96A41175D6F}" type="datetimeFigureOut">
              <a:rPr lang="fa-IR" smtClean="0"/>
              <a:pPr/>
              <a:t>25/05/1444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F9D5B313-99BE-46B2-A908-CFBBBDBDA237}" type="slidenum">
              <a:rPr lang="fa-IR" smtClean="0"/>
              <a:pPr/>
              <a:t>‹#›</a:t>
            </a:fld>
            <a:endParaRPr lang="fa-I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49F9314-A340-477C-8749-D96A41175D6F}" type="datetimeFigureOut">
              <a:rPr lang="fa-IR" smtClean="0"/>
              <a:pPr/>
              <a:t>25/05/1444</a:t>
            </a:fld>
            <a:endParaRPr lang="fa-IR"/>
          </a:p>
        </p:txBody>
      </p:sp>
      <p:sp>
        <p:nvSpPr>
          <p:cNvPr id="5" name="Footer Placeholder 4"/>
          <p:cNvSpPr>
            <a:spLocks noGrp="1"/>
          </p:cNvSpPr>
          <p:nvPr>
            <p:ph type="ftr" sz="quarter" idx="11"/>
          </p:nvPr>
        </p:nvSpPr>
        <p:spPr>
          <a:xfrm>
            <a:off x="457201" y="6248207"/>
            <a:ext cx="5573483" cy="365125"/>
          </a:xfrm>
        </p:spPr>
        <p:txBody>
          <a:bodyPr/>
          <a:lstStyle/>
          <a:p>
            <a:endParaRPr lang="fa-I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9D5B313-99BE-46B2-A908-CFBBBDBDA237}" type="slidenum">
              <a:rPr lang="fa-IR" smtClean="0"/>
              <a:pPr/>
              <a:t>‹#›</a:t>
            </a:fld>
            <a:endParaRPr lang="fa-I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2099733"/>
            <a:ext cx="6619244" cy="2677648"/>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4777380"/>
            <a:ext cx="6619244" cy="861420"/>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5414" y="1830325"/>
            <a:ext cx="990599" cy="228599"/>
          </a:xfrm>
        </p:spPr>
        <p:txBody>
          <a:bodyPr anchor="t"/>
          <a:lstStyle>
            <a:lvl1pPr algn="l">
              <a:defRPr b="0" i="0">
                <a:solidFill>
                  <a:schemeClr val="bg1">
                    <a:alpha val="60000"/>
                  </a:schemeClr>
                </a:solidFill>
              </a:defRPr>
            </a:lvl1pPr>
          </a:lstStyle>
          <a:p>
            <a:fld id="{48A87A34-81AB-432B-8DAE-1953F412C126}" type="datetimeFigureOut">
              <a:rPr lang="en-US" smtClean="0"/>
              <a:t>12/18/2022</a:t>
            </a:fld>
            <a:endParaRPr lang="en-US" dirty="0"/>
          </a:p>
        </p:txBody>
      </p:sp>
      <p:sp>
        <p:nvSpPr>
          <p:cNvPr id="5" name="Footer Placeholder 4"/>
          <p:cNvSpPr>
            <a:spLocks noGrp="1"/>
          </p:cNvSpPr>
          <p:nvPr>
            <p:ph type="ftr" sz="quarter" idx="11"/>
          </p:nvPr>
        </p:nvSpPr>
        <p:spPr bwMode="gray">
          <a:xfrm rot="5400000">
            <a:off x="6231508" y="3265933"/>
            <a:ext cx="3859795"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95730"/>
            <a:ext cx="62864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9928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2603500"/>
            <a:ext cx="6619244"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1811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677645"/>
            <a:ext cx="3263269" cy="2283824"/>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677644"/>
            <a:ext cx="2818159" cy="2283824"/>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5333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2603501"/>
            <a:ext cx="3618869"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2603500"/>
            <a:ext cx="361886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8842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2603500"/>
            <a:ext cx="3618868"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66215" y="3179763"/>
            <a:ext cx="361886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2603500"/>
            <a:ext cx="3618869"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56535" y="3179763"/>
            <a:ext cx="3618869" cy="284003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2335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973668"/>
            <a:ext cx="6571060"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4770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5209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95400"/>
            <a:ext cx="2094869" cy="160020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447800"/>
            <a:ext cx="38925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3129281"/>
            <a:ext cx="2094869" cy="28955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7483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49F9314-A340-477C-8749-D96A41175D6F}" type="datetimeFigureOut">
              <a:rPr lang="fa-IR" smtClean="0"/>
              <a:pPr/>
              <a:t>25/05/1444</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9D5B313-99BE-46B2-A908-CFBBBDBDA237}" type="slidenum">
              <a:rPr lang="fa-IR" smtClean="0"/>
              <a:pPr/>
              <a:t>‹#›</a:t>
            </a:fld>
            <a:endParaRPr lang="fa-I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693334"/>
            <a:ext cx="2898851" cy="1735667"/>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1143000"/>
            <a:ext cx="242039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3657600"/>
            <a:ext cx="2894409" cy="13716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9878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4969927"/>
            <a:ext cx="6619244"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685800"/>
            <a:ext cx="661924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5536665"/>
            <a:ext cx="6619244" cy="493712"/>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349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1063417"/>
            <a:ext cx="6623862" cy="1372986"/>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3543300"/>
            <a:ext cx="6619244" cy="24765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03203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607337"/>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2613788"/>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982134"/>
            <a:ext cx="6340430" cy="2696632"/>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3678766"/>
            <a:ext cx="5798414" cy="342174"/>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0" name="Text Placeholder 3"/>
          <p:cNvSpPr>
            <a:spLocks noGrp="1"/>
          </p:cNvSpPr>
          <p:nvPr>
            <p:ph type="body" sz="half" idx="2"/>
          </p:nvPr>
        </p:nvSpPr>
        <p:spPr>
          <a:xfrm>
            <a:off x="866216" y="5029200"/>
            <a:ext cx="6933673" cy="997857"/>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77869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370667"/>
            <a:ext cx="6619245" cy="1822514"/>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5024967"/>
            <a:ext cx="6619244" cy="8604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5095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2603502"/>
            <a:ext cx="235640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866215" y="3179765"/>
            <a:ext cx="2356409"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384541" y="2603500"/>
            <a:ext cx="2360257"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3384541" y="3179764"/>
            <a:ext cx="2360257"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16101" y="2603501"/>
            <a:ext cx="2359298"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916247" y="3179763"/>
            <a:ext cx="2359152" cy="284729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3302978"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40828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4532844"/>
            <a:ext cx="2287829"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Picture Placeholder 2"/>
          <p:cNvSpPr>
            <a:spLocks noGrp="1" noChangeAspect="1"/>
          </p:cNvSpPr>
          <p:nvPr>
            <p:ph type="pic" idx="15"/>
          </p:nvPr>
        </p:nvSpPr>
        <p:spPr>
          <a:xfrm>
            <a:off x="1000915"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5109106"/>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3426649" y="4532845"/>
            <a:ext cx="2287829" cy="576263"/>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1" name="Picture Placeholder 2"/>
          <p:cNvSpPr>
            <a:spLocks noGrp="1" noChangeAspect="1"/>
          </p:cNvSpPr>
          <p:nvPr>
            <p:ph type="pic" idx="21"/>
          </p:nvPr>
        </p:nvSpPr>
        <p:spPr>
          <a:xfrm>
            <a:off x="3561347"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5109105"/>
            <a:ext cx="2287829"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987082" y="4532845"/>
            <a:ext cx="2288321" cy="576262"/>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2" name="Picture Placeholder 2"/>
          <p:cNvSpPr>
            <a:spLocks noGrp="1" noChangeAspect="1"/>
          </p:cNvSpPr>
          <p:nvPr>
            <p:ph type="pic" idx="22"/>
          </p:nvPr>
        </p:nvSpPr>
        <p:spPr>
          <a:xfrm>
            <a:off x="6122273"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5109104"/>
            <a:ext cx="2288322" cy="91795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3" name="Straight Connector 42"/>
          <p:cNvCxnSpPr/>
          <p:nvPr/>
        </p:nvCxnSpPr>
        <p:spPr>
          <a:xfrm>
            <a:off x="3304373"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12/18/2022</a:t>
            </a:fld>
            <a:endParaRPr lang="en-US" dirty="0"/>
          </a:p>
        </p:txBody>
      </p:sp>
      <p:sp>
        <p:nvSpPr>
          <p:cNvPr id="8" name="Footer Placeholder 7"/>
          <p:cNvSpPr>
            <a:spLocks noGrp="1"/>
          </p:cNvSpPr>
          <p:nvPr>
            <p:ph type="ftr" sz="quarter" idx="11"/>
          </p:nvPr>
        </p:nvSpPr>
        <p:spPr>
          <a:xfrm>
            <a:off x="420833" y="6391839"/>
            <a:ext cx="273321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43719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2603500"/>
            <a:ext cx="6619244"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6391839"/>
            <a:ext cx="742949" cy="304799"/>
          </a:xfrm>
        </p:spPr>
        <p:txBody>
          <a:bodyPr/>
          <a:lstStyle/>
          <a:p>
            <a:fld id="{48A87A34-81AB-432B-8DAE-1953F412C126}" type="datetimeFigureOut">
              <a:rPr lang="en-US" smtClean="0"/>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35493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1278467"/>
            <a:ext cx="1057474"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1278467"/>
            <a:ext cx="4692019"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6391839"/>
            <a:ext cx="744101" cy="304799"/>
          </a:xfrm>
        </p:spPr>
        <p:txBody>
          <a:bodyPr/>
          <a:lstStyle/>
          <a:p>
            <a:fld id="{48A87A34-81AB-432B-8DAE-1953F412C126}" type="datetimeFigureOut">
              <a:rPr lang="en-US" smtClean="0"/>
              <a:pPr/>
              <a:t>12/18/2022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405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549F9314-A340-477C-8749-D96A41175D6F}" type="datetimeFigureOut">
              <a:rPr lang="fa-IR" smtClean="0"/>
              <a:pPr/>
              <a:t>25/05/1444</a:t>
            </a:fld>
            <a:endParaRPr lang="fa-I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9D5B313-99BE-46B2-A908-CFBBBDBDA237}" type="slidenum">
              <a:rPr lang="fa-IR" smtClean="0"/>
              <a:pPr/>
              <a:t>‹#›</a:t>
            </a:fld>
            <a:endParaRPr lang="fa-IR"/>
          </a:p>
        </p:txBody>
      </p:sp>
      <p:sp>
        <p:nvSpPr>
          <p:cNvPr id="14" name="Footer Placeholder 13"/>
          <p:cNvSpPr>
            <a:spLocks noGrp="1"/>
          </p:cNvSpPr>
          <p:nvPr>
            <p:ph type="ftr" sz="quarter" idx="12"/>
          </p:nvPr>
        </p:nvSpPr>
        <p:spPr/>
        <p:txBody>
          <a:bodyPr/>
          <a:lstStyle/>
          <a:p>
            <a:endParaRPr lang="fa-I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549F9314-A340-477C-8749-D96A41175D6F}" type="datetimeFigureOut">
              <a:rPr lang="fa-IR" smtClean="0"/>
              <a:pPr/>
              <a:t>25/05/1444</a:t>
            </a:fld>
            <a:endParaRPr lang="fa-IR"/>
          </a:p>
        </p:txBody>
      </p:sp>
      <p:sp>
        <p:nvSpPr>
          <p:cNvPr id="10" name="Slide Number Placeholder 9"/>
          <p:cNvSpPr>
            <a:spLocks noGrp="1"/>
          </p:cNvSpPr>
          <p:nvPr>
            <p:ph type="sldNum" sz="quarter" idx="16"/>
          </p:nvPr>
        </p:nvSpPr>
        <p:spPr/>
        <p:txBody>
          <a:bodyPr rtlCol="0"/>
          <a:lstStyle/>
          <a:p>
            <a:fld id="{F9D5B313-99BE-46B2-A908-CFBBBDBDA237}" type="slidenum">
              <a:rPr lang="fa-IR" smtClean="0"/>
              <a:pPr/>
              <a:t>‹#›</a:t>
            </a:fld>
            <a:endParaRPr lang="fa-IR"/>
          </a:p>
        </p:txBody>
      </p:sp>
      <p:sp>
        <p:nvSpPr>
          <p:cNvPr id="12" name="Footer Placeholder 11"/>
          <p:cNvSpPr>
            <a:spLocks noGrp="1"/>
          </p:cNvSpPr>
          <p:nvPr>
            <p:ph type="ftr" sz="quarter" idx="17"/>
          </p:nvPr>
        </p:nvSpPr>
        <p:spPr/>
        <p:txBody>
          <a:bodyPr rtlCol="0"/>
          <a:lstStyle/>
          <a:p>
            <a:endParaRPr lang="fa-I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549F9314-A340-477C-8749-D96A41175D6F}" type="datetimeFigureOut">
              <a:rPr lang="fa-IR" smtClean="0"/>
              <a:pPr/>
              <a:t>25/05/1444</a:t>
            </a:fld>
            <a:endParaRPr lang="fa-IR"/>
          </a:p>
        </p:txBody>
      </p:sp>
      <p:sp>
        <p:nvSpPr>
          <p:cNvPr id="12" name="Slide Number Placeholder 11"/>
          <p:cNvSpPr>
            <a:spLocks noGrp="1"/>
          </p:cNvSpPr>
          <p:nvPr>
            <p:ph type="sldNum" sz="quarter" idx="16"/>
          </p:nvPr>
        </p:nvSpPr>
        <p:spPr/>
        <p:txBody>
          <a:bodyPr rtlCol="0"/>
          <a:lstStyle/>
          <a:p>
            <a:fld id="{F9D5B313-99BE-46B2-A908-CFBBBDBDA237}" type="slidenum">
              <a:rPr lang="fa-IR" smtClean="0"/>
              <a:pPr/>
              <a:t>‹#›</a:t>
            </a:fld>
            <a:endParaRPr lang="fa-IR"/>
          </a:p>
        </p:txBody>
      </p:sp>
      <p:sp>
        <p:nvSpPr>
          <p:cNvPr id="14" name="Footer Placeholder 13"/>
          <p:cNvSpPr>
            <a:spLocks noGrp="1"/>
          </p:cNvSpPr>
          <p:nvPr>
            <p:ph type="ftr" sz="quarter" idx="17"/>
          </p:nvPr>
        </p:nvSpPr>
        <p:spPr/>
        <p:txBody>
          <a:bodyPr rtlCol="0"/>
          <a:lstStyle/>
          <a:p>
            <a:endParaRPr lang="fa-I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49F9314-A340-477C-8749-D96A41175D6F}" type="datetimeFigureOut">
              <a:rPr lang="fa-IR" smtClean="0"/>
              <a:pPr/>
              <a:t>25/05/1444</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9D5B313-99BE-46B2-A908-CFBBBDBDA237}" type="slidenum">
              <a:rPr lang="fa-IR" smtClean="0"/>
              <a:pPr/>
              <a:t>‹#›</a:t>
            </a:fld>
            <a:endParaRPr lang="fa-I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F9314-A340-477C-8749-D96A41175D6F}" type="datetimeFigureOut">
              <a:rPr lang="fa-IR" smtClean="0"/>
              <a:pPr/>
              <a:t>25/05/1444</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9D5B313-99BE-46B2-A908-CFBBBDBDA237}" type="slidenum">
              <a:rPr lang="fa-IR" smtClean="0"/>
              <a:pPr/>
              <a:t>‹#›</a:t>
            </a:fld>
            <a:endParaRPr lang="fa-I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49F9314-A340-477C-8749-D96A41175D6F}" type="datetimeFigureOut">
              <a:rPr lang="fa-IR" smtClean="0"/>
              <a:pPr/>
              <a:t>25/05/1444</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9D5B313-99BE-46B2-A908-CFBBBDBDA237}" type="slidenum">
              <a:rPr lang="fa-IR" smtClean="0"/>
              <a:pPr/>
              <a:t>‹#›</a:t>
            </a:fld>
            <a:endParaRPr lang="fa-I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49F9314-A340-477C-8749-D96A41175D6F}" type="datetimeFigureOut">
              <a:rPr lang="fa-IR" smtClean="0"/>
              <a:pPr/>
              <a:t>25/05/1444</a:t>
            </a:fld>
            <a:endParaRPr lang="fa-I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9D5B313-99BE-46B2-A908-CFBBBDBDA237}" type="slidenum">
              <a:rPr lang="fa-IR" smtClean="0"/>
              <a:pPr/>
              <a:t>‹#›</a:t>
            </a:fld>
            <a:endParaRPr lang="fa-IR"/>
          </a:p>
        </p:txBody>
      </p:sp>
      <p:sp>
        <p:nvSpPr>
          <p:cNvPr id="14" name="Footer Placeholder 13"/>
          <p:cNvSpPr>
            <a:spLocks noGrp="1"/>
          </p:cNvSpPr>
          <p:nvPr>
            <p:ph type="ftr" sz="quarter" idx="12"/>
          </p:nvPr>
        </p:nvSpPr>
        <p:spPr>
          <a:xfrm>
            <a:off x="1600200" y="6248206"/>
            <a:ext cx="4572000" cy="365125"/>
          </a:xfrm>
        </p:spPr>
        <p:txBody>
          <a:bodyPr rtlCol="0"/>
          <a:lstStyle/>
          <a:p>
            <a:endParaRPr lang="fa-I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49F9314-A340-477C-8749-D96A41175D6F}" type="datetimeFigureOut">
              <a:rPr lang="fa-IR" smtClean="0"/>
              <a:pPr/>
              <a:t>25/05/1444</a:t>
            </a:fld>
            <a:endParaRPr lang="fa-I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a-I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9D5B313-99BE-46B2-A908-CFBBBDBDA237}" type="slidenum">
              <a:rPr lang="fa-IR" smtClean="0"/>
              <a:pPr/>
              <a:t>‹#›</a:t>
            </a:fld>
            <a:endParaRPr lang="fa-I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1" eaLnBrk="1" latinLnBrk="0" hangingPunct="1">
        <a:spcBef>
          <a:spcPct val="0"/>
        </a:spcBef>
        <a:buNone/>
        <a:defRPr kumimoji="0" sz="4400" kern="1200">
          <a:solidFill>
            <a:schemeClr val="tx2"/>
          </a:solidFill>
          <a:latin typeface="+mj-lt"/>
          <a:ea typeface="+mj-ea"/>
          <a:cs typeface="+mj-cs"/>
        </a:defRPr>
      </a:lvl1pPr>
    </p:titleStyle>
    <p:bodyStyle>
      <a:lvl1pPr marL="320040" indent="-320040" algn="r" rtl="1"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r" rtl="1"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r" rtl="1"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r" rtl="1"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r" rtl="1"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r" rtl="1"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r" rtl="1"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r" rtl="1"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r" rtl="1"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973668"/>
            <a:ext cx="6571060"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2603500"/>
            <a:ext cx="6571060"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6391839"/>
            <a:ext cx="742949" cy="304799"/>
          </a:xfrm>
          <a:prstGeom prst="rect">
            <a:avLst/>
          </a:prstGeom>
        </p:spPr>
        <p:txBody>
          <a:bodyPr vert="horz" lIns="91440" tIns="45720" rIns="91440" bIns="45720" rtlCol="0" anchor="ctr"/>
          <a:lstStyle>
            <a:lvl1pPr algn="r">
              <a:defRPr sz="750" b="1" i="0">
                <a:solidFill>
                  <a:schemeClr val="accent1"/>
                </a:solidFill>
              </a:defRPr>
            </a:lvl1pPr>
          </a:lstStyle>
          <a:p>
            <a:fld id="{48A87A34-81AB-432B-8DAE-1953F412C126}" type="datetimeFigureOut">
              <a:rPr lang="en-US" smtClean="0"/>
              <a:pPr/>
              <a:t>12/18/2022</a:t>
            </a:fld>
            <a:endParaRPr lang="en-US" dirty="0"/>
          </a:p>
        </p:txBody>
      </p:sp>
      <p:sp>
        <p:nvSpPr>
          <p:cNvPr id="5" name="Footer Placeholder 4"/>
          <p:cNvSpPr>
            <a:spLocks noGrp="1"/>
          </p:cNvSpPr>
          <p:nvPr>
            <p:ph type="ftr" sz="quarter" idx="3"/>
          </p:nvPr>
        </p:nvSpPr>
        <p:spPr>
          <a:xfrm>
            <a:off x="420833" y="6391839"/>
            <a:ext cx="2894846" cy="3048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1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07363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neopersia.org/css/example1.gi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view-source:file:///C:/Documents%20and%20Settings/Computer/Desktop/web/contact.html" TargetMode="External"/><Relationship Id="rId3" Type="http://schemas.openxmlformats.org/officeDocument/2006/relationships/hyperlink" Target="view-source:file:///C:/Documents%20and%20Settings/Computer/Desktop/web/services.html" TargetMode="External"/><Relationship Id="rId7" Type="http://schemas.openxmlformats.org/officeDocument/2006/relationships/hyperlink" Target="view-source:file:///C:/Documents%20and%20Settings/Computer/Desktop/web/about.html" TargetMode="External"/><Relationship Id="rId2" Type="http://schemas.openxmlformats.org/officeDocument/2006/relationships/hyperlink" Target="view-source:file:///C:/Documents%20and%20Settings/Computer/Desktop/web/home.html" TargetMode="External"/><Relationship Id="rId1" Type="http://schemas.openxmlformats.org/officeDocument/2006/relationships/slideLayout" Target="../slideLayouts/slideLayout2.xml"/><Relationship Id="rId6" Type="http://schemas.openxmlformats.org/officeDocument/2006/relationships/hyperlink" Target="view-source:file:///C:/Documents%20and%20Settings/Computer/Desktop/web/blog.html" TargetMode="External"/><Relationship Id="rId5" Type="http://schemas.openxmlformats.org/officeDocument/2006/relationships/hyperlink" Target="view-source:file:///C:/Documents%20and%20Settings/Computer/Desktop/web/support.html" TargetMode="External"/><Relationship Id="rId4" Type="http://schemas.openxmlformats.org/officeDocument/2006/relationships/hyperlink" Target="view-source:file:///C:/Documents%20and%20Settings/Computer/Desktop/web/products.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9836" y="2924447"/>
            <a:ext cx="1844328" cy="1009106"/>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lstStyle/>
          <a:p>
            <a:pPr algn="ctr"/>
            <a:r>
              <a:rPr lang="en-US" sz="6600" dirty="0" err="1">
                <a:ln w="0"/>
                <a:solidFill>
                  <a:schemeClr val="accent1"/>
                </a:solidFill>
                <a:effectLst>
                  <a:outerShdw blurRad="38100" dist="25400" dir="5400000" algn="ctr" rotWithShape="0">
                    <a:srgbClr val="6E747A">
                      <a:alpha val="43000"/>
                    </a:srgbClr>
                  </a:outerShdw>
                </a:effectLst>
                <a:latin typeface="Bodoni MT Black" panose="02070A03080606020203" pitchFamily="18" charset="0"/>
              </a:rPr>
              <a:t>css</a:t>
            </a:r>
            <a:endParaRPr lang="en-US" sz="6600" dirty="0">
              <a:latin typeface="Bodoni MT Black" panose="02070A03080606020203" pitchFamily="18" charset="0"/>
            </a:endParaRPr>
          </a:p>
        </p:txBody>
      </p:sp>
    </p:spTree>
    <p:extLst>
      <p:ext uri="{BB962C8B-B14F-4D97-AF65-F5344CB8AC3E}">
        <p14:creationId xmlns:p14="http://schemas.microsoft.com/office/powerpoint/2010/main" val="3192519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dirty="0">
                <a:latin typeface="Bodoni MT Black" panose="02070A03080606020203" pitchFamily="18" charset="0"/>
              </a:rPr>
              <a:t>Class Selectors</a:t>
            </a:r>
            <a:endParaRPr lang="fa-IR" dirty="0">
              <a:latin typeface="Bodoni MT Black" panose="02070A03080606020203" pitchFamily="18" charset="0"/>
            </a:endParaRPr>
          </a:p>
        </p:txBody>
      </p:sp>
      <p:sp>
        <p:nvSpPr>
          <p:cNvPr id="3" name="Content Placeholder 2"/>
          <p:cNvSpPr>
            <a:spLocks noGrp="1"/>
          </p:cNvSpPr>
          <p:nvPr>
            <p:ph sz="quarter" idx="1"/>
          </p:nvPr>
        </p:nvSpPr>
        <p:spPr>
          <a:xfrm>
            <a:off x="495300" y="1916832"/>
            <a:ext cx="8153400" cy="4495800"/>
          </a:xfrm>
        </p:spPr>
        <p:txBody>
          <a:bodyPr>
            <a:normAutofit/>
          </a:bodyPr>
          <a:lstStyle/>
          <a:p>
            <a:pPr lvl="1" algn="l" rtl="0">
              <a:buNone/>
            </a:pPr>
            <a:r>
              <a:rPr lang="en-US" i="1" dirty="0">
                <a:latin typeface="Book Antiqua" panose="02040602050305030304" pitchFamily="18" charset="0"/>
              </a:rPr>
              <a:t>.warning</a:t>
            </a:r>
            <a:r>
              <a:rPr lang="en-US" dirty="0">
                <a:latin typeface="Book Antiqua" panose="02040602050305030304" pitchFamily="18" charset="0"/>
              </a:rPr>
              <a:t> { font-</a:t>
            </a:r>
            <a:r>
              <a:rPr lang="en-US" dirty="0" err="1">
                <a:latin typeface="Book Antiqua" panose="02040602050305030304" pitchFamily="18" charset="0"/>
              </a:rPr>
              <a:t>weight:bold</a:t>
            </a:r>
            <a:r>
              <a:rPr lang="en-US" dirty="0">
                <a:latin typeface="Book Antiqua" panose="02040602050305030304" pitchFamily="18" charset="0"/>
              </a:rPr>
              <a:t>; color:#ff0000; }</a:t>
            </a:r>
          </a:p>
          <a:p>
            <a:pPr algn="l" rtl="0">
              <a:buNone/>
            </a:pPr>
            <a:r>
              <a:rPr lang="en-US" dirty="0">
                <a:latin typeface="Book Antiqua" panose="02040602050305030304" pitchFamily="18" charset="0"/>
              </a:rPr>
              <a:t>For use:</a:t>
            </a:r>
          </a:p>
          <a:p>
            <a:pPr lvl="1" algn="l" rtl="0">
              <a:buNone/>
            </a:pPr>
            <a:r>
              <a:rPr lang="en-US" dirty="0">
                <a:latin typeface="Book Antiqua" panose="02040602050305030304" pitchFamily="18" charset="0"/>
              </a:rPr>
              <a:t>&lt;h1 </a:t>
            </a:r>
            <a:r>
              <a:rPr lang="en-US" i="1" dirty="0">
                <a:latin typeface="Book Antiqua" panose="02040602050305030304" pitchFamily="18" charset="0"/>
              </a:rPr>
              <a:t>class="warning"</a:t>
            </a:r>
            <a:r>
              <a:rPr lang="en-US" dirty="0">
                <a:latin typeface="Book Antiqua" panose="02040602050305030304" pitchFamily="18" charset="0"/>
              </a:rPr>
              <a:t>&gt;WARNING&lt;/h1&gt; </a:t>
            </a:r>
          </a:p>
          <a:p>
            <a:pPr lvl="1" algn="l" rtl="0">
              <a:buNone/>
            </a:pPr>
            <a:r>
              <a:rPr lang="en-US" dirty="0">
                <a:latin typeface="Book Antiqua" panose="02040602050305030304" pitchFamily="18" charset="0"/>
              </a:rPr>
              <a:t>&lt;p class="warning"&gt;Don't go there!&lt;/p&gt;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latin typeface="Bodoni MT Black" panose="02070A03080606020203" pitchFamily="18" charset="0"/>
              </a:rPr>
              <a:t>Class Selectors </a:t>
            </a:r>
            <a:r>
              <a:rPr lang="en-US" sz="2400" b="1" dirty="0">
                <a:latin typeface="Bodoni MT Black" panose="02070A03080606020203" pitchFamily="18" charset="0"/>
              </a:rPr>
              <a:t>(cont…)</a:t>
            </a:r>
            <a:endParaRPr lang="fa-IR" dirty="0">
              <a:latin typeface="Bodoni MT Black" panose="02070A03080606020203" pitchFamily="18" charset="0"/>
            </a:endParaRPr>
          </a:p>
        </p:txBody>
      </p:sp>
      <p:sp>
        <p:nvSpPr>
          <p:cNvPr id="3" name="Content Placeholder 2"/>
          <p:cNvSpPr>
            <a:spLocks noGrp="1"/>
          </p:cNvSpPr>
          <p:nvPr>
            <p:ph sz="quarter" idx="1"/>
          </p:nvPr>
        </p:nvSpPr>
        <p:spPr>
          <a:xfrm>
            <a:off x="495300" y="1916832"/>
            <a:ext cx="8153400" cy="4495800"/>
          </a:xfrm>
        </p:spPr>
        <p:txBody>
          <a:bodyPr>
            <a:normAutofit/>
          </a:bodyPr>
          <a:lstStyle/>
          <a:p>
            <a:pPr lvl="1" algn="l" rtl="0">
              <a:buNone/>
            </a:pPr>
            <a:r>
              <a:rPr lang="en-US" i="1" dirty="0">
                <a:latin typeface="Book Antiqua" panose="02040602050305030304" pitchFamily="18" charset="0"/>
              </a:rPr>
              <a:t>h1.warning</a:t>
            </a:r>
            <a:r>
              <a:rPr lang="en-US" dirty="0">
                <a:latin typeface="Book Antiqua" panose="02040602050305030304" pitchFamily="18" charset="0"/>
              </a:rPr>
              <a:t> </a:t>
            </a:r>
          </a:p>
          <a:p>
            <a:pPr lvl="2" algn="l" rtl="0">
              <a:buNone/>
            </a:pPr>
            <a:r>
              <a:rPr lang="en-US" sz="2600" dirty="0">
                <a:latin typeface="Book Antiqua" panose="02040602050305030304" pitchFamily="18" charset="0"/>
              </a:rPr>
              <a:t>{ color:#ff0000; text-</a:t>
            </a:r>
            <a:r>
              <a:rPr lang="en-US" sz="2600" dirty="0" err="1">
                <a:latin typeface="Book Antiqua" panose="02040602050305030304" pitchFamily="18" charset="0"/>
              </a:rPr>
              <a:t>decoration:underline</a:t>
            </a:r>
            <a:r>
              <a:rPr lang="en-US" sz="2600" dirty="0">
                <a:latin typeface="Book Antiqua" panose="02040602050305030304" pitchFamily="18" charset="0"/>
              </a:rPr>
              <a:t> }</a:t>
            </a:r>
          </a:p>
          <a:p>
            <a:pPr lvl="1" algn="l" rtl="0">
              <a:buNone/>
            </a:pPr>
            <a:r>
              <a:rPr lang="en-US" dirty="0">
                <a:latin typeface="Book Antiqua" panose="02040602050305030304" pitchFamily="18" charset="0"/>
              </a:rPr>
              <a:t> </a:t>
            </a:r>
            <a:r>
              <a:rPr lang="en-US" i="1" dirty="0" err="1">
                <a:latin typeface="Book Antiqua" panose="02040602050305030304" pitchFamily="18" charset="0"/>
              </a:rPr>
              <a:t>p.warning</a:t>
            </a:r>
            <a:endParaRPr lang="en-US" i="1" dirty="0">
              <a:latin typeface="Book Antiqua" panose="02040602050305030304" pitchFamily="18" charset="0"/>
            </a:endParaRPr>
          </a:p>
          <a:p>
            <a:pPr lvl="2" algn="l" rtl="0">
              <a:buNone/>
            </a:pPr>
            <a:r>
              <a:rPr lang="en-US" sz="2600" dirty="0">
                <a:latin typeface="Book Antiqua" panose="02040602050305030304" pitchFamily="18" charset="0"/>
              </a:rPr>
              <a:t> { color:#ff0000; font-</a:t>
            </a:r>
            <a:r>
              <a:rPr lang="en-US" sz="2600" dirty="0" err="1">
                <a:latin typeface="Book Antiqua" panose="02040602050305030304" pitchFamily="18" charset="0"/>
              </a:rPr>
              <a:t>weight:bold</a:t>
            </a:r>
            <a:r>
              <a:rPr lang="en-US" sz="2600" dirty="0">
                <a:latin typeface="Book Antiqua" panose="02040602050305030304" pitchFamily="18" charset="0"/>
              </a:rPr>
              <a:t>; }</a:t>
            </a:r>
          </a:p>
          <a:p>
            <a:pPr lvl="1" algn="l" rtl="0">
              <a:buNone/>
            </a:pPr>
            <a:r>
              <a:rPr lang="en-US" dirty="0">
                <a:latin typeface="Book Antiqua" panose="02040602050305030304" pitchFamily="18" charset="0"/>
              </a:rPr>
              <a:t>&lt;div class="</a:t>
            </a:r>
            <a:r>
              <a:rPr lang="en-US" i="1" dirty="0">
                <a:latin typeface="Book Antiqua" panose="02040602050305030304" pitchFamily="18" charset="0"/>
              </a:rPr>
              <a:t>class1 class2 class3</a:t>
            </a:r>
            <a:r>
              <a:rPr lang="en-US" dirty="0">
                <a:latin typeface="Book Antiqua" panose="02040602050305030304" pitchFamily="18" charset="0"/>
              </a:rPr>
              <a:t>"&gt;...</a:t>
            </a:r>
          </a:p>
          <a:p>
            <a:pPr algn="l" rtl="0"/>
            <a:endParaRPr lang="fa-IR" sz="2600" dirty="0">
              <a:latin typeface="Book Antiqua" panose="020406020503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dirty="0">
                <a:latin typeface="Bodoni MT Black" panose="02070A03080606020203" pitchFamily="18" charset="0"/>
              </a:rPr>
              <a:t>ID Selectors</a:t>
            </a:r>
            <a:endParaRPr lang="fa-IR" dirty="0">
              <a:latin typeface="Bodoni MT Black" panose="02070A03080606020203" pitchFamily="18" charset="0"/>
            </a:endParaRPr>
          </a:p>
        </p:txBody>
      </p:sp>
      <p:sp>
        <p:nvSpPr>
          <p:cNvPr id="3" name="Content Placeholder 2"/>
          <p:cNvSpPr>
            <a:spLocks noGrp="1"/>
          </p:cNvSpPr>
          <p:nvPr>
            <p:ph sz="quarter" idx="1"/>
          </p:nvPr>
        </p:nvSpPr>
        <p:spPr>
          <a:xfrm>
            <a:off x="495300" y="1988840"/>
            <a:ext cx="8153400" cy="4495800"/>
          </a:xfrm>
        </p:spPr>
        <p:txBody>
          <a:bodyPr>
            <a:normAutofit/>
          </a:bodyPr>
          <a:lstStyle/>
          <a:p>
            <a:pPr lvl="1" algn="l" rtl="0">
              <a:buNone/>
            </a:pPr>
            <a:r>
              <a:rPr lang="en-US" i="1" dirty="0">
                <a:latin typeface="Book Antiqua" panose="02040602050305030304" pitchFamily="18" charset="0"/>
              </a:rPr>
              <a:t>#</a:t>
            </a:r>
            <a:r>
              <a:rPr lang="en-US" i="1" dirty="0" err="1">
                <a:latin typeface="Book Antiqua" panose="02040602050305030304" pitchFamily="18" charset="0"/>
              </a:rPr>
              <a:t>mainText</a:t>
            </a:r>
            <a:r>
              <a:rPr lang="en-US" dirty="0">
                <a:latin typeface="Book Antiqua" panose="02040602050305030304" pitchFamily="18" charset="0"/>
              </a:rPr>
              <a:t> </a:t>
            </a:r>
          </a:p>
          <a:p>
            <a:pPr lvl="2" algn="l" rtl="0">
              <a:buNone/>
            </a:pPr>
            <a:r>
              <a:rPr lang="en-US" sz="2600" dirty="0">
                <a:latin typeface="Book Antiqua" panose="02040602050305030304" pitchFamily="18" charset="0"/>
              </a:rPr>
              <a:t>{ margin-left:20px; margin-right:20px; }</a:t>
            </a:r>
          </a:p>
          <a:p>
            <a:pPr lvl="1" algn="l" rtl="0">
              <a:buNone/>
            </a:pPr>
            <a:r>
              <a:rPr lang="en-US" dirty="0">
                <a:latin typeface="Book Antiqua" panose="02040602050305030304" pitchFamily="18" charset="0"/>
              </a:rPr>
              <a:t> &lt;div </a:t>
            </a:r>
            <a:r>
              <a:rPr lang="en-US" i="1" dirty="0">
                <a:latin typeface="Book Antiqua" panose="02040602050305030304" pitchFamily="18" charset="0"/>
              </a:rPr>
              <a:t>id="</a:t>
            </a:r>
            <a:r>
              <a:rPr lang="en-US" i="1" dirty="0" err="1">
                <a:latin typeface="Book Antiqua" panose="02040602050305030304" pitchFamily="18" charset="0"/>
              </a:rPr>
              <a:t>mainText</a:t>
            </a:r>
            <a:r>
              <a:rPr lang="en-US" i="1" dirty="0">
                <a:latin typeface="Book Antiqua" panose="02040602050305030304" pitchFamily="18" charset="0"/>
              </a:rPr>
              <a:t>"</a:t>
            </a:r>
            <a:r>
              <a:rPr lang="en-US" dirty="0">
                <a:latin typeface="Book Antiqua" panose="02040602050305030304" pitchFamily="18" charset="0"/>
              </a:rPr>
              <a:t>&gt; This is the main text of the page... &lt;/div&gt;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latin typeface="Bodoni MT Black" panose="02070A03080606020203" pitchFamily="18" charset="0"/>
              </a:rPr>
              <a:t>Attribute Selectors</a:t>
            </a:r>
            <a:endParaRPr lang="fa-IR" dirty="0">
              <a:latin typeface="Bodoni MT Black" panose="02070A03080606020203" pitchFamily="18" charset="0"/>
            </a:endParaRPr>
          </a:p>
        </p:txBody>
      </p:sp>
      <p:sp>
        <p:nvSpPr>
          <p:cNvPr id="3" name="Content Placeholder 2"/>
          <p:cNvSpPr>
            <a:spLocks noGrp="1"/>
          </p:cNvSpPr>
          <p:nvPr>
            <p:ph sz="quarter" idx="1"/>
          </p:nvPr>
        </p:nvSpPr>
        <p:spPr>
          <a:xfrm>
            <a:off x="495300" y="1916832"/>
            <a:ext cx="8153400" cy="4495800"/>
          </a:xfrm>
        </p:spPr>
        <p:txBody>
          <a:bodyPr>
            <a:normAutofit/>
          </a:bodyPr>
          <a:lstStyle/>
          <a:p>
            <a:pPr lvl="1" algn="l" rtl="0">
              <a:buNone/>
            </a:pPr>
            <a:r>
              <a:rPr lang="en-US" i="1" dirty="0">
                <a:latin typeface="Book Antiqua" panose="02040602050305030304" pitchFamily="18" charset="0"/>
              </a:rPr>
              <a:t>a[target]</a:t>
            </a:r>
            <a:r>
              <a:rPr lang="en-US" dirty="0">
                <a:latin typeface="Book Antiqua" panose="02040602050305030304" pitchFamily="18" charset="0"/>
              </a:rPr>
              <a:t> </a:t>
            </a:r>
          </a:p>
          <a:p>
            <a:pPr lvl="1" algn="l" rtl="0">
              <a:buNone/>
            </a:pPr>
            <a:r>
              <a:rPr lang="en-US" dirty="0">
                <a:latin typeface="Book Antiqua" panose="02040602050305030304" pitchFamily="18" charset="0"/>
              </a:rPr>
              <a:t>	{ </a:t>
            </a:r>
            <a:r>
              <a:rPr lang="en-US" dirty="0" err="1">
                <a:latin typeface="Book Antiqua" panose="02040602050305030304" pitchFamily="18" charset="0"/>
              </a:rPr>
              <a:t>color:red</a:t>
            </a:r>
            <a:r>
              <a:rPr lang="en-US" dirty="0">
                <a:latin typeface="Book Antiqua" panose="02040602050305030304" pitchFamily="18" charset="0"/>
              </a:rPr>
              <a:t>; }</a:t>
            </a:r>
          </a:p>
          <a:p>
            <a:pPr lvl="1" algn="l" rtl="0">
              <a:buNone/>
            </a:pPr>
            <a:endParaRPr lang="en-US" dirty="0">
              <a:latin typeface="Book Antiqua" panose="02040602050305030304" pitchFamily="18" charset="0"/>
            </a:endParaRPr>
          </a:p>
          <a:p>
            <a:pPr lvl="1" algn="l" rtl="0">
              <a:buNone/>
            </a:pPr>
            <a:endParaRPr lang="en-US" dirty="0">
              <a:latin typeface="Book Antiqua" panose="02040602050305030304" pitchFamily="18" charset="0"/>
            </a:endParaRPr>
          </a:p>
          <a:p>
            <a:pPr lvl="1" algn="l" rtl="0">
              <a:buNone/>
            </a:pPr>
            <a:r>
              <a:rPr lang="en-US" i="1" dirty="0">
                <a:latin typeface="Book Antiqua" panose="02040602050305030304" pitchFamily="18" charset="0"/>
              </a:rPr>
              <a:t>a[target="_blank"]</a:t>
            </a:r>
            <a:r>
              <a:rPr lang="en-US" dirty="0">
                <a:latin typeface="Book Antiqua" panose="02040602050305030304" pitchFamily="18" charset="0"/>
              </a:rPr>
              <a:t> </a:t>
            </a:r>
          </a:p>
          <a:p>
            <a:pPr lvl="1" algn="l" rtl="0">
              <a:buNone/>
            </a:pPr>
            <a:r>
              <a:rPr lang="en-US" dirty="0">
                <a:latin typeface="Book Antiqua" panose="02040602050305030304" pitchFamily="18" charset="0"/>
              </a:rPr>
              <a:t>	{ </a:t>
            </a:r>
            <a:r>
              <a:rPr lang="en-US" dirty="0" err="1">
                <a:latin typeface="Book Antiqua" panose="02040602050305030304" pitchFamily="18" charset="0"/>
              </a:rPr>
              <a:t>color:red</a:t>
            </a:r>
            <a:r>
              <a:rPr lang="en-US" dirty="0">
                <a:latin typeface="Book Antiqua" panose="02040602050305030304" pitchFamily="18" charset="0"/>
              </a:rPr>
              <a:t>; }</a:t>
            </a:r>
          </a:p>
          <a:p>
            <a:pPr lvl="1" algn="l" rtl="0">
              <a:buNone/>
            </a:pPr>
            <a:endParaRPr lang="fa-IR" dirty="0">
              <a:latin typeface="Book Antiqua" panose="020406020503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dirty="0">
                <a:latin typeface="Bodoni MT Black" panose="02070A03080606020203" pitchFamily="18" charset="0"/>
              </a:rPr>
              <a:t>The Universal Selector</a:t>
            </a:r>
            <a:endParaRPr lang="fa-IR" dirty="0">
              <a:latin typeface="Bodoni MT Black" panose="02070A03080606020203" pitchFamily="18" charset="0"/>
            </a:endParaRPr>
          </a:p>
        </p:txBody>
      </p:sp>
      <p:sp>
        <p:nvSpPr>
          <p:cNvPr id="3" name="Content Placeholder 2"/>
          <p:cNvSpPr>
            <a:spLocks noGrp="1"/>
          </p:cNvSpPr>
          <p:nvPr>
            <p:ph sz="quarter" idx="1"/>
          </p:nvPr>
        </p:nvSpPr>
        <p:spPr/>
        <p:txBody>
          <a:bodyPr/>
          <a:lstStyle/>
          <a:p>
            <a:pPr lvl="1" algn="l" rtl="0">
              <a:buNone/>
            </a:pPr>
            <a:r>
              <a:rPr lang="en-US" i="1" dirty="0">
                <a:latin typeface="Book Antiqua" panose="02040602050305030304" pitchFamily="18" charset="0"/>
              </a:rPr>
              <a:t>*</a:t>
            </a:r>
            <a:r>
              <a:rPr lang="en-US" dirty="0">
                <a:latin typeface="Book Antiqua" panose="02040602050305030304" pitchFamily="18" charset="0"/>
              </a:rPr>
              <a:t> { </a:t>
            </a:r>
            <a:r>
              <a:rPr lang="en-US" dirty="0" err="1">
                <a:latin typeface="Book Antiqua" panose="02040602050305030304" pitchFamily="18" charset="0"/>
              </a:rPr>
              <a:t>color:red</a:t>
            </a:r>
            <a:r>
              <a:rPr lang="en-US" dirty="0">
                <a:latin typeface="Book Antiqua" panose="02040602050305030304"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latin typeface="Bodoni MT Black" panose="02070A03080606020203" pitchFamily="18" charset="0"/>
              </a:rPr>
              <a:t>Grouping</a:t>
            </a:r>
            <a:endParaRPr lang="fa-IR" dirty="0">
              <a:latin typeface="Bodoni MT Black" panose="02070A03080606020203" pitchFamily="18" charset="0"/>
            </a:endParaRPr>
          </a:p>
        </p:txBody>
      </p:sp>
      <p:sp>
        <p:nvSpPr>
          <p:cNvPr id="3" name="Content Placeholder 2"/>
          <p:cNvSpPr>
            <a:spLocks noGrp="1"/>
          </p:cNvSpPr>
          <p:nvPr>
            <p:ph sz="quarter" idx="1"/>
          </p:nvPr>
        </p:nvSpPr>
        <p:spPr>
          <a:xfrm>
            <a:off x="495300" y="1916832"/>
            <a:ext cx="8153400" cy="4495800"/>
          </a:xfrm>
        </p:spPr>
        <p:txBody>
          <a:bodyPr/>
          <a:lstStyle/>
          <a:p>
            <a:pPr lvl="1" algn="l" rtl="0">
              <a:buNone/>
            </a:pPr>
            <a:r>
              <a:rPr lang="en-US" dirty="0" err="1">
                <a:latin typeface="Book Antiqua" panose="02040602050305030304" pitchFamily="18" charset="0"/>
              </a:rPr>
              <a:t>i</a:t>
            </a:r>
            <a:r>
              <a:rPr lang="en-US" dirty="0">
                <a:latin typeface="Book Antiqua" panose="02040602050305030304" pitchFamily="18" charset="0"/>
              </a:rPr>
              <a:t>, .warning, #important </a:t>
            </a:r>
          </a:p>
          <a:p>
            <a:pPr lvl="1" algn="l" rtl="0">
              <a:buNone/>
            </a:pPr>
            <a:r>
              <a:rPr lang="en-US" dirty="0">
                <a:latin typeface="Book Antiqua" panose="02040602050305030304" pitchFamily="18" charset="0"/>
              </a:rPr>
              <a:t>       { text-decoration: underline;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D37C-9699-506A-4C88-44F9D9E2C4CB}"/>
              </a:ext>
            </a:extLst>
          </p:cNvPr>
          <p:cNvSpPr>
            <a:spLocks noGrp="1"/>
          </p:cNvSpPr>
          <p:nvPr>
            <p:ph type="title"/>
          </p:nvPr>
        </p:nvSpPr>
        <p:spPr/>
        <p:txBody>
          <a:bodyPr/>
          <a:lstStyle/>
          <a:p>
            <a:pPr algn="r"/>
            <a:r>
              <a:rPr lang="fa-IR" b="0" i="0" dirty="0">
                <a:solidFill>
                  <a:srgbClr val="323232"/>
                </a:solidFill>
                <a:effectLst/>
                <a:latin typeface="dana-vf"/>
                <a:cs typeface="B Titr" panose="00000700000000000000" pitchFamily="2" charset="-78"/>
              </a:rPr>
              <a:t>فرزندی و خانوادگی</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903CE810-70A5-87F0-AACD-97F28A0E9CC5}"/>
              </a:ext>
            </a:extLst>
          </p:cNvPr>
          <p:cNvSpPr>
            <a:spLocks noGrp="1"/>
          </p:cNvSpPr>
          <p:nvPr>
            <p:ph sz="quarter" idx="1"/>
          </p:nvPr>
        </p:nvSpPr>
        <p:spPr>
          <a:xfrm>
            <a:off x="495300" y="1700808"/>
            <a:ext cx="8153400" cy="4495800"/>
          </a:xfrm>
        </p:spPr>
        <p:txBody>
          <a:bodyPr>
            <a:normAutofit fontScale="92500" lnSpcReduction="10000"/>
          </a:bodyPr>
          <a:lstStyle/>
          <a:p>
            <a:pPr marL="0" indent="0" algn="l" rtl="0">
              <a:buNone/>
            </a:pPr>
            <a:r>
              <a:rPr lang="en-US" dirty="0">
                <a:latin typeface="Book Antiqua" panose="02040602050305030304" pitchFamily="18" charset="0"/>
              </a:rPr>
              <a:t>&lt;div&gt;</a:t>
            </a:r>
          </a:p>
          <a:p>
            <a:pPr marL="0" indent="0" algn="l" rtl="0">
              <a:buNone/>
            </a:pPr>
            <a:r>
              <a:rPr lang="en-US" dirty="0">
                <a:latin typeface="Book Antiqua" panose="02040602050305030304" pitchFamily="18" charset="0"/>
              </a:rPr>
              <a:t>&lt;p&gt;</a:t>
            </a:r>
            <a:r>
              <a:rPr lang="en-US" dirty="0" err="1">
                <a:latin typeface="Book Antiqua" panose="02040602050305030304" pitchFamily="18" charset="0"/>
              </a:rPr>
              <a:t>css</a:t>
            </a:r>
            <a:r>
              <a:rPr lang="en-US" dirty="0">
                <a:latin typeface="Book Antiqua" panose="02040602050305030304" pitchFamily="18" charset="0"/>
              </a:rPr>
              <a:t>&lt;/p&gt;</a:t>
            </a:r>
          </a:p>
          <a:p>
            <a:pPr marL="0" indent="0" algn="l" rtl="0">
              <a:buNone/>
            </a:pPr>
            <a:r>
              <a:rPr lang="en-US" dirty="0">
                <a:latin typeface="Book Antiqua" panose="02040602050305030304" pitchFamily="18" charset="0"/>
              </a:rPr>
              <a:t>&lt;p&gt;html&lt;/p&gt;</a:t>
            </a:r>
          </a:p>
          <a:p>
            <a:pPr marL="0" indent="0" algn="l" rtl="0">
              <a:buNone/>
            </a:pPr>
            <a:r>
              <a:rPr lang="en-US" dirty="0">
                <a:latin typeface="Book Antiqua" panose="02040602050305030304" pitchFamily="18" charset="0"/>
              </a:rPr>
              <a:t>&lt;/div&gt;</a:t>
            </a:r>
          </a:p>
          <a:p>
            <a:pPr marL="0" indent="0" algn="r">
              <a:buNone/>
            </a:pPr>
            <a:endParaRPr lang="en-US" sz="2000" dirty="0">
              <a:latin typeface="Book Antiqua" panose="02040602050305030304" pitchFamily="18" charset="0"/>
            </a:endParaRPr>
          </a:p>
          <a:p>
            <a:pPr marL="0" indent="0" algn="r">
              <a:buNone/>
            </a:pPr>
            <a:r>
              <a:rPr lang="fa-IR" sz="2000" b="0" i="0" dirty="0">
                <a:solidFill>
                  <a:srgbClr val="323232"/>
                </a:solidFill>
                <a:effectLst/>
                <a:latin typeface="Book Antiqua" panose="02040602050305030304" pitchFamily="18" charset="0"/>
                <a:cs typeface="B Nazanin" panose="00000400000000000000" pitchFamily="2" charset="-78"/>
              </a:rPr>
              <a:t>همونطور که مشاهده می­شه، عناصر </a:t>
            </a:r>
            <a:r>
              <a:rPr lang="en-US" sz="2000" b="0" i="0" dirty="0">
                <a:solidFill>
                  <a:srgbClr val="323232"/>
                </a:solidFill>
                <a:effectLst/>
                <a:latin typeface="Book Antiqua" panose="02040602050305030304" pitchFamily="18" charset="0"/>
                <a:cs typeface="B Nazanin" panose="00000400000000000000" pitchFamily="2" charset="-78"/>
              </a:rPr>
              <a:t>p، </a:t>
            </a:r>
            <a:r>
              <a:rPr lang="fa-IR" sz="2000" b="0" i="0" dirty="0">
                <a:solidFill>
                  <a:srgbClr val="323232"/>
                </a:solidFill>
                <a:effectLst/>
                <a:latin typeface="Book Antiqua" panose="02040602050305030304" pitchFamily="18" charset="0"/>
                <a:cs typeface="B Nazanin" panose="00000400000000000000" pitchFamily="2" charset="-78"/>
              </a:rPr>
              <a:t>فرزند عنصر </a:t>
            </a:r>
            <a:r>
              <a:rPr lang="en-US" sz="2000" b="0" i="0" dirty="0">
                <a:solidFill>
                  <a:srgbClr val="323232"/>
                </a:solidFill>
                <a:effectLst/>
                <a:latin typeface="Book Antiqua" panose="02040602050305030304" pitchFamily="18" charset="0"/>
                <a:cs typeface="B Nazanin" panose="00000400000000000000" pitchFamily="2" charset="-78"/>
              </a:rPr>
              <a:t> div </a:t>
            </a:r>
            <a:r>
              <a:rPr lang="fa-IR" sz="2000" b="0" i="0" dirty="0">
                <a:solidFill>
                  <a:srgbClr val="323232"/>
                </a:solidFill>
                <a:effectLst/>
                <a:latin typeface="Book Antiqua" panose="02040602050305030304" pitchFamily="18" charset="0"/>
                <a:cs typeface="B Nazanin" panose="00000400000000000000" pitchFamily="2" charset="-78"/>
              </a:rPr>
              <a:t>به حساب میان</a:t>
            </a:r>
            <a:endParaRPr lang="en-US" sz="2000" b="0" i="0" dirty="0">
              <a:solidFill>
                <a:srgbClr val="323232"/>
              </a:solidFill>
              <a:effectLst/>
              <a:latin typeface="Book Antiqua" panose="02040602050305030304" pitchFamily="18" charset="0"/>
              <a:cs typeface="B Nazanin" panose="00000400000000000000" pitchFamily="2" charset="-78"/>
            </a:endParaRPr>
          </a:p>
          <a:p>
            <a:pPr marL="0" indent="0" algn="r">
              <a:buNone/>
            </a:pPr>
            <a:endParaRPr lang="en-US" sz="2000" dirty="0">
              <a:solidFill>
                <a:srgbClr val="323232"/>
              </a:solidFill>
              <a:latin typeface="Book Antiqua" panose="02040602050305030304" pitchFamily="18" charset="0"/>
            </a:endParaRPr>
          </a:p>
          <a:p>
            <a:pPr marL="0" indent="0" algn="l" rtl="0">
              <a:buNone/>
            </a:pPr>
            <a:r>
              <a:rPr lang="en-US" sz="2600" dirty="0">
                <a:solidFill>
                  <a:srgbClr val="323232"/>
                </a:solidFill>
                <a:latin typeface="Book Antiqua" panose="02040602050305030304" pitchFamily="18" charset="0"/>
              </a:rPr>
              <a:t>div {</a:t>
            </a:r>
          </a:p>
          <a:p>
            <a:pPr marL="0" indent="0" algn="l" rtl="0">
              <a:buNone/>
            </a:pPr>
            <a:r>
              <a:rPr lang="en-US" sz="2600" dirty="0">
                <a:solidFill>
                  <a:srgbClr val="323232"/>
                </a:solidFill>
                <a:latin typeface="Book Antiqua" panose="02040602050305030304" pitchFamily="18" charset="0"/>
              </a:rPr>
              <a:t>color : blue ;</a:t>
            </a:r>
          </a:p>
          <a:p>
            <a:pPr marL="0" indent="0" algn="l" rtl="0">
              <a:buNone/>
            </a:pPr>
            <a:r>
              <a:rPr lang="en-US" sz="2600" dirty="0">
                <a:solidFill>
                  <a:srgbClr val="323232"/>
                </a:solidFill>
                <a:latin typeface="Book Antiqua" panose="02040602050305030304" pitchFamily="18" charset="0"/>
              </a:rPr>
              <a:t>}</a:t>
            </a:r>
            <a:endParaRPr lang="en-US" sz="2600" dirty="0">
              <a:latin typeface="Book Antiqua" panose="02040602050305030304" pitchFamily="18" charset="0"/>
            </a:endParaRPr>
          </a:p>
        </p:txBody>
      </p:sp>
    </p:spTree>
    <p:extLst>
      <p:ext uri="{BB962C8B-B14F-4D97-AF65-F5344CB8AC3E}">
        <p14:creationId xmlns:p14="http://schemas.microsoft.com/office/powerpoint/2010/main" val="90829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3EC2-B58E-012B-56D4-E7EECCEBE3F3}"/>
              </a:ext>
            </a:extLst>
          </p:cNvPr>
          <p:cNvSpPr>
            <a:spLocks noGrp="1"/>
          </p:cNvSpPr>
          <p:nvPr>
            <p:ph type="title"/>
          </p:nvPr>
        </p:nvSpPr>
        <p:spPr>
          <a:xfrm>
            <a:off x="749259" y="188640"/>
            <a:ext cx="8153400" cy="990600"/>
          </a:xfrm>
        </p:spPr>
        <p:txBody>
          <a:bodyPr>
            <a:noAutofit/>
          </a:bodyPr>
          <a:lstStyle/>
          <a:p>
            <a:pPr algn="r"/>
            <a:r>
              <a:rPr lang="fa-IR" sz="3600" b="1" i="0" dirty="0">
                <a:solidFill>
                  <a:srgbClr val="323232"/>
                </a:solidFill>
                <a:effectLst/>
                <a:latin typeface="dana-vf"/>
                <a:cs typeface="B Titr" panose="00000700000000000000" pitchFamily="2" charset="-78"/>
              </a:rPr>
              <a:t>کلاس ها</a:t>
            </a:r>
            <a:endParaRPr lang="en-US" sz="3600" dirty="0">
              <a:cs typeface="B Titr" panose="00000700000000000000" pitchFamily="2" charset="-78"/>
            </a:endParaRPr>
          </a:p>
        </p:txBody>
      </p:sp>
      <p:sp>
        <p:nvSpPr>
          <p:cNvPr id="6" name="Rectangle 3">
            <a:extLst>
              <a:ext uri="{FF2B5EF4-FFF2-40B4-BE49-F238E27FC236}">
                <a16:creationId xmlns:a16="http://schemas.microsoft.com/office/drawing/2014/main" id="{86C474D0-56C2-51DE-0976-15B8A45B542B}"/>
              </a:ext>
            </a:extLst>
          </p:cNvPr>
          <p:cNvSpPr>
            <a:spLocks noGrp="1" noChangeArrowheads="1"/>
          </p:cNvSpPr>
          <p:nvPr>
            <p:ph sz="quarter" idx="1"/>
          </p:nvPr>
        </p:nvSpPr>
        <p:spPr bwMode="auto">
          <a:xfrm>
            <a:off x="241341" y="2420888"/>
            <a:ext cx="866131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0000"/>
                </a:solidFill>
                <a:effectLst/>
                <a:latin typeface="Book Antiqua" panose="02040602050305030304" pitchFamily="18" charset="0"/>
              </a:rPr>
              <a:t>Html</a:t>
            </a: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Book Antiqua" panose="0204060205030503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Book Antiqua" panose="02040602050305030304" pitchFamily="18" charset="0"/>
              </a:rPr>
              <a:t>&lt;p class=“</a:t>
            </a:r>
            <a:r>
              <a:rPr kumimoji="0" lang="en-US" altLang="en-US" sz="2800" b="0" i="0" u="none" strike="noStrike" cap="none" normalizeH="0" baseline="0" dirty="0" err="1">
                <a:ln>
                  <a:noFill/>
                </a:ln>
                <a:solidFill>
                  <a:schemeClr val="tx1"/>
                </a:solidFill>
                <a:effectLst/>
                <a:latin typeface="Book Antiqua" panose="02040602050305030304" pitchFamily="18" charset="0"/>
              </a:rPr>
              <a:t>nclass</a:t>
            </a:r>
            <a:r>
              <a:rPr kumimoji="0" lang="en-US" altLang="en-US" sz="2800" b="0" i="0" u="none" strike="noStrike" cap="none" normalizeH="0" baseline="0" dirty="0">
                <a:ln>
                  <a:noFill/>
                </a:ln>
                <a:solidFill>
                  <a:schemeClr val="tx1"/>
                </a:solidFill>
                <a:effectLst/>
                <a:latin typeface="Book Antiqua" panose="02040602050305030304" pitchFamily="18" charset="0"/>
              </a:rPr>
              <a:t>”&gt;</a:t>
            </a:r>
            <a:r>
              <a:rPr kumimoji="0" lang="en-US" altLang="en-US" sz="2800" b="0" i="0" u="none" strike="noStrike" cap="none" normalizeH="0" baseline="0" dirty="0" err="1">
                <a:ln>
                  <a:noFill/>
                </a:ln>
                <a:solidFill>
                  <a:schemeClr val="tx1"/>
                </a:solidFill>
                <a:effectLst/>
                <a:latin typeface="Book Antiqua" panose="02040602050305030304" pitchFamily="18" charset="0"/>
              </a:rPr>
              <a:t>css</a:t>
            </a:r>
            <a:r>
              <a:rPr kumimoji="0" lang="en-US" altLang="en-US" sz="2800" b="0" i="0" u="none" strike="noStrike" cap="none" normalizeH="0" baseline="0" dirty="0">
                <a:ln>
                  <a:noFill/>
                </a:ln>
                <a:solidFill>
                  <a:schemeClr val="tx1"/>
                </a:solidFill>
                <a:effectLst/>
                <a:latin typeface="Book Antiqua" panose="02040602050305030304" pitchFamily="18" charset="0"/>
              </a:rPr>
              <a:t> &lt;/p&gt;</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2800" dirty="0">
              <a:latin typeface="Book Antiqua" panose="0204060205030503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Book Antiqua" panose="0204060205030503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lang="en-US" altLang="en-US" sz="2800" dirty="0" err="1">
                <a:solidFill>
                  <a:srgbClr val="FF0000"/>
                </a:solidFill>
                <a:latin typeface="Book Antiqua" panose="02040602050305030304" pitchFamily="18" charset="0"/>
              </a:rPr>
              <a:t>Css</a:t>
            </a:r>
            <a:endParaRPr lang="en-US" altLang="en-US" sz="2800" dirty="0">
              <a:solidFill>
                <a:srgbClr val="FF0000"/>
              </a:solidFill>
              <a:latin typeface="Book Antiqua" panose="02040602050305030304"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Book Antiqua" panose="02040602050305030304" pitchFamily="18" charset="0"/>
              </a:rPr>
              <a:t>.</a:t>
            </a:r>
            <a:r>
              <a:rPr kumimoji="0" lang="en-US" altLang="en-US" sz="2800" b="0" i="0" u="none" strike="noStrike" cap="none" normalizeH="0" baseline="0" dirty="0" err="1">
                <a:ln>
                  <a:noFill/>
                </a:ln>
                <a:solidFill>
                  <a:schemeClr val="tx1"/>
                </a:solidFill>
                <a:effectLst/>
                <a:latin typeface="Book Antiqua" panose="02040602050305030304" pitchFamily="18" charset="0"/>
              </a:rPr>
              <a:t>nclass</a:t>
            </a:r>
            <a:r>
              <a:rPr kumimoji="0" lang="en-US" altLang="en-US" sz="2800" b="0" i="0" u="none" strike="noStrike" cap="none" normalizeH="0" baseline="0" dirty="0">
                <a:ln>
                  <a:noFill/>
                </a:ln>
                <a:solidFill>
                  <a:schemeClr val="tx1"/>
                </a:solidFill>
                <a:effectLst/>
                <a:latin typeface="Book Antiqua" panose="02040602050305030304" pitchFamily="18" charset="0"/>
              </a:rPr>
              <a:t>{ </a:t>
            </a:r>
            <a:r>
              <a:rPr lang="en-US" altLang="en-US" sz="2800" dirty="0">
                <a:latin typeface="Book Antiqua" panose="02040602050305030304" pitchFamily="18" charset="0"/>
              </a:rPr>
              <a:t>Color: yellow;</a:t>
            </a:r>
            <a:r>
              <a:rPr kumimoji="0" lang="en-US" altLang="en-US" sz="2800" b="0" i="0" u="none" strike="noStrike" cap="none" normalizeH="0" baseline="0" dirty="0">
                <a:ln>
                  <a:noFill/>
                </a:ln>
                <a:solidFill>
                  <a:schemeClr val="tx1"/>
                </a:solidFill>
                <a:effectLst/>
                <a:latin typeface="Book Antiqua" panose="02040602050305030304" pitchFamily="18" charset="0"/>
              </a:rPr>
              <a:t>}</a:t>
            </a:r>
          </a:p>
        </p:txBody>
      </p:sp>
    </p:spTree>
    <p:extLst>
      <p:ext uri="{BB962C8B-B14F-4D97-AF65-F5344CB8AC3E}">
        <p14:creationId xmlns:p14="http://schemas.microsoft.com/office/powerpoint/2010/main" val="1266758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4486" y="692696"/>
            <a:ext cx="5770960" cy="717732"/>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lstStyle/>
          <a:p>
            <a:pPr algn="r" rtl="1"/>
            <a:r>
              <a:rPr lang="fa-IR" sz="3300" dirty="0">
                <a:cs typeface="B Titr" panose="00000700000000000000" pitchFamily="2" charset="-78"/>
              </a:rPr>
              <a:t>محل های نوشتن دستورات </a:t>
            </a:r>
            <a:r>
              <a:rPr lang="en-US" sz="3300" dirty="0" err="1">
                <a:latin typeface="Bodoni MT Black" panose="02070A03080606020203" pitchFamily="18" charset="0"/>
                <a:cs typeface="B Titr" panose="00000700000000000000" pitchFamily="2" charset="-78"/>
              </a:rPr>
              <a:t>css</a:t>
            </a:r>
            <a:r>
              <a:rPr lang="fa-IR" sz="3300" dirty="0">
                <a:cs typeface="B Titr" panose="00000700000000000000" pitchFamily="2" charset="-78"/>
              </a:rPr>
              <a:t> :</a:t>
            </a:r>
            <a:endParaRPr lang="en-US" sz="3300" dirty="0">
              <a:cs typeface="B Titr" panose="00000700000000000000" pitchFamily="2" charset="-78"/>
            </a:endParaRPr>
          </a:p>
        </p:txBody>
      </p:sp>
      <p:sp>
        <p:nvSpPr>
          <p:cNvPr id="3" name="Subtitle 2"/>
          <p:cNvSpPr>
            <a:spLocks noGrp="1"/>
          </p:cNvSpPr>
          <p:nvPr>
            <p:ph type="subTitle" idx="1"/>
          </p:nvPr>
        </p:nvSpPr>
        <p:spPr>
          <a:xfrm>
            <a:off x="748249" y="1965960"/>
            <a:ext cx="7647501" cy="2926080"/>
          </a:xfrm>
        </p:spPr>
        <p:txBody>
          <a:bodyPr>
            <a:normAutofit/>
          </a:bodyPr>
          <a:lstStyle/>
          <a:p>
            <a:pPr algn="r" rtl="1"/>
            <a:r>
              <a:rPr lang="fa-IR" sz="1800" b="1" dirty="0">
                <a:cs typeface="B Nazanin" panose="00000400000000000000" pitchFamily="2" charset="-78"/>
              </a:rPr>
              <a:t>طراحان وب بر اساس نوع استفاده از </a:t>
            </a:r>
            <a:r>
              <a:rPr lang="en-US" sz="1800" b="1" dirty="0" err="1">
                <a:latin typeface="Book Antiqua" panose="02040602050305030304" pitchFamily="18" charset="0"/>
                <a:cs typeface="B Nazanin" panose="00000400000000000000" pitchFamily="2" charset="-78"/>
              </a:rPr>
              <a:t>css</a:t>
            </a:r>
            <a:r>
              <a:rPr lang="fa-IR" sz="1800" b="1" dirty="0">
                <a:cs typeface="B Nazanin" panose="00000400000000000000" pitchFamily="2" charset="-78"/>
              </a:rPr>
              <a:t> دستورات </a:t>
            </a:r>
            <a:r>
              <a:rPr lang="en-US" sz="1800" b="1" dirty="0" err="1">
                <a:latin typeface="Book Antiqua" panose="02040602050305030304" pitchFamily="18" charset="0"/>
                <a:cs typeface="B Nazanin" panose="00000400000000000000" pitchFamily="2" charset="-78"/>
              </a:rPr>
              <a:t>css</a:t>
            </a:r>
            <a:r>
              <a:rPr lang="fa-IR" sz="1800" b="1" dirty="0">
                <a:cs typeface="B Nazanin" panose="00000400000000000000" pitchFamily="2" charset="-78"/>
              </a:rPr>
              <a:t> را در سه محل میتوانند بنویسند که عبارت اند از:</a:t>
            </a:r>
          </a:p>
          <a:p>
            <a:pPr algn="r" rtl="1"/>
            <a:endParaRPr lang="fa-IR" sz="1800" b="1" dirty="0">
              <a:cs typeface="B Nazanin" panose="00000400000000000000" pitchFamily="2" charset="-78"/>
            </a:endParaRPr>
          </a:p>
          <a:p>
            <a:pPr algn="r" rtl="1"/>
            <a:r>
              <a:rPr lang="fa-IR" sz="1800" b="1" dirty="0">
                <a:cs typeface="B Nazanin" panose="00000400000000000000" pitchFamily="2" charset="-78"/>
              </a:rPr>
              <a:t>1.</a:t>
            </a:r>
            <a:r>
              <a:rPr lang="en-US" sz="1800" b="1" cap="none" dirty="0">
                <a:latin typeface="Book Antiqua" panose="02040602050305030304" pitchFamily="18" charset="0"/>
                <a:cs typeface="B Nazanin" panose="00000400000000000000" pitchFamily="2" charset="-78"/>
              </a:rPr>
              <a:t>Inline</a:t>
            </a:r>
            <a:r>
              <a:rPr lang="fa-IR" sz="1800" b="1" cap="none" dirty="0">
                <a:cs typeface="B Nazanin" panose="00000400000000000000" pitchFamily="2" charset="-78"/>
              </a:rPr>
              <a:t> : در این حالت شما دستورات </a:t>
            </a:r>
            <a:r>
              <a:rPr lang="en-US" sz="1800" b="1" cap="none" dirty="0">
                <a:latin typeface="Book Antiqua" panose="02040602050305030304" pitchFamily="18" charset="0"/>
                <a:cs typeface="B Nazanin" panose="00000400000000000000" pitchFamily="2" charset="-78"/>
              </a:rPr>
              <a:t>CSS</a:t>
            </a:r>
            <a:r>
              <a:rPr lang="fa-IR" sz="1800" b="1" cap="none" dirty="0">
                <a:cs typeface="B Nazanin" panose="00000400000000000000" pitchFamily="2" charset="-78"/>
              </a:rPr>
              <a:t> را داخل هر تگ و به وسیله </a:t>
            </a:r>
            <a:r>
              <a:rPr lang="en-US" sz="1800" b="1" cap="none" dirty="0">
                <a:latin typeface="Book Antiqua" panose="02040602050305030304" pitchFamily="18" charset="0"/>
                <a:cs typeface="B Nazanin" panose="00000400000000000000" pitchFamily="2" charset="-78"/>
              </a:rPr>
              <a:t>style</a:t>
            </a:r>
            <a:r>
              <a:rPr lang="en-US" sz="1800" b="1" cap="none" dirty="0">
                <a:cs typeface="B Nazanin" panose="00000400000000000000" pitchFamily="2" charset="-78"/>
              </a:rPr>
              <a:t> </a:t>
            </a:r>
            <a:r>
              <a:rPr lang="fa-IR" sz="1800" b="1" cap="none" dirty="0">
                <a:cs typeface="B Nazanin" panose="00000400000000000000" pitchFamily="2" charset="-78"/>
              </a:rPr>
              <a:t> مینویسید.</a:t>
            </a:r>
          </a:p>
          <a:p>
            <a:pPr algn="r" rtl="1"/>
            <a:r>
              <a:rPr lang="fa-IR" sz="1800" b="1" cap="none" dirty="0">
                <a:cs typeface="B Nazanin" panose="00000400000000000000" pitchFamily="2" charset="-78"/>
              </a:rPr>
              <a:t>محدوده تاثر گذاری این دستورات محدوده ی تگ میباشد و به همین دلیل توصیه میشود که از این روش </a:t>
            </a:r>
            <a:r>
              <a:rPr lang="fa-IR" sz="1800" b="1" u="sng" cap="none" dirty="0">
                <a:cs typeface="B Nazanin" panose="00000400000000000000" pitchFamily="2" charset="-78"/>
              </a:rPr>
              <a:t>استفاده نشود</a:t>
            </a:r>
            <a:r>
              <a:rPr lang="fa-IR" sz="1800" b="1" cap="none" dirty="0">
                <a:cs typeface="B Nazanin" panose="00000400000000000000" pitchFamily="2" charset="-78"/>
              </a:rPr>
              <a:t>.</a:t>
            </a:r>
          </a:p>
          <a:p>
            <a:pPr rtl="1"/>
            <a:r>
              <a:rPr lang="en-US" sz="1800" b="1" cap="none" dirty="0">
                <a:latin typeface="Book Antiqua" panose="02040602050305030304" pitchFamily="18" charset="0"/>
                <a:cs typeface="B Nazanin" panose="00000400000000000000" pitchFamily="2" charset="-78"/>
              </a:rPr>
              <a:t>Inline:</a:t>
            </a:r>
          </a:p>
          <a:p>
            <a:pPr rtl="1"/>
            <a:r>
              <a:rPr lang="en-US" sz="1800" b="1" cap="none" dirty="0">
                <a:latin typeface="Book Antiqua" panose="02040602050305030304" pitchFamily="18" charset="0"/>
                <a:cs typeface="B Nazanin" panose="00000400000000000000" pitchFamily="2" charset="-78"/>
              </a:rPr>
              <a:t>&lt;tag style=“</a:t>
            </a:r>
            <a:r>
              <a:rPr lang="en-US" sz="1800" b="1" cap="none" dirty="0" err="1">
                <a:latin typeface="Book Antiqua" panose="02040602050305030304" pitchFamily="18" charset="0"/>
                <a:cs typeface="B Nazanin" panose="00000400000000000000" pitchFamily="2" charset="-78"/>
              </a:rPr>
              <a:t>css</a:t>
            </a:r>
            <a:r>
              <a:rPr lang="en-US" sz="1800" b="1" cap="none" dirty="0">
                <a:latin typeface="Book Antiqua" panose="02040602050305030304" pitchFamily="18" charset="0"/>
                <a:cs typeface="B Nazanin" panose="00000400000000000000" pitchFamily="2" charset="-78"/>
              </a:rPr>
              <a:t>”&gt;</a:t>
            </a:r>
          </a:p>
        </p:txBody>
      </p:sp>
    </p:spTree>
    <p:extLst>
      <p:ext uri="{BB962C8B-B14F-4D97-AF65-F5344CB8AC3E}">
        <p14:creationId xmlns:p14="http://schemas.microsoft.com/office/powerpoint/2010/main" val="378802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62378" y="1361802"/>
            <a:ext cx="6619244" cy="4134395"/>
          </a:xfrm>
        </p:spPr>
        <p:txBody>
          <a:bodyPr>
            <a:normAutofit lnSpcReduction="10000"/>
          </a:bodyPr>
          <a:lstStyle/>
          <a:p>
            <a:pPr algn="r" rtl="1"/>
            <a:r>
              <a:rPr lang="fa-IR" b="1" dirty="0">
                <a:cs typeface="B Nazanin" panose="00000400000000000000" pitchFamily="2" charset="-78"/>
              </a:rPr>
              <a:t>2.  </a:t>
            </a:r>
            <a:r>
              <a:rPr lang="en-US" sz="1800" b="1" cap="none" dirty="0">
                <a:latin typeface="Book Antiqua" panose="02040602050305030304" pitchFamily="18" charset="0"/>
                <a:cs typeface="B Nazanin" panose="00000400000000000000" pitchFamily="2" charset="-78"/>
              </a:rPr>
              <a:t>internal</a:t>
            </a:r>
            <a:r>
              <a:rPr lang="fa-IR" sz="1800" b="1" cap="none" dirty="0">
                <a:cs typeface="B Nazanin" panose="00000400000000000000" pitchFamily="2" charset="-78"/>
              </a:rPr>
              <a:t> </a:t>
            </a:r>
            <a:r>
              <a:rPr lang="fa-IR" b="1" dirty="0">
                <a:cs typeface="B Nazanin" panose="00000400000000000000" pitchFamily="2" charset="-78"/>
              </a:rPr>
              <a:t>: </a:t>
            </a:r>
            <a:r>
              <a:rPr lang="fa-IR" sz="1800" b="1" dirty="0">
                <a:cs typeface="B Nazanin" panose="00000400000000000000" pitchFamily="2" charset="-78"/>
              </a:rPr>
              <a:t>در این روش دستورات </a:t>
            </a:r>
            <a:r>
              <a:rPr lang="en-US" sz="1800" b="1" dirty="0" err="1">
                <a:latin typeface="Book Antiqua" panose="02040602050305030304" pitchFamily="18" charset="0"/>
                <a:cs typeface="B Nazanin" panose="00000400000000000000" pitchFamily="2" charset="-78"/>
              </a:rPr>
              <a:t>css</a:t>
            </a:r>
            <a:r>
              <a:rPr lang="en-US" sz="1800" b="1" dirty="0">
                <a:cs typeface="B Nazanin" panose="00000400000000000000" pitchFamily="2" charset="-78"/>
              </a:rPr>
              <a:t> </a:t>
            </a:r>
            <a:r>
              <a:rPr lang="fa-IR" sz="1800" b="1" dirty="0">
                <a:cs typeface="B Nazanin" panose="00000400000000000000" pitchFamily="2" charset="-78"/>
              </a:rPr>
              <a:t> را در داخل تگ </a:t>
            </a:r>
            <a:r>
              <a:rPr lang="en-US" sz="1800" b="1" cap="none" dirty="0">
                <a:latin typeface="Book Antiqua" panose="02040602050305030304" pitchFamily="18" charset="0"/>
                <a:cs typeface="B Nazanin" panose="00000400000000000000" pitchFamily="2" charset="-78"/>
              </a:rPr>
              <a:t>style</a:t>
            </a:r>
            <a:r>
              <a:rPr lang="en-US" sz="1800" b="1" cap="none" dirty="0">
                <a:cs typeface="B Nazanin" panose="00000400000000000000" pitchFamily="2" charset="-78"/>
              </a:rPr>
              <a:t> </a:t>
            </a:r>
            <a:r>
              <a:rPr lang="fa-IR" sz="1800" b="1" cap="none" dirty="0">
                <a:cs typeface="B Nazanin" panose="00000400000000000000" pitchFamily="2" charset="-78"/>
              </a:rPr>
              <a:t> که درون تگ </a:t>
            </a:r>
            <a:r>
              <a:rPr lang="en-US" sz="1800" b="1" cap="none" dirty="0">
                <a:latin typeface="Book Antiqua" panose="02040602050305030304" pitchFamily="18" charset="0"/>
                <a:cs typeface="B Nazanin" panose="00000400000000000000" pitchFamily="2" charset="-78"/>
              </a:rPr>
              <a:t>head</a:t>
            </a:r>
            <a:r>
              <a:rPr lang="fa-IR" sz="1800" b="1" cap="none" dirty="0">
                <a:cs typeface="B Nazanin" panose="00000400000000000000" pitchFamily="2" charset="-78"/>
              </a:rPr>
              <a:t> نوشته میشود قرار میگیرد.</a:t>
            </a:r>
            <a:r>
              <a:rPr lang="fa-IR" sz="1800" b="1" dirty="0">
                <a:cs typeface="B Nazanin" panose="00000400000000000000" pitchFamily="2" charset="-78"/>
              </a:rPr>
              <a:t>که محدوده تاثیر گذار آن همان در صفحه </a:t>
            </a:r>
            <a:r>
              <a:rPr lang="en-US" sz="1800" b="1" dirty="0">
                <a:latin typeface="Book Antiqua" panose="02040602050305030304" pitchFamily="18" charset="0"/>
                <a:cs typeface="B Nazanin" panose="00000400000000000000" pitchFamily="2" charset="-78"/>
              </a:rPr>
              <a:t>html</a:t>
            </a:r>
            <a:r>
              <a:rPr lang="fa-IR" sz="1800" b="1" dirty="0">
                <a:cs typeface="B Nazanin" panose="00000400000000000000" pitchFamily="2" charset="-78"/>
              </a:rPr>
              <a:t> است.</a:t>
            </a:r>
          </a:p>
          <a:p>
            <a:pPr algn="r" rtl="1"/>
            <a:r>
              <a:rPr lang="fa-IR" sz="1800" b="1" cap="none" dirty="0">
                <a:cs typeface="B Nazanin" panose="00000400000000000000" pitchFamily="2" charset="-78"/>
              </a:rPr>
              <a:t>به همین دلیل بهتر است دستورات مربوط به یک صفحه به صورت </a:t>
            </a:r>
            <a:r>
              <a:rPr lang="en-US" sz="1800" b="1" cap="none" dirty="0">
                <a:latin typeface="Book Antiqua" panose="02040602050305030304" pitchFamily="18" charset="0"/>
                <a:cs typeface="B Nazanin" panose="00000400000000000000" pitchFamily="2" charset="-78"/>
              </a:rPr>
              <a:t>internal</a:t>
            </a:r>
            <a:r>
              <a:rPr lang="fa-IR" sz="1800" b="1" cap="none" dirty="0">
                <a:cs typeface="B Nazanin" panose="00000400000000000000" pitchFamily="2" charset="-78"/>
              </a:rPr>
              <a:t> نوشته شود.</a:t>
            </a:r>
            <a:endParaRPr lang="en-US" sz="1800" b="1" cap="none" dirty="0">
              <a:cs typeface="B Nazanin" panose="00000400000000000000" pitchFamily="2" charset="-78"/>
            </a:endParaRPr>
          </a:p>
          <a:p>
            <a:pPr rtl="1"/>
            <a:r>
              <a:rPr lang="en-US" sz="1800" b="1" cap="none" dirty="0">
                <a:latin typeface="Book Antiqua" panose="02040602050305030304" pitchFamily="18" charset="0"/>
                <a:cs typeface="B Nazanin" panose="00000400000000000000" pitchFamily="2" charset="-78"/>
              </a:rPr>
              <a:t>internal:</a:t>
            </a:r>
            <a:endParaRPr lang="fa-IR" sz="1800" b="1" cap="none" dirty="0">
              <a:latin typeface="Book Antiqua" panose="02040602050305030304" pitchFamily="18" charset="0"/>
              <a:cs typeface="B Nazanin" panose="00000400000000000000" pitchFamily="2" charset="-78"/>
            </a:endParaRPr>
          </a:p>
          <a:p>
            <a:pPr algn="r" rtl="1"/>
            <a:endParaRPr lang="fa-IR" sz="1800" b="1" cap="none" dirty="0">
              <a:latin typeface="Book Antiqua" panose="02040602050305030304" pitchFamily="18" charset="0"/>
              <a:cs typeface="B Nazanin" panose="00000400000000000000" pitchFamily="2" charset="-78"/>
            </a:endParaRPr>
          </a:p>
          <a:p>
            <a:pPr rtl="1"/>
            <a:r>
              <a:rPr lang="en-US" sz="1800" b="1" cap="none" dirty="0">
                <a:latin typeface="Book Antiqua" panose="02040602050305030304" pitchFamily="18" charset="0"/>
                <a:cs typeface="B Nazanin" panose="00000400000000000000" pitchFamily="2" charset="-78"/>
              </a:rPr>
              <a:t>&lt;head&gt;</a:t>
            </a:r>
          </a:p>
          <a:p>
            <a:pPr rtl="1"/>
            <a:r>
              <a:rPr lang="en-US" sz="1800" b="1" cap="none" dirty="0">
                <a:latin typeface="Book Antiqua" panose="02040602050305030304" pitchFamily="18" charset="0"/>
                <a:cs typeface="B Nazanin" panose="00000400000000000000" pitchFamily="2" charset="-78"/>
              </a:rPr>
              <a:t>			</a:t>
            </a:r>
            <a:r>
              <a:rPr lang="en-US" sz="1800" b="1" cap="none" dirty="0">
                <a:solidFill>
                  <a:schemeClr val="accent4"/>
                </a:solidFill>
                <a:latin typeface="Book Antiqua" panose="02040602050305030304" pitchFamily="18" charset="0"/>
                <a:cs typeface="B Nazanin" panose="00000400000000000000" pitchFamily="2" charset="-78"/>
              </a:rPr>
              <a:t>      &lt;style&gt;</a:t>
            </a:r>
          </a:p>
          <a:p>
            <a:pPr rtl="1"/>
            <a:r>
              <a:rPr lang="en-US" sz="1800" b="1" cap="none" dirty="0">
                <a:latin typeface="Book Antiqua" panose="02040602050305030304" pitchFamily="18" charset="0"/>
                <a:cs typeface="B Nazanin" panose="00000400000000000000" pitchFamily="2" charset="-78"/>
              </a:rPr>
              <a:t>		           </a:t>
            </a:r>
            <a:r>
              <a:rPr lang="en-US" sz="1800" b="1" cap="none" dirty="0" err="1">
                <a:latin typeface="Book Antiqua" panose="02040602050305030304" pitchFamily="18" charset="0"/>
                <a:cs typeface="B Nazanin" panose="00000400000000000000" pitchFamily="2" charset="-78"/>
              </a:rPr>
              <a:t>css</a:t>
            </a:r>
            <a:endParaRPr lang="en-US" sz="1800" b="1" cap="none" dirty="0">
              <a:latin typeface="Book Antiqua" panose="02040602050305030304" pitchFamily="18" charset="0"/>
              <a:cs typeface="B Nazanin" panose="00000400000000000000" pitchFamily="2" charset="-78"/>
            </a:endParaRPr>
          </a:p>
          <a:p>
            <a:pPr rtl="1"/>
            <a:r>
              <a:rPr lang="en-US" sz="1800" b="1" cap="none" dirty="0">
                <a:solidFill>
                  <a:schemeClr val="accent4"/>
                </a:solidFill>
                <a:latin typeface="Book Antiqua" panose="02040602050305030304" pitchFamily="18" charset="0"/>
                <a:cs typeface="B Nazanin" panose="00000400000000000000" pitchFamily="2" charset="-78"/>
              </a:rPr>
              <a:t>      &lt;/style&gt;</a:t>
            </a:r>
          </a:p>
          <a:p>
            <a:pPr rtl="1"/>
            <a:r>
              <a:rPr lang="en-US" sz="1800" b="1" cap="none" dirty="0">
                <a:latin typeface="Book Antiqua" panose="02040602050305030304" pitchFamily="18" charset="0"/>
                <a:cs typeface="B Nazanin" panose="00000400000000000000" pitchFamily="2" charset="-78"/>
              </a:rPr>
              <a:t>&lt;/head&gt;</a:t>
            </a:r>
            <a:endParaRPr lang="fa-IR" sz="1800" b="1" cap="none" dirty="0">
              <a:latin typeface="Book Antiqua" panose="02040602050305030304" pitchFamily="18" charset="0"/>
              <a:cs typeface="B Nazanin" panose="00000400000000000000" pitchFamily="2" charset="-78"/>
            </a:endParaRPr>
          </a:p>
        </p:txBody>
      </p:sp>
    </p:spTree>
    <p:extLst>
      <p:ext uri="{BB962C8B-B14F-4D97-AF65-F5344CB8AC3E}">
        <p14:creationId xmlns:p14="http://schemas.microsoft.com/office/powerpoint/2010/main" val="181320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sz="3600" dirty="0" err="1">
                <a:latin typeface="Bodoni MT Black" panose="02070A03080606020203" pitchFamily="18" charset="0"/>
              </a:rPr>
              <a:t>Css</a:t>
            </a:r>
            <a:r>
              <a:rPr lang="en-US" sz="3600" dirty="0"/>
              <a:t> </a:t>
            </a:r>
            <a:r>
              <a:rPr lang="fa-IR" sz="3600" dirty="0"/>
              <a:t> </a:t>
            </a:r>
            <a:r>
              <a:rPr lang="fa-IR" sz="3600" dirty="0">
                <a:cs typeface="B Titr" panose="00000700000000000000" pitchFamily="2" charset="-78"/>
              </a:rPr>
              <a:t>چیست ؟</a:t>
            </a:r>
            <a:endParaRPr lang="en-US" sz="3600" dirty="0">
              <a:cs typeface="B Titr" panose="00000700000000000000" pitchFamily="2" charset="-78"/>
            </a:endParaRPr>
          </a:p>
        </p:txBody>
      </p:sp>
      <p:sp>
        <p:nvSpPr>
          <p:cNvPr id="3" name="Content Placeholder 2"/>
          <p:cNvSpPr>
            <a:spLocks noGrp="1"/>
          </p:cNvSpPr>
          <p:nvPr>
            <p:ph idx="1"/>
          </p:nvPr>
        </p:nvSpPr>
        <p:spPr>
          <a:xfrm>
            <a:off x="1262378" y="2636912"/>
            <a:ext cx="6619244" cy="3024323"/>
          </a:xfrm>
        </p:spPr>
        <p:txBody>
          <a:bodyPr>
            <a:normAutofit/>
          </a:bodyPr>
          <a:lstStyle/>
          <a:p>
            <a:pPr algn="r" rtl="1">
              <a:lnSpc>
                <a:spcPct val="90000"/>
              </a:lnSpc>
            </a:pPr>
            <a:r>
              <a:rPr lang="fa-IR" altLang="en-US" sz="1400" b="1" dirty="0">
                <a:cs typeface="B Nazanin" panose="00000400000000000000" pitchFamily="2" charset="-78"/>
              </a:rPr>
              <a:t>اسناد </a:t>
            </a:r>
            <a:r>
              <a:rPr lang="en-US" altLang="en-US" sz="1400" b="1" dirty="0">
                <a:latin typeface="Book Antiqua" panose="02040602050305030304" pitchFamily="18" charset="0"/>
                <a:cs typeface="B Nazanin" panose="00000400000000000000" pitchFamily="2" charset="-78"/>
              </a:rPr>
              <a:t>HTML</a:t>
            </a:r>
            <a:r>
              <a:rPr lang="fa-IR" altLang="en-US" sz="1400" b="1" dirty="0">
                <a:cs typeface="B Nazanin" panose="00000400000000000000" pitchFamily="2" charset="-78"/>
              </a:rPr>
              <a:t> می توانند با </a:t>
            </a:r>
            <a:r>
              <a:rPr lang="en-US" altLang="en-US" sz="1400" b="1" dirty="0">
                <a:latin typeface="Book Antiqua" panose="02040602050305030304" pitchFamily="18" charset="0"/>
                <a:cs typeface="B Nazanin" panose="00000400000000000000" pitchFamily="2" charset="-78"/>
              </a:rPr>
              <a:t>Style Sheet</a:t>
            </a:r>
            <a:r>
              <a:rPr lang="fa-IR" altLang="en-US" sz="1400" b="1" dirty="0">
                <a:latin typeface="Book Antiqua" panose="02040602050305030304" pitchFamily="18" charset="0"/>
                <a:cs typeface="B Nazanin" panose="00000400000000000000" pitchFamily="2" charset="-78"/>
              </a:rPr>
              <a:t> </a:t>
            </a:r>
            <a:r>
              <a:rPr lang="fa-IR" altLang="en-US" sz="1400" b="1" dirty="0">
                <a:cs typeface="B Nazanin" panose="00000400000000000000" pitchFamily="2" charset="-78"/>
              </a:rPr>
              <a:t>هایی که نحوه نمایش قسمت های مختلف آن را تعیین می کنند ترکیب شوند.</a:t>
            </a:r>
          </a:p>
          <a:p>
            <a:pPr algn="r" rtl="1">
              <a:lnSpc>
                <a:spcPct val="90000"/>
              </a:lnSpc>
            </a:pPr>
            <a:r>
              <a:rPr lang="fa-IR" altLang="en-US" sz="1400" b="1" dirty="0">
                <a:cs typeface="B Nazanin" panose="00000400000000000000" pitchFamily="2" charset="-78"/>
              </a:rPr>
              <a:t>زبان توصیف این صفحات </a:t>
            </a:r>
            <a:r>
              <a:rPr lang="en-US" altLang="en-US" sz="1400" b="1" dirty="0">
                <a:latin typeface="Book Antiqua" panose="02040602050305030304" pitchFamily="18" charset="0"/>
                <a:cs typeface="B Nazanin" panose="00000400000000000000" pitchFamily="2" charset="-78"/>
              </a:rPr>
              <a:t>CSS</a:t>
            </a:r>
            <a:r>
              <a:rPr lang="fa-IR" altLang="en-US" sz="1400" b="1" dirty="0">
                <a:cs typeface="B Nazanin" panose="00000400000000000000" pitchFamily="2" charset="-78"/>
              </a:rPr>
              <a:t> نام دارد.</a:t>
            </a:r>
          </a:p>
          <a:p>
            <a:pPr algn="r" rtl="1">
              <a:lnSpc>
                <a:spcPct val="90000"/>
              </a:lnSpc>
            </a:pPr>
            <a:r>
              <a:rPr lang="fa-IR" altLang="en-US" sz="1400" b="1" dirty="0">
                <a:cs typeface="B Nazanin" panose="00000400000000000000" pitchFamily="2" charset="-78"/>
              </a:rPr>
              <a:t>نحوه نمایش توسط </a:t>
            </a:r>
            <a:r>
              <a:rPr lang="en-US" altLang="en-US" sz="1400" b="1" dirty="0">
                <a:latin typeface="Book Antiqua" panose="02040602050305030304" pitchFamily="18" charset="0"/>
                <a:cs typeface="B Nazanin" panose="00000400000000000000" pitchFamily="2" charset="-78"/>
              </a:rPr>
              <a:t>style</a:t>
            </a:r>
            <a:r>
              <a:rPr lang="fa-IR" altLang="en-US" sz="1400" b="1" dirty="0">
                <a:cs typeface="B Nazanin" panose="00000400000000000000" pitchFamily="2" charset="-78"/>
              </a:rPr>
              <a:t> ها تعیین می شود.</a:t>
            </a:r>
          </a:p>
          <a:p>
            <a:pPr algn="r" rtl="1">
              <a:lnSpc>
                <a:spcPct val="90000"/>
              </a:lnSpc>
            </a:pPr>
            <a:r>
              <a:rPr lang="en-US" altLang="en-US" sz="1400" b="1" dirty="0">
                <a:latin typeface="Book Antiqua" panose="02040602050305030304" pitchFamily="18" charset="0"/>
                <a:cs typeface="B Nazanin" panose="00000400000000000000" pitchFamily="2" charset="-78"/>
              </a:rPr>
              <a:t>Style</a:t>
            </a:r>
            <a:r>
              <a:rPr lang="fa-IR" altLang="en-US" sz="1400" b="1" dirty="0">
                <a:cs typeface="B Nazanin" panose="00000400000000000000" pitchFamily="2" charset="-78"/>
              </a:rPr>
              <a:t> ها در </a:t>
            </a:r>
            <a:r>
              <a:rPr lang="en-US" altLang="en-US" sz="1400" b="1" dirty="0">
                <a:latin typeface="Book Antiqua" panose="02040602050305030304" pitchFamily="18" charset="0"/>
                <a:cs typeface="B Nazanin" panose="00000400000000000000" pitchFamily="2" charset="-78"/>
              </a:rPr>
              <a:t>style sheet</a:t>
            </a:r>
            <a:r>
              <a:rPr lang="fa-IR" altLang="en-US" sz="1400" b="1" dirty="0">
                <a:latin typeface="Book Antiqua" panose="02040602050305030304" pitchFamily="18" charset="0"/>
                <a:cs typeface="B Nazanin" panose="00000400000000000000" pitchFamily="2" charset="-78"/>
              </a:rPr>
              <a:t> </a:t>
            </a:r>
            <a:r>
              <a:rPr lang="fa-IR" altLang="en-US" sz="1400" b="1" dirty="0">
                <a:cs typeface="B Nazanin" panose="00000400000000000000" pitchFamily="2" charset="-78"/>
              </a:rPr>
              <a:t>ارائه می شوند.</a:t>
            </a:r>
          </a:p>
          <a:p>
            <a:pPr algn="r" rtl="1"/>
            <a:r>
              <a:rPr lang="en-US" sz="1400" b="1" dirty="0">
                <a:solidFill>
                  <a:srgbClr val="323232"/>
                </a:solidFill>
                <a:latin typeface="Tahoma" panose="020B0604030504040204" pitchFamily="34" charset="0"/>
                <a:cs typeface="B Nazanin" panose="00000400000000000000" pitchFamily="2" charset="-78"/>
              </a:rPr>
              <a:t> </a:t>
            </a:r>
            <a:r>
              <a:rPr lang="en-US" sz="1400" b="1" dirty="0">
                <a:solidFill>
                  <a:srgbClr val="323232"/>
                </a:solidFill>
                <a:latin typeface="Book Antiqua" panose="02040602050305030304" pitchFamily="18" charset="0"/>
                <a:cs typeface="B Nazanin" panose="00000400000000000000" pitchFamily="2" charset="-78"/>
              </a:rPr>
              <a:t>CSS</a:t>
            </a:r>
            <a:r>
              <a:rPr lang="en-US" sz="1400" b="1" dirty="0">
                <a:solidFill>
                  <a:srgbClr val="323232"/>
                </a:solidFill>
                <a:latin typeface="Tahoma" panose="020B0604030504040204" pitchFamily="34" charset="0"/>
                <a:cs typeface="B Nazanin" panose="00000400000000000000" pitchFamily="2" charset="-78"/>
              </a:rPr>
              <a:t> </a:t>
            </a:r>
            <a:r>
              <a:rPr lang="fa-IR" sz="1400" b="1" dirty="0">
                <a:solidFill>
                  <a:srgbClr val="323232"/>
                </a:solidFill>
                <a:latin typeface="Tahoma" panose="020B0604030504040204" pitchFamily="34" charset="0"/>
                <a:cs typeface="B Nazanin" panose="00000400000000000000" pitchFamily="2" charset="-78"/>
              </a:rPr>
              <a:t>برای اولین بار در ۱۰ اکتبر ۱۹۹۴ ، توسط </a:t>
            </a:r>
            <a:r>
              <a:rPr lang="en-US" sz="1400" b="1" dirty="0" err="1">
                <a:solidFill>
                  <a:srgbClr val="323232"/>
                </a:solidFill>
                <a:latin typeface="Book Antiqua" panose="02040602050305030304" pitchFamily="18" charset="0"/>
                <a:cs typeface="B Nazanin" panose="00000400000000000000" pitchFamily="2" charset="-78"/>
              </a:rPr>
              <a:t>Hakon</a:t>
            </a:r>
            <a:r>
              <a:rPr lang="en-US" sz="1400" b="1" dirty="0">
                <a:solidFill>
                  <a:srgbClr val="323232"/>
                </a:solidFill>
                <a:latin typeface="Book Antiqua" panose="02040602050305030304" pitchFamily="18" charset="0"/>
                <a:cs typeface="B Nazanin" panose="00000400000000000000" pitchFamily="2" charset="-78"/>
              </a:rPr>
              <a:t> </a:t>
            </a:r>
            <a:r>
              <a:rPr lang="en-US" sz="1400" b="1" dirty="0" err="1">
                <a:solidFill>
                  <a:srgbClr val="323232"/>
                </a:solidFill>
                <a:latin typeface="Book Antiqua" panose="02040602050305030304" pitchFamily="18" charset="0"/>
                <a:cs typeface="B Nazanin" panose="00000400000000000000" pitchFamily="2" charset="-78"/>
              </a:rPr>
              <a:t>Wium</a:t>
            </a:r>
            <a:r>
              <a:rPr lang="en-US" sz="1400" b="1" dirty="0">
                <a:solidFill>
                  <a:srgbClr val="323232"/>
                </a:solidFill>
                <a:latin typeface="Book Antiqua" panose="02040602050305030304" pitchFamily="18" charset="0"/>
                <a:cs typeface="B Nazanin" panose="00000400000000000000" pitchFamily="2" charset="-78"/>
              </a:rPr>
              <a:t> Lie </a:t>
            </a:r>
            <a:r>
              <a:rPr lang="en-US" sz="1400" b="1" dirty="0">
                <a:solidFill>
                  <a:srgbClr val="323232"/>
                </a:solidFill>
                <a:latin typeface="Tahoma" panose="020B0604030504040204" pitchFamily="34" charset="0"/>
                <a:cs typeface="B Nazanin" panose="00000400000000000000" pitchFamily="2" charset="-78"/>
              </a:rPr>
              <a:t>، </a:t>
            </a:r>
            <a:r>
              <a:rPr lang="fa-IR" sz="1400" b="1" dirty="0">
                <a:solidFill>
                  <a:srgbClr val="323232"/>
                </a:solidFill>
                <a:latin typeface="Tahoma" panose="020B0604030504040204" pitchFamily="34" charset="0"/>
                <a:cs typeface="B Nazanin" panose="00000400000000000000" pitchFamily="2" charset="-78"/>
              </a:rPr>
              <a:t>عرضه شد. </a:t>
            </a:r>
            <a:endParaRPr lang="fa-IR" altLang="en-US" sz="1400" b="1" dirty="0">
              <a:cs typeface="B Nazanin" panose="00000400000000000000" pitchFamily="2" charset="-78"/>
            </a:endParaRPr>
          </a:p>
          <a:p>
            <a:pPr algn="r" rtl="1">
              <a:lnSpc>
                <a:spcPct val="90000"/>
              </a:lnSpc>
            </a:pPr>
            <a:r>
              <a:rPr lang="fa-IR" altLang="en-US" sz="1400" b="1" dirty="0">
                <a:cs typeface="B Nazanin" panose="00000400000000000000" pitchFamily="2" charset="-78"/>
              </a:rPr>
              <a:t>استفاده از سبک مناسب نمایش برای کاربران مختلف</a:t>
            </a:r>
          </a:p>
          <a:p>
            <a:pPr marL="0" indent="0" algn="r" rtl="1">
              <a:lnSpc>
                <a:spcPct val="90000"/>
              </a:lnSpc>
              <a:buNone/>
            </a:pPr>
            <a:endParaRPr lang="fa-IR" altLang="en-US" dirty="0"/>
          </a:p>
          <a:p>
            <a:pPr marL="0" indent="0" algn="ctr" rtl="1">
              <a:lnSpc>
                <a:spcPct val="90000"/>
              </a:lnSpc>
              <a:buNone/>
            </a:pPr>
            <a:r>
              <a:rPr lang="en-US" altLang="en-US" sz="2400" dirty="0" err="1">
                <a:ln w="0"/>
                <a:solidFill>
                  <a:schemeClr val="accent1"/>
                </a:solidFill>
                <a:effectLst>
                  <a:outerShdw blurRad="38100" dist="25400" dir="5400000" algn="ctr" rotWithShape="0">
                    <a:srgbClr val="6E747A">
                      <a:alpha val="43000"/>
                    </a:srgbClr>
                  </a:outerShdw>
                </a:effectLst>
                <a:latin typeface="Bodoni MT Black" panose="02070A03080606020203" pitchFamily="18" charset="0"/>
              </a:rPr>
              <a:t>Css</a:t>
            </a:r>
            <a:r>
              <a:rPr lang="en-US" altLang="en-US" sz="2400" dirty="0">
                <a:ln w="0"/>
                <a:solidFill>
                  <a:schemeClr val="accent1"/>
                </a:solidFill>
                <a:effectLst>
                  <a:outerShdw blurRad="38100" dist="25400" dir="5400000" algn="ctr" rotWithShape="0">
                    <a:srgbClr val="6E747A">
                      <a:alpha val="43000"/>
                    </a:srgbClr>
                  </a:outerShdw>
                </a:effectLst>
                <a:latin typeface="Bodoni MT Black" panose="02070A03080606020203" pitchFamily="18" charset="0"/>
              </a:rPr>
              <a:t>: cascading style sheet</a:t>
            </a:r>
          </a:p>
        </p:txBody>
      </p:sp>
    </p:spTree>
    <p:extLst>
      <p:ext uri="{BB962C8B-B14F-4D97-AF65-F5344CB8AC3E}">
        <p14:creationId xmlns:p14="http://schemas.microsoft.com/office/powerpoint/2010/main" val="1818784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62378" y="1523456"/>
            <a:ext cx="6619244" cy="3811088"/>
          </a:xfrm>
        </p:spPr>
        <p:txBody>
          <a:bodyPr/>
          <a:lstStyle/>
          <a:p>
            <a:pPr algn="r" rtl="1"/>
            <a:r>
              <a:rPr lang="fa-IR" b="1" dirty="0">
                <a:cs typeface="B Nazanin" panose="00000400000000000000" pitchFamily="2" charset="-78"/>
              </a:rPr>
              <a:t>3</a:t>
            </a:r>
            <a:r>
              <a:rPr lang="fa-IR" sz="1800" b="1" dirty="0">
                <a:cs typeface="B Nazanin" panose="00000400000000000000" pitchFamily="2" charset="-78"/>
              </a:rPr>
              <a:t>.  </a:t>
            </a:r>
            <a:r>
              <a:rPr lang="en-US" sz="1800" b="1" cap="none" dirty="0">
                <a:latin typeface="Book Antiqua" panose="02040602050305030304" pitchFamily="18" charset="0"/>
                <a:cs typeface="B Nazanin" panose="00000400000000000000" pitchFamily="2" charset="-78"/>
              </a:rPr>
              <a:t>external</a:t>
            </a:r>
            <a:r>
              <a:rPr lang="en-US" sz="1800" b="1" dirty="0">
                <a:cs typeface="B Nazanin" panose="00000400000000000000" pitchFamily="2" charset="-78"/>
              </a:rPr>
              <a:t> </a:t>
            </a:r>
            <a:r>
              <a:rPr lang="fa-IR" sz="1800" b="1" dirty="0">
                <a:cs typeface="B Nazanin" panose="00000400000000000000" pitchFamily="2" charset="-78"/>
              </a:rPr>
              <a:t> : در این روش دستورات </a:t>
            </a:r>
            <a:r>
              <a:rPr lang="en-US" sz="1800" b="1" dirty="0" err="1">
                <a:latin typeface="Book Antiqua" panose="02040602050305030304" pitchFamily="18" charset="0"/>
                <a:cs typeface="B Nazanin" panose="00000400000000000000" pitchFamily="2" charset="-78"/>
              </a:rPr>
              <a:t>css</a:t>
            </a:r>
            <a:r>
              <a:rPr lang="fa-IR" sz="1800" b="1" dirty="0">
                <a:cs typeface="B Nazanin" panose="00000400000000000000" pitchFamily="2" charset="-78"/>
              </a:rPr>
              <a:t> یک فایل متنی نوشته میشود و با پسوند </a:t>
            </a:r>
            <a:r>
              <a:rPr lang="en-US" sz="1800" b="1" dirty="0" err="1">
                <a:latin typeface="Book Antiqua" panose="02040602050305030304" pitchFamily="18" charset="0"/>
                <a:cs typeface="B Nazanin" panose="00000400000000000000" pitchFamily="2" charset="-78"/>
              </a:rPr>
              <a:t>css</a:t>
            </a:r>
            <a:r>
              <a:rPr lang="fa-IR" sz="1800" b="1" dirty="0">
                <a:cs typeface="B Nazanin" panose="00000400000000000000" pitchFamily="2" charset="-78"/>
              </a:rPr>
              <a:t> ذخیره میشود حال هر کجا لازم باشد کافی است این فایل </a:t>
            </a:r>
            <a:r>
              <a:rPr lang="en-US" sz="1800" b="1" dirty="0" err="1">
                <a:latin typeface="Book Antiqua" panose="02040602050305030304" pitchFamily="18" charset="0"/>
                <a:cs typeface="B Nazanin" panose="00000400000000000000" pitchFamily="2" charset="-78"/>
              </a:rPr>
              <a:t>css</a:t>
            </a:r>
            <a:r>
              <a:rPr lang="fa-IR" sz="1800" b="1" dirty="0">
                <a:cs typeface="B Nazanin" panose="00000400000000000000" pitchFamily="2" charset="-78"/>
              </a:rPr>
              <a:t> را به وسیله </a:t>
            </a:r>
            <a:r>
              <a:rPr lang="en-US" sz="1800" b="1" dirty="0">
                <a:latin typeface="Book Antiqua" panose="02040602050305030304" pitchFamily="18" charset="0"/>
                <a:cs typeface="B Nazanin" panose="00000400000000000000" pitchFamily="2" charset="-78"/>
              </a:rPr>
              <a:t>link</a:t>
            </a:r>
            <a:r>
              <a:rPr lang="fa-IR" sz="1800" b="1" dirty="0">
                <a:cs typeface="B Nazanin" panose="00000400000000000000" pitchFamily="2" charset="-78"/>
              </a:rPr>
              <a:t> به صفحه خود متصل کنیم و در داخل صفحه از آن استفاده کنیم.</a:t>
            </a:r>
          </a:p>
          <a:p>
            <a:pPr algn="r" rtl="1"/>
            <a:endParaRPr lang="fa-IR" sz="1800" b="1" dirty="0"/>
          </a:p>
          <a:p>
            <a:pPr rtl="1"/>
            <a:r>
              <a:rPr lang="en-US" sz="1800" b="1" cap="none" dirty="0">
                <a:latin typeface="Book Antiqua" panose="02040602050305030304" pitchFamily="18" charset="0"/>
              </a:rPr>
              <a:t>external:</a:t>
            </a:r>
          </a:p>
          <a:p>
            <a:pPr rtl="1"/>
            <a:r>
              <a:rPr lang="en-US" sz="1800" b="1" cap="none" dirty="0">
                <a:latin typeface="Book Antiqua" panose="02040602050305030304" pitchFamily="18" charset="0"/>
              </a:rPr>
              <a:t>&lt;head&gt;</a:t>
            </a:r>
          </a:p>
          <a:p>
            <a:pPr rtl="1"/>
            <a:r>
              <a:rPr lang="en-US" sz="1800" b="1" cap="none" dirty="0">
                <a:latin typeface="Book Antiqua" panose="02040602050305030304" pitchFamily="18" charset="0"/>
              </a:rPr>
              <a:t>&lt;</a:t>
            </a:r>
            <a:r>
              <a:rPr lang="en-US" sz="1800" b="1" cap="none" dirty="0">
                <a:solidFill>
                  <a:schemeClr val="accent4"/>
                </a:solidFill>
                <a:latin typeface="Book Antiqua" panose="02040602050305030304" pitchFamily="18" charset="0"/>
              </a:rPr>
              <a:t>link </a:t>
            </a:r>
            <a:r>
              <a:rPr lang="en-US" sz="1800" b="1" cap="none" dirty="0" err="1">
                <a:solidFill>
                  <a:schemeClr val="accent4"/>
                </a:solidFill>
                <a:latin typeface="Book Antiqua" panose="02040602050305030304" pitchFamily="18" charset="0"/>
              </a:rPr>
              <a:t>rel</a:t>
            </a:r>
            <a:r>
              <a:rPr lang="en-US" sz="1800" b="1" cap="none" dirty="0">
                <a:latin typeface="Book Antiqua" panose="02040602050305030304" pitchFamily="18" charset="0"/>
              </a:rPr>
              <a:t>=“stylesheet” </a:t>
            </a:r>
            <a:r>
              <a:rPr lang="en-US" sz="1800" b="1" cap="none" dirty="0">
                <a:solidFill>
                  <a:schemeClr val="accent4"/>
                </a:solidFill>
                <a:latin typeface="Book Antiqua" panose="02040602050305030304" pitchFamily="18" charset="0"/>
              </a:rPr>
              <a:t>type</a:t>
            </a:r>
            <a:r>
              <a:rPr lang="en-US" sz="1800" b="1" cap="none" dirty="0">
                <a:latin typeface="Book Antiqua" panose="02040602050305030304" pitchFamily="18" charset="0"/>
              </a:rPr>
              <a:t>=“text/</a:t>
            </a:r>
            <a:r>
              <a:rPr lang="en-US" sz="1800" b="1" cap="none" dirty="0" err="1">
                <a:latin typeface="Book Antiqua" panose="02040602050305030304" pitchFamily="18" charset="0"/>
              </a:rPr>
              <a:t>css</a:t>
            </a:r>
            <a:r>
              <a:rPr lang="en-US" sz="1800" b="1" cap="none" dirty="0">
                <a:latin typeface="Book Antiqua" panose="02040602050305030304" pitchFamily="18" charset="0"/>
              </a:rPr>
              <a:t>” </a:t>
            </a:r>
            <a:r>
              <a:rPr lang="en-US" sz="1800" b="1" cap="none" dirty="0" err="1">
                <a:solidFill>
                  <a:schemeClr val="accent4"/>
                </a:solidFill>
                <a:latin typeface="Book Antiqua" panose="02040602050305030304" pitchFamily="18" charset="0"/>
              </a:rPr>
              <a:t>href</a:t>
            </a:r>
            <a:r>
              <a:rPr lang="en-US" sz="1800" b="1" cap="none" dirty="0">
                <a:latin typeface="Book Antiqua" panose="02040602050305030304" pitchFamily="18" charset="0"/>
              </a:rPr>
              <a:t>=“</a:t>
            </a:r>
            <a:r>
              <a:rPr lang="en-US" sz="1800" b="1" cap="none" dirty="0" err="1">
                <a:latin typeface="Book Antiqua" panose="02040602050305030304" pitchFamily="18" charset="0"/>
              </a:rPr>
              <a:t>css</a:t>
            </a:r>
            <a:r>
              <a:rPr lang="en-US" sz="1800" b="1" cap="none" dirty="0">
                <a:latin typeface="Book Antiqua" panose="02040602050305030304" pitchFamily="18" charset="0"/>
              </a:rPr>
              <a:t>”&gt;</a:t>
            </a:r>
          </a:p>
          <a:p>
            <a:pPr rtl="1"/>
            <a:r>
              <a:rPr lang="en-US" sz="1800" b="1" cap="none" dirty="0">
                <a:latin typeface="Book Antiqua" panose="02040602050305030304" pitchFamily="18" charset="0"/>
              </a:rPr>
              <a:t>&lt;/head&gt;</a:t>
            </a:r>
          </a:p>
        </p:txBody>
      </p:sp>
    </p:spTree>
    <p:extLst>
      <p:ext uri="{BB962C8B-B14F-4D97-AF65-F5344CB8AC3E}">
        <p14:creationId xmlns:p14="http://schemas.microsoft.com/office/powerpoint/2010/main" val="1918693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4425" y="1593668"/>
            <a:ext cx="6795149" cy="3670663"/>
          </a:xfrm>
        </p:spPr>
        <p:txBody>
          <a:bodyPr/>
          <a:lstStyle/>
          <a:p>
            <a:pPr marL="214313" indent="-214313" algn="r" rtl="1">
              <a:buFont typeface="Arial" panose="020B0604020202020204" pitchFamily="34" charset="0"/>
              <a:buChar char="•"/>
            </a:pPr>
            <a:r>
              <a:rPr lang="en-US" sz="1800" b="1" cap="none" dirty="0" err="1">
                <a:latin typeface="Book Antiqua" panose="02040602050305030304" pitchFamily="18" charset="0"/>
                <a:cs typeface="B Nazanin" panose="00000400000000000000" pitchFamily="2" charset="-78"/>
              </a:rPr>
              <a:t>css</a:t>
            </a:r>
            <a:r>
              <a:rPr lang="en-US" sz="1800" b="1" cap="none" dirty="0">
                <a:latin typeface="Book Antiqua" panose="02040602050305030304" pitchFamily="18" charset="0"/>
                <a:cs typeface="B Nazanin" panose="00000400000000000000" pitchFamily="2" charset="-78"/>
              </a:rPr>
              <a:t> command</a:t>
            </a:r>
            <a:r>
              <a:rPr lang="fa-IR" sz="1800" b="1" cap="none" dirty="0">
                <a:latin typeface="Book Antiqua" panose="02040602050305030304" pitchFamily="18" charset="0"/>
                <a:cs typeface="B Nazanin" panose="00000400000000000000" pitchFamily="2" charset="-78"/>
              </a:rPr>
              <a:t> </a:t>
            </a:r>
            <a:r>
              <a:rPr lang="fa-IR" sz="1800" b="1" dirty="0">
                <a:cs typeface="B Nazanin" panose="00000400000000000000" pitchFamily="2" charset="-78"/>
              </a:rPr>
              <a:t>ها هیچ گاه دارای کارکتر فاصله نیستند و به جای کارکتر فاصله از خط تیره استفاده میکنیم.</a:t>
            </a:r>
          </a:p>
          <a:p>
            <a:pPr marL="214313" indent="-214313" algn="r" rtl="1">
              <a:buFont typeface="Arial" panose="020B0604020202020204" pitchFamily="34" charset="0"/>
              <a:buChar char="•"/>
            </a:pPr>
            <a:endParaRPr lang="fa-IR" sz="1800" b="1" dirty="0"/>
          </a:p>
          <a:p>
            <a:pPr marL="214313" indent="-214313" algn="r" rtl="1">
              <a:buFont typeface="Arial" panose="020B0604020202020204" pitchFamily="34" charset="0"/>
              <a:buChar char="•"/>
            </a:pPr>
            <a:r>
              <a:rPr lang="en-US" sz="1800" b="1" cap="none" dirty="0" err="1">
                <a:latin typeface="Book Antiqua" panose="02040602050305030304" pitchFamily="18" charset="0"/>
                <a:cs typeface="B Nazanin" panose="00000400000000000000" pitchFamily="2" charset="-78"/>
              </a:rPr>
              <a:t>css</a:t>
            </a:r>
            <a:r>
              <a:rPr lang="en-US" sz="1800" b="1" cap="none" dirty="0">
                <a:latin typeface="Book Antiqua" panose="02040602050305030304" pitchFamily="18" charset="0"/>
                <a:cs typeface="B Nazanin" panose="00000400000000000000" pitchFamily="2" charset="-78"/>
              </a:rPr>
              <a:t> </a:t>
            </a:r>
            <a:r>
              <a:rPr lang="en-US" sz="1800" b="1" cap="none" dirty="0" err="1">
                <a:latin typeface="Book Antiqua" panose="02040602050305030304" pitchFamily="18" charset="0"/>
                <a:cs typeface="B Nazanin" panose="00000400000000000000" pitchFamily="2" charset="-78"/>
              </a:rPr>
              <a:t>valu</a:t>
            </a:r>
            <a:r>
              <a:rPr lang="en-US" sz="1800" b="1" cap="none" dirty="0">
                <a:latin typeface="Book Antiqua" panose="02040602050305030304" pitchFamily="18" charset="0"/>
                <a:cs typeface="B Nazanin" panose="00000400000000000000" pitchFamily="2" charset="-78"/>
              </a:rPr>
              <a:t> </a:t>
            </a:r>
            <a:r>
              <a:rPr lang="fa-IR" sz="1800" b="1" dirty="0">
                <a:latin typeface="Book Antiqua" panose="02040602050305030304" pitchFamily="18" charset="0"/>
                <a:cs typeface="B Nazanin" panose="00000400000000000000" pitchFamily="2" charset="-78"/>
              </a:rPr>
              <a:t> </a:t>
            </a:r>
            <a:r>
              <a:rPr lang="fa-IR" sz="1800" b="1" dirty="0">
                <a:cs typeface="B Nazanin" panose="00000400000000000000" pitchFamily="2" charset="-78"/>
              </a:rPr>
              <a:t>ها در صورتی دارای کارکتر فاصله باشد باید حتما در داخل " "  قرار بگیرد در غیر این صورت نیازی به " " نیست.</a:t>
            </a:r>
          </a:p>
          <a:p>
            <a:pPr rtl="1"/>
            <a:r>
              <a:rPr lang="en-US" b="1" cap="none" dirty="0" err="1">
                <a:solidFill>
                  <a:schemeClr val="accent4">
                    <a:lumMod val="60000"/>
                    <a:lumOff val="40000"/>
                  </a:schemeClr>
                </a:solidFill>
                <a:latin typeface="Book Antiqua" panose="02040602050305030304" pitchFamily="18" charset="0"/>
              </a:rPr>
              <a:t>font_family:arial</a:t>
            </a:r>
            <a:r>
              <a:rPr lang="en-US" b="1" cap="none" dirty="0">
                <a:solidFill>
                  <a:schemeClr val="accent4">
                    <a:lumMod val="60000"/>
                    <a:lumOff val="40000"/>
                  </a:schemeClr>
                </a:solidFill>
                <a:latin typeface="Book Antiqua" panose="02040602050305030304" pitchFamily="18" charset="0"/>
              </a:rPr>
              <a:t> ;</a:t>
            </a:r>
          </a:p>
          <a:p>
            <a:pPr rtl="1"/>
            <a:r>
              <a:rPr lang="en-US" b="1" cap="none" dirty="0">
                <a:solidFill>
                  <a:schemeClr val="accent4">
                    <a:lumMod val="60000"/>
                    <a:lumOff val="40000"/>
                  </a:schemeClr>
                </a:solidFill>
                <a:latin typeface="Book Antiqua" panose="02040602050305030304" pitchFamily="18" charset="0"/>
              </a:rPr>
              <a:t>font-family: “time new” ;</a:t>
            </a:r>
          </a:p>
          <a:p>
            <a:pPr rtl="1"/>
            <a:endParaRPr lang="en-US" b="1" cap="none" dirty="0">
              <a:solidFill>
                <a:schemeClr val="accent4">
                  <a:lumMod val="60000"/>
                  <a:lumOff val="40000"/>
                </a:schemeClr>
              </a:solidFill>
            </a:endParaRPr>
          </a:p>
          <a:p>
            <a:pPr marL="214313" indent="-214313" algn="r" rtl="1">
              <a:buFont typeface="Arial" panose="020B0604020202020204" pitchFamily="34" charset="0"/>
              <a:buChar char="•"/>
            </a:pPr>
            <a:r>
              <a:rPr lang="fa-IR" sz="1800" b="1" cap="none" dirty="0">
                <a:cs typeface="B Nazanin" panose="00000400000000000000" pitchFamily="2" charset="-78"/>
              </a:rPr>
              <a:t>در صورتی که </a:t>
            </a:r>
            <a:r>
              <a:rPr lang="en-US" sz="1800" b="1" cap="none" dirty="0">
                <a:latin typeface="Book Antiqua" panose="02040602050305030304" pitchFamily="18" charset="0"/>
                <a:cs typeface="B Nazanin" panose="00000400000000000000" pitchFamily="2" charset="-78"/>
              </a:rPr>
              <a:t>CSS VALU </a:t>
            </a:r>
            <a:r>
              <a:rPr lang="fa-IR" sz="1800" b="1" cap="none" dirty="0">
                <a:latin typeface="Book Antiqua" panose="02040602050305030304" pitchFamily="18" charset="0"/>
                <a:cs typeface="B Nazanin" panose="00000400000000000000" pitchFamily="2" charset="-78"/>
              </a:rPr>
              <a:t> </a:t>
            </a:r>
            <a:r>
              <a:rPr lang="fa-IR" sz="1800" b="1" cap="none" dirty="0">
                <a:cs typeface="B Nazanin" panose="00000400000000000000" pitchFamily="2" charset="-78"/>
              </a:rPr>
              <a:t>دارای واحد اندازه گیری باشد باید واحد اندازه گیری به مقدار بچسبد:</a:t>
            </a:r>
          </a:p>
          <a:p>
            <a:pPr rtl="1"/>
            <a:r>
              <a:rPr lang="en-US" b="1" cap="none" dirty="0">
                <a:solidFill>
                  <a:schemeClr val="accent4">
                    <a:lumMod val="60000"/>
                    <a:lumOff val="40000"/>
                  </a:schemeClr>
                </a:solidFill>
                <a:latin typeface="Book Antiqua" panose="02040602050305030304" pitchFamily="18" charset="0"/>
              </a:rPr>
              <a:t>width : 300px ; </a:t>
            </a:r>
          </a:p>
        </p:txBody>
      </p:sp>
    </p:spTree>
    <p:extLst>
      <p:ext uri="{BB962C8B-B14F-4D97-AF65-F5344CB8AC3E}">
        <p14:creationId xmlns:p14="http://schemas.microsoft.com/office/powerpoint/2010/main" val="1743480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62378" y="1376498"/>
            <a:ext cx="6619244" cy="4105003"/>
          </a:xfrm>
        </p:spPr>
        <p:txBody>
          <a:bodyPr>
            <a:normAutofit fontScale="92500" lnSpcReduction="20000"/>
          </a:bodyPr>
          <a:lstStyle/>
          <a:p>
            <a:pPr marL="214313" indent="-214313" algn="r" rtl="1">
              <a:buFont typeface="Arial" panose="020B0604020202020204" pitchFamily="34" charset="0"/>
              <a:buChar char="•"/>
            </a:pPr>
            <a:r>
              <a:rPr lang="fa-IR" sz="1800" b="1" dirty="0">
                <a:cs typeface="B Nazanin" panose="00000400000000000000" pitchFamily="2" charset="-78"/>
              </a:rPr>
              <a:t>در حالت </a:t>
            </a:r>
            <a:r>
              <a:rPr lang="en-US" sz="1800" b="1">
                <a:latin typeface="Book Antiqua" panose="02040602050305030304" pitchFamily="18" charset="0"/>
                <a:cs typeface="B Nazanin" panose="00000400000000000000" pitchFamily="2" charset="-78"/>
              </a:rPr>
              <a:t>internal</a:t>
            </a:r>
            <a:r>
              <a:rPr lang="en-US" sz="1800" b="1">
                <a:cs typeface="B Nazanin" panose="00000400000000000000" pitchFamily="2" charset="-78"/>
              </a:rPr>
              <a:t> </a:t>
            </a:r>
            <a:r>
              <a:rPr lang="fa-IR" sz="1800" b="1" dirty="0">
                <a:cs typeface="B Nazanin" panose="00000400000000000000" pitchFamily="2" charset="-78"/>
              </a:rPr>
              <a:t>  و </a:t>
            </a:r>
            <a:r>
              <a:rPr lang="en-US" sz="1800" b="1" dirty="0">
                <a:latin typeface="Book Antiqua" panose="02040602050305030304" pitchFamily="18" charset="0"/>
                <a:cs typeface="B Nazanin" panose="00000400000000000000" pitchFamily="2" charset="-78"/>
              </a:rPr>
              <a:t>external </a:t>
            </a:r>
            <a:r>
              <a:rPr lang="fa-IR" sz="1800" b="1" dirty="0">
                <a:cs typeface="B Nazanin" panose="00000400000000000000" pitchFamily="2" charset="-78"/>
              </a:rPr>
              <a:t>  دستورات</a:t>
            </a:r>
            <a:r>
              <a:rPr lang="fa-IR" sz="1800" b="1" dirty="0">
                <a:latin typeface="Book Antiqua" panose="02040602050305030304" pitchFamily="18" charset="0"/>
                <a:cs typeface="B Nazanin" panose="00000400000000000000" pitchFamily="2" charset="-78"/>
              </a:rPr>
              <a:t> </a:t>
            </a:r>
            <a:r>
              <a:rPr lang="en-US" sz="1800" b="1" dirty="0" err="1">
                <a:latin typeface="Book Antiqua" panose="02040602050305030304" pitchFamily="18" charset="0"/>
                <a:cs typeface="B Nazanin" panose="00000400000000000000" pitchFamily="2" charset="-78"/>
              </a:rPr>
              <a:t>css</a:t>
            </a:r>
            <a:r>
              <a:rPr lang="fa-IR" sz="1800" b="1" dirty="0">
                <a:cs typeface="B Nazanin" panose="00000400000000000000" pitchFamily="2" charset="-78"/>
              </a:rPr>
              <a:t> باید داخل { } قرار بگیرد.</a:t>
            </a:r>
          </a:p>
          <a:p>
            <a:pPr marL="214313" indent="-214313" algn="r" rtl="1">
              <a:buFont typeface="Arial" panose="020B0604020202020204" pitchFamily="34" charset="0"/>
              <a:buChar char="•"/>
            </a:pPr>
            <a:endParaRPr lang="fa-IR" sz="1800" b="1" dirty="0">
              <a:cs typeface="B Nazanin" panose="00000400000000000000" pitchFamily="2" charset="-78"/>
            </a:endParaRPr>
          </a:p>
          <a:p>
            <a:pPr marL="214313" indent="-214313" algn="r" rtl="1">
              <a:buFont typeface="Arial" panose="020B0604020202020204" pitchFamily="34" charset="0"/>
              <a:buChar char="•"/>
            </a:pPr>
            <a:r>
              <a:rPr lang="fa-IR" sz="1800" b="1" dirty="0">
                <a:cs typeface="B Nazanin" panose="00000400000000000000" pitchFamily="2" charset="-78"/>
              </a:rPr>
              <a:t>اولویت دستورات به ترتیب زیر میباشد:</a:t>
            </a:r>
          </a:p>
          <a:p>
            <a:pPr algn="r" rtl="1"/>
            <a:r>
              <a:rPr lang="fa-IR" sz="1800" b="1" dirty="0">
                <a:cs typeface="B Nazanin" panose="00000400000000000000" pitchFamily="2" charset="-78"/>
              </a:rPr>
              <a:t>                                                      1.به محیط کوچکتر اشاره کند.</a:t>
            </a:r>
          </a:p>
          <a:p>
            <a:pPr algn="r" rtl="1"/>
            <a:r>
              <a:rPr lang="fa-IR" sz="1800" b="1" dirty="0">
                <a:cs typeface="B Nazanin" panose="00000400000000000000" pitchFamily="2" charset="-78"/>
              </a:rPr>
              <a:t>                                                      2.پایین تر نوشته شود.</a:t>
            </a:r>
          </a:p>
          <a:p>
            <a:pPr algn="r" rtl="1"/>
            <a:endParaRPr lang="fa-IR" sz="1800" b="1" dirty="0">
              <a:cs typeface="B Nazanin" panose="00000400000000000000" pitchFamily="2" charset="-78"/>
            </a:endParaRPr>
          </a:p>
          <a:p>
            <a:pPr marL="214313" indent="-214313" algn="r" rtl="1">
              <a:buFont typeface="Arial" panose="020B0604020202020204" pitchFamily="34" charset="0"/>
              <a:buChar char="•"/>
            </a:pPr>
            <a:r>
              <a:rPr lang="fa-IR" sz="1800" b="1" dirty="0">
                <a:cs typeface="B Nazanin" panose="00000400000000000000" pitchFamily="2" charset="-78"/>
              </a:rPr>
              <a:t>به دلیل اینکه اولیوت با پایین ترین دستورات میباشد پس بهتر است همیشه تگ لینک را قبل از </a:t>
            </a:r>
            <a:r>
              <a:rPr lang="en-US" sz="1800" b="1" cap="none" dirty="0">
                <a:latin typeface="Book Antiqua" panose="02040602050305030304" pitchFamily="18" charset="0"/>
                <a:cs typeface="B Nazanin" panose="00000400000000000000" pitchFamily="2" charset="-78"/>
              </a:rPr>
              <a:t>style</a:t>
            </a:r>
            <a:r>
              <a:rPr lang="en-US" sz="1800" b="1" dirty="0">
                <a:cs typeface="B Nazanin" panose="00000400000000000000" pitchFamily="2" charset="-78"/>
              </a:rPr>
              <a:t> </a:t>
            </a:r>
            <a:r>
              <a:rPr lang="fa-IR" sz="1800" b="1" dirty="0">
                <a:cs typeface="B Nazanin" panose="00000400000000000000" pitchFamily="2" charset="-78"/>
              </a:rPr>
              <a:t> بنویسیم.</a:t>
            </a:r>
          </a:p>
          <a:p>
            <a:pPr marL="214313" indent="-214313" algn="r" rtl="1">
              <a:buFont typeface="Arial" panose="020B0604020202020204" pitchFamily="34" charset="0"/>
              <a:buChar char="•"/>
            </a:pPr>
            <a:endParaRPr lang="fa-IR" sz="1800" b="1" dirty="0">
              <a:cs typeface="B Nazanin" panose="00000400000000000000" pitchFamily="2" charset="-78"/>
            </a:endParaRPr>
          </a:p>
          <a:p>
            <a:pPr marL="214313" indent="-214313" algn="r" rtl="1">
              <a:buFont typeface="Arial" panose="020B0604020202020204" pitchFamily="34" charset="0"/>
              <a:buChar char="•"/>
            </a:pPr>
            <a:endParaRPr lang="fa-IR" sz="1800" b="1" dirty="0">
              <a:cs typeface="B Nazanin" panose="00000400000000000000" pitchFamily="2" charset="-78"/>
            </a:endParaRPr>
          </a:p>
          <a:p>
            <a:pPr marL="214313" indent="-214313" algn="r" rtl="1">
              <a:buFont typeface="Arial" panose="020B0604020202020204" pitchFamily="34" charset="0"/>
              <a:buChar char="•"/>
            </a:pPr>
            <a:r>
              <a:rPr lang="fa-IR" sz="1800" b="1" dirty="0">
                <a:cs typeface="B Nazanin" panose="00000400000000000000" pitchFamily="2" charset="-78"/>
              </a:rPr>
              <a:t>در صورتی که بخواهیم دستورات مورد نظر ما با هر اولویتی حتما اعمال شود از کلمه </a:t>
            </a:r>
            <a:r>
              <a:rPr lang="en-US" sz="1800" b="1" cap="none" dirty="0">
                <a:latin typeface="Book Antiqua" panose="02040602050305030304" pitchFamily="18" charset="0"/>
                <a:cs typeface="B Nazanin" panose="00000400000000000000" pitchFamily="2" charset="-78"/>
              </a:rPr>
              <a:t>important</a:t>
            </a:r>
            <a:r>
              <a:rPr lang="en-US" sz="1800" b="1" dirty="0">
                <a:latin typeface="Book Antiqua" panose="02040602050305030304" pitchFamily="18" charset="0"/>
                <a:cs typeface="B Nazanin" panose="00000400000000000000" pitchFamily="2" charset="-78"/>
              </a:rPr>
              <a:t> </a:t>
            </a:r>
            <a:r>
              <a:rPr lang="fa-IR" sz="1800" b="1" dirty="0">
                <a:cs typeface="B Nazanin" panose="00000400000000000000" pitchFamily="2" charset="-78"/>
              </a:rPr>
              <a:t> استفاده میکنیم:</a:t>
            </a:r>
          </a:p>
          <a:p>
            <a:pPr rtl="1"/>
            <a:r>
              <a:rPr lang="en-US" sz="1800" b="1" cap="none" dirty="0">
                <a:solidFill>
                  <a:schemeClr val="accent1">
                    <a:lumMod val="75000"/>
                  </a:schemeClr>
                </a:solidFill>
                <a:latin typeface="Book Antiqua" panose="02040602050305030304" pitchFamily="18" charset="0"/>
                <a:cs typeface="B Nazanin" panose="00000400000000000000" pitchFamily="2" charset="-78"/>
              </a:rPr>
              <a:t>color : red! important ;</a:t>
            </a:r>
            <a:endParaRPr lang="fa-IR" sz="1800" b="1" cap="none" dirty="0">
              <a:solidFill>
                <a:schemeClr val="accent1">
                  <a:lumMod val="75000"/>
                </a:schemeClr>
              </a:solidFill>
              <a:latin typeface="Book Antiqua" panose="02040602050305030304" pitchFamily="18" charset="0"/>
              <a:cs typeface="B Nazanin" panose="00000400000000000000" pitchFamily="2" charset="-78"/>
            </a:endParaRPr>
          </a:p>
          <a:p>
            <a:pPr marL="214313" indent="-214313" algn="r" rtl="1">
              <a:buFont typeface="Arial" panose="020B0604020202020204" pitchFamily="34" charset="0"/>
              <a:buChar char="•"/>
            </a:pPr>
            <a:endParaRPr lang="en-US" b="1" dirty="0">
              <a:cs typeface="B Nazanin" panose="00000400000000000000" pitchFamily="2" charset="-78"/>
            </a:endParaRPr>
          </a:p>
        </p:txBody>
      </p:sp>
    </p:spTree>
    <p:extLst>
      <p:ext uri="{BB962C8B-B14F-4D97-AF65-F5344CB8AC3E}">
        <p14:creationId xmlns:p14="http://schemas.microsoft.com/office/powerpoint/2010/main" val="631892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216" y="1317715"/>
            <a:ext cx="6706976" cy="800009"/>
          </a:xfrm>
        </p:spPr>
        <p:txBody>
          <a:bodyPr/>
          <a:lstStyle/>
          <a:p>
            <a:pPr algn="r" rtl="1"/>
            <a:r>
              <a:rPr lang="fa-IR" sz="3000" dirty="0">
                <a:cs typeface="B Titr" panose="00000700000000000000" pitchFamily="2" charset="-78"/>
              </a:rPr>
              <a:t>نکات </a:t>
            </a:r>
            <a:r>
              <a:rPr lang="en-US" sz="3000" dirty="0" err="1">
                <a:latin typeface="Bodoni MT Black" panose="02070A03080606020203" pitchFamily="18" charset="0"/>
                <a:cs typeface="B Titr" panose="00000700000000000000" pitchFamily="2" charset="-78"/>
              </a:rPr>
              <a:t>css</a:t>
            </a:r>
            <a:r>
              <a:rPr lang="fa-IR" sz="3000" dirty="0">
                <a:cs typeface="B Titr" panose="00000700000000000000" pitchFamily="2" charset="-78"/>
              </a:rPr>
              <a:t> :</a:t>
            </a:r>
            <a:endParaRPr lang="en-US" sz="3000" dirty="0">
              <a:cs typeface="B Titr" panose="00000700000000000000" pitchFamily="2" charset="-78"/>
            </a:endParaRPr>
          </a:p>
        </p:txBody>
      </p:sp>
      <p:sp>
        <p:nvSpPr>
          <p:cNvPr id="3" name="Content Placeholder 2"/>
          <p:cNvSpPr>
            <a:spLocks noGrp="1"/>
          </p:cNvSpPr>
          <p:nvPr>
            <p:ph idx="1"/>
          </p:nvPr>
        </p:nvSpPr>
        <p:spPr>
          <a:xfrm>
            <a:off x="687432" y="2492896"/>
            <a:ext cx="7769135" cy="3888432"/>
          </a:xfrm>
        </p:spPr>
        <p:txBody>
          <a:bodyPr>
            <a:noAutofit/>
          </a:bodyPr>
          <a:lstStyle/>
          <a:p>
            <a:pPr algn="r" rtl="1">
              <a:buFont typeface="Arial" panose="020B0604020202020204" pitchFamily="34" charset="0"/>
              <a:buChar char="•"/>
            </a:pPr>
            <a:r>
              <a:rPr lang="fa-IR" sz="1600" b="1" dirty="0">
                <a:cs typeface="B Nazanin" panose="00000400000000000000" pitchFamily="2" charset="-78"/>
              </a:rPr>
              <a:t>در صورتی که از خصوصیت </a:t>
            </a:r>
            <a:r>
              <a:rPr lang="en-US" sz="1600" b="1" dirty="0">
                <a:latin typeface="Book Antiqua" panose="02040602050305030304" pitchFamily="18" charset="0"/>
                <a:cs typeface="B Nazanin" panose="00000400000000000000" pitchFamily="2" charset="-78"/>
              </a:rPr>
              <a:t>style</a:t>
            </a:r>
            <a:r>
              <a:rPr lang="fa-IR" sz="1600" b="1" dirty="0">
                <a:cs typeface="B Nazanin" panose="00000400000000000000" pitchFamily="2" charset="-78"/>
              </a:rPr>
              <a:t> بیش از یکبار استفاده شود اخرین دستورات اعمال میشود و دستورات قبلی در نظر گرفته نمیشود.</a:t>
            </a:r>
          </a:p>
          <a:p>
            <a:pPr marL="0" indent="0" algn="r" rtl="1">
              <a:buNone/>
            </a:pPr>
            <a:endParaRPr lang="fa-IR" sz="1600" b="1" dirty="0">
              <a:cs typeface="B Nazanin" panose="00000400000000000000" pitchFamily="2" charset="-78"/>
            </a:endParaRPr>
          </a:p>
          <a:p>
            <a:pPr marL="0" indent="0" algn="r" rtl="1">
              <a:buNone/>
            </a:pPr>
            <a:endParaRPr lang="fa-IR" sz="1600" b="1" dirty="0">
              <a:cs typeface="B Nazanin" panose="00000400000000000000" pitchFamily="2" charset="-78"/>
            </a:endParaRPr>
          </a:p>
          <a:p>
            <a:pPr algn="r" rtl="1">
              <a:buFont typeface="Arial" panose="020B0604020202020204" pitchFamily="34" charset="0"/>
              <a:buChar char="•"/>
            </a:pPr>
            <a:r>
              <a:rPr lang="fa-IR" sz="1600" b="1" dirty="0">
                <a:solidFill>
                  <a:schemeClr val="bg2">
                    <a:lumMod val="25000"/>
                  </a:schemeClr>
                </a:solidFill>
                <a:cs typeface="B Nazanin" panose="00000400000000000000" pitchFamily="2" charset="-78"/>
              </a:rPr>
              <a:t>در انتها تمام دستورات </a:t>
            </a:r>
            <a:r>
              <a:rPr lang="en-US" sz="1600" b="1" dirty="0" err="1">
                <a:solidFill>
                  <a:schemeClr val="bg2">
                    <a:lumMod val="25000"/>
                  </a:schemeClr>
                </a:solidFill>
                <a:latin typeface="Book Antiqua" panose="02040602050305030304" pitchFamily="18" charset="0"/>
                <a:cs typeface="B Nazanin" panose="00000400000000000000" pitchFamily="2" charset="-78"/>
              </a:rPr>
              <a:t>css</a:t>
            </a:r>
            <a:r>
              <a:rPr lang="fa-IR" sz="1600" b="1" dirty="0">
                <a:solidFill>
                  <a:schemeClr val="bg2">
                    <a:lumMod val="25000"/>
                  </a:schemeClr>
                </a:solidFill>
                <a:cs typeface="B Nazanin" panose="00000400000000000000" pitchFamily="2" charset="-78"/>
              </a:rPr>
              <a:t> حتما باید علامت </a:t>
            </a:r>
            <a:r>
              <a:rPr lang="en-US" sz="1600" b="1" dirty="0">
                <a:solidFill>
                  <a:schemeClr val="bg2">
                    <a:lumMod val="25000"/>
                  </a:schemeClr>
                </a:solidFill>
                <a:cs typeface="B Nazanin" panose="00000400000000000000" pitchFamily="2" charset="-78"/>
              </a:rPr>
              <a:t>;</a:t>
            </a:r>
            <a:r>
              <a:rPr lang="fa-IR" sz="1600" b="1" dirty="0">
                <a:solidFill>
                  <a:schemeClr val="bg2">
                    <a:lumMod val="25000"/>
                  </a:schemeClr>
                </a:solidFill>
                <a:cs typeface="B Nazanin" panose="00000400000000000000" pitchFamily="2" charset="-78"/>
              </a:rPr>
              <a:t> داشته باشد.</a:t>
            </a:r>
            <a:endParaRPr lang="en-US" sz="1600" b="1" dirty="0">
              <a:solidFill>
                <a:schemeClr val="bg2">
                  <a:lumMod val="25000"/>
                </a:schemeClr>
              </a:solidFill>
              <a:cs typeface="B Nazanin" panose="00000400000000000000" pitchFamily="2" charset="-78"/>
            </a:endParaRPr>
          </a:p>
        </p:txBody>
      </p:sp>
    </p:spTree>
    <p:extLst>
      <p:ext uri="{BB962C8B-B14F-4D97-AF65-F5344CB8AC3E}">
        <p14:creationId xmlns:p14="http://schemas.microsoft.com/office/powerpoint/2010/main" val="3098929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Titr" panose="00000700000000000000" pitchFamily="2" charset="-78"/>
              </a:rPr>
              <a:t>نمونه ای از </a:t>
            </a:r>
            <a:r>
              <a:rPr lang="en-US" dirty="0">
                <a:latin typeface="Bodoni MT Black" panose="02070A03080606020203" pitchFamily="18" charset="0"/>
                <a:cs typeface="B Titr" panose="00000700000000000000" pitchFamily="2" charset="-78"/>
              </a:rPr>
              <a:t>style</a:t>
            </a:r>
            <a:r>
              <a:rPr lang="fa-IR" dirty="0">
                <a:cs typeface="B Titr" panose="00000700000000000000" pitchFamily="2" charset="-78"/>
              </a:rPr>
              <a:t> و </a:t>
            </a:r>
            <a:r>
              <a:rPr lang="en-US" dirty="0">
                <a:latin typeface="Bodoni MT Black" panose="02070A03080606020203" pitchFamily="18" charset="0"/>
                <a:cs typeface="B Titr" panose="00000700000000000000" pitchFamily="2" charset="-78"/>
              </a:rPr>
              <a:t>class</a:t>
            </a:r>
            <a:r>
              <a:rPr lang="fa-IR" dirty="0">
                <a:cs typeface="B Titr" panose="00000700000000000000" pitchFamily="2" charset="-78"/>
              </a:rPr>
              <a:t> :</a:t>
            </a:r>
            <a:endParaRPr lang="en-US" dirty="0">
              <a:cs typeface="B Titr" panose="000007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150" y="2636912"/>
            <a:ext cx="3046912" cy="3164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3411532"/>
            <a:ext cx="2222016" cy="1700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3628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latin typeface="Bodoni MT Black" panose="02070A03080606020203" pitchFamily="18" charset="0"/>
              </a:rPr>
              <a:t>Right/left/center/justify code:</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3429" y="2708920"/>
            <a:ext cx="3329453" cy="24935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950449" y="3503910"/>
            <a:ext cx="3618309" cy="11741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25366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b="1" dirty="0">
                <a:cs typeface="B Titr" pitchFamily="2" charset="-78"/>
              </a:rPr>
              <a:t>تنظیم عرض، ارتفاع، و </a:t>
            </a:r>
            <a:r>
              <a:rPr lang="en-US" b="1" dirty="0">
                <a:latin typeface="Bodoni MT Black" panose="02070A03080606020203" pitchFamily="18" charset="0"/>
                <a:cs typeface="B Titr" pitchFamily="2" charset="-78"/>
              </a:rPr>
              <a:t>Overflow</a:t>
            </a:r>
            <a:r>
              <a:rPr lang="en-US" b="1" dirty="0">
                <a:cs typeface="B Titr" pitchFamily="2" charset="-78"/>
              </a:rPr>
              <a:t> </a:t>
            </a:r>
            <a:endParaRPr lang="fa-IR" dirty="0">
              <a:cs typeface="B Titr" pitchFamily="2" charset="-78"/>
            </a:endParaRPr>
          </a:p>
        </p:txBody>
      </p:sp>
      <p:sp>
        <p:nvSpPr>
          <p:cNvPr id="3" name="Content Placeholder 2"/>
          <p:cNvSpPr>
            <a:spLocks noGrp="1"/>
          </p:cNvSpPr>
          <p:nvPr>
            <p:ph sz="quarter" idx="1"/>
          </p:nvPr>
        </p:nvSpPr>
        <p:spPr>
          <a:xfrm>
            <a:off x="495300" y="1844824"/>
            <a:ext cx="8153400" cy="4495800"/>
          </a:xfrm>
        </p:spPr>
        <p:txBody>
          <a:bodyPr>
            <a:normAutofit/>
          </a:bodyPr>
          <a:lstStyle/>
          <a:p>
            <a:endParaRPr lang="en-US" sz="2400" b="1" dirty="0">
              <a:cs typeface="B Nazanin" pitchFamily="2" charset="-78"/>
            </a:endParaRPr>
          </a:p>
          <a:p>
            <a:r>
              <a:rPr lang="en-US" sz="2400" b="1" dirty="0">
                <a:latin typeface="Book Antiqua" panose="02040602050305030304" pitchFamily="18" charset="0"/>
                <a:cs typeface="B Nazanin" pitchFamily="2" charset="-78"/>
              </a:rPr>
              <a:t>Width</a:t>
            </a:r>
          </a:p>
          <a:p>
            <a:pPr marL="0" indent="0">
              <a:buNone/>
            </a:pPr>
            <a:r>
              <a:rPr lang="fa-IR" sz="2000" dirty="0">
                <a:cs typeface="B Nazanin" pitchFamily="2" charset="-78"/>
              </a:rPr>
              <a:t>این مشخصه به ما امکان می دهد تا عرض یک بخش از صفحه را تعیین کنیم. برای مثال می توانیم با آن عرض یک </a:t>
            </a:r>
            <a:r>
              <a:rPr lang="en-US" sz="2000" dirty="0">
                <a:cs typeface="B Nazanin" pitchFamily="2" charset="-78"/>
              </a:rPr>
              <a:t> </a:t>
            </a:r>
            <a:r>
              <a:rPr lang="en-US" sz="2000" dirty="0">
                <a:latin typeface="Book Antiqua" panose="02040602050305030304" pitchFamily="18" charset="0"/>
                <a:cs typeface="B Nazanin" pitchFamily="2" charset="-78"/>
              </a:rPr>
              <a:t>DIV</a:t>
            </a:r>
            <a:r>
              <a:rPr lang="en-US" sz="2000" dirty="0">
                <a:cs typeface="B Nazanin" pitchFamily="2" charset="-78"/>
              </a:rPr>
              <a:t> </a:t>
            </a:r>
            <a:r>
              <a:rPr lang="fa-IR" sz="2000" dirty="0">
                <a:cs typeface="B Nazanin" pitchFamily="2" charset="-78"/>
              </a:rPr>
              <a:t>را تعیین کنیم. در مثال زیر برای </a:t>
            </a:r>
            <a:r>
              <a:rPr lang="en-US" sz="2000" dirty="0">
                <a:cs typeface="B Nazanin" pitchFamily="2" charset="-78"/>
              </a:rPr>
              <a:t> </a:t>
            </a:r>
            <a:r>
              <a:rPr lang="en-US" sz="2000" dirty="0">
                <a:latin typeface="Book Antiqua" panose="02040602050305030304" pitchFamily="18" charset="0"/>
                <a:cs typeface="B Nazanin" pitchFamily="2" charset="-78"/>
              </a:rPr>
              <a:t>DIV</a:t>
            </a:r>
            <a:r>
              <a:rPr lang="en-US" sz="2000" dirty="0">
                <a:cs typeface="B Nazanin" pitchFamily="2" charset="-78"/>
              </a:rPr>
              <a:t> </a:t>
            </a:r>
            <a:r>
              <a:rPr lang="fa-IR" sz="2000" dirty="0">
                <a:cs typeface="B Nazanin" pitchFamily="2" charset="-78"/>
              </a:rPr>
              <a:t>عرضی معادل 200 پیکسل تعیین می کنیم:</a:t>
            </a:r>
          </a:p>
          <a:p>
            <a:pPr algn="l" rtl="0">
              <a:buNone/>
            </a:pPr>
            <a:r>
              <a:rPr lang="en-US" sz="2400" b="1" dirty="0">
                <a:latin typeface="Book Antiqua" panose="02040602050305030304" pitchFamily="18" charset="0"/>
                <a:cs typeface="B Nazanin" pitchFamily="2" charset="-78"/>
              </a:rPr>
              <a:t>&lt;div style="width:200px“&gt; &lt;/div&gt;</a:t>
            </a:r>
          </a:p>
          <a:p>
            <a:endParaRPr lang="fa-IR" sz="2400" b="1" dirty="0">
              <a:cs typeface="B Nazanin" pitchFamily="2" charset="-7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95300" y="1844824"/>
            <a:ext cx="8153400" cy="4495800"/>
          </a:xfrm>
        </p:spPr>
        <p:txBody>
          <a:bodyPr>
            <a:normAutofit/>
          </a:bodyPr>
          <a:lstStyle/>
          <a:p>
            <a:pPr algn="just"/>
            <a:r>
              <a:rPr lang="en-US" sz="2400" b="1" dirty="0">
                <a:latin typeface="Book Antiqua" panose="02040602050305030304" pitchFamily="18" charset="0"/>
                <a:cs typeface="B Nazanin" pitchFamily="2" charset="-78"/>
              </a:rPr>
              <a:t>Height</a:t>
            </a:r>
          </a:p>
          <a:p>
            <a:pPr marL="0" indent="0" algn="just">
              <a:buNone/>
            </a:pPr>
            <a:r>
              <a:rPr lang="fa-IR" sz="2000" dirty="0">
                <a:cs typeface="B Nazanin" pitchFamily="2" charset="-78"/>
              </a:rPr>
              <a:t>این پارامتر به ما اجازه می دهد تا ارتفاع بخش مشخصی را تعیین کنیم. برای مثال وقتی که ما این پارامتر را برای یک </a:t>
            </a:r>
            <a:r>
              <a:rPr lang="en-US" sz="2000" dirty="0">
                <a:cs typeface="B Nazanin" pitchFamily="2" charset="-78"/>
              </a:rPr>
              <a:t> </a:t>
            </a:r>
            <a:r>
              <a:rPr lang="en-US" sz="2000" dirty="0">
                <a:latin typeface="Book Antiqua" panose="02040602050305030304" pitchFamily="18" charset="0"/>
                <a:cs typeface="B Nazanin" pitchFamily="2" charset="-78"/>
              </a:rPr>
              <a:t>DIV </a:t>
            </a:r>
            <a:r>
              <a:rPr lang="fa-IR" sz="2000" dirty="0">
                <a:cs typeface="B Nazanin" pitchFamily="2" charset="-78"/>
              </a:rPr>
              <a:t>استفاده می کنیم و مقدار آن را 100 پیکسل قرار می دهیم تا وقتی که متن موجود در </a:t>
            </a:r>
            <a:r>
              <a:rPr lang="en-US" sz="2000" dirty="0">
                <a:latin typeface="Book Antiqua" panose="02040602050305030304" pitchFamily="18" charset="0"/>
                <a:cs typeface="B Nazanin" pitchFamily="2" charset="-78"/>
              </a:rPr>
              <a:t>DIV</a:t>
            </a:r>
            <a:r>
              <a:rPr lang="en-US" sz="2000" dirty="0">
                <a:cs typeface="B Nazanin" pitchFamily="2" charset="-78"/>
              </a:rPr>
              <a:t> </a:t>
            </a:r>
            <a:r>
              <a:rPr lang="fa-IR" sz="2000" dirty="0">
                <a:cs typeface="B Nazanin" pitchFamily="2" charset="-78"/>
              </a:rPr>
              <a:t>از 100 پیکسل کمتر ارتفاع دارد ارتفاع </a:t>
            </a:r>
            <a:r>
              <a:rPr lang="en-US" sz="2000" dirty="0">
                <a:cs typeface="B Nazanin" pitchFamily="2" charset="-78"/>
              </a:rPr>
              <a:t> </a:t>
            </a:r>
            <a:r>
              <a:rPr lang="en-US" sz="2000" dirty="0">
                <a:latin typeface="Book Antiqua" panose="02040602050305030304" pitchFamily="18" charset="0"/>
                <a:cs typeface="B Nazanin" pitchFamily="2" charset="-78"/>
              </a:rPr>
              <a:t>DIV 100 </a:t>
            </a:r>
            <a:r>
              <a:rPr lang="fa-IR" sz="2000" dirty="0">
                <a:cs typeface="B Nazanin" pitchFamily="2" charset="-78"/>
              </a:rPr>
              <a:t>پیکسل خواهد بود. ولی وقتی که متن داخل </a:t>
            </a:r>
            <a:r>
              <a:rPr lang="en-US" sz="2000" dirty="0">
                <a:cs typeface="B Nazanin" pitchFamily="2" charset="-78"/>
              </a:rPr>
              <a:t> </a:t>
            </a:r>
            <a:r>
              <a:rPr lang="en-US" sz="2000" dirty="0">
                <a:latin typeface="Book Antiqua" panose="02040602050305030304" pitchFamily="18" charset="0"/>
                <a:cs typeface="B Nazanin" pitchFamily="2" charset="-78"/>
              </a:rPr>
              <a:t>DIV </a:t>
            </a:r>
            <a:r>
              <a:rPr lang="fa-IR" sz="2000" dirty="0">
                <a:cs typeface="B Nazanin" pitchFamily="2" charset="-78"/>
              </a:rPr>
              <a:t>زیاد باشد و از 100 پیکسل بیشتر شود در نتیجه ارتفاع </a:t>
            </a:r>
            <a:r>
              <a:rPr lang="en-US" sz="2000" dirty="0">
                <a:cs typeface="B Nazanin" pitchFamily="2" charset="-78"/>
              </a:rPr>
              <a:t> </a:t>
            </a:r>
            <a:r>
              <a:rPr lang="en-US" sz="2000" dirty="0">
                <a:latin typeface="Book Antiqua" panose="02040602050305030304" pitchFamily="18" charset="0"/>
                <a:cs typeface="B Nazanin" pitchFamily="2" charset="-78"/>
              </a:rPr>
              <a:t>DVI </a:t>
            </a:r>
            <a:r>
              <a:rPr lang="fa-IR" sz="2000" dirty="0">
                <a:cs typeface="B Nazanin" pitchFamily="2" charset="-78"/>
              </a:rPr>
              <a:t>هم از 100 تجاوز خواهد کرد تا همه متن موجود قابل خواندن باشد. به مثال زیر توجه کنید:</a:t>
            </a:r>
          </a:p>
          <a:p>
            <a:pPr marL="0" indent="0" algn="just" rtl="0">
              <a:buNone/>
            </a:pPr>
            <a:r>
              <a:rPr lang="en-US" sz="2400" b="1" dirty="0">
                <a:latin typeface="Book Antiqua" panose="02040602050305030304" pitchFamily="18" charset="0"/>
                <a:cs typeface="B Nazanin" pitchFamily="2" charset="-78"/>
              </a:rPr>
              <a:t>&lt;div style="height:100px“&gt;&lt;/div&gt;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35741" y="1988840"/>
            <a:ext cx="8472518" cy="4525963"/>
          </a:xfrm>
        </p:spPr>
        <p:txBody>
          <a:bodyPr>
            <a:normAutofit/>
          </a:bodyPr>
          <a:lstStyle/>
          <a:p>
            <a:pPr algn="just"/>
            <a:r>
              <a:rPr lang="fa-IR" sz="2400" dirty="0">
                <a:cs typeface="B Nazanin" pitchFamily="2" charset="-78"/>
              </a:rPr>
              <a:t>اگر بخواهیم ارتفاع </a:t>
            </a:r>
            <a:r>
              <a:rPr lang="en-US" sz="2400" dirty="0">
                <a:latin typeface="Book Antiqua" panose="02040602050305030304" pitchFamily="18" charset="0"/>
                <a:cs typeface="B Nazanin" pitchFamily="2" charset="-78"/>
              </a:rPr>
              <a:t>DIV</a:t>
            </a:r>
            <a:r>
              <a:rPr lang="en-US" sz="2400" dirty="0">
                <a:cs typeface="B Nazanin" pitchFamily="2" charset="-78"/>
              </a:rPr>
              <a:t> </a:t>
            </a:r>
            <a:r>
              <a:rPr lang="fa-IR" sz="2400" dirty="0">
                <a:cs typeface="B Nazanin" pitchFamily="2" charset="-78"/>
              </a:rPr>
              <a:t>همان 100 پیکسل بماند و تغییر نکند باید از پارامتر </a:t>
            </a:r>
            <a:r>
              <a:rPr lang="en-US" sz="2400" dirty="0">
                <a:cs typeface="B Nazanin" pitchFamily="2" charset="-78"/>
              </a:rPr>
              <a:t>overflow </a:t>
            </a:r>
            <a:r>
              <a:rPr lang="fa-IR" sz="2400" dirty="0">
                <a:cs typeface="B Nazanin" pitchFamily="2" charset="-78"/>
              </a:rPr>
              <a:t>در استایل استفاده کنیم. این پارامتر به ما این امکان را می دهد که تعیین کنیم وقتی محتویات </a:t>
            </a:r>
            <a:r>
              <a:rPr lang="en-US" sz="2400" dirty="0">
                <a:latin typeface="Book Antiqua" panose="02040602050305030304" pitchFamily="18" charset="0"/>
                <a:cs typeface="B Nazanin" pitchFamily="2" charset="-78"/>
              </a:rPr>
              <a:t>DIV</a:t>
            </a:r>
            <a:r>
              <a:rPr lang="en-US" sz="2400" dirty="0">
                <a:cs typeface="B Nazanin" pitchFamily="2" charset="-78"/>
              </a:rPr>
              <a:t> </a:t>
            </a:r>
            <a:r>
              <a:rPr lang="fa-IR" sz="2400" dirty="0">
                <a:cs typeface="B Nazanin" pitchFamily="2" charset="-78"/>
              </a:rPr>
              <a:t>از عرض یا ارتفاع </a:t>
            </a:r>
            <a:r>
              <a:rPr lang="en-US" sz="2400" dirty="0">
                <a:latin typeface="Book Antiqua" panose="02040602050305030304" pitchFamily="18" charset="0"/>
                <a:cs typeface="B Nazanin" pitchFamily="2" charset="-78"/>
              </a:rPr>
              <a:t>DIV</a:t>
            </a:r>
            <a:r>
              <a:rPr lang="en-US" sz="2400" dirty="0">
                <a:cs typeface="B Nazanin" pitchFamily="2" charset="-78"/>
              </a:rPr>
              <a:t> </a:t>
            </a:r>
            <a:r>
              <a:rPr lang="fa-IR" sz="2400" dirty="0">
                <a:cs typeface="B Nazanin" pitchFamily="2" charset="-78"/>
              </a:rPr>
              <a:t>بزرگتر می شود چگونه نمایش داده شود. در اینجا برای پارامتر </a:t>
            </a:r>
            <a:r>
              <a:rPr lang="en-US" sz="2400" dirty="0">
                <a:latin typeface="Book Antiqua" panose="02040602050305030304" pitchFamily="18" charset="0"/>
                <a:cs typeface="B Nazanin" pitchFamily="2" charset="-78"/>
              </a:rPr>
              <a:t>overflow</a:t>
            </a:r>
            <a:r>
              <a:rPr lang="en-US" sz="2400" dirty="0">
                <a:cs typeface="B Nazanin" pitchFamily="2" charset="-78"/>
              </a:rPr>
              <a:t> </a:t>
            </a:r>
            <a:r>
              <a:rPr lang="fa-IR" sz="2400" dirty="0">
                <a:cs typeface="B Nazanin" pitchFamily="2" charset="-78"/>
              </a:rPr>
              <a:t>از مقدار </a:t>
            </a:r>
            <a:r>
              <a:rPr lang="en-US" sz="2400" dirty="0">
                <a:latin typeface="Book Antiqua" panose="02040602050305030304" pitchFamily="18" charset="0"/>
                <a:cs typeface="B Nazanin" pitchFamily="2" charset="-78"/>
              </a:rPr>
              <a:t>hidden</a:t>
            </a:r>
            <a:r>
              <a:rPr lang="en-US" sz="2400" dirty="0">
                <a:cs typeface="B Nazanin" pitchFamily="2" charset="-78"/>
              </a:rPr>
              <a:t> </a:t>
            </a:r>
            <a:r>
              <a:rPr lang="fa-IR" sz="2400" dirty="0">
                <a:cs typeface="B Nazanin" pitchFamily="2" charset="-78"/>
              </a:rPr>
              <a:t>استفاده می کنیم که تعیین می کند هر چیزی بزرگتر از عرض یا ارتفاع </a:t>
            </a:r>
            <a:r>
              <a:rPr lang="en-US" sz="2400" dirty="0">
                <a:latin typeface="Book Antiqua" panose="02040602050305030304" pitchFamily="18" charset="0"/>
                <a:cs typeface="B Nazanin" pitchFamily="2" charset="-78"/>
              </a:rPr>
              <a:t>DIV</a:t>
            </a:r>
            <a:r>
              <a:rPr lang="en-US" sz="2400" dirty="0">
                <a:cs typeface="B Nazanin" pitchFamily="2" charset="-78"/>
              </a:rPr>
              <a:t> </a:t>
            </a:r>
            <a:r>
              <a:rPr lang="fa-IR" sz="2400" dirty="0">
                <a:cs typeface="B Nazanin" pitchFamily="2" charset="-78"/>
              </a:rPr>
              <a:t>نمایش داده نشود. به مثال زیر توجه کنید:</a:t>
            </a:r>
          </a:p>
          <a:p>
            <a:pPr algn="just" rtl="0"/>
            <a:r>
              <a:rPr lang="en-US" sz="2400" dirty="0">
                <a:latin typeface="Book Antiqua" panose="02040602050305030304" pitchFamily="18" charset="0"/>
                <a:cs typeface="B Nazanin" pitchFamily="2" charset="-78"/>
              </a:rPr>
              <a:t>&lt;div style="height:100px;overflow:hidden“&gt;&lt;/div&gt;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28600"/>
            <a:ext cx="8480328" cy="990600"/>
          </a:xfrm>
        </p:spPr>
        <p:txBody>
          <a:bodyPr>
            <a:noAutofit/>
          </a:bodyPr>
          <a:lstStyle/>
          <a:p>
            <a:pPr algn="r"/>
            <a:r>
              <a:rPr lang="fa-IR" sz="3200" dirty="0">
                <a:cs typeface="B Titr" pitchFamily="2" charset="-78"/>
              </a:rPr>
              <a:t>نحوه ایجاد کادر برای عناصر صفحه با استفاده از استایل</a:t>
            </a:r>
          </a:p>
        </p:txBody>
      </p:sp>
      <p:sp>
        <p:nvSpPr>
          <p:cNvPr id="3" name="Content Placeholder 2"/>
          <p:cNvSpPr>
            <a:spLocks noGrp="1"/>
          </p:cNvSpPr>
          <p:nvPr>
            <p:ph sz="quarter" idx="1"/>
          </p:nvPr>
        </p:nvSpPr>
        <p:spPr/>
        <p:txBody>
          <a:bodyPr>
            <a:normAutofit fontScale="70000" lnSpcReduction="20000"/>
          </a:bodyPr>
          <a:lstStyle/>
          <a:p>
            <a:r>
              <a:rPr lang="en-US" b="1" dirty="0">
                <a:latin typeface="Book Antiqua" panose="02040602050305030304" pitchFamily="18" charset="0"/>
                <a:cs typeface="B Nazanin" pitchFamily="2" charset="-78"/>
              </a:rPr>
              <a:t>border-style</a:t>
            </a:r>
          </a:p>
          <a:p>
            <a:pPr lvl="1"/>
            <a:r>
              <a:rPr lang="fa-IR" dirty="0">
                <a:cs typeface="B Nazanin" pitchFamily="2" charset="-78"/>
              </a:rPr>
              <a:t>با استفاده از استایل ما می توانیم برای اجزای یک صفحه کادر ایجاد کنیم. با استفاده از پارامتر </a:t>
            </a:r>
            <a:r>
              <a:rPr lang="en-US" dirty="0">
                <a:cs typeface="B Nazanin" pitchFamily="2" charset="-78"/>
              </a:rPr>
              <a:t>   border-style </a:t>
            </a:r>
            <a:r>
              <a:rPr lang="fa-IR" dirty="0">
                <a:cs typeface="B Nazanin" pitchFamily="2" charset="-78"/>
              </a:rPr>
              <a:t>می توانیم مشخص کنیم که آیا می خواهیم کادر داشته باشیم یا نه، و اگر می خواهیم نوع کادری را که می خواهیم ایجاد کنیم مشخص کنیم. در اینجا می توانید برخی از مقادیری را که می توانیم برای </a:t>
            </a:r>
            <a:r>
              <a:rPr lang="en-US" dirty="0">
                <a:cs typeface="B Nazanin" pitchFamily="2" charset="-78"/>
              </a:rPr>
              <a:t> border-style </a:t>
            </a:r>
            <a:r>
              <a:rPr lang="fa-IR" dirty="0">
                <a:cs typeface="B Nazanin" pitchFamily="2" charset="-78"/>
              </a:rPr>
              <a:t>استفاده کنیم را ببینید:</a:t>
            </a:r>
          </a:p>
          <a:p>
            <a:pPr algn="l" rtl="0"/>
            <a:r>
              <a:rPr lang="en-US" b="1" dirty="0">
                <a:latin typeface="Book Antiqua" panose="02040602050305030304" pitchFamily="18" charset="0"/>
                <a:cs typeface="B Nazanin" pitchFamily="2" charset="-78"/>
              </a:rPr>
              <a:t>none </a:t>
            </a:r>
          </a:p>
          <a:p>
            <a:pPr algn="l" rtl="0"/>
            <a:r>
              <a:rPr lang="en-US" b="1" dirty="0">
                <a:latin typeface="Book Antiqua" panose="02040602050305030304" pitchFamily="18" charset="0"/>
                <a:cs typeface="B Nazanin" pitchFamily="2" charset="-78"/>
              </a:rPr>
              <a:t>dashed </a:t>
            </a:r>
          </a:p>
          <a:p>
            <a:pPr algn="l" rtl="0"/>
            <a:r>
              <a:rPr lang="en-US" b="1" dirty="0">
                <a:latin typeface="Book Antiqua" panose="02040602050305030304" pitchFamily="18" charset="0"/>
                <a:cs typeface="B Nazanin" pitchFamily="2" charset="-78"/>
              </a:rPr>
              <a:t>dotted </a:t>
            </a:r>
          </a:p>
          <a:p>
            <a:pPr algn="l" rtl="0"/>
            <a:r>
              <a:rPr lang="en-US" b="1" dirty="0">
                <a:latin typeface="Book Antiqua" panose="02040602050305030304" pitchFamily="18" charset="0"/>
                <a:cs typeface="B Nazanin" pitchFamily="2" charset="-78"/>
              </a:rPr>
              <a:t>double </a:t>
            </a:r>
          </a:p>
          <a:p>
            <a:pPr algn="l" rtl="0"/>
            <a:r>
              <a:rPr lang="en-US" b="1" dirty="0">
                <a:latin typeface="Book Antiqua" panose="02040602050305030304" pitchFamily="18" charset="0"/>
                <a:cs typeface="B Nazanin" pitchFamily="2" charset="-78"/>
              </a:rPr>
              <a:t>groove </a:t>
            </a:r>
          </a:p>
          <a:p>
            <a:pPr algn="l" rtl="0"/>
            <a:r>
              <a:rPr lang="en-US" b="1" dirty="0">
                <a:latin typeface="Book Antiqua" panose="02040602050305030304" pitchFamily="18" charset="0"/>
                <a:cs typeface="B Nazanin" pitchFamily="2" charset="-78"/>
              </a:rPr>
              <a:t>inset </a:t>
            </a:r>
          </a:p>
          <a:p>
            <a:pPr algn="l" rtl="0"/>
            <a:r>
              <a:rPr lang="en-US" b="1" dirty="0">
                <a:latin typeface="Book Antiqua" panose="02040602050305030304" pitchFamily="18" charset="0"/>
                <a:cs typeface="B Nazanin" pitchFamily="2" charset="-78"/>
              </a:rPr>
              <a:t>outset </a:t>
            </a:r>
          </a:p>
          <a:p>
            <a:pPr algn="l" rtl="0"/>
            <a:r>
              <a:rPr lang="en-US" b="1" dirty="0">
                <a:latin typeface="Book Antiqua" panose="02040602050305030304" pitchFamily="18" charset="0"/>
                <a:cs typeface="B Nazanin" pitchFamily="2" charset="-78"/>
              </a:rPr>
              <a:t>ridge </a:t>
            </a:r>
          </a:p>
          <a:p>
            <a:pPr algn="l" rtl="0"/>
            <a:r>
              <a:rPr lang="en-US" b="1" dirty="0">
                <a:latin typeface="Book Antiqua" panose="02040602050305030304" pitchFamily="18" charset="0"/>
                <a:cs typeface="B Nazanin" pitchFamily="2" charset="-78"/>
              </a:rPr>
              <a:t>solid </a:t>
            </a:r>
          </a:p>
          <a:p>
            <a:endParaRPr lang="fa-IR" b="1" dirty="0">
              <a:cs typeface="B Nazanin" pitchFamily="2"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A160-3CBE-D858-5E3B-3F8457B92370}"/>
              </a:ext>
            </a:extLst>
          </p:cNvPr>
          <p:cNvSpPr>
            <a:spLocks noGrp="1"/>
          </p:cNvSpPr>
          <p:nvPr>
            <p:ph type="title"/>
          </p:nvPr>
        </p:nvSpPr>
        <p:spPr/>
        <p:txBody>
          <a:bodyPr/>
          <a:lstStyle/>
          <a:p>
            <a:pPr algn="r" rtl="1"/>
            <a:r>
              <a:rPr lang="fa-IR" sz="3600" dirty="0">
                <a:cs typeface="B Titr" panose="00000700000000000000" pitchFamily="2" charset="-78"/>
              </a:rPr>
              <a:t>نسخه های</a:t>
            </a:r>
            <a:r>
              <a:rPr lang="en-US" sz="3600" dirty="0">
                <a:cs typeface="B Titr" panose="00000700000000000000" pitchFamily="2" charset="-78"/>
              </a:rPr>
              <a:t> </a:t>
            </a:r>
            <a:r>
              <a:rPr lang="fa-IR" sz="3600" dirty="0">
                <a:cs typeface="B Titr" panose="00000700000000000000" pitchFamily="2" charset="-78"/>
              </a:rPr>
              <a:t> </a:t>
            </a:r>
            <a:r>
              <a:rPr lang="en-US" sz="3600" dirty="0" err="1">
                <a:latin typeface="Bodoni MT Black" panose="02070A03080606020203" pitchFamily="18" charset="0"/>
              </a:rPr>
              <a:t>css</a:t>
            </a:r>
            <a:endParaRPr lang="en-US" sz="3600" dirty="0">
              <a:latin typeface="Bodoni MT Black" panose="02070A03080606020203" pitchFamily="18" charset="0"/>
            </a:endParaRPr>
          </a:p>
        </p:txBody>
      </p:sp>
      <p:sp>
        <p:nvSpPr>
          <p:cNvPr id="6" name="Rectangle 3">
            <a:extLst>
              <a:ext uri="{FF2B5EF4-FFF2-40B4-BE49-F238E27FC236}">
                <a16:creationId xmlns:a16="http://schemas.microsoft.com/office/drawing/2014/main" id="{334F4991-0243-E317-6105-4BF9D850B76D}"/>
              </a:ext>
            </a:extLst>
          </p:cNvPr>
          <p:cNvSpPr>
            <a:spLocks noGrp="1" noChangeArrowheads="1"/>
          </p:cNvSpPr>
          <p:nvPr>
            <p:ph idx="1"/>
          </p:nvPr>
        </p:nvSpPr>
        <p:spPr bwMode="auto">
          <a:xfrm>
            <a:off x="3787971" y="2420888"/>
            <a:ext cx="1568058" cy="36540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Low" defTabSz="914400" eaLnBrk="0" fontAlgn="base" latinLnBrk="0" hangingPunct="0">
              <a:lnSpc>
                <a:spcPct val="200000"/>
              </a:lnSpc>
              <a:spcBef>
                <a:spcPct val="0"/>
              </a:spcBef>
              <a:spcAft>
                <a:spcPct val="0"/>
              </a:spcAft>
              <a:buClrTx/>
              <a:buSzTx/>
              <a:buFontTx/>
              <a:buNone/>
              <a:tabLst/>
            </a:pPr>
            <a:r>
              <a:rPr kumimoji="0" lang="en-US" altLang="en-US" sz="3000" b="0" i="0" u="none" strike="noStrike" cap="none" normalizeH="0" baseline="0" dirty="0" err="1">
                <a:ln>
                  <a:noFill/>
                </a:ln>
                <a:solidFill>
                  <a:schemeClr val="accent1">
                    <a:lumMod val="75000"/>
                  </a:schemeClr>
                </a:solidFill>
                <a:effectLst/>
                <a:latin typeface="Bodoni MT Black" panose="02070A03080606020203" pitchFamily="18" charset="0"/>
              </a:rPr>
              <a:t>Css</a:t>
            </a:r>
            <a:r>
              <a:rPr kumimoji="0" lang="en-US" altLang="en-US" sz="3000" b="0" i="0" u="none" strike="noStrike" cap="none" normalizeH="0" baseline="0" dirty="0">
                <a:ln>
                  <a:noFill/>
                </a:ln>
                <a:solidFill>
                  <a:schemeClr val="accent1">
                    <a:lumMod val="75000"/>
                  </a:schemeClr>
                </a:solidFill>
                <a:effectLst/>
                <a:latin typeface="Bodoni MT Black" panose="02070A03080606020203" pitchFamily="18" charset="0"/>
              </a:rPr>
              <a:t> 1</a:t>
            </a:r>
          </a:p>
          <a:p>
            <a:pPr marL="0" marR="0" lvl="0" indent="0" algn="justLow" defTabSz="914400" eaLnBrk="0" fontAlgn="base" latinLnBrk="0" hangingPunct="0">
              <a:lnSpc>
                <a:spcPct val="200000"/>
              </a:lnSpc>
              <a:spcBef>
                <a:spcPct val="0"/>
              </a:spcBef>
              <a:spcAft>
                <a:spcPct val="0"/>
              </a:spcAft>
              <a:buClrTx/>
              <a:buSzTx/>
              <a:buFontTx/>
              <a:buNone/>
              <a:tabLst/>
            </a:pPr>
            <a:r>
              <a:rPr kumimoji="0" lang="en-US" altLang="en-US" sz="3000" b="0" i="0" u="none" strike="noStrike" cap="none" normalizeH="0" baseline="0" dirty="0" err="1">
                <a:ln>
                  <a:noFill/>
                </a:ln>
                <a:solidFill>
                  <a:schemeClr val="accent1">
                    <a:lumMod val="75000"/>
                  </a:schemeClr>
                </a:solidFill>
                <a:effectLst/>
                <a:latin typeface="Bodoni MT Black" panose="02070A03080606020203" pitchFamily="18" charset="0"/>
              </a:rPr>
              <a:t>Css</a:t>
            </a:r>
            <a:r>
              <a:rPr kumimoji="0" lang="en-US" altLang="en-US" sz="3000" b="0" i="0" u="none" strike="noStrike" cap="none" normalizeH="0" baseline="0" dirty="0">
                <a:ln>
                  <a:noFill/>
                </a:ln>
                <a:solidFill>
                  <a:schemeClr val="accent1">
                    <a:lumMod val="75000"/>
                  </a:schemeClr>
                </a:solidFill>
                <a:effectLst/>
                <a:latin typeface="Bodoni MT Black" panose="02070A03080606020203" pitchFamily="18" charset="0"/>
              </a:rPr>
              <a:t> 2</a:t>
            </a:r>
          </a:p>
          <a:p>
            <a:pPr marL="0" marR="0" lvl="0" indent="0" algn="justLow" defTabSz="914400" eaLnBrk="0" fontAlgn="base" latinLnBrk="0" hangingPunct="0">
              <a:lnSpc>
                <a:spcPct val="200000"/>
              </a:lnSpc>
              <a:spcBef>
                <a:spcPct val="0"/>
              </a:spcBef>
              <a:spcAft>
                <a:spcPct val="0"/>
              </a:spcAft>
              <a:buClrTx/>
              <a:buSzTx/>
              <a:buFontTx/>
              <a:buNone/>
              <a:tabLst/>
            </a:pPr>
            <a:r>
              <a:rPr lang="en-US" altLang="en-US" sz="3000" dirty="0" err="1">
                <a:solidFill>
                  <a:schemeClr val="accent1">
                    <a:lumMod val="75000"/>
                  </a:schemeClr>
                </a:solidFill>
                <a:latin typeface="Bodoni MT Black" panose="02070A03080606020203" pitchFamily="18" charset="0"/>
              </a:rPr>
              <a:t>Css</a:t>
            </a:r>
            <a:r>
              <a:rPr lang="en-US" altLang="en-US" sz="3000" dirty="0">
                <a:solidFill>
                  <a:schemeClr val="accent1">
                    <a:lumMod val="75000"/>
                  </a:schemeClr>
                </a:solidFill>
                <a:latin typeface="Bodoni MT Black" panose="02070A03080606020203" pitchFamily="18" charset="0"/>
              </a:rPr>
              <a:t> 2.1</a:t>
            </a:r>
          </a:p>
          <a:p>
            <a:pPr marL="0" marR="0" lvl="0" indent="0" algn="justLow" defTabSz="914400" eaLnBrk="0" fontAlgn="base" latinLnBrk="0" hangingPunct="0">
              <a:lnSpc>
                <a:spcPct val="200000"/>
              </a:lnSpc>
              <a:spcBef>
                <a:spcPct val="0"/>
              </a:spcBef>
              <a:spcAft>
                <a:spcPct val="0"/>
              </a:spcAft>
              <a:buClrTx/>
              <a:buSzTx/>
              <a:buFontTx/>
              <a:buNone/>
              <a:tabLst/>
            </a:pPr>
            <a:r>
              <a:rPr kumimoji="0" lang="en-US" altLang="en-US" sz="3000" b="0" i="0" u="none" strike="noStrike" cap="none" normalizeH="0" baseline="0" dirty="0" err="1">
                <a:ln>
                  <a:noFill/>
                </a:ln>
                <a:solidFill>
                  <a:schemeClr val="accent1">
                    <a:lumMod val="75000"/>
                  </a:schemeClr>
                </a:solidFill>
                <a:effectLst/>
                <a:latin typeface="Bodoni MT Black" panose="02070A03080606020203" pitchFamily="18" charset="0"/>
              </a:rPr>
              <a:t>Css</a:t>
            </a:r>
            <a:r>
              <a:rPr kumimoji="0" lang="en-US" altLang="en-US" sz="3000" b="0" i="0" u="none" strike="noStrike" cap="none" normalizeH="0" baseline="0" dirty="0">
                <a:ln>
                  <a:noFill/>
                </a:ln>
                <a:solidFill>
                  <a:schemeClr val="accent1">
                    <a:lumMod val="75000"/>
                  </a:schemeClr>
                </a:solidFill>
                <a:effectLst/>
                <a:latin typeface="Bodoni MT Black" panose="02070A03080606020203" pitchFamily="18" charset="0"/>
              </a:rPr>
              <a:t> 3</a:t>
            </a:r>
          </a:p>
        </p:txBody>
      </p:sp>
    </p:spTree>
    <p:extLst>
      <p:ext uri="{BB962C8B-B14F-4D97-AF65-F5344CB8AC3E}">
        <p14:creationId xmlns:p14="http://schemas.microsoft.com/office/powerpoint/2010/main" val="561763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US" b="1" dirty="0">
                <a:latin typeface="Book Antiqua" panose="02040602050305030304" pitchFamily="18" charset="0"/>
                <a:cs typeface="B Nazanin" pitchFamily="2" charset="-78"/>
              </a:rPr>
              <a:t>border-width</a:t>
            </a:r>
          </a:p>
          <a:p>
            <a:r>
              <a:rPr lang="fa-IR" dirty="0">
                <a:cs typeface="B Nazanin" pitchFamily="2" charset="-78"/>
              </a:rPr>
              <a:t>این پارامتر به ما اجازه می دهد تا میزان ضخامت کادرها را تعیین کنیم. این پارامتر می تواند مقادیر زیر را داشته باشد:</a:t>
            </a:r>
          </a:p>
          <a:p>
            <a:pPr lvl="1"/>
            <a:r>
              <a:rPr lang="fa-IR" b="1" dirty="0">
                <a:cs typeface="B Nazanin" pitchFamily="2" charset="-78"/>
              </a:rPr>
              <a:t>مقدار عددی بر حسب پیکسل</a:t>
            </a:r>
            <a:br>
              <a:rPr lang="fa-IR" dirty="0">
                <a:cs typeface="B Nazanin" pitchFamily="2" charset="-78"/>
              </a:rPr>
            </a:br>
            <a:r>
              <a:rPr lang="fa-IR" dirty="0">
                <a:cs typeface="B Nazanin" pitchFamily="2" charset="-78"/>
              </a:rPr>
              <a:t>در این روش می توانیم مقدار ضخامت کادر را بر حسب پیکسل تعیین کنیم.</a:t>
            </a:r>
          </a:p>
          <a:p>
            <a:pPr lvl="1"/>
            <a:r>
              <a:rPr lang="en-US" b="1" dirty="0">
                <a:latin typeface="Book Antiqua" panose="02040602050305030304" pitchFamily="18" charset="0"/>
                <a:cs typeface="B Nazanin" pitchFamily="2" charset="-78"/>
              </a:rPr>
              <a:t>thin</a:t>
            </a:r>
            <a:br>
              <a:rPr lang="en-US" dirty="0">
                <a:cs typeface="B Nazanin" pitchFamily="2" charset="-78"/>
              </a:rPr>
            </a:br>
            <a:r>
              <a:rPr lang="fa-IR" dirty="0">
                <a:cs typeface="B Nazanin" pitchFamily="2" charset="-78"/>
              </a:rPr>
              <a:t>این مقدار باعث خواهد شد تا کادر ما باریک باشد.</a:t>
            </a:r>
          </a:p>
          <a:p>
            <a:pPr lvl="1"/>
            <a:r>
              <a:rPr lang="en-US" b="1" dirty="0">
                <a:latin typeface="Book Antiqua" panose="02040602050305030304" pitchFamily="18" charset="0"/>
                <a:cs typeface="B Nazanin" pitchFamily="2" charset="-78"/>
              </a:rPr>
              <a:t>thick</a:t>
            </a:r>
            <a:br>
              <a:rPr lang="en-US" dirty="0">
                <a:cs typeface="B Nazanin" pitchFamily="2" charset="-78"/>
              </a:rPr>
            </a:br>
            <a:r>
              <a:rPr lang="fa-IR" dirty="0">
                <a:cs typeface="B Nazanin" pitchFamily="2" charset="-78"/>
              </a:rPr>
              <a:t>این مقدار به ما یک کادر ضخیم خواهد داد.</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400" b="1" dirty="0">
                <a:latin typeface="Book Antiqua" panose="02040602050305030304" pitchFamily="18" charset="0"/>
                <a:cs typeface="B Nazanin" pitchFamily="2" charset="-78"/>
              </a:rPr>
              <a:t>border-color</a:t>
            </a:r>
          </a:p>
          <a:p>
            <a:pPr marL="0" indent="0">
              <a:buNone/>
            </a:pPr>
            <a:r>
              <a:rPr lang="fa-IR" sz="2400" dirty="0">
                <a:cs typeface="B Nazanin" pitchFamily="2" charset="-78"/>
              </a:rPr>
              <a:t>شما می توانید در صورت تمایل رنگ کادرهای خود را تغییر دهید. برای این کار باید از پارامتر </a:t>
            </a:r>
            <a:r>
              <a:rPr lang="en-US" sz="2400" dirty="0">
                <a:cs typeface="B Nazanin" pitchFamily="2" charset="-78"/>
              </a:rPr>
              <a:t> </a:t>
            </a:r>
            <a:r>
              <a:rPr lang="en-US" sz="2400" dirty="0">
                <a:latin typeface="Book Antiqua" panose="02040602050305030304" pitchFamily="18" charset="0"/>
                <a:cs typeface="B Nazanin" pitchFamily="2" charset="-78"/>
              </a:rPr>
              <a:t>border-color</a:t>
            </a:r>
            <a:r>
              <a:rPr lang="en-US" sz="2400" dirty="0">
                <a:cs typeface="B Nazanin" pitchFamily="2" charset="-78"/>
              </a:rPr>
              <a:t> </a:t>
            </a:r>
            <a:r>
              <a:rPr lang="fa-IR" sz="2400" dirty="0">
                <a:cs typeface="B Nazanin" pitchFamily="2" charset="-78"/>
              </a:rPr>
              <a:t>استفاده کنید. برای مقدار این پارامتر می توانید از نام رنگها استفاده کنید. در صورتی که از نام رنگها استفاده کنید فقط می توانید از تعداد کمی از رنگها استفاده کنید. راه دیگری که برای انتخاب رنگ وجود دارد استفاده از معادل هگزادسیمال رنگها است که نسبت به نام رنگها انعطاف پذیری بیشتری دارد.</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b="1" dirty="0">
                <a:cs typeface="B Titr" pitchFamily="2" charset="-78"/>
              </a:rPr>
              <a:t>حاشیه ها</a:t>
            </a:r>
            <a:endParaRPr lang="fa-IR" dirty="0">
              <a:cs typeface="B Titr" pitchFamily="2" charset="-78"/>
            </a:endParaRPr>
          </a:p>
        </p:txBody>
      </p:sp>
      <p:sp>
        <p:nvSpPr>
          <p:cNvPr id="3" name="Content Placeholder 2"/>
          <p:cNvSpPr>
            <a:spLocks noGrp="1"/>
          </p:cNvSpPr>
          <p:nvPr>
            <p:ph sz="quarter" idx="1"/>
          </p:nvPr>
        </p:nvSpPr>
        <p:spPr>
          <a:xfrm>
            <a:off x="495300" y="1916832"/>
            <a:ext cx="8153400" cy="4495800"/>
          </a:xfrm>
        </p:spPr>
        <p:txBody>
          <a:bodyPr>
            <a:normAutofit fontScale="77500" lnSpcReduction="20000"/>
          </a:bodyPr>
          <a:lstStyle/>
          <a:p>
            <a:r>
              <a:rPr lang="en-US" b="1" dirty="0">
                <a:latin typeface="Book Antiqua" panose="02040602050305030304" pitchFamily="18" charset="0"/>
                <a:cs typeface="B Nazanin" pitchFamily="2" charset="-78"/>
              </a:rPr>
              <a:t>margin-left</a:t>
            </a:r>
          </a:p>
          <a:p>
            <a:pPr marL="0" indent="0">
              <a:buNone/>
            </a:pPr>
            <a:r>
              <a:rPr lang="fa-IR" dirty="0">
                <a:cs typeface="B Nazanin" pitchFamily="2" charset="-78"/>
              </a:rPr>
              <a:t>این گزینه به ما اجازه وی دهد تا برای هر یک از اجزای صفحه حاشیه چپ مشخصی را تعیین کنیم. در حقیقت این گزینه مقدار فاصله اجزا را از سمت چپ صفحه مشخص می کند.</a:t>
            </a:r>
          </a:p>
          <a:p>
            <a:r>
              <a:rPr lang="en-US" b="1" dirty="0">
                <a:latin typeface="Book Antiqua" panose="02040602050305030304" pitchFamily="18" charset="0"/>
                <a:cs typeface="B Nazanin" pitchFamily="2" charset="-78"/>
              </a:rPr>
              <a:t>margin-right</a:t>
            </a:r>
          </a:p>
          <a:p>
            <a:pPr marL="0" indent="0">
              <a:buNone/>
            </a:pPr>
            <a:r>
              <a:rPr lang="fa-IR" dirty="0">
                <a:cs typeface="B Nazanin" pitchFamily="2" charset="-78"/>
              </a:rPr>
              <a:t>این گزینه هم مانند گزینه بالا عمل می کند با این تفاوت که مقدار حاشیه را از سمت راست تعیین می کند</a:t>
            </a:r>
          </a:p>
          <a:p>
            <a:r>
              <a:rPr lang="en-US" b="1" dirty="0">
                <a:latin typeface="Book Antiqua" panose="02040602050305030304" pitchFamily="18" charset="0"/>
                <a:cs typeface="B Nazanin" pitchFamily="2" charset="-78"/>
              </a:rPr>
              <a:t>margin-top</a:t>
            </a:r>
          </a:p>
          <a:p>
            <a:pPr marL="0" indent="0">
              <a:buNone/>
            </a:pPr>
            <a:r>
              <a:rPr lang="fa-IR" dirty="0">
                <a:cs typeface="B Nazanin" pitchFamily="2" charset="-78"/>
              </a:rPr>
              <a:t>این گزینه هم مانند گزینه های بالا کار می کند با این تفاوت که میزان حاشیه را از بالای صفحه تعیین می کند</a:t>
            </a:r>
          </a:p>
          <a:p>
            <a:r>
              <a:rPr lang="en-US" b="1" dirty="0">
                <a:latin typeface="Book Antiqua" panose="02040602050305030304" pitchFamily="18" charset="0"/>
                <a:cs typeface="B Nazanin" pitchFamily="2" charset="-78"/>
              </a:rPr>
              <a:t>margin-bottom</a:t>
            </a:r>
          </a:p>
          <a:p>
            <a:pPr marL="0" indent="0">
              <a:buNone/>
            </a:pPr>
            <a:r>
              <a:rPr lang="fa-IR" dirty="0">
                <a:cs typeface="B Nazanin" pitchFamily="2" charset="-78"/>
              </a:rPr>
              <a:t>این گزینه هم مانند گزینه های بالا کار می کند با این تفاوت که میزان حاشیه را از پایین صفحه تعیین می کند</a:t>
            </a:r>
          </a:p>
          <a:p>
            <a:endParaRPr lang="fa-IR" dirty="0">
              <a:cs typeface="B Nazanin" pitchFamily="2" charset="-7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4000" b="1" dirty="0">
                <a:latin typeface="Bodoni MT Black" panose="02070A03080606020203" pitchFamily="18" charset="0"/>
                <a:cs typeface="B Titr" panose="00000700000000000000" pitchFamily="2" charset="-78"/>
              </a:rPr>
              <a:t>Padding</a:t>
            </a:r>
            <a:endParaRPr lang="fa-IR" sz="4000" dirty="0">
              <a:latin typeface="Bodoni MT Black" panose="02070A03080606020203" pitchFamily="18" charset="0"/>
              <a:cs typeface="B Titr" pitchFamily="2" charset="-78"/>
            </a:endParaRPr>
          </a:p>
        </p:txBody>
      </p:sp>
      <p:sp>
        <p:nvSpPr>
          <p:cNvPr id="3" name="Content Placeholder 2"/>
          <p:cNvSpPr>
            <a:spLocks noGrp="1"/>
          </p:cNvSpPr>
          <p:nvPr>
            <p:ph sz="quarter" idx="1"/>
          </p:nvPr>
        </p:nvSpPr>
        <p:spPr>
          <a:xfrm>
            <a:off x="495300" y="1916832"/>
            <a:ext cx="8153400" cy="4495800"/>
          </a:xfrm>
        </p:spPr>
        <p:txBody>
          <a:bodyPr>
            <a:normAutofit/>
          </a:bodyPr>
          <a:lstStyle/>
          <a:p>
            <a:pPr marL="0" indent="0">
              <a:buNone/>
            </a:pPr>
            <a:r>
              <a:rPr lang="fa-IR" sz="2800" dirty="0">
                <a:cs typeface="B Nazanin" pitchFamily="2" charset="-78"/>
              </a:rPr>
              <a:t>پارامتر </a:t>
            </a:r>
            <a:r>
              <a:rPr lang="en-US" sz="2800" dirty="0">
                <a:latin typeface="Book Antiqua" panose="02040602050305030304" pitchFamily="18" charset="0"/>
                <a:cs typeface="B Nazanin" pitchFamily="2" charset="-78"/>
              </a:rPr>
              <a:t>padding</a:t>
            </a:r>
            <a:r>
              <a:rPr lang="en-US" sz="2800" dirty="0">
                <a:cs typeface="B Nazanin" pitchFamily="2" charset="-78"/>
              </a:rPr>
              <a:t> </a:t>
            </a:r>
            <a:r>
              <a:rPr lang="fa-IR" sz="2800" dirty="0">
                <a:cs typeface="B Nazanin" pitchFamily="2" charset="-78"/>
              </a:rPr>
              <a:t>در </a:t>
            </a:r>
            <a:r>
              <a:rPr lang="en-US" sz="2800" dirty="0">
                <a:latin typeface="Book Antiqua" panose="02040602050305030304" pitchFamily="18" charset="0"/>
                <a:cs typeface="B Nazanin" pitchFamily="2" charset="-78"/>
              </a:rPr>
              <a:t>CSS</a:t>
            </a:r>
            <a:r>
              <a:rPr lang="en-US" sz="2800" dirty="0">
                <a:cs typeface="B Nazanin" pitchFamily="2" charset="-78"/>
              </a:rPr>
              <a:t> </a:t>
            </a:r>
            <a:r>
              <a:rPr lang="fa-IR" sz="2800" dirty="0">
                <a:cs typeface="B Nazanin" pitchFamily="2" charset="-78"/>
              </a:rPr>
              <a:t>مشابه شناسه </a:t>
            </a:r>
            <a:r>
              <a:rPr lang="en-US" sz="2800" dirty="0" err="1">
                <a:latin typeface="Book Antiqua" panose="02040602050305030304" pitchFamily="18" charset="0"/>
                <a:cs typeface="B Nazanin" pitchFamily="2" charset="-78"/>
              </a:rPr>
              <a:t>cellpadding</a:t>
            </a:r>
            <a:r>
              <a:rPr lang="en-US" sz="2800" dirty="0">
                <a:cs typeface="B Nazanin" pitchFamily="2" charset="-78"/>
              </a:rPr>
              <a:t> </a:t>
            </a:r>
            <a:r>
              <a:rPr lang="fa-IR" sz="2800" dirty="0">
                <a:cs typeface="B Nazanin" pitchFamily="2" charset="-78"/>
              </a:rPr>
              <a:t>در جدولهاست که با این تفاوت که می توان آنرا برای بالا، پایین، چپ و راست به صورت جداگانه تعریف کرد به جای اینکه به صورت یکجا تعیین شود.</a:t>
            </a:r>
            <a:endParaRPr lang="en-US" sz="2800" dirty="0">
              <a:cs typeface="B Nazanin" pitchFamily="2" charset="-78"/>
            </a:endParaRPr>
          </a:p>
          <a:p>
            <a:pPr marL="0" indent="0">
              <a:buNone/>
            </a:pPr>
            <a:endParaRPr lang="fa-IR" sz="2800" b="1" dirty="0">
              <a:cs typeface="B Nazanin" pitchFamily="2" charset="-78"/>
            </a:endParaRPr>
          </a:p>
          <a:p>
            <a:pPr lvl="1"/>
            <a:r>
              <a:rPr lang="en-US" sz="2400" b="1" dirty="0">
                <a:latin typeface="Book Antiqua" panose="02040602050305030304" pitchFamily="18" charset="0"/>
                <a:cs typeface="B Nazanin" pitchFamily="2" charset="-78"/>
              </a:rPr>
              <a:t>padding-right</a:t>
            </a:r>
          </a:p>
          <a:p>
            <a:pPr lvl="1"/>
            <a:r>
              <a:rPr lang="en-US" sz="2400" b="1" dirty="0">
                <a:latin typeface="Book Antiqua" panose="02040602050305030304" pitchFamily="18" charset="0"/>
                <a:cs typeface="B Nazanin" pitchFamily="2" charset="-78"/>
              </a:rPr>
              <a:t>padding-top</a:t>
            </a:r>
            <a:endParaRPr lang="fa-IR" sz="2400" b="1" dirty="0">
              <a:latin typeface="Book Antiqua" panose="02040602050305030304" pitchFamily="18" charset="0"/>
              <a:cs typeface="B Nazanin" pitchFamily="2" charset="-78"/>
            </a:endParaRPr>
          </a:p>
          <a:p>
            <a:pPr lvl="1"/>
            <a:r>
              <a:rPr lang="en-US" sz="2400" b="1" dirty="0">
                <a:latin typeface="Book Antiqua" panose="02040602050305030304" pitchFamily="18" charset="0"/>
                <a:cs typeface="B Nazanin" pitchFamily="2" charset="-78"/>
              </a:rPr>
              <a:t>padding-left</a:t>
            </a:r>
            <a:endParaRPr lang="fa-IR" sz="2400" b="1" dirty="0">
              <a:latin typeface="Book Antiqua" panose="02040602050305030304" pitchFamily="18" charset="0"/>
              <a:cs typeface="B Nazanin" pitchFamily="2" charset="-78"/>
            </a:endParaRPr>
          </a:p>
          <a:p>
            <a:pPr lvl="1"/>
            <a:r>
              <a:rPr lang="en-US" sz="2400" b="1" dirty="0">
                <a:latin typeface="Book Antiqua" panose="02040602050305030304" pitchFamily="18" charset="0"/>
                <a:cs typeface="B Nazanin" pitchFamily="2" charset="-78"/>
              </a:rPr>
              <a:t>padding-bottom</a:t>
            </a:r>
            <a:endParaRPr lang="fa-IR" sz="2400" b="1" dirty="0">
              <a:latin typeface="Book Antiqua" panose="02040602050305030304" pitchFamily="18" charset="0"/>
              <a:cs typeface="B Nazanin" pitchFamily="2" charset="-7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4000" b="1" dirty="0">
                <a:latin typeface="Bodoni MT Black" panose="02070A03080606020203" pitchFamily="18" charset="0"/>
              </a:rPr>
              <a:t>position</a:t>
            </a:r>
            <a:endParaRPr lang="fa-IR" sz="4000" dirty="0">
              <a:latin typeface="Bodoni MT Black" panose="02070A03080606020203" pitchFamily="18" charset="0"/>
              <a:cs typeface="B Titr" pitchFamily="2" charset="-78"/>
            </a:endParaRPr>
          </a:p>
        </p:txBody>
      </p:sp>
      <p:sp>
        <p:nvSpPr>
          <p:cNvPr id="3" name="Content Placeholder 2"/>
          <p:cNvSpPr>
            <a:spLocks noGrp="1"/>
          </p:cNvSpPr>
          <p:nvPr>
            <p:ph sz="quarter" idx="1"/>
          </p:nvPr>
        </p:nvSpPr>
        <p:spPr>
          <a:xfrm>
            <a:off x="495300" y="1700808"/>
            <a:ext cx="8153400" cy="4781128"/>
          </a:xfrm>
        </p:spPr>
        <p:txBody>
          <a:bodyPr>
            <a:normAutofit/>
          </a:bodyPr>
          <a:lstStyle/>
          <a:p>
            <a:pPr marL="0" indent="0">
              <a:buNone/>
            </a:pPr>
            <a:r>
              <a:rPr lang="fa-IR" sz="2400" dirty="0">
                <a:cs typeface="B Nazanin" pitchFamily="2" charset="-78"/>
              </a:rPr>
              <a:t>ویژگی </a:t>
            </a:r>
            <a:r>
              <a:rPr lang="en-US" sz="2400" dirty="0">
                <a:latin typeface="Book Antiqua" panose="02040602050305030304" pitchFamily="18" charset="0"/>
                <a:cs typeface="B Nazanin" pitchFamily="2" charset="-78"/>
              </a:rPr>
              <a:t>position</a:t>
            </a:r>
            <a:r>
              <a:rPr lang="en-US" sz="2400" dirty="0">
                <a:cs typeface="B Nazanin" pitchFamily="2" charset="-78"/>
              </a:rPr>
              <a:t> </a:t>
            </a:r>
            <a:r>
              <a:rPr lang="fa-IR" sz="2400" dirty="0">
                <a:cs typeface="B Nazanin" pitchFamily="2" charset="-78"/>
              </a:rPr>
              <a:t>به ما اجازه می دهد تا تعیین کنیم که آیا می خواهیم موقعیت یک عنصر در صفحه مشخص شود یا نه. اگر می خواهیم آن عنصر موقعیت مشخصی داشته باشد موقعیت عنصر را در صفحه تعیین می کند. چندین مقدار را می توان برای این ویژگی قرار داد.</a:t>
            </a:r>
            <a:endParaRPr lang="en-US" sz="2400" dirty="0">
              <a:cs typeface="B Nazanin" pitchFamily="2" charset="-78"/>
            </a:endParaRPr>
          </a:p>
          <a:p>
            <a:pPr marL="0" indent="0">
              <a:buNone/>
            </a:pPr>
            <a:endParaRPr lang="en-US" sz="2400" dirty="0">
              <a:cs typeface="B Nazanin" pitchFamily="2" charset="-78"/>
            </a:endParaRPr>
          </a:p>
          <a:p>
            <a:pPr marL="0" indent="0">
              <a:buNone/>
            </a:pPr>
            <a:endParaRPr lang="en-US" sz="2400" dirty="0">
              <a:cs typeface="B Nazanin" pitchFamily="2" charset="-78"/>
            </a:endParaRPr>
          </a:p>
          <a:p>
            <a:pPr lvl="1"/>
            <a:r>
              <a:rPr lang="en-US" sz="2000" b="1" dirty="0">
                <a:latin typeface="Book Antiqua" panose="02040602050305030304" pitchFamily="18" charset="0"/>
                <a:cs typeface="B Nazanin" pitchFamily="2" charset="-78"/>
              </a:rPr>
              <a:t>Absolute</a:t>
            </a:r>
            <a:r>
              <a:rPr lang="en-US" sz="2000" dirty="0">
                <a:cs typeface="B Nazanin" pitchFamily="2" charset="-78"/>
              </a:rPr>
              <a:t> </a:t>
            </a:r>
            <a:br>
              <a:rPr lang="en-US" sz="2000" dirty="0">
                <a:cs typeface="B Nazanin" pitchFamily="2" charset="-78"/>
              </a:rPr>
            </a:br>
            <a:r>
              <a:rPr lang="fa-IR" sz="2000" dirty="0">
                <a:cs typeface="B Nazanin" pitchFamily="2" charset="-78"/>
              </a:rPr>
              <a:t>این مقدار به ما اجازه می دهد تا یک عنصر از صفحه را در هر موقعیتی نسبت به بالا، راست، پایین یا چپ صفحه که بخواهیم نمایش دهیم.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b="1" dirty="0">
                <a:cs typeface="B Titr" pitchFamily="2" charset="-78"/>
              </a:rPr>
              <a:t>ویژگیهای متن در </a:t>
            </a:r>
            <a:r>
              <a:rPr lang="en-US" b="1" dirty="0">
                <a:cs typeface="B Titr" pitchFamily="2" charset="-78"/>
              </a:rPr>
              <a:t>CSS</a:t>
            </a:r>
            <a:endParaRPr lang="fa-IR" dirty="0">
              <a:cs typeface="B Titr" pitchFamily="2" charset="-78"/>
            </a:endParaRPr>
          </a:p>
        </p:txBody>
      </p:sp>
      <p:sp>
        <p:nvSpPr>
          <p:cNvPr id="3" name="Content Placeholder 2"/>
          <p:cNvSpPr>
            <a:spLocks noGrp="1"/>
          </p:cNvSpPr>
          <p:nvPr>
            <p:ph sz="quarter" idx="1"/>
          </p:nvPr>
        </p:nvSpPr>
        <p:spPr/>
        <p:txBody>
          <a:bodyPr>
            <a:normAutofit fontScale="92500" lnSpcReduction="10000"/>
          </a:bodyPr>
          <a:lstStyle/>
          <a:p>
            <a:r>
              <a:rPr lang="en-US" b="1" dirty="0">
                <a:cs typeface="B Nazanin" pitchFamily="2" charset="-78"/>
              </a:rPr>
              <a:t>letter-spacing</a:t>
            </a:r>
          </a:p>
          <a:p>
            <a:pPr lvl="1"/>
            <a:r>
              <a:rPr lang="fa-IR" dirty="0">
                <a:cs typeface="B Nazanin" pitchFamily="2" charset="-78"/>
              </a:rPr>
              <a:t>این ویژگی به ما اجازه می دهد تا فاصله میان حروف یک کلمه را در یک متن تعیین کنیم. این ویژگی می تواند مقادیری را در مقیاس پیکسل به خود بگیرد یا از مقدار </a:t>
            </a:r>
            <a:r>
              <a:rPr lang="en-US" dirty="0">
                <a:cs typeface="B Nazanin" pitchFamily="2" charset="-78"/>
              </a:rPr>
              <a:t>normal </a:t>
            </a:r>
            <a:r>
              <a:rPr lang="fa-IR" dirty="0">
                <a:cs typeface="B Nazanin" pitchFamily="2" charset="-78"/>
              </a:rPr>
              <a:t>استفاده کند</a:t>
            </a:r>
          </a:p>
          <a:p>
            <a:r>
              <a:rPr lang="en-US" b="1" dirty="0">
                <a:cs typeface="B Nazanin" pitchFamily="2" charset="-78"/>
              </a:rPr>
              <a:t>text-align</a:t>
            </a:r>
          </a:p>
          <a:p>
            <a:pPr lvl="1"/>
            <a:r>
              <a:rPr lang="fa-IR" dirty="0">
                <a:cs typeface="B Nazanin" pitchFamily="2" charset="-78"/>
              </a:rPr>
              <a:t>این ویژگی به ما اجازه می دهد تا نحوه قرارگیری قسمتی از متن را از لحاظ راست چین، چپ چین یا وسط چین بودن تنظیم کنیم.</a:t>
            </a:r>
          </a:p>
          <a:p>
            <a:r>
              <a:rPr lang="en-US" b="1" dirty="0">
                <a:cs typeface="B Nazanin" pitchFamily="2" charset="-78"/>
              </a:rPr>
              <a:t>text-decoration</a:t>
            </a:r>
          </a:p>
          <a:p>
            <a:pPr lvl="1"/>
            <a:r>
              <a:rPr lang="fa-IR" dirty="0">
                <a:cs typeface="B Nazanin" pitchFamily="2" charset="-78"/>
              </a:rPr>
              <a:t>این ویژگی به ما اجازه می دهد تا برای قسمت خاصی از متن خاصیتهای از قبیل زیرخط تعریف کنیم.</a:t>
            </a:r>
          </a:p>
          <a:p>
            <a:pPr lvl="1"/>
            <a:r>
              <a:rPr lang="en-US" b="1" dirty="0">
                <a:cs typeface="B Nazanin" pitchFamily="2" charset="-78"/>
              </a:rPr>
              <a:t>None, underline</a:t>
            </a:r>
            <a:r>
              <a:rPr lang="en-US" dirty="0">
                <a:cs typeface="B Nazanin" pitchFamily="2" charset="-78"/>
              </a:rPr>
              <a:t> ,</a:t>
            </a:r>
            <a:r>
              <a:rPr lang="en-US" b="1" dirty="0">
                <a:cs typeface="B Nazanin" pitchFamily="2" charset="-78"/>
              </a:rPr>
              <a:t> </a:t>
            </a:r>
            <a:r>
              <a:rPr lang="en-US" b="1" dirty="0" err="1">
                <a:cs typeface="B Nazanin" pitchFamily="2" charset="-78"/>
              </a:rPr>
              <a:t>overline</a:t>
            </a:r>
            <a:r>
              <a:rPr lang="en-US" dirty="0">
                <a:cs typeface="B Nazanin" pitchFamily="2" charset="-78"/>
              </a:rPr>
              <a:t> ,</a:t>
            </a:r>
            <a:r>
              <a:rPr lang="en-US" b="1" dirty="0">
                <a:cs typeface="B Nazanin" pitchFamily="2" charset="-78"/>
              </a:rPr>
              <a:t> line-through</a:t>
            </a:r>
            <a:r>
              <a:rPr lang="en-US" dirty="0">
                <a:cs typeface="B Nazanin" pitchFamily="2" charset="-78"/>
              </a:rPr>
              <a:t> ,</a:t>
            </a:r>
            <a:r>
              <a:rPr lang="en-US" b="1" dirty="0">
                <a:cs typeface="B Nazanin" pitchFamily="2" charset="-78"/>
              </a:rPr>
              <a:t> blink</a:t>
            </a:r>
            <a:r>
              <a:rPr lang="en-US" dirty="0">
                <a:cs typeface="B Nazanin" pitchFamily="2" charset="-78"/>
              </a:rPr>
              <a:t> </a:t>
            </a:r>
            <a:endParaRPr lang="fa-IR" dirty="0">
              <a:cs typeface="B Nazanin" pitchFamily="2" charset="-7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95300" y="1844824"/>
            <a:ext cx="8153400" cy="4495800"/>
          </a:xfrm>
        </p:spPr>
        <p:txBody>
          <a:bodyPr>
            <a:normAutofit fontScale="92500" lnSpcReduction="20000"/>
          </a:bodyPr>
          <a:lstStyle/>
          <a:p>
            <a:r>
              <a:rPr lang="en-US" b="1" dirty="0">
                <a:latin typeface="Book Antiqua" panose="02040602050305030304" pitchFamily="18" charset="0"/>
                <a:cs typeface="B Nazanin" pitchFamily="2" charset="-78"/>
              </a:rPr>
              <a:t>text-transform</a:t>
            </a:r>
          </a:p>
          <a:p>
            <a:pPr marL="0" indent="0">
              <a:buNone/>
            </a:pPr>
            <a:r>
              <a:rPr lang="fa-IR" dirty="0">
                <a:cs typeface="B Nazanin" pitchFamily="2" charset="-78"/>
              </a:rPr>
              <a:t>این ویژگی مشخص می کند که متن با استفاده از حروف بزرگ نوشته شود یا حروف کوچک و یا به صورت معمولی </a:t>
            </a:r>
          </a:p>
          <a:p>
            <a:pPr lvl="1"/>
            <a:r>
              <a:rPr lang="en-US" b="1" dirty="0">
                <a:latin typeface="Book Antiqua" panose="02040602050305030304" pitchFamily="18" charset="0"/>
                <a:cs typeface="B Nazanin" pitchFamily="2" charset="-78"/>
              </a:rPr>
              <a:t>None</a:t>
            </a:r>
            <a:r>
              <a:rPr lang="en-US" dirty="0">
                <a:cs typeface="B Nazanin" pitchFamily="2" charset="-78"/>
              </a:rPr>
              <a:t> </a:t>
            </a:r>
            <a:br>
              <a:rPr lang="en-US" dirty="0">
                <a:cs typeface="B Nazanin" pitchFamily="2" charset="-78"/>
              </a:rPr>
            </a:br>
            <a:r>
              <a:rPr lang="fa-IR" dirty="0">
                <a:cs typeface="B Nazanin" pitchFamily="2" charset="-78"/>
              </a:rPr>
              <a:t>با انتخاب این گزینه متن به همان صورتی که تایپ شده است نمایش داده می شود. </a:t>
            </a:r>
          </a:p>
          <a:p>
            <a:pPr lvl="1"/>
            <a:r>
              <a:rPr lang="en-US" b="1" dirty="0">
                <a:latin typeface="Book Antiqua" panose="02040602050305030304" pitchFamily="18" charset="0"/>
                <a:cs typeface="B Nazanin" pitchFamily="2" charset="-78"/>
              </a:rPr>
              <a:t>Lowercase</a:t>
            </a:r>
            <a:r>
              <a:rPr lang="en-US" dirty="0">
                <a:cs typeface="B Nazanin" pitchFamily="2" charset="-78"/>
              </a:rPr>
              <a:t> </a:t>
            </a:r>
            <a:br>
              <a:rPr lang="en-US" dirty="0">
                <a:cs typeface="B Nazanin" pitchFamily="2" charset="-78"/>
              </a:rPr>
            </a:br>
            <a:r>
              <a:rPr lang="fa-IR" dirty="0">
                <a:cs typeface="B Nazanin" pitchFamily="2" charset="-78"/>
              </a:rPr>
              <a:t>با انتخاب این گزینه متن با حروف کوچک نمایش داده می شود. </a:t>
            </a:r>
          </a:p>
          <a:p>
            <a:pPr lvl="1"/>
            <a:r>
              <a:rPr lang="en-US" b="1" dirty="0">
                <a:latin typeface="Book Antiqua" panose="02040602050305030304" pitchFamily="18" charset="0"/>
                <a:cs typeface="B Nazanin" pitchFamily="2" charset="-78"/>
              </a:rPr>
              <a:t>Uppercase</a:t>
            </a:r>
            <a:r>
              <a:rPr lang="en-US" dirty="0">
                <a:cs typeface="B Nazanin" pitchFamily="2" charset="-78"/>
              </a:rPr>
              <a:t> </a:t>
            </a:r>
            <a:br>
              <a:rPr lang="en-US" dirty="0">
                <a:cs typeface="B Nazanin" pitchFamily="2" charset="-78"/>
              </a:rPr>
            </a:br>
            <a:r>
              <a:rPr lang="fa-IR" dirty="0">
                <a:cs typeface="B Nazanin" pitchFamily="2" charset="-78"/>
              </a:rPr>
              <a:t>این گزینه متن را با حروف بزرگ نمایش می دهد. </a:t>
            </a:r>
          </a:p>
          <a:p>
            <a:pPr lvl="1"/>
            <a:r>
              <a:rPr lang="en-US" b="1" dirty="0">
                <a:latin typeface="Book Antiqua" panose="02040602050305030304" pitchFamily="18" charset="0"/>
                <a:cs typeface="B Nazanin" pitchFamily="2" charset="-78"/>
              </a:rPr>
              <a:t>Capitalize</a:t>
            </a:r>
            <a:r>
              <a:rPr lang="en-US" dirty="0">
                <a:cs typeface="B Nazanin" pitchFamily="2" charset="-78"/>
              </a:rPr>
              <a:t> </a:t>
            </a:r>
            <a:br>
              <a:rPr lang="en-US" dirty="0">
                <a:cs typeface="B Nazanin" pitchFamily="2" charset="-78"/>
              </a:rPr>
            </a:br>
            <a:r>
              <a:rPr lang="fa-IR" dirty="0">
                <a:cs typeface="B Nazanin" pitchFamily="2" charset="-78"/>
              </a:rPr>
              <a:t>این گزینه حروف اول کلماتی را که با حروف کوچک نوشته شده اند با حروف بزرگ و بقیه حروف را با حروف کوچک نمایش می دهد.</a:t>
            </a:r>
          </a:p>
          <a:p>
            <a:endParaRPr lang="fa-IR" dirty="0">
              <a:cs typeface="B Nazanin" pitchFamily="2" charset="-7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95300" y="1844824"/>
            <a:ext cx="8153400" cy="4495800"/>
          </a:xfrm>
        </p:spPr>
        <p:txBody>
          <a:bodyPr/>
          <a:lstStyle/>
          <a:p>
            <a:r>
              <a:rPr lang="en-US" b="1" dirty="0">
                <a:latin typeface="Book Antiqua" panose="02040602050305030304" pitchFamily="18" charset="0"/>
                <a:cs typeface="B Nazanin" pitchFamily="2" charset="-78"/>
              </a:rPr>
              <a:t>line-height</a:t>
            </a:r>
            <a:endParaRPr lang="fa-IR" b="1" dirty="0">
              <a:latin typeface="Book Antiqua" panose="02040602050305030304" pitchFamily="18" charset="0"/>
              <a:cs typeface="B Nazanin" pitchFamily="2" charset="-78"/>
            </a:endParaRPr>
          </a:p>
          <a:p>
            <a:pPr marL="365760" lvl="1" indent="0">
              <a:buNone/>
            </a:pPr>
            <a:r>
              <a:rPr lang="fa-IR" dirty="0">
                <a:cs typeface="B Nazanin" pitchFamily="2" charset="-78"/>
              </a:rPr>
              <a:t>این ویژگی به ما امکان می دهد تا ارتفاع سطر ها را مشخص کنیم. این ارتفاع می تواند به صورت درصد یا در مقیاس پیکسل باشد و فاصله بین سطرها را مشخص می کند.</a:t>
            </a:r>
          </a:p>
          <a:p>
            <a:r>
              <a:rPr lang="en-US" b="1" dirty="0">
                <a:latin typeface="Book Antiqua" panose="02040602050305030304" pitchFamily="18" charset="0"/>
                <a:cs typeface="B Nazanin" pitchFamily="2" charset="-78"/>
              </a:rPr>
              <a:t>text-indent</a:t>
            </a:r>
          </a:p>
          <a:p>
            <a:pPr marL="365760" lvl="1" indent="0">
              <a:buNone/>
            </a:pPr>
            <a:r>
              <a:rPr lang="fa-IR" dirty="0">
                <a:cs typeface="B Nazanin" pitchFamily="2" charset="-78"/>
              </a:rPr>
              <a:t>این ویژگی مقدار تو رفتگی متن را در سطر اول هر قسمت (مثلاً سطر اول هر پاراگراف) مشخص می کند. این مقدار می تواند بر حسب پیکسل یا در صد باشد.</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4000" b="1" dirty="0">
                <a:cs typeface="B Titr" pitchFamily="2" charset="-78"/>
              </a:rPr>
              <a:t>تنظیم فونت صفحه با استفاده از استایل</a:t>
            </a:r>
            <a:endParaRPr lang="fa-IR" sz="4000" dirty="0">
              <a:cs typeface="B Titr" pitchFamily="2" charset="-78"/>
            </a:endParaRPr>
          </a:p>
        </p:txBody>
      </p:sp>
      <p:sp>
        <p:nvSpPr>
          <p:cNvPr id="3" name="Content Placeholder 2"/>
          <p:cNvSpPr>
            <a:spLocks noGrp="1"/>
          </p:cNvSpPr>
          <p:nvPr>
            <p:ph sz="quarter" idx="1"/>
          </p:nvPr>
        </p:nvSpPr>
        <p:spPr>
          <a:xfrm>
            <a:off x="495300" y="1844824"/>
            <a:ext cx="8153400" cy="4495800"/>
          </a:xfrm>
        </p:spPr>
        <p:txBody>
          <a:bodyPr>
            <a:normAutofit fontScale="92500" lnSpcReduction="20000"/>
          </a:bodyPr>
          <a:lstStyle/>
          <a:p>
            <a:r>
              <a:rPr lang="en-US" b="1" dirty="0">
                <a:latin typeface="Book Antiqua" panose="02040602050305030304" pitchFamily="18" charset="0"/>
                <a:cs typeface="B Nazanin" pitchFamily="2" charset="-78"/>
              </a:rPr>
              <a:t>font-family</a:t>
            </a:r>
          </a:p>
          <a:p>
            <a:pPr marL="0" indent="0">
              <a:buNone/>
            </a:pPr>
            <a:r>
              <a:rPr lang="fa-IR" dirty="0">
                <a:cs typeface="B Nazanin" pitchFamily="2" charset="-78"/>
              </a:rPr>
              <a:t>ویژگی </a:t>
            </a:r>
            <a:r>
              <a:rPr lang="en-US" dirty="0">
                <a:cs typeface="B Nazanin" pitchFamily="2" charset="-78"/>
              </a:rPr>
              <a:t>font-family </a:t>
            </a:r>
            <a:r>
              <a:rPr lang="fa-IR" dirty="0">
                <a:cs typeface="B Nazanin" pitchFamily="2" charset="-78"/>
              </a:rPr>
              <a:t>مشخص می کند که متن با چه فونتی باید نشان داده شود.</a:t>
            </a:r>
          </a:p>
          <a:p>
            <a:r>
              <a:rPr lang="en-US" b="1" dirty="0">
                <a:latin typeface="Book Antiqua" panose="02040602050305030304" pitchFamily="18" charset="0"/>
                <a:cs typeface="B Nazanin" pitchFamily="2" charset="-78"/>
              </a:rPr>
              <a:t>font-size</a:t>
            </a:r>
          </a:p>
          <a:p>
            <a:pPr marL="0" indent="0">
              <a:buNone/>
            </a:pPr>
            <a:r>
              <a:rPr lang="fa-IR" dirty="0">
                <a:cs typeface="B Nazanin" pitchFamily="2" charset="-78"/>
              </a:rPr>
              <a:t>این ویژگی مشخص کننده اندازه فونت در صفحه می باشد.</a:t>
            </a:r>
          </a:p>
          <a:p>
            <a:r>
              <a:rPr lang="en-US" b="1" dirty="0">
                <a:latin typeface="Book Antiqua" panose="02040602050305030304" pitchFamily="18" charset="0"/>
                <a:cs typeface="B Nazanin" pitchFamily="2" charset="-78"/>
              </a:rPr>
              <a:t>font-style</a:t>
            </a:r>
          </a:p>
          <a:p>
            <a:pPr marL="0" indent="0">
              <a:buNone/>
            </a:pPr>
            <a:r>
              <a:rPr lang="fa-IR" dirty="0">
                <a:cs typeface="B Nazanin" pitchFamily="2" charset="-78"/>
              </a:rPr>
              <a:t>کار این ویژگی تقریباً شبیه تگ </a:t>
            </a:r>
            <a:r>
              <a:rPr lang="fa-IR" dirty="0">
                <a:latin typeface="Book Antiqua" panose="02040602050305030304" pitchFamily="18" charset="0"/>
                <a:cs typeface="B Nazanin" pitchFamily="2" charset="-78"/>
              </a:rPr>
              <a:t>&lt;</a:t>
            </a:r>
            <a:r>
              <a:rPr lang="en-US" dirty="0">
                <a:latin typeface="Book Antiqua" panose="02040602050305030304" pitchFamily="18" charset="0"/>
                <a:cs typeface="B Nazanin" pitchFamily="2" charset="-78"/>
              </a:rPr>
              <a:t>I&gt;</a:t>
            </a:r>
            <a:r>
              <a:rPr lang="en-US" dirty="0">
                <a:cs typeface="B Nazanin" pitchFamily="2" charset="-78"/>
              </a:rPr>
              <a:t> </a:t>
            </a:r>
            <a:r>
              <a:rPr lang="fa-IR" dirty="0">
                <a:cs typeface="B Nazanin" pitchFamily="2" charset="-78"/>
              </a:rPr>
              <a:t>در </a:t>
            </a:r>
            <a:r>
              <a:rPr lang="en-US" dirty="0">
                <a:latin typeface="Book Antiqua" panose="02040602050305030304" pitchFamily="18" charset="0"/>
                <a:cs typeface="B Nazanin" pitchFamily="2" charset="-78"/>
              </a:rPr>
              <a:t>HTML</a:t>
            </a:r>
            <a:r>
              <a:rPr lang="en-US" dirty="0">
                <a:cs typeface="B Nazanin" pitchFamily="2" charset="-78"/>
              </a:rPr>
              <a:t> </a:t>
            </a:r>
            <a:r>
              <a:rPr lang="fa-IR" dirty="0">
                <a:cs typeface="B Nazanin" pitchFamily="2" charset="-78"/>
              </a:rPr>
              <a:t>است، اما چون استفاده از تگهایی نظیر </a:t>
            </a:r>
            <a:r>
              <a:rPr lang="fa-IR" dirty="0">
                <a:latin typeface="Book Antiqua" panose="02040602050305030304" pitchFamily="18" charset="0"/>
                <a:cs typeface="B Nazanin" pitchFamily="2" charset="-78"/>
              </a:rPr>
              <a:t>&lt;</a:t>
            </a:r>
            <a:r>
              <a:rPr lang="en-US" dirty="0">
                <a:latin typeface="Book Antiqua" panose="02040602050305030304" pitchFamily="18" charset="0"/>
                <a:cs typeface="B Nazanin" pitchFamily="2" charset="-78"/>
              </a:rPr>
              <a:t>FONT&gt;,</a:t>
            </a:r>
            <a:r>
              <a:rPr lang="en-US" dirty="0">
                <a:cs typeface="B Nazanin" pitchFamily="2" charset="-78"/>
              </a:rPr>
              <a:t> </a:t>
            </a:r>
            <a:r>
              <a:rPr lang="en-US" dirty="0">
                <a:latin typeface="Book Antiqua" panose="02040602050305030304" pitchFamily="18" charset="0"/>
                <a:cs typeface="B Nazanin" pitchFamily="2" charset="-78"/>
              </a:rPr>
              <a:t>&lt;B&gt;,</a:t>
            </a:r>
            <a:r>
              <a:rPr lang="en-US" dirty="0">
                <a:cs typeface="B Nazanin" pitchFamily="2" charset="-78"/>
              </a:rPr>
              <a:t> </a:t>
            </a:r>
            <a:r>
              <a:rPr lang="en-US" dirty="0">
                <a:latin typeface="Book Antiqua" panose="02040602050305030304" pitchFamily="18" charset="0"/>
                <a:cs typeface="B Nazanin" pitchFamily="2" charset="-78"/>
              </a:rPr>
              <a:t>&lt;U&gt;</a:t>
            </a:r>
            <a:r>
              <a:rPr lang="en-US" dirty="0">
                <a:cs typeface="B Nazanin" pitchFamily="2" charset="-78"/>
              </a:rPr>
              <a:t> </a:t>
            </a:r>
            <a:r>
              <a:rPr lang="fa-IR" dirty="0">
                <a:cs typeface="B Nazanin" pitchFamily="2" charset="-78"/>
              </a:rPr>
              <a:t>و </a:t>
            </a:r>
            <a:r>
              <a:rPr lang="fa-IR" dirty="0">
                <a:latin typeface="Book Antiqua" panose="02040602050305030304" pitchFamily="18" charset="0"/>
                <a:cs typeface="B Nazanin" pitchFamily="2" charset="-78"/>
              </a:rPr>
              <a:t>&lt;</a:t>
            </a:r>
            <a:r>
              <a:rPr lang="en-US" dirty="0">
                <a:cs typeface="B Nazanin" pitchFamily="2" charset="-78"/>
              </a:rPr>
              <a:t>I</a:t>
            </a:r>
            <a:r>
              <a:rPr lang="en-US" dirty="0">
                <a:latin typeface="Book Antiqua" panose="02040602050305030304" pitchFamily="18" charset="0"/>
                <a:cs typeface="B Nazanin" pitchFamily="2" charset="-78"/>
              </a:rPr>
              <a:t>&gt;</a:t>
            </a:r>
            <a:r>
              <a:rPr lang="en-US" dirty="0">
                <a:cs typeface="B Nazanin" pitchFamily="2" charset="-78"/>
              </a:rPr>
              <a:t> </a:t>
            </a:r>
            <a:r>
              <a:rPr lang="fa-IR" dirty="0">
                <a:cs typeface="B Nazanin" pitchFamily="2" charset="-78"/>
              </a:rPr>
              <a:t>در حال کمرنگ شدن است بهتر است از استایل برای مورب نشان دادن متن استفاده شود.این ویژگی می تواند مقادیر زیر را داشته باشد:</a:t>
            </a:r>
          </a:p>
          <a:p>
            <a:pPr lvl="2"/>
            <a:r>
              <a:rPr lang="en-US" b="1" dirty="0">
                <a:latin typeface="Book Antiqua" panose="02040602050305030304" pitchFamily="18" charset="0"/>
                <a:cs typeface="B Nazanin" pitchFamily="2" charset="-78"/>
              </a:rPr>
              <a:t>normal</a:t>
            </a:r>
            <a:r>
              <a:rPr lang="en-US" dirty="0">
                <a:cs typeface="B Nazanin" pitchFamily="2" charset="-78"/>
              </a:rPr>
              <a:t> </a:t>
            </a:r>
          </a:p>
          <a:p>
            <a:pPr lvl="2"/>
            <a:r>
              <a:rPr lang="en-US" b="1" dirty="0">
                <a:latin typeface="Book Antiqua" panose="02040602050305030304" pitchFamily="18" charset="0"/>
                <a:cs typeface="B Nazanin" pitchFamily="2" charset="-78"/>
              </a:rPr>
              <a:t>italic</a:t>
            </a:r>
            <a:r>
              <a:rPr lang="en-US" dirty="0">
                <a:cs typeface="B Nazanin" pitchFamily="2" charset="-78"/>
              </a:rPr>
              <a:t> </a:t>
            </a:r>
          </a:p>
          <a:p>
            <a:endParaRPr lang="fa-IR" dirty="0">
              <a:cs typeface="B Nazanin" pitchFamily="2" charset="-7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400" b="1" dirty="0">
                <a:latin typeface="Book Antiqua" panose="02040602050305030304" pitchFamily="18" charset="0"/>
                <a:cs typeface="B Nazanin" pitchFamily="2" charset="-78"/>
              </a:rPr>
              <a:t>font-weight</a:t>
            </a:r>
          </a:p>
          <a:p>
            <a:pPr marL="0" indent="0">
              <a:buNone/>
            </a:pPr>
            <a:r>
              <a:rPr lang="fa-IR" sz="2400" dirty="0">
                <a:cs typeface="B Nazanin" pitchFamily="2" charset="-78"/>
              </a:rPr>
              <a:t>این ویژگی به ما امکان می دهد تا میزان ضخامت متن را تعیین کنیم. می توانیم از مقادیر زیر برای این ویژگی استفاده کنیم:</a:t>
            </a:r>
          </a:p>
          <a:p>
            <a:pPr lvl="2"/>
            <a:r>
              <a:rPr lang="en-US" sz="2400" b="1" dirty="0">
                <a:latin typeface="Book Antiqua" panose="02040602050305030304" pitchFamily="18" charset="0"/>
                <a:cs typeface="B Nazanin" pitchFamily="2" charset="-78"/>
              </a:rPr>
              <a:t>normal</a:t>
            </a:r>
            <a:r>
              <a:rPr lang="en-US" sz="2400" dirty="0">
                <a:cs typeface="B Nazanin" pitchFamily="2" charset="-78"/>
              </a:rPr>
              <a:t> </a:t>
            </a:r>
          </a:p>
          <a:p>
            <a:pPr lvl="2"/>
            <a:r>
              <a:rPr lang="en-US" sz="2400" b="1" dirty="0">
                <a:latin typeface="Book Antiqua" panose="02040602050305030304" pitchFamily="18" charset="0"/>
                <a:cs typeface="B Nazanin" pitchFamily="2" charset="-78"/>
              </a:rPr>
              <a:t>bold</a:t>
            </a:r>
            <a:r>
              <a:rPr lang="en-US" sz="2400" dirty="0">
                <a:cs typeface="B Nazanin" pitchFamily="2" charset="-78"/>
              </a:rPr>
              <a:t> </a:t>
            </a:r>
          </a:p>
          <a:p>
            <a:pPr lvl="2"/>
            <a:r>
              <a:rPr lang="en-US" sz="2400" b="1" dirty="0">
                <a:latin typeface="Book Antiqua" panose="02040602050305030304" pitchFamily="18" charset="0"/>
                <a:cs typeface="B Nazanin" pitchFamily="2" charset="-78"/>
              </a:rPr>
              <a:t>bolder</a:t>
            </a:r>
            <a:r>
              <a:rPr lang="en-US" sz="2400" dirty="0">
                <a:cs typeface="B Nazanin" pitchFamily="2" charset="-78"/>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cs typeface="B Titr" pitchFamily="2" charset="-78"/>
              </a:rPr>
              <a:t>نحو نوشتن کدهای </a:t>
            </a:r>
            <a:r>
              <a:rPr lang="en-US" dirty="0">
                <a:latin typeface="Bodoni MT Black" panose="02070A03080606020203" pitchFamily="18" charset="0"/>
                <a:cs typeface="B Titr" pitchFamily="2" charset="-78"/>
              </a:rPr>
              <a:t>CSS</a:t>
            </a:r>
            <a:endParaRPr lang="fa-IR" dirty="0">
              <a:latin typeface="Bodoni MT Black" panose="02070A03080606020203" pitchFamily="18" charset="0"/>
              <a:cs typeface="B Titr" pitchFamily="2" charset="-78"/>
            </a:endParaRPr>
          </a:p>
        </p:txBody>
      </p:sp>
      <p:sp>
        <p:nvSpPr>
          <p:cNvPr id="3" name="Content Placeholder 2"/>
          <p:cNvSpPr>
            <a:spLocks noGrp="1"/>
          </p:cNvSpPr>
          <p:nvPr>
            <p:ph sz="quarter" idx="1"/>
          </p:nvPr>
        </p:nvSpPr>
        <p:spPr>
          <a:xfrm>
            <a:off x="495300" y="1844824"/>
            <a:ext cx="8153400" cy="4495800"/>
          </a:xfrm>
        </p:spPr>
        <p:txBody>
          <a:bodyPr>
            <a:normAutofit lnSpcReduction="10000"/>
          </a:bodyPr>
          <a:lstStyle/>
          <a:p>
            <a:pPr algn="l" rtl="0">
              <a:buNone/>
            </a:pPr>
            <a:r>
              <a:rPr lang="en-US" dirty="0">
                <a:latin typeface="Book Antiqua" panose="02040602050305030304" pitchFamily="18" charset="0"/>
              </a:rPr>
              <a:t>selector {</a:t>
            </a:r>
            <a:r>
              <a:rPr lang="en-US" dirty="0" err="1">
                <a:latin typeface="Book Antiqua" panose="02040602050305030304" pitchFamily="18" charset="0"/>
              </a:rPr>
              <a:t>property:value</a:t>
            </a:r>
            <a:r>
              <a:rPr lang="en-US" dirty="0">
                <a:latin typeface="Book Antiqua" panose="02040602050305030304" pitchFamily="18" charset="0"/>
              </a:rPr>
              <a:t>; </a:t>
            </a:r>
            <a:r>
              <a:rPr lang="en-US" dirty="0" err="1">
                <a:latin typeface="Book Antiqua" panose="02040602050305030304" pitchFamily="18" charset="0"/>
              </a:rPr>
              <a:t>property:value</a:t>
            </a:r>
            <a:r>
              <a:rPr lang="en-US" dirty="0">
                <a:latin typeface="Book Antiqua" panose="02040602050305030304" pitchFamily="18" charset="0"/>
              </a:rPr>
              <a:t>; </a:t>
            </a:r>
            <a:r>
              <a:rPr lang="en-US" dirty="0" err="1">
                <a:latin typeface="Book Antiqua" panose="02040602050305030304" pitchFamily="18" charset="0"/>
              </a:rPr>
              <a:t>property:value</a:t>
            </a:r>
            <a:r>
              <a:rPr lang="en-US" dirty="0">
                <a:latin typeface="Book Antiqua" panose="02040602050305030304" pitchFamily="18" charset="0"/>
              </a:rPr>
              <a:t>}</a:t>
            </a:r>
          </a:p>
          <a:p>
            <a:pPr algn="r">
              <a:buNone/>
            </a:pPr>
            <a:r>
              <a:rPr lang="fa-IR" dirty="0">
                <a:latin typeface="Book Antiqua" panose="02040602050305030304" pitchFamily="18" charset="0"/>
                <a:cs typeface="B Nazanin" pitchFamily="2" charset="-78"/>
              </a:rPr>
              <a:t>مثال</a:t>
            </a:r>
          </a:p>
          <a:p>
            <a:pPr algn="l" rtl="0">
              <a:buNone/>
            </a:pPr>
            <a:r>
              <a:rPr lang="en-US" dirty="0">
                <a:latin typeface="Book Antiqua" panose="02040602050305030304" pitchFamily="18" charset="0"/>
              </a:rPr>
              <a:t>h1 { …}</a:t>
            </a:r>
          </a:p>
          <a:p>
            <a:pPr algn="l" rtl="0">
              <a:buNone/>
            </a:pPr>
            <a:endParaRPr lang="en-US" dirty="0">
              <a:latin typeface="Book Antiqua" panose="02040602050305030304" pitchFamily="18" charset="0"/>
              <a:cs typeface="B Nazanin" pitchFamily="2" charset="-78"/>
            </a:endParaRPr>
          </a:p>
          <a:p>
            <a:pPr algn="l" rtl="0">
              <a:buNone/>
            </a:pPr>
            <a:r>
              <a:rPr lang="en-US" dirty="0">
                <a:latin typeface="Book Antiqua" panose="02040602050305030304" pitchFamily="18" charset="0"/>
              </a:rPr>
              <a:t>h1 {color : red ; }</a:t>
            </a:r>
            <a:endParaRPr lang="fa-IR" dirty="0">
              <a:latin typeface="Book Antiqua" panose="02040602050305030304" pitchFamily="18" charset="0"/>
              <a:cs typeface="B Nazanin" pitchFamily="2" charset="-78"/>
            </a:endParaRPr>
          </a:p>
          <a:p>
            <a:pPr algn="l" rtl="0">
              <a:buNone/>
            </a:pPr>
            <a:endParaRPr lang="en-US" dirty="0">
              <a:latin typeface="Book Antiqua" panose="02040602050305030304" pitchFamily="18" charset="0"/>
              <a:cs typeface="B Nazanin" pitchFamily="2" charset="-78"/>
            </a:endParaRPr>
          </a:p>
          <a:p>
            <a:pPr algn="l" rtl="0">
              <a:buNone/>
            </a:pPr>
            <a:r>
              <a:rPr lang="en-US" dirty="0">
                <a:latin typeface="Book Antiqua" panose="02040602050305030304" pitchFamily="18" charset="0"/>
              </a:rPr>
              <a:t>h1 {color : red ; font-size:10px ; text-align: center;}</a:t>
            </a:r>
            <a:endParaRPr lang="fa-IR" dirty="0">
              <a:latin typeface="Book Antiqua" panose="02040602050305030304" pitchFamily="18" charset="0"/>
              <a:cs typeface="B Nazanin" pitchFamily="2" charset="-78"/>
            </a:endParaRPr>
          </a:p>
          <a:p>
            <a:pPr algn="l" rtl="0">
              <a:buNone/>
            </a:pPr>
            <a:endParaRPr lang="fa-IR" dirty="0">
              <a:latin typeface="Book Antiqua" panose="02040602050305030304" pitchFamily="18" charset="0"/>
              <a:cs typeface="B Nazanin" pitchFamily="2" charset="-7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latin typeface="Bodoni MT Black" panose="02070A03080606020203" pitchFamily="18" charset="0"/>
              </a:rPr>
              <a:t>color</a:t>
            </a:r>
            <a:endParaRPr lang="fa-IR" dirty="0">
              <a:latin typeface="Bodoni MT Black" panose="02070A03080606020203" pitchFamily="18" charset="0"/>
            </a:endParaRPr>
          </a:p>
        </p:txBody>
      </p:sp>
      <p:sp>
        <p:nvSpPr>
          <p:cNvPr id="3" name="Content Placeholder 2"/>
          <p:cNvSpPr>
            <a:spLocks noGrp="1"/>
          </p:cNvSpPr>
          <p:nvPr>
            <p:ph sz="quarter" idx="1"/>
          </p:nvPr>
        </p:nvSpPr>
        <p:spPr>
          <a:xfrm>
            <a:off x="495300" y="1772816"/>
            <a:ext cx="8153400" cy="4495800"/>
          </a:xfrm>
        </p:spPr>
        <p:txBody>
          <a:bodyPr/>
          <a:lstStyle/>
          <a:p>
            <a:pPr marL="0" indent="0">
              <a:buNone/>
            </a:pPr>
            <a:r>
              <a:rPr lang="fa-IR" dirty="0">
                <a:cs typeface="B Nazanin" pitchFamily="2" charset="-78"/>
              </a:rPr>
              <a:t>از ویژگی</a:t>
            </a:r>
            <a:r>
              <a:rPr lang="en-US" dirty="0">
                <a:cs typeface="B Nazanin" pitchFamily="2" charset="-78"/>
              </a:rPr>
              <a:t> </a:t>
            </a:r>
            <a:r>
              <a:rPr lang="en-US" b="1" dirty="0">
                <a:latin typeface="Book Antiqua" panose="02040602050305030304" pitchFamily="18" charset="0"/>
                <a:cs typeface="B Nazanin" pitchFamily="2" charset="-78"/>
              </a:rPr>
              <a:t>color</a:t>
            </a:r>
            <a:r>
              <a:rPr lang="en-US" dirty="0">
                <a:cs typeface="B Nazanin" pitchFamily="2" charset="-78"/>
              </a:rPr>
              <a:t> </a:t>
            </a:r>
            <a:r>
              <a:rPr lang="fa-IR" dirty="0">
                <a:cs typeface="B Nazanin" pitchFamily="2" charset="-78"/>
              </a:rPr>
              <a:t>برای تغییر رنگ متن قسمتهای مختلف صفحه استفاده می شود.</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fa-IR" sz="3200" b="1" dirty="0">
                <a:cs typeface="B Titr" panose="00000700000000000000" pitchFamily="2" charset="-78"/>
              </a:rPr>
              <a:t>تغییر رنگ و تصویر زمینه عناصر </a:t>
            </a:r>
            <a:r>
              <a:rPr lang="en-US" sz="3200" b="1" dirty="0">
                <a:cs typeface="B Titr" panose="00000700000000000000" pitchFamily="2" charset="-78"/>
              </a:rPr>
              <a:t> </a:t>
            </a:r>
            <a:r>
              <a:rPr lang="en-US" sz="3200" b="1" dirty="0">
                <a:latin typeface="Bodoni MT Black" panose="02070A03080606020203" pitchFamily="18" charset="0"/>
                <a:cs typeface="B Titr" panose="00000700000000000000" pitchFamily="2" charset="-78"/>
              </a:rPr>
              <a:t>HTML</a:t>
            </a:r>
            <a:r>
              <a:rPr lang="fa-IR" sz="3200" b="1" dirty="0">
                <a:cs typeface="B Titr" panose="00000700000000000000" pitchFamily="2" charset="-78"/>
              </a:rPr>
              <a:t>با </a:t>
            </a:r>
            <a:r>
              <a:rPr lang="en-US" sz="3200" b="1" dirty="0">
                <a:latin typeface="Bodoni MT Black" panose="02070A03080606020203" pitchFamily="18" charset="0"/>
                <a:cs typeface="B Titr" panose="00000700000000000000" pitchFamily="2" charset="-78"/>
              </a:rPr>
              <a:t>CSS</a:t>
            </a:r>
            <a:endParaRPr lang="fa-IR" sz="3200" dirty="0">
              <a:latin typeface="Bodoni MT Black" panose="02070A03080606020203" pitchFamily="18" charset="0"/>
              <a:cs typeface="B Titr" panose="00000700000000000000" pitchFamily="2" charset="-78"/>
            </a:endParaRPr>
          </a:p>
        </p:txBody>
      </p:sp>
      <p:sp>
        <p:nvSpPr>
          <p:cNvPr id="3" name="Content Placeholder 2"/>
          <p:cNvSpPr>
            <a:spLocks noGrp="1"/>
          </p:cNvSpPr>
          <p:nvPr>
            <p:ph sz="quarter" idx="1"/>
          </p:nvPr>
        </p:nvSpPr>
        <p:spPr>
          <a:xfrm>
            <a:off x="495300" y="1844824"/>
            <a:ext cx="8153400" cy="4495800"/>
          </a:xfrm>
        </p:spPr>
        <p:txBody>
          <a:bodyPr>
            <a:normAutofit fontScale="92500" lnSpcReduction="20000"/>
          </a:bodyPr>
          <a:lstStyle/>
          <a:p>
            <a:r>
              <a:rPr lang="en-US" b="1" dirty="0">
                <a:latin typeface="Book Antiqua" panose="02040602050305030304" pitchFamily="18" charset="0"/>
                <a:cs typeface="B Nazanin" pitchFamily="2" charset="-78"/>
              </a:rPr>
              <a:t>background-color</a:t>
            </a:r>
          </a:p>
          <a:p>
            <a:pPr marL="0" indent="0">
              <a:buNone/>
            </a:pPr>
            <a:r>
              <a:rPr lang="fa-IR" dirty="0">
                <a:cs typeface="B Nazanin" pitchFamily="2" charset="-78"/>
              </a:rPr>
              <a:t>این ویژگی به ما اجازه می دهد تا تقریباً برای هر چیزی در صفحه رنگ زمینه مشخص کنیم. برای این کار باید این ویژگی را به همراه رنگ مورد نظر وارد تگ مربوط به قسمت مورد نظر کنیم. اگر بخواهیم زمینه قسمتی از یک متن را مشخص کنیم می توانیم از این ویژگی در یک تگ </a:t>
            </a:r>
            <a:r>
              <a:rPr lang="en-US" dirty="0">
                <a:latin typeface="Book Antiqua" panose="02040602050305030304" pitchFamily="18" charset="0"/>
                <a:cs typeface="B Nazanin" pitchFamily="2" charset="-78"/>
              </a:rPr>
              <a:t>SPAN</a:t>
            </a:r>
            <a:r>
              <a:rPr lang="en-US" dirty="0">
                <a:cs typeface="B Nazanin" pitchFamily="2" charset="-78"/>
              </a:rPr>
              <a:t> </a:t>
            </a:r>
            <a:r>
              <a:rPr lang="fa-IR" dirty="0">
                <a:cs typeface="B Nazanin" pitchFamily="2" charset="-78"/>
              </a:rPr>
              <a:t>در اطراف متن مورد نظر استفاده کنیم.</a:t>
            </a:r>
          </a:p>
          <a:p>
            <a:r>
              <a:rPr lang="en-US" b="1" dirty="0">
                <a:latin typeface="Book Antiqua" panose="02040602050305030304" pitchFamily="18" charset="0"/>
                <a:cs typeface="B Nazanin" pitchFamily="2" charset="-78"/>
              </a:rPr>
              <a:t>background-image</a:t>
            </a:r>
          </a:p>
          <a:p>
            <a:pPr marL="0" indent="0">
              <a:buNone/>
            </a:pPr>
            <a:r>
              <a:rPr lang="fa-IR" dirty="0">
                <a:cs typeface="B Nazanin" pitchFamily="2" charset="-78"/>
              </a:rPr>
              <a:t>این ویژگی برای مشخص کردن تصویر زمینه به کار می رود.</a:t>
            </a:r>
          </a:p>
          <a:p>
            <a:pPr marL="0" indent="0" algn="l" rtl="0">
              <a:buNone/>
            </a:pPr>
            <a:r>
              <a:rPr lang="en-US" dirty="0">
                <a:latin typeface="Book Antiqua" panose="02040602050305030304" pitchFamily="18" charset="0"/>
                <a:cs typeface="B Nazanin" pitchFamily="2" charset="-78"/>
              </a:rPr>
              <a:t>&lt;span style="background-image: </a:t>
            </a:r>
            <a:r>
              <a:rPr lang="en-US" dirty="0" err="1">
                <a:latin typeface="Book Antiqua" panose="02040602050305030304" pitchFamily="18" charset="0"/>
                <a:cs typeface="B Nazanin" pitchFamily="2" charset="-78"/>
              </a:rPr>
              <a:t>url</a:t>
            </a:r>
            <a:r>
              <a:rPr lang="en-US" dirty="0">
                <a:latin typeface="Book Antiqua" panose="02040602050305030304" pitchFamily="18" charset="0"/>
                <a:cs typeface="B Nazanin" pitchFamily="2" charset="-78"/>
              </a:rPr>
              <a:t>(</a:t>
            </a:r>
            <a:r>
              <a:rPr lang="en-US" dirty="0">
                <a:latin typeface="Book Antiqua" panose="02040602050305030304" pitchFamily="18" charset="0"/>
                <a:cs typeface="B Nazanin" pitchFamily="2" charset="-78"/>
                <a:hlinkClick r:id="rId2"/>
              </a:rPr>
              <a:t>http://www.neopersia.org/css/example1.gif)</a:t>
            </a:r>
            <a:r>
              <a:rPr lang="en-US" dirty="0">
                <a:latin typeface="Book Antiqua" panose="02040602050305030304" pitchFamily="18" charset="0"/>
                <a:cs typeface="B Nazanin" pitchFamily="2" charset="-78"/>
              </a:rPr>
              <a:t>"&gt; .&lt;/span&gt;</a:t>
            </a:r>
            <a:endParaRPr lang="fa-IR" dirty="0">
              <a:latin typeface="Book Antiqua" panose="02040602050305030304" pitchFamily="18" charset="0"/>
              <a:cs typeface="B Nazanin" pitchFamily="2" charset="-7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b="1" dirty="0">
                <a:latin typeface="Book Antiqua" panose="02040602050305030304" pitchFamily="18" charset="0"/>
                <a:cs typeface="B Nazanin" pitchFamily="2" charset="-78"/>
              </a:rPr>
              <a:t>background-repeat</a:t>
            </a:r>
          </a:p>
          <a:p>
            <a:pPr marL="0" indent="0">
              <a:buNone/>
            </a:pPr>
            <a:r>
              <a:rPr lang="fa-IR" dirty="0">
                <a:cs typeface="B Nazanin" pitchFamily="2" charset="-78"/>
              </a:rPr>
              <a:t>این ویژگی تعیین کننده نوع تکرار شدن تصویر زمینه است. در اینجا مقادیری را که می توان به این ویژگی اختصاص داد بیان می کنیم:</a:t>
            </a:r>
          </a:p>
          <a:p>
            <a:pPr lvl="1"/>
            <a:r>
              <a:rPr lang="en-US" b="1" dirty="0">
                <a:latin typeface="Book Antiqua" panose="02040602050305030304" pitchFamily="18" charset="0"/>
                <a:cs typeface="B Nazanin" pitchFamily="2" charset="-78"/>
              </a:rPr>
              <a:t>repeat</a:t>
            </a:r>
            <a:br>
              <a:rPr lang="en-US" dirty="0">
                <a:cs typeface="B Nazanin" pitchFamily="2" charset="-78"/>
              </a:rPr>
            </a:br>
            <a:r>
              <a:rPr lang="fa-IR" dirty="0">
                <a:cs typeface="B Nazanin" pitchFamily="2" charset="-78"/>
              </a:rPr>
              <a:t>این مقدار تعیین می کند که تصویر زمینه در صورتی که از اندازه پنجره کوچکتر بود هم به صورت افقی و هم عمودی تکرار شود تا همه زمینه پنجره را بپوشاند. </a:t>
            </a:r>
          </a:p>
          <a:p>
            <a:pPr lvl="1"/>
            <a:r>
              <a:rPr lang="en-US" b="1" dirty="0">
                <a:latin typeface="Book Antiqua" panose="02040602050305030304" pitchFamily="18" charset="0"/>
                <a:cs typeface="B Nazanin" pitchFamily="2" charset="-78"/>
              </a:rPr>
              <a:t>no-repeat</a:t>
            </a:r>
            <a:br>
              <a:rPr lang="en-US" dirty="0">
                <a:cs typeface="B Nazanin" pitchFamily="2" charset="-78"/>
              </a:rPr>
            </a:br>
            <a:r>
              <a:rPr lang="fa-IR" dirty="0">
                <a:cs typeface="B Nazanin" pitchFamily="2" charset="-78"/>
              </a:rPr>
              <a:t>این گزینه مشخص می کند که تصویر زمینه نباید تکرار شود حتی اگر از اندازه پنجره کوچکتر بود. </a:t>
            </a:r>
          </a:p>
          <a:p>
            <a:pPr lvl="1"/>
            <a:r>
              <a:rPr lang="en-US" b="1" dirty="0">
                <a:latin typeface="Book Antiqua" panose="02040602050305030304" pitchFamily="18" charset="0"/>
                <a:cs typeface="B Nazanin" pitchFamily="2" charset="-78"/>
              </a:rPr>
              <a:t>repeat-x</a:t>
            </a:r>
            <a:br>
              <a:rPr lang="en-US" dirty="0">
                <a:cs typeface="B Nazanin" pitchFamily="2" charset="-78"/>
              </a:rPr>
            </a:br>
            <a:r>
              <a:rPr lang="fa-IR" dirty="0">
                <a:cs typeface="B Nazanin" pitchFamily="2" charset="-78"/>
              </a:rPr>
              <a:t>این گزینه مشخص می کند که تصویر باید به صورت افقی تکرار شود نه عمودی. </a:t>
            </a:r>
          </a:p>
          <a:p>
            <a:pPr lvl="1"/>
            <a:r>
              <a:rPr lang="en-US" b="1" dirty="0">
                <a:latin typeface="Book Antiqua" panose="02040602050305030304" pitchFamily="18" charset="0"/>
                <a:cs typeface="B Nazanin" pitchFamily="2" charset="-78"/>
              </a:rPr>
              <a:t>repeat-y</a:t>
            </a:r>
            <a:br>
              <a:rPr lang="en-US" dirty="0">
                <a:cs typeface="B Nazanin" pitchFamily="2" charset="-78"/>
              </a:rPr>
            </a:br>
            <a:r>
              <a:rPr lang="fa-IR" dirty="0">
                <a:cs typeface="B Nazanin" pitchFamily="2" charset="-78"/>
              </a:rPr>
              <a:t>این گزینه مشخص می کند که تصویر زمینه باید به صورت عمودی تکرار شود.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95300" y="1772816"/>
            <a:ext cx="8153400" cy="4495800"/>
          </a:xfrm>
        </p:spPr>
        <p:txBody>
          <a:bodyPr>
            <a:normAutofit lnSpcReduction="10000"/>
          </a:bodyPr>
          <a:lstStyle/>
          <a:p>
            <a:r>
              <a:rPr lang="en-US" b="1" dirty="0">
                <a:latin typeface="Book Antiqua" panose="02040602050305030304" pitchFamily="18" charset="0"/>
                <a:cs typeface="B Nazanin" pitchFamily="2" charset="-78"/>
              </a:rPr>
              <a:t>background-attachment</a:t>
            </a:r>
          </a:p>
          <a:p>
            <a:pPr marL="0" indent="0">
              <a:buNone/>
            </a:pPr>
            <a:r>
              <a:rPr lang="fa-IR" dirty="0">
                <a:cs typeface="B Nazanin" pitchFamily="2" charset="-78"/>
              </a:rPr>
              <a:t>از این ویژگی برای تعیین موقعیت تصویر زمینه در هنگام بالا و پایین بردن صفحه به وسیله اسکرول بار در پنجره مرورگر است. مقادیر زیر را می توان برای این ویژگی استفاده کرد:</a:t>
            </a:r>
          </a:p>
          <a:p>
            <a:pPr lvl="2"/>
            <a:r>
              <a:rPr lang="en-US" b="1" dirty="0">
                <a:latin typeface="Book Antiqua" panose="02040602050305030304" pitchFamily="18" charset="0"/>
                <a:cs typeface="B Nazanin" pitchFamily="2" charset="-78"/>
              </a:rPr>
              <a:t>Scroll</a:t>
            </a:r>
          </a:p>
          <a:p>
            <a:pPr marL="685800" lvl="2" indent="0">
              <a:buNone/>
            </a:pPr>
            <a:r>
              <a:rPr lang="fa-IR" dirty="0">
                <a:cs typeface="B Nazanin" pitchFamily="2" charset="-78"/>
              </a:rPr>
              <a:t>اگر این گزینه را انتخاب کنید تصویر زمینه به همراه محتویات صفحه به بالا و پایین می رود. </a:t>
            </a:r>
          </a:p>
          <a:p>
            <a:pPr lvl="2"/>
            <a:r>
              <a:rPr lang="en-US" b="1" dirty="0">
                <a:latin typeface="Book Antiqua" panose="02040602050305030304" pitchFamily="18" charset="0"/>
                <a:cs typeface="B Nazanin" pitchFamily="2" charset="-78"/>
              </a:rPr>
              <a:t>fixed</a:t>
            </a:r>
            <a:br>
              <a:rPr lang="en-US" dirty="0">
                <a:cs typeface="B Nazanin" pitchFamily="2" charset="-78"/>
              </a:rPr>
            </a:br>
            <a:r>
              <a:rPr lang="fa-IR" dirty="0">
                <a:cs typeface="B Nazanin" pitchFamily="2" charset="-78"/>
              </a:rPr>
              <a:t>با انتخاب این گزینه مشخص می کنید که تصویر زمینه در هنگام حرکت کردن محتویات صفحه باید ثابت بماند و حرکت نکند.</a:t>
            </a:r>
            <a:br>
              <a:rPr lang="fa-IR" dirty="0">
                <a:cs typeface="B Nazanin" pitchFamily="2" charset="-78"/>
              </a:rPr>
            </a:br>
            <a:endParaRPr lang="fa-IR" dirty="0">
              <a:cs typeface="B Nazanin" pitchFamily="2" charset="-78"/>
            </a:endParaRPr>
          </a:p>
          <a:p>
            <a:endParaRPr lang="fa-IR" dirty="0">
              <a:cs typeface="B Nazanin" pitchFamily="2" charset="-78"/>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28600"/>
            <a:ext cx="8858280" cy="990600"/>
          </a:xfrm>
        </p:spPr>
        <p:txBody>
          <a:bodyPr>
            <a:noAutofit/>
          </a:bodyPr>
          <a:lstStyle/>
          <a:p>
            <a:pPr algn="r"/>
            <a:r>
              <a:rPr lang="fa-IR" sz="2800" dirty="0">
                <a:cs typeface="B Titr" pitchFamily="2" charset="-78"/>
              </a:rPr>
              <a:t>اعمال تغییر بر روی لینکها در صفحه با استفاده از استایل</a:t>
            </a:r>
          </a:p>
        </p:txBody>
      </p:sp>
      <p:sp>
        <p:nvSpPr>
          <p:cNvPr id="3" name="Content Placeholder 2"/>
          <p:cNvSpPr>
            <a:spLocks noGrp="1"/>
          </p:cNvSpPr>
          <p:nvPr>
            <p:ph sz="quarter" idx="1"/>
          </p:nvPr>
        </p:nvSpPr>
        <p:spPr>
          <a:xfrm>
            <a:off x="638160" y="1772816"/>
            <a:ext cx="8153400" cy="4495800"/>
          </a:xfrm>
        </p:spPr>
        <p:txBody>
          <a:bodyPr>
            <a:normAutofit fontScale="92500" lnSpcReduction="20000"/>
          </a:bodyPr>
          <a:lstStyle/>
          <a:p>
            <a:pPr marL="0" indent="0">
              <a:buNone/>
            </a:pPr>
            <a:r>
              <a:rPr lang="fa-IR" dirty="0">
                <a:cs typeface="B Nazanin" pitchFamily="2" charset="-78"/>
              </a:rPr>
              <a:t>برای کار با لینکها در </a:t>
            </a:r>
            <a:r>
              <a:rPr lang="en-US" dirty="0">
                <a:cs typeface="B Nazanin" pitchFamily="2" charset="-78"/>
              </a:rPr>
              <a:t> </a:t>
            </a:r>
            <a:r>
              <a:rPr lang="en-US" dirty="0">
                <a:latin typeface="Book Antiqua" panose="02040602050305030304" pitchFamily="18" charset="0"/>
                <a:cs typeface="B Nazanin" pitchFamily="2" charset="-78"/>
              </a:rPr>
              <a:t>CSS</a:t>
            </a:r>
            <a:r>
              <a:rPr lang="fa-IR" dirty="0">
                <a:cs typeface="B Nazanin" pitchFamily="2" charset="-78"/>
              </a:rPr>
              <a:t>می توانیم از مشخصات یک لینک را به چهار بخش تقسیم کنیم که در زیر می توانید آنها را مشاهده کنید:</a:t>
            </a:r>
          </a:p>
          <a:p>
            <a:pPr lvl="1"/>
            <a:r>
              <a:rPr lang="en-US" b="1" dirty="0">
                <a:latin typeface="Book Antiqua" panose="02040602050305030304" pitchFamily="18" charset="0"/>
                <a:cs typeface="B Nazanin" pitchFamily="2" charset="-78"/>
              </a:rPr>
              <a:t>a:link</a:t>
            </a:r>
            <a:r>
              <a:rPr lang="en-US" dirty="0">
                <a:latin typeface="Book Antiqua" panose="02040602050305030304" pitchFamily="18" charset="0"/>
                <a:cs typeface="B Nazanin" pitchFamily="2" charset="-78"/>
              </a:rPr>
              <a:t> </a:t>
            </a:r>
            <a:r>
              <a:rPr lang="fa-IR" dirty="0">
                <a:latin typeface="Book Antiqua" panose="02040602050305030304" pitchFamily="18" charset="0"/>
                <a:cs typeface="B Nazanin" pitchFamily="2" charset="-78"/>
              </a:rPr>
              <a:t>و </a:t>
            </a:r>
            <a:r>
              <a:rPr lang="en-US" b="1" dirty="0">
                <a:latin typeface="Book Antiqua" panose="02040602050305030304" pitchFamily="18" charset="0"/>
                <a:cs typeface="B Nazanin" pitchFamily="2" charset="-78"/>
              </a:rPr>
              <a:t>a</a:t>
            </a:r>
            <a:r>
              <a:rPr lang="en-US" dirty="0">
                <a:latin typeface="Book Antiqua" panose="02040602050305030304" pitchFamily="18" charset="0"/>
                <a:cs typeface="B Nazanin" pitchFamily="2" charset="-78"/>
              </a:rPr>
              <a:t> </a:t>
            </a:r>
            <a:br>
              <a:rPr lang="en-US" dirty="0">
                <a:cs typeface="B Nazanin" pitchFamily="2" charset="-78"/>
              </a:rPr>
            </a:br>
            <a:r>
              <a:rPr lang="fa-IR" dirty="0">
                <a:cs typeface="B Nazanin" pitchFamily="2" charset="-78"/>
              </a:rPr>
              <a:t>این مشخصه ها نحوه نمایش لینکهایی را که در صفحه وجود دارند و هنوز روی آنها کلیک نشده است تنظیم می کنند. </a:t>
            </a:r>
          </a:p>
          <a:p>
            <a:pPr lvl="1"/>
            <a:r>
              <a:rPr lang="en-US" b="1" dirty="0">
                <a:latin typeface="Book Antiqua" panose="02040602050305030304" pitchFamily="18" charset="0"/>
                <a:cs typeface="B Nazanin" pitchFamily="2" charset="-78"/>
              </a:rPr>
              <a:t>a:hover</a:t>
            </a:r>
            <a:br>
              <a:rPr lang="en-US" dirty="0">
                <a:cs typeface="B Nazanin" pitchFamily="2" charset="-78"/>
              </a:rPr>
            </a:br>
            <a:r>
              <a:rPr lang="fa-IR" dirty="0">
                <a:cs typeface="B Nazanin" pitchFamily="2" charset="-78"/>
              </a:rPr>
              <a:t>این مشخصه وضعیت لینک را وقتی که نشانگر ماوس روی آن قرار دارن تنظیم می کند. </a:t>
            </a:r>
          </a:p>
          <a:p>
            <a:pPr lvl="1"/>
            <a:r>
              <a:rPr lang="en-US" b="1" dirty="0">
                <a:latin typeface="Book Antiqua" panose="02040602050305030304" pitchFamily="18" charset="0"/>
                <a:cs typeface="B Nazanin" pitchFamily="2" charset="-78"/>
              </a:rPr>
              <a:t>a:active</a:t>
            </a:r>
            <a:br>
              <a:rPr lang="en-US" dirty="0">
                <a:cs typeface="B Nazanin" pitchFamily="2" charset="-78"/>
              </a:rPr>
            </a:br>
            <a:r>
              <a:rPr lang="fa-IR" dirty="0">
                <a:cs typeface="B Nazanin" pitchFamily="2" charset="-78"/>
              </a:rPr>
              <a:t>این قسمت مشخص کننده وضعیت لینکی است که بر روی آن کلیک می شود. </a:t>
            </a:r>
          </a:p>
          <a:p>
            <a:pPr lvl="1"/>
            <a:r>
              <a:rPr lang="en-US" b="1" dirty="0">
                <a:latin typeface="Book Antiqua" panose="02040602050305030304" pitchFamily="18" charset="0"/>
                <a:cs typeface="B Nazanin" pitchFamily="2" charset="-78"/>
              </a:rPr>
              <a:t>a:visited</a:t>
            </a:r>
            <a:br>
              <a:rPr lang="en-US" dirty="0">
                <a:cs typeface="B Nazanin" pitchFamily="2" charset="-78"/>
              </a:rPr>
            </a:br>
            <a:r>
              <a:rPr lang="fa-IR" dirty="0">
                <a:cs typeface="B Nazanin" pitchFamily="2" charset="-78"/>
              </a:rPr>
              <a:t>این مشخصه برای لینکهایی که در بازدیدهای قبلی مورد استفاده قرار گرفته اند استفاده می شود. </a:t>
            </a:r>
          </a:p>
          <a:p>
            <a:endParaRPr lang="fa-IR" dirty="0">
              <a:cs typeface="B Nazanin" pitchFamily="2" charset="-78"/>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cs typeface="B Titr" panose="00000700000000000000" pitchFamily="2" charset="-78"/>
              </a:rPr>
              <a:t>ساخت منو </a:t>
            </a:r>
          </a:p>
        </p:txBody>
      </p:sp>
      <p:sp>
        <p:nvSpPr>
          <p:cNvPr id="3" name="Content Placeholder 2"/>
          <p:cNvSpPr>
            <a:spLocks noGrp="1"/>
          </p:cNvSpPr>
          <p:nvPr>
            <p:ph sz="quarter" idx="1"/>
          </p:nvPr>
        </p:nvSpPr>
        <p:spPr>
          <a:xfrm>
            <a:off x="495300" y="1844824"/>
            <a:ext cx="8153400" cy="4495800"/>
          </a:xfrm>
        </p:spPr>
        <p:txBody>
          <a:bodyPr>
            <a:normAutofit lnSpcReduction="10000"/>
          </a:bodyPr>
          <a:lstStyle/>
          <a:p>
            <a:pPr algn="l" rtl="0">
              <a:buNone/>
            </a:pPr>
            <a:r>
              <a:rPr lang="en-US" sz="2800" dirty="0">
                <a:latin typeface="Book Antiqua" panose="02040602050305030304" pitchFamily="18" charset="0"/>
              </a:rPr>
              <a:t>&lt;</a:t>
            </a:r>
            <a:r>
              <a:rPr lang="en-US" sz="2800" dirty="0" err="1">
                <a:latin typeface="Book Antiqua" panose="02040602050305030304" pitchFamily="18" charset="0"/>
              </a:rPr>
              <a:t>ul</a:t>
            </a:r>
            <a:r>
              <a:rPr lang="en-US" sz="2800" dirty="0">
                <a:latin typeface="Book Antiqua" panose="02040602050305030304" pitchFamily="18" charset="0"/>
              </a:rPr>
              <a:t> id="</a:t>
            </a:r>
            <a:r>
              <a:rPr lang="en-US" sz="2800" dirty="0" err="1">
                <a:latin typeface="Book Antiqua" panose="02040602050305030304" pitchFamily="18" charset="0"/>
              </a:rPr>
              <a:t>mainMenu</a:t>
            </a:r>
            <a:r>
              <a:rPr lang="en-US" sz="2800" dirty="0">
                <a:latin typeface="Book Antiqua" panose="02040602050305030304" pitchFamily="18" charset="0"/>
              </a:rPr>
              <a:t>"&gt;</a:t>
            </a:r>
          </a:p>
          <a:p>
            <a:pPr algn="l" rtl="0">
              <a:buNone/>
            </a:pPr>
            <a:r>
              <a:rPr lang="en-US" sz="2800" dirty="0">
                <a:latin typeface="Book Antiqua" panose="02040602050305030304" pitchFamily="18" charset="0"/>
              </a:rPr>
              <a:t>&lt;</a:t>
            </a:r>
            <a:r>
              <a:rPr lang="en-US" sz="2800" dirty="0" err="1">
                <a:latin typeface="Book Antiqua" panose="02040602050305030304" pitchFamily="18" charset="0"/>
              </a:rPr>
              <a:t>li</a:t>
            </a:r>
            <a:r>
              <a:rPr lang="en-US" sz="2800" dirty="0">
                <a:latin typeface="Book Antiqua" panose="02040602050305030304" pitchFamily="18" charset="0"/>
              </a:rPr>
              <a:t>&gt;&lt;a </a:t>
            </a:r>
            <a:r>
              <a:rPr lang="en-US" sz="2800" dirty="0" err="1">
                <a:latin typeface="Book Antiqua" panose="02040602050305030304" pitchFamily="18" charset="0"/>
              </a:rPr>
              <a:t>href</a:t>
            </a:r>
            <a:r>
              <a:rPr lang="en-US" sz="2800" dirty="0">
                <a:latin typeface="Book Antiqua" panose="02040602050305030304" pitchFamily="18" charset="0"/>
              </a:rPr>
              <a:t>="</a:t>
            </a:r>
            <a:r>
              <a:rPr lang="en-US" sz="2800" dirty="0">
                <a:latin typeface="Book Antiqua" panose="02040602050305030304" pitchFamily="18" charset="0"/>
                <a:hlinkClick r:id="rId2"/>
              </a:rPr>
              <a:t>home.html</a:t>
            </a:r>
            <a:r>
              <a:rPr lang="en-US" sz="2800" dirty="0">
                <a:latin typeface="Book Antiqua" panose="02040602050305030304" pitchFamily="18" charset="0"/>
              </a:rPr>
              <a:t>"&gt;Home&lt;/a&gt;&lt;/</a:t>
            </a:r>
            <a:r>
              <a:rPr lang="en-US" sz="2800" dirty="0" err="1">
                <a:latin typeface="Book Antiqua" panose="02040602050305030304" pitchFamily="18" charset="0"/>
              </a:rPr>
              <a:t>li</a:t>
            </a:r>
            <a:r>
              <a:rPr lang="en-US" sz="2800" dirty="0">
                <a:latin typeface="Book Antiqua" panose="02040602050305030304" pitchFamily="18" charset="0"/>
              </a:rPr>
              <a:t>&gt; </a:t>
            </a:r>
          </a:p>
          <a:p>
            <a:pPr algn="l" rtl="0">
              <a:buNone/>
            </a:pPr>
            <a:r>
              <a:rPr lang="en-US" sz="2800" dirty="0">
                <a:latin typeface="Book Antiqua" panose="02040602050305030304" pitchFamily="18" charset="0"/>
              </a:rPr>
              <a:t>&lt;</a:t>
            </a:r>
            <a:r>
              <a:rPr lang="en-US" sz="2800" dirty="0" err="1">
                <a:latin typeface="Book Antiqua" panose="02040602050305030304" pitchFamily="18" charset="0"/>
              </a:rPr>
              <a:t>li</a:t>
            </a:r>
            <a:r>
              <a:rPr lang="en-US" sz="2800" dirty="0">
                <a:latin typeface="Book Antiqua" panose="02040602050305030304" pitchFamily="18" charset="0"/>
              </a:rPr>
              <a:t>&gt;&lt;a </a:t>
            </a:r>
            <a:r>
              <a:rPr lang="en-US" sz="2800" dirty="0" err="1">
                <a:latin typeface="Book Antiqua" panose="02040602050305030304" pitchFamily="18" charset="0"/>
              </a:rPr>
              <a:t>href</a:t>
            </a:r>
            <a:r>
              <a:rPr lang="en-US" sz="2800" dirty="0">
                <a:latin typeface="Book Antiqua" panose="02040602050305030304" pitchFamily="18" charset="0"/>
              </a:rPr>
              <a:t>="</a:t>
            </a:r>
            <a:r>
              <a:rPr lang="en-US" sz="2800" dirty="0">
                <a:latin typeface="Book Antiqua" panose="02040602050305030304" pitchFamily="18" charset="0"/>
                <a:hlinkClick r:id="rId3"/>
              </a:rPr>
              <a:t>services.html</a:t>
            </a:r>
            <a:r>
              <a:rPr lang="en-US" sz="2800" dirty="0">
                <a:latin typeface="Book Antiqua" panose="02040602050305030304" pitchFamily="18" charset="0"/>
              </a:rPr>
              <a:t>"&gt;Services&lt;/a&gt;&lt;/</a:t>
            </a:r>
            <a:r>
              <a:rPr lang="en-US" sz="2800" dirty="0" err="1">
                <a:latin typeface="Book Antiqua" panose="02040602050305030304" pitchFamily="18" charset="0"/>
              </a:rPr>
              <a:t>li</a:t>
            </a:r>
            <a:r>
              <a:rPr lang="en-US" sz="2800" dirty="0">
                <a:latin typeface="Book Antiqua" panose="02040602050305030304" pitchFamily="18" charset="0"/>
              </a:rPr>
              <a:t>&gt; </a:t>
            </a:r>
          </a:p>
          <a:p>
            <a:pPr algn="l" rtl="0">
              <a:buNone/>
            </a:pPr>
            <a:r>
              <a:rPr lang="en-US" sz="2800" dirty="0">
                <a:latin typeface="Book Antiqua" panose="02040602050305030304" pitchFamily="18" charset="0"/>
              </a:rPr>
              <a:t>&lt;</a:t>
            </a:r>
            <a:r>
              <a:rPr lang="en-US" sz="2800" dirty="0" err="1">
                <a:latin typeface="Book Antiqua" panose="02040602050305030304" pitchFamily="18" charset="0"/>
              </a:rPr>
              <a:t>li</a:t>
            </a:r>
            <a:r>
              <a:rPr lang="en-US" sz="2800" dirty="0">
                <a:latin typeface="Book Antiqua" panose="02040602050305030304" pitchFamily="18" charset="0"/>
              </a:rPr>
              <a:t>&gt;&lt;a </a:t>
            </a:r>
            <a:r>
              <a:rPr lang="en-US" sz="2800" dirty="0" err="1">
                <a:latin typeface="Book Antiqua" panose="02040602050305030304" pitchFamily="18" charset="0"/>
              </a:rPr>
              <a:t>href</a:t>
            </a:r>
            <a:r>
              <a:rPr lang="en-US" sz="2800" dirty="0">
                <a:latin typeface="Book Antiqua" panose="02040602050305030304" pitchFamily="18" charset="0"/>
              </a:rPr>
              <a:t>="</a:t>
            </a:r>
            <a:r>
              <a:rPr lang="en-US" sz="2800" dirty="0">
                <a:latin typeface="Book Antiqua" panose="02040602050305030304" pitchFamily="18" charset="0"/>
                <a:hlinkClick r:id="rId4"/>
              </a:rPr>
              <a:t>products.html</a:t>
            </a:r>
            <a:r>
              <a:rPr lang="en-US" sz="2800" dirty="0">
                <a:latin typeface="Book Antiqua" panose="02040602050305030304" pitchFamily="18" charset="0"/>
              </a:rPr>
              <a:t>"&gt;Products&lt;/a&gt;&lt;/</a:t>
            </a:r>
            <a:r>
              <a:rPr lang="en-US" sz="2800" dirty="0" err="1">
                <a:latin typeface="Book Antiqua" panose="02040602050305030304" pitchFamily="18" charset="0"/>
              </a:rPr>
              <a:t>li</a:t>
            </a:r>
            <a:r>
              <a:rPr lang="en-US" sz="2800" dirty="0">
                <a:latin typeface="Book Antiqua" panose="02040602050305030304" pitchFamily="18" charset="0"/>
              </a:rPr>
              <a:t>&gt;</a:t>
            </a:r>
          </a:p>
          <a:p>
            <a:pPr algn="l" rtl="0">
              <a:buNone/>
            </a:pPr>
            <a:r>
              <a:rPr lang="en-US" sz="2800" dirty="0">
                <a:latin typeface="Book Antiqua" panose="02040602050305030304" pitchFamily="18" charset="0"/>
              </a:rPr>
              <a:t>&lt;</a:t>
            </a:r>
            <a:r>
              <a:rPr lang="en-US" sz="2800" dirty="0" err="1">
                <a:latin typeface="Book Antiqua" panose="02040602050305030304" pitchFamily="18" charset="0"/>
              </a:rPr>
              <a:t>li</a:t>
            </a:r>
            <a:r>
              <a:rPr lang="en-US" sz="2800" dirty="0">
                <a:latin typeface="Book Antiqua" panose="02040602050305030304" pitchFamily="18" charset="0"/>
              </a:rPr>
              <a:t>&gt;&lt;a </a:t>
            </a:r>
            <a:r>
              <a:rPr lang="en-US" sz="2800" dirty="0" err="1">
                <a:latin typeface="Book Antiqua" panose="02040602050305030304" pitchFamily="18" charset="0"/>
              </a:rPr>
              <a:t>href</a:t>
            </a:r>
            <a:r>
              <a:rPr lang="en-US" sz="2800" dirty="0">
                <a:latin typeface="Book Antiqua" panose="02040602050305030304" pitchFamily="18" charset="0"/>
              </a:rPr>
              <a:t>="</a:t>
            </a:r>
            <a:r>
              <a:rPr lang="en-US" sz="2800" dirty="0">
                <a:latin typeface="Book Antiqua" panose="02040602050305030304" pitchFamily="18" charset="0"/>
                <a:hlinkClick r:id="rId5"/>
              </a:rPr>
              <a:t>support.html</a:t>
            </a:r>
            <a:r>
              <a:rPr lang="en-US" sz="2800" dirty="0">
                <a:latin typeface="Book Antiqua" panose="02040602050305030304" pitchFamily="18" charset="0"/>
              </a:rPr>
              <a:t>"&gt;Support&lt;/a&gt;&lt;/</a:t>
            </a:r>
            <a:r>
              <a:rPr lang="en-US" sz="2800" dirty="0" err="1">
                <a:latin typeface="Book Antiqua" panose="02040602050305030304" pitchFamily="18" charset="0"/>
              </a:rPr>
              <a:t>li</a:t>
            </a:r>
            <a:r>
              <a:rPr lang="en-US" sz="2800" dirty="0">
                <a:latin typeface="Book Antiqua" panose="02040602050305030304" pitchFamily="18" charset="0"/>
              </a:rPr>
              <a:t>&gt; </a:t>
            </a:r>
          </a:p>
          <a:p>
            <a:pPr algn="l" rtl="0">
              <a:buNone/>
            </a:pPr>
            <a:r>
              <a:rPr lang="en-US" sz="2800" dirty="0">
                <a:latin typeface="Book Antiqua" panose="02040602050305030304" pitchFamily="18" charset="0"/>
              </a:rPr>
              <a:t>&lt;</a:t>
            </a:r>
            <a:r>
              <a:rPr lang="en-US" sz="2800" dirty="0" err="1">
                <a:latin typeface="Book Antiqua" panose="02040602050305030304" pitchFamily="18" charset="0"/>
              </a:rPr>
              <a:t>li</a:t>
            </a:r>
            <a:r>
              <a:rPr lang="en-US" sz="2800" dirty="0">
                <a:latin typeface="Book Antiqua" panose="02040602050305030304" pitchFamily="18" charset="0"/>
              </a:rPr>
              <a:t>&gt;&lt;a </a:t>
            </a:r>
            <a:r>
              <a:rPr lang="en-US" sz="2800" dirty="0" err="1">
                <a:latin typeface="Book Antiqua" panose="02040602050305030304" pitchFamily="18" charset="0"/>
              </a:rPr>
              <a:t>href</a:t>
            </a:r>
            <a:r>
              <a:rPr lang="en-US" sz="2800" dirty="0">
                <a:latin typeface="Book Antiqua" panose="02040602050305030304" pitchFamily="18" charset="0"/>
              </a:rPr>
              <a:t>="</a:t>
            </a:r>
            <a:r>
              <a:rPr lang="en-US" sz="2800" dirty="0">
                <a:latin typeface="Book Antiqua" panose="02040602050305030304" pitchFamily="18" charset="0"/>
                <a:hlinkClick r:id="rId6"/>
              </a:rPr>
              <a:t>blog.html</a:t>
            </a:r>
            <a:r>
              <a:rPr lang="en-US" sz="2800" dirty="0">
                <a:latin typeface="Book Antiqua" panose="02040602050305030304" pitchFamily="18" charset="0"/>
              </a:rPr>
              <a:t>"&gt;Blog&lt;/a&gt;&lt;/</a:t>
            </a:r>
            <a:r>
              <a:rPr lang="en-US" sz="2800" dirty="0" err="1">
                <a:latin typeface="Book Antiqua" panose="02040602050305030304" pitchFamily="18" charset="0"/>
              </a:rPr>
              <a:t>li</a:t>
            </a:r>
            <a:r>
              <a:rPr lang="en-US" sz="2800" dirty="0">
                <a:latin typeface="Book Antiqua" panose="02040602050305030304" pitchFamily="18" charset="0"/>
              </a:rPr>
              <a:t>&gt; </a:t>
            </a:r>
          </a:p>
          <a:p>
            <a:pPr algn="l" rtl="0">
              <a:buNone/>
            </a:pPr>
            <a:r>
              <a:rPr lang="en-US" sz="2800" dirty="0">
                <a:latin typeface="Book Antiqua" panose="02040602050305030304" pitchFamily="18" charset="0"/>
              </a:rPr>
              <a:t>&lt;</a:t>
            </a:r>
            <a:r>
              <a:rPr lang="en-US" sz="2800" dirty="0" err="1">
                <a:latin typeface="Book Antiqua" panose="02040602050305030304" pitchFamily="18" charset="0"/>
              </a:rPr>
              <a:t>li</a:t>
            </a:r>
            <a:r>
              <a:rPr lang="en-US" sz="2800" dirty="0">
                <a:latin typeface="Book Antiqua" panose="02040602050305030304" pitchFamily="18" charset="0"/>
              </a:rPr>
              <a:t>&gt;&lt;a </a:t>
            </a:r>
            <a:r>
              <a:rPr lang="en-US" sz="2800" dirty="0" err="1">
                <a:latin typeface="Book Antiqua" panose="02040602050305030304" pitchFamily="18" charset="0"/>
              </a:rPr>
              <a:t>href</a:t>
            </a:r>
            <a:r>
              <a:rPr lang="en-US" sz="2800" dirty="0">
                <a:latin typeface="Book Antiqua" panose="02040602050305030304" pitchFamily="18" charset="0"/>
              </a:rPr>
              <a:t>="</a:t>
            </a:r>
            <a:r>
              <a:rPr lang="en-US" sz="2800" dirty="0">
                <a:latin typeface="Book Antiqua" panose="02040602050305030304" pitchFamily="18" charset="0"/>
                <a:hlinkClick r:id="rId7"/>
              </a:rPr>
              <a:t>about.html</a:t>
            </a:r>
            <a:r>
              <a:rPr lang="en-US" sz="2800" dirty="0">
                <a:latin typeface="Book Antiqua" panose="02040602050305030304" pitchFamily="18" charset="0"/>
              </a:rPr>
              <a:t>"&gt;About&lt;/a&gt;&lt;/</a:t>
            </a:r>
            <a:r>
              <a:rPr lang="en-US" sz="2800" dirty="0" err="1">
                <a:latin typeface="Book Antiqua" panose="02040602050305030304" pitchFamily="18" charset="0"/>
              </a:rPr>
              <a:t>li</a:t>
            </a:r>
            <a:r>
              <a:rPr lang="en-US" sz="2800" dirty="0">
                <a:latin typeface="Book Antiqua" panose="02040602050305030304" pitchFamily="18" charset="0"/>
              </a:rPr>
              <a:t>&gt; </a:t>
            </a:r>
          </a:p>
          <a:p>
            <a:pPr algn="l" rtl="0">
              <a:buNone/>
            </a:pPr>
            <a:r>
              <a:rPr lang="en-US" sz="2800" dirty="0">
                <a:latin typeface="Book Antiqua" panose="02040602050305030304" pitchFamily="18" charset="0"/>
              </a:rPr>
              <a:t>&lt;</a:t>
            </a:r>
            <a:r>
              <a:rPr lang="en-US" sz="2800" dirty="0" err="1">
                <a:latin typeface="Book Antiqua" panose="02040602050305030304" pitchFamily="18" charset="0"/>
              </a:rPr>
              <a:t>li</a:t>
            </a:r>
            <a:r>
              <a:rPr lang="en-US" sz="2800" dirty="0">
                <a:latin typeface="Book Antiqua" panose="02040602050305030304" pitchFamily="18" charset="0"/>
              </a:rPr>
              <a:t>&gt;&lt;a </a:t>
            </a:r>
            <a:r>
              <a:rPr lang="en-US" sz="2800" dirty="0" err="1">
                <a:latin typeface="Book Antiqua" panose="02040602050305030304" pitchFamily="18" charset="0"/>
              </a:rPr>
              <a:t>href</a:t>
            </a:r>
            <a:r>
              <a:rPr lang="en-US" sz="2800" dirty="0">
                <a:latin typeface="Book Antiqua" panose="02040602050305030304" pitchFamily="18" charset="0"/>
              </a:rPr>
              <a:t>="</a:t>
            </a:r>
            <a:r>
              <a:rPr lang="en-US" sz="2800" dirty="0">
                <a:latin typeface="Book Antiqua" panose="02040602050305030304" pitchFamily="18" charset="0"/>
                <a:hlinkClick r:id="rId8"/>
              </a:rPr>
              <a:t>contact.html</a:t>
            </a:r>
            <a:r>
              <a:rPr lang="en-US" sz="2800" dirty="0">
                <a:latin typeface="Book Antiqua" panose="02040602050305030304" pitchFamily="18" charset="0"/>
              </a:rPr>
              <a:t>"&gt;Contact&lt;/a&gt;&lt;/</a:t>
            </a:r>
            <a:r>
              <a:rPr lang="en-US" sz="2800" dirty="0" err="1">
                <a:latin typeface="Book Antiqua" panose="02040602050305030304" pitchFamily="18" charset="0"/>
              </a:rPr>
              <a:t>li</a:t>
            </a:r>
            <a:r>
              <a:rPr lang="en-US" sz="2800" dirty="0">
                <a:latin typeface="Book Antiqua" panose="02040602050305030304" pitchFamily="18" charset="0"/>
              </a:rPr>
              <a:t>&gt;</a:t>
            </a:r>
          </a:p>
          <a:p>
            <a:pPr algn="l">
              <a:buNone/>
            </a:pPr>
            <a:r>
              <a:rPr lang="en-US" sz="2800" dirty="0">
                <a:latin typeface="Book Antiqua" panose="02040602050305030304" pitchFamily="18" charset="0"/>
              </a:rPr>
              <a:t> &lt;/</a:t>
            </a:r>
            <a:r>
              <a:rPr lang="en-US" sz="2800" dirty="0" err="1">
                <a:latin typeface="Book Antiqua" panose="02040602050305030304" pitchFamily="18" charset="0"/>
              </a:rPr>
              <a:t>ul</a:t>
            </a:r>
            <a:r>
              <a:rPr lang="en-US" sz="2800" dirty="0">
                <a:latin typeface="Book Antiqua" panose="02040602050305030304" pitchFamily="18" charset="0"/>
              </a:rPr>
              <a:t>&gt;</a:t>
            </a:r>
            <a:endParaRPr lang="fa-IR" sz="2800" dirty="0">
              <a:latin typeface="Book Antiqua" panose="0204060205030503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cs typeface="B Titr" panose="00000700000000000000" pitchFamily="2" charset="-78"/>
              </a:rPr>
              <a:t>عمودی</a:t>
            </a:r>
          </a:p>
        </p:txBody>
      </p:sp>
      <p:sp>
        <p:nvSpPr>
          <p:cNvPr id="3" name="Content Placeholder 2"/>
          <p:cNvSpPr>
            <a:spLocks noGrp="1"/>
          </p:cNvSpPr>
          <p:nvPr>
            <p:ph sz="quarter" idx="1"/>
          </p:nvPr>
        </p:nvSpPr>
        <p:spPr>
          <a:xfrm>
            <a:off x="71422" y="1657328"/>
            <a:ext cx="9001156" cy="4972072"/>
          </a:xfrm>
        </p:spPr>
        <p:txBody>
          <a:bodyPr>
            <a:normAutofit fontScale="92500"/>
          </a:bodyPr>
          <a:lstStyle/>
          <a:p>
            <a:pPr algn="l" rtl="0">
              <a:buNone/>
            </a:pPr>
            <a:r>
              <a:rPr lang="en-US" sz="2400" dirty="0">
                <a:latin typeface="Book Antiqua" panose="02040602050305030304" pitchFamily="18" charset="0"/>
              </a:rPr>
              <a:t>#</a:t>
            </a:r>
            <a:r>
              <a:rPr lang="en-US" sz="2400" dirty="0" err="1">
                <a:latin typeface="Book Antiqua" panose="02040602050305030304" pitchFamily="18" charset="0"/>
              </a:rPr>
              <a:t>mainMenu</a:t>
            </a:r>
            <a:r>
              <a:rPr lang="en-US" sz="2400" dirty="0">
                <a:latin typeface="Book Antiqua" panose="02040602050305030304" pitchFamily="18" charset="0"/>
              </a:rPr>
              <a:t> </a:t>
            </a:r>
          </a:p>
          <a:p>
            <a:pPr algn="l" rtl="0">
              <a:buNone/>
            </a:pPr>
            <a:r>
              <a:rPr lang="en-US" sz="2400" dirty="0">
                <a:latin typeface="Book Antiqua" panose="02040602050305030304" pitchFamily="18" charset="0"/>
              </a:rPr>
              <a:t>		{ margin:10px; width:120px; font-family: "Trebuchet MS"; } </a:t>
            </a:r>
          </a:p>
          <a:p>
            <a:pPr algn="l" rtl="0">
              <a:buNone/>
            </a:pPr>
            <a:r>
              <a:rPr lang="en-US" sz="2400" dirty="0">
                <a:latin typeface="Book Antiqua" panose="02040602050305030304" pitchFamily="18" charset="0"/>
              </a:rPr>
              <a:t>#</a:t>
            </a:r>
            <a:r>
              <a:rPr lang="en-US" sz="2400" dirty="0" err="1">
                <a:latin typeface="Book Antiqua" panose="02040602050305030304" pitchFamily="18" charset="0"/>
              </a:rPr>
              <a:t>mainMenu</a:t>
            </a:r>
            <a:r>
              <a:rPr lang="en-US" sz="2400" dirty="0">
                <a:latin typeface="Book Antiqua" panose="02040602050305030304" pitchFamily="18" charset="0"/>
              </a:rPr>
              <a:t> </a:t>
            </a:r>
            <a:r>
              <a:rPr lang="en-US" sz="2400" dirty="0" err="1">
                <a:latin typeface="Book Antiqua" panose="02040602050305030304" pitchFamily="18" charset="0"/>
              </a:rPr>
              <a:t>li</a:t>
            </a:r>
            <a:r>
              <a:rPr lang="en-US" sz="2400" dirty="0">
                <a:latin typeface="Book Antiqua" panose="02040602050305030304" pitchFamily="18" charset="0"/>
              </a:rPr>
              <a:t> </a:t>
            </a:r>
          </a:p>
          <a:p>
            <a:pPr algn="l" rtl="0">
              <a:buNone/>
            </a:pPr>
            <a:r>
              <a:rPr lang="en-US" sz="2400" dirty="0">
                <a:latin typeface="Book Antiqua" panose="02040602050305030304" pitchFamily="18" charset="0"/>
              </a:rPr>
              <a:t>			{ </a:t>
            </a:r>
            <a:r>
              <a:rPr lang="en-US" sz="2400" dirty="0" err="1">
                <a:latin typeface="Book Antiqua" panose="02040602050305030304" pitchFamily="18" charset="0"/>
              </a:rPr>
              <a:t>display:block</a:t>
            </a:r>
            <a:r>
              <a:rPr lang="en-US" sz="2400" dirty="0">
                <a:latin typeface="Book Antiqua" panose="02040602050305030304" pitchFamily="18" charset="0"/>
              </a:rPr>
              <a:t>; border:1px solid #000; border-top:0px; }</a:t>
            </a:r>
          </a:p>
          <a:p>
            <a:pPr algn="l" rtl="0">
              <a:buNone/>
            </a:pPr>
            <a:r>
              <a:rPr lang="en-US" sz="2400" dirty="0">
                <a:latin typeface="Book Antiqua" panose="02040602050305030304" pitchFamily="18" charset="0"/>
              </a:rPr>
              <a:t> #</a:t>
            </a:r>
            <a:r>
              <a:rPr lang="en-US" sz="2400" dirty="0" err="1">
                <a:latin typeface="Book Antiqua" panose="02040602050305030304" pitchFamily="18" charset="0"/>
              </a:rPr>
              <a:t>mainMenu</a:t>
            </a:r>
            <a:r>
              <a:rPr lang="en-US" sz="2400" dirty="0">
                <a:latin typeface="Book Antiqua" panose="02040602050305030304" pitchFamily="18" charset="0"/>
              </a:rPr>
              <a:t> </a:t>
            </a:r>
            <a:r>
              <a:rPr lang="en-US" sz="2400" dirty="0" err="1">
                <a:latin typeface="Book Antiqua" panose="02040602050305030304" pitchFamily="18" charset="0"/>
              </a:rPr>
              <a:t>li:first</a:t>
            </a:r>
            <a:r>
              <a:rPr lang="en-US" sz="2400" dirty="0">
                <a:latin typeface="Book Antiqua" panose="02040602050305030304" pitchFamily="18" charset="0"/>
              </a:rPr>
              <a:t>-child </a:t>
            </a:r>
          </a:p>
          <a:p>
            <a:pPr algn="l" rtl="0">
              <a:buNone/>
            </a:pPr>
            <a:r>
              <a:rPr lang="en-US" sz="2400" dirty="0">
                <a:latin typeface="Book Antiqua" panose="02040602050305030304" pitchFamily="18" charset="0"/>
              </a:rPr>
              <a:t>			{ border-top:1px solid #000; } </a:t>
            </a:r>
          </a:p>
          <a:p>
            <a:pPr algn="l" rtl="0">
              <a:buNone/>
            </a:pPr>
            <a:r>
              <a:rPr lang="en-US" sz="2400" dirty="0">
                <a:latin typeface="Book Antiqua" panose="02040602050305030304" pitchFamily="18" charset="0"/>
              </a:rPr>
              <a:t>#</a:t>
            </a:r>
            <a:r>
              <a:rPr lang="en-US" sz="2400" dirty="0" err="1">
                <a:latin typeface="Book Antiqua" panose="02040602050305030304" pitchFamily="18" charset="0"/>
              </a:rPr>
              <a:t>mainMenu</a:t>
            </a:r>
            <a:r>
              <a:rPr lang="en-US" sz="2400" dirty="0">
                <a:latin typeface="Book Antiqua" panose="02040602050305030304" pitchFamily="18" charset="0"/>
              </a:rPr>
              <a:t> a </a:t>
            </a:r>
          </a:p>
          <a:p>
            <a:pPr algn="l" rtl="0">
              <a:buNone/>
            </a:pPr>
            <a:r>
              <a:rPr lang="en-US" sz="2400" dirty="0">
                <a:latin typeface="Book Antiqua" panose="02040602050305030304" pitchFamily="18" charset="0"/>
              </a:rPr>
              <a:t>			{ </a:t>
            </a:r>
            <a:r>
              <a:rPr lang="en-US" sz="2400" dirty="0" err="1">
                <a:latin typeface="Book Antiqua" panose="02040602050305030304" pitchFamily="18" charset="0"/>
              </a:rPr>
              <a:t>display:block</a:t>
            </a:r>
            <a:r>
              <a:rPr lang="en-US" sz="2400" dirty="0">
                <a:latin typeface="Book Antiqua" panose="02040602050305030304" pitchFamily="18" charset="0"/>
              </a:rPr>
              <a:t>; padding:3px; text-</a:t>
            </a:r>
            <a:r>
              <a:rPr lang="en-US" sz="2400" dirty="0" err="1">
                <a:latin typeface="Book Antiqua" panose="02040602050305030304" pitchFamily="18" charset="0"/>
              </a:rPr>
              <a:t>decoration:none</a:t>
            </a:r>
            <a:r>
              <a:rPr lang="en-US" sz="2400" dirty="0">
                <a:latin typeface="Book Antiqua" panose="02040602050305030304" pitchFamily="18" charset="0"/>
              </a:rPr>
              <a:t>; color:#009; } </a:t>
            </a:r>
          </a:p>
          <a:p>
            <a:pPr algn="l" rtl="0">
              <a:buNone/>
            </a:pPr>
            <a:r>
              <a:rPr lang="en-US" sz="2400" dirty="0">
                <a:latin typeface="Book Antiqua" panose="02040602050305030304" pitchFamily="18" charset="0"/>
              </a:rPr>
              <a:t>#</a:t>
            </a:r>
            <a:r>
              <a:rPr lang="en-US" sz="2400" dirty="0" err="1">
                <a:latin typeface="Book Antiqua" panose="02040602050305030304" pitchFamily="18" charset="0"/>
              </a:rPr>
              <a:t>mainMenu</a:t>
            </a:r>
            <a:r>
              <a:rPr lang="en-US" sz="2400" dirty="0">
                <a:latin typeface="Book Antiqua" panose="02040602050305030304" pitchFamily="18" charset="0"/>
              </a:rPr>
              <a:t> a:hover </a:t>
            </a:r>
          </a:p>
          <a:p>
            <a:pPr algn="l" rtl="0">
              <a:buNone/>
            </a:pPr>
            <a:r>
              <a:rPr lang="en-US" sz="2400" dirty="0">
                <a:latin typeface="Book Antiqua" panose="02040602050305030304" pitchFamily="18" charset="0"/>
              </a:rPr>
              <a:t>			{ background-color:#009; color:#</a:t>
            </a:r>
            <a:r>
              <a:rPr lang="en-US" sz="2400" dirty="0" err="1">
                <a:latin typeface="Book Antiqua" panose="02040602050305030304" pitchFamily="18" charset="0"/>
              </a:rPr>
              <a:t>fff</a:t>
            </a:r>
            <a:r>
              <a:rPr lang="en-US" sz="2400" dirty="0">
                <a:latin typeface="Book Antiqua" panose="02040602050305030304" pitchFamily="18" charset="0"/>
              </a:rPr>
              <a:t>; }</a:t>
            </a:r>
            <a:endParaRPr lang="fa-IR" sz="2400" dirty="0">
              <a:latin typeface="Book Antiqua" panose="0204060205030503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cs typeface="B Titr" panose="00000700000000000000" pitchFamily="2" charset="-78"/>
              </a:rPr>
              <a:t>افقی</a:t>
            </a:r>
          </a:p>
        </p:txBody>
      </p:sp>
      <p:sp>
        <p:nvSpPr>
          <p:cNvPr id="3" name="Content Placeholder 2"/>
          <p:cNvSpPr>
            <a:spLocks noGrp="1"/>
          </p:cNvSpPr>
          <p:nvPr>
            <p:ph sz="quarter" idx="1"/>
          </p:nvPr>
        </p:nvSpPr>
        <p:spPr>
          <a:xfrm>
            <a:off x="495300" y="1556792"/>
            <a:ext cx="8153400" cy="4972072"/>
          </a:xfrm>
        </p:spPr>
        <p:txBody>
          <a:bodyPr>
            <a:noAutofit/>
          </a:bodyPr>
          <a:lstStyle/>
          <a:p>
            <a:pPr algn="l" rtl="0">
              <a:buNone/>
            </a:pPr>
            <a:r>
              <a:rPr lang="en-US" sz="2000" dirty="0" err="1">
                <a:latin typeface="Book Antiqua" panose="02040602050305030304" pitchFamily="18" charset="0"/>
              </a:rPr>
              <a:t>ol</a:t>
            </a:r>
            <a:r>
              <a:rPr lang="en-US" sz="2000" dirty="0">
                <a:latin typeface="Book Antiqua" panose="02040602050305030304" pitchFamily="18" charset="0"/>
              </a:rPr>
              <a:t>, </a:t>
            </a:r>
            <a:r>
              <a:rPr lang="en-US" sz="2000" dirty="0" err="1">
                <a:latin typeface="Book Antiqua" panose="02040602050305030304" pitchFamily="18" charset="0"/>
              </a:rPr>
              <a:t>ul</a:t>
            </a:r>
            <a:r>
              <a:rPr lang="en-US" sz="2000" dirty="0">
                <a:latin typeface="Book Antiqua" panose="02040602050305030304" pitchFamily="18" charset="0"/>
              </a:rPr>
              <a:t> </a:t>
            </a:r>
          </a:p>
          <a:p>
            <a:pPr algn="l" rtl="0">
              <a:buNone/>
            </a:pPr>
            <a:r>
              <a:rPr lang="en-US" sz="2000" dirty="0">
                <a:latin typeface="Book Antiqua" panose="02040602050305030304" pitchFamily="18" charset="0"/>
              </a:rPr>
              <a:t>	{ list-style: none;}</a:t>
            </a:r>
          </a:p>
          <a:p>
            <a:pPr algn="l" rtl="0">
              <a:buNone/>
            </a:pPr>
            <a:r>
              <a:rPr lang="en-US" sz="2000" dirty="0">
                <a:latin typeface="Book Antiqua" panose="02040602050305030304" pitchFamily="18" charset="0"/>
              </a:rPr>
              <a:t>#</a:t>
            </a:r>
            <a:r>
              <a:rPr lang="en-US" sz="2000" dirty="0" err="1">
                <a:latin typeface="Book Antiqua" panose="02040602050305030304" pitchFamily="18" charset="0"/>
              </a:rPr>
              <a:t>mainMenu</a:t>
            </a:r>
            <a:endParaRPr lang="en-US" sz="2000" dirty="0">
              <a:latin typeface="Book Antiqua" panose="02040602050305030304" pitchFamily="18" charset="0"/>
            </a:endParaRPr>
          </a:p>
          <a:p>
            <a:pPr algn="l" rtl="0">
              <a:buNone/>
            </a:pPr>
            <a:r>
              <a:rPr lang="en-US" sz="2000" dirty="0">
                <a:latin typeface="Book Antiqua" panose="02040602050305030304" pitchFamily="18" charset="0"/>
              </a:rPr>
              <a:t> 	{ margin:10px; width:900px; font-family: "Trebuchet MS“;}</a:t>
            </a:r>
          </a:p>
          <a:p>
            <a:pPr algn="l" rtl="0">
              <a:buNone/>
            </a:pPr>
            <a:r>
              <a:rPr lang="en-US" sz="2000" dirty="0">
                <a:latin typeface="Book Antiqua" panose="02040602050305030304" pitchFamily="18" charset="0"/>
              </a:rPr>
              <a:t>#</a:t>
            </a:r>
            <a:r>
              <a:rPr lang="en-US" sz="2000" dirty="0" err="1">
                <a:latin typeface="Book Antiqua" panose="02040602050305030304" pitchFamily="18" charset="0"/>
              </a:rPr>
              <a:t>mainMenu</a:t>
            </a:r>
            <a:r>
              <a:rPr lang="en-US" sz="2000" dirty="0">
                <a:latin typeface="Book Antiqua" panose="02040602050305030304" pitchFamily="18" charset="0"/>
              </a:rPr>
              <a:t> </a:t>
            </a:r>
            <a:r>
              <a:rPr lang="en-US" sz="2000" dirty="0" err="1">
                <a:latin typeface="Book Antiqua" panose="02040602050305030304" pitchFamily="18" charset="0"/>
              </a:rPr>
              <a:t>li</a:t>
            </a:r>
            <a:r>
              <a:rPr lang="en-US" sz="2000" dirty="0">
                <a:latin typeface="Book Antiqua" panose="02040602050305030304" pitchFamily="18" charset="0"/>
              </a:rPr>
              <a:t> </a:t>
            </a:r>
          </a:p>
          <a:p>
            <a:pPr algn="l" rtl="0">
              <a:buNone/>
            </a:pPr>
            <a:r>
              <a:rPr lang="en-US" sz="2000" dirty="0">
                <a:latin typeface="Book Antiqua" panose="02040602050305030304" pitchFamily="18" charset="0"/>
              </a:rPr>
              <a:t>	{ </a:t>
            </a:r>
            <a:r>
              <a:rPr lang="en-US" sz="2000" dirty="0" err="1">
                <a:latin typeface="Book Antiqua" panose="02040602050305030304" pitchFamily="18" charset="0"/>
              </a:rPr>
              <a:t>display:block</a:t>
            </a:r>
            <a:r>
              <a:rPr lang="en-US" sz="2000" dirty="0">
                <a:latin typeface="Book Antiqua" panose="02040602050305030304" pitchFamily="18" charset="0"/>
              </a:rPr>
              <a:t>; width:120px; </a:t>
            </a:r>
            <a:r>
              <a:rPr lang="en-US" sz="2000" dirty="0" err="1">
                <a:latin typeface="Book Antiqua" panose="02040602050305030304" pitchFamily="18" charset="0"/>
              </a:rPr>
              <a:t>float:left</a:t>
            </a:r>
            <a:r>
              <a:rPr lang="en-US" sz="2000" dirty="0">
                <a:latin typeface="Book Antiqua" panose="02040602050305030304" pitchFamily="18" charset="0"/>
              </a:rPr>
              <a:t>; margin-left:2px;</a:t>
            </a:r>
          </a:p>
          <a:p>
            <a:pPr algn="l" rtl="0">
              <a:buNone/>
            </a:pPr>
            <a:r>
              <a:rPr lang="en-US" sz="2000" dirty="0">
                <a:latin typeface="Book Antiqua" panose="02040602050305030304" pitchFamily="18" charset="0"/>
              </a:rPr>
              <a:t> border:1px solid #000;}</a:t>
            </a:r>
          </a:p>
          <a:p>
            <a:pPr algn="l" rtl="0">
              <a:buNone/>
            </a:pPr>
            <a:r>
              <a:rPr lang="en-US" sz="2000" dirty="0">
                <a:latin typeface="Book Antiqua" panose="02040602050305030304" pitchFamily="18" charset="0"/>
              </a:rPr>
              <a:t>#</a:t>
            </a:r>
            <a:r>
              <a:rPr lang="en-US" sz="2000" dirty="0" err="1">
                <a:latin typeface="Book Antiqua" panose="02040602050305030304" pitchFamily="18" charset="0"/>
              </a:rPr>
              <a:t>mainMenu</a:t>
            </a:r>
            <a:r>
              <a:rPr lang="en-US" sz="2000" dirty="0">
                <a:latin typeface="Book Antiqua" panose="02040602050305030304" pitchFamily="18" charset="0"/>
              </a:rPr>
              <a:t> a </a:t>
            </a:r>
          </a:p>
          <a:p>
            <a:pPr algn="l" rtl="0">
              <a:buNone/>
            </a:pPr>
            <a:r>
              <a:rPr lang="en-US" sz="2000" dirty="0">
                <a:latin typeface="Book Antiqua" panose="02040602050305030304" pitchFamily="18" charset="0"/>
              </a:rPr>
              <a:t>	{ </a:t>
            </a:r>
            <a:r>
              <a:rPr lang="en-US" sz="2000" dirty="0" err="1">
                <a:latin typeface="Book Antiqua" panose="02040602050305030304" pitchFamily="18" charset="0"/>
              </a:rPr>
              <a:t>display:block</a:t>
            </a:r>
            <a:r>
              <a:rPr lang="en-US" sz="2000" dirty="0">
                <a:latin typeface="Book Antiqua" panose="02040602050305030304" pitchFamily="18" charset="0"/>
              </a:rPr>
              <a:t>; padding:3px; text-</a:t>
            </a:r>
            <a:r>
              <a:rPr lang="en-US" sz="2000" dirty="0" err="1">
                <a:latin typeface="Book Antiqua" panose="02040602050305030304" pitchFamily="18" charset="0"/>
              </a:rPr>
              <a:t>decoration:none;background</a:t>
            </a:r>
            <a:r>
              <a:rPr lang="en-US" sz="2000" dirty="0">
                <a:latin typeface="Book Antiqua" panose="02040602050305030304" pitchFamily="18" charset="0"/>
              </a:rPr>
              <a:t>-color:#</a:t>
            </a:r>
            <a:r>
              <a:rPr lang="en-US" sz="2000" dirty="0" err="1">
                <a:latin typeface="Book Antiqua" panose="02040602050305030304" pitchFamily="18" charset="0"/>
              </a:rPr>
              <a:t>fff</a:t>
            </a:r>
            <a:r>
              <a:rPr lang="en-US" sz="2000" dirty="0">
                <a:latin typeface="Book Antiqua" panose="02040602050305030304" pitchFamily="18" charset="0"/>
              </a:rPr>
              <a:t>; color:#009;}</a:t>
            </a:r>
          </a:p>
          <a:p>
            <a:pPr algn="l" rtl="0">
              <a:buNone/>
            </a:pPr>
            <a:r>
              <a:rPr lang="en-US" sz="2000" dirty="0">
                <a:latin typeface="Book Antiqua" panose="02040602050305030304" pitchFamily="18" charset="0"/>
              </a:rPr>
              <a:t>#</a:t>
            </a:r>
            <a:r>
              <a:rPr lang="en-US" sz="2000" dirty="0" err="1">
                <a:latin typeface="Book Antiqua" panose="02040602050305030304" pitchFamily="18" charset="0"/>
              </a:rPr>
              <a:t>mainMenu</a:t>
            </a:r>
            <a:r>
              <a:rPr lang="en-US" sz="2000" dirty="0">
                <a:latin typeface="Book Antiqua" panose="02040602050305030304" pitchFamily="18" charset="0"/>
              </a:rPr>
              <a:t> a:hover </a:t>
            </a:r>
          </a:p>
          <a:p>
            <a:pPr algn="l" rtl="0">
              <a:buNone/>
            </a:pPr>
            <a:r>
              <a:rPr lang="en-US" sz="2000" dirty="0">
                <a:latin typeface="Book Antiqua" panose="02040602050305030304" pitchFamily="18" charset="0"/>
              </a:rPr>
              <a:t>	{ background-color:#009; color:#</a:t>
            </a:r>
            <a:r>
              <a:rPr lang="en-US" sz="2000" dirty="0" err="1">
                <a:latin typeface="Book Antiqua" panose="02040602050305030304" pitchFamily="18" charset="0"/>
              </a:rPr>
              <a:t>fff</a:t>
            </a:r>
            <a:r>
              <a:rPr lang="en-US" sz="2000" dirty="0">
                <a:latin typeface="Book Antiqua" panose="02040602050305030304" pitchFamily="18" charset="0"/>
              </a:rPr>
              <a:t>;}</a:t>
            </a:r>
            <a:endParaRPr lang="fa-IR" sz="2000" dirty="0">
              <a:latin typeface="Book Antiqua" panose="0204060205030503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A879-2302-C056-B418-4E650393C458}"/>
              </a:ext>
            </a:extLst>
          </p:cNvPr>
          <p:cNvSpPr>
            <a:spLocks noGrp="1"/>
          </p:cNvSpPr>
          <p:nvPr>
            <p:ph type="title"/>
          </p:nvPr>
        </p:nvSpPr>
        <p:spPr/>
        <p:txBody>
          <a:bodyPr/>
          <a:lstStyle/>
          <a:p>
            <a:r>
              <a:rPr lang="en-US" dirty="0"/>
              <a:t>textbox</a:t>
            </a:r>
          </a:p>
        </p:txBody>
      </p:sp>
      <p:sp>
        <p:nvSpPr>
          <p:cNvPr id="3" name="Content Placeholder 2">
            <a:extLst>
              <a:ext uri="{FF2B5EF4-FFF2-40B4-BE49-F238E27FC236}">
                <a16:creationId xmlns:a16="http://schemas.microsoft.com/office/drawing/2014/main" id="{8D6EECA1-2946-6393-B8BB-CFD43055F0B0}"/>
              </a:ext>
            </a:extLst>
          </p:cNvPr>
          <p:cNvSpPr>
            <a:spLocks noGrp="1"/>
          </p:cNvSpPr>
          <p:nvPr>
            <p:ph sz="quarter" idx="1"/>
          </p:nvPr>
        </p:nvSpPr>
        <p:spPr/>
        <p:txBody>
          <a:bodyPr/>
          <a:lstStyle/>
          <a:p>
            <a:pPr marL="0" indent="0" algn="ctr" rtl="0">
              <a:buNone/>
            </a:pPr>
            <a:r>
              <a:rPr lang="en-US" dirty="0"/>
              <a:t>&lt;input type="text"&gt;</a:t>
            </a:r>
          </a:p>
        </p:txBody>
      </p:sp>
    </p:spTree>
    <p:extLst>
      <p:ext uri="{BB962C8B-B14F-4D97-AF65-F5344CB8AC3E}">
        <p14:creationId xmlns:p14="http://schemas.microsoft.com/office/powerpoint/2010/main" val="7169600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6B53-FFA7-668B-D55C-F5EB8FB75A48}"/>
              </a:ext>
            </a:extLst>
          </p:cNvPr>
          <p:cNvSpPr>
            <a:spLocks noGrp="1"/>
          </p:cNvSpPr>
          <p:nvPr>
            <p:ph type="title"/>
          </p:nvPr>
        </p:nvSpPr>
        <p:spPr/>
        <p:txBody>
          <a:bodyPr/>
          <a:lstStyle/>
          <a:p>
            <a:pPr rtl="0"/>
            <a:r>
              <a:rPr lang="en-US" dirty="0"/>
              <a:t>Radio button</a:t>
            </a:r>
          </a:p>
        </p:txBody>
      </p:sp>
      <p:sp>
        <p:nvSpPr>
          <p:cNvPr id="3" name="Content Placeholder 2">
            <a:extLst>
              <a:ext uri="{FF2B5EF4-FFF2-40B4-BE49-F238E27FC236}">
                <a16:creationId xmlns:a16="http://schemas.microsoft.com/office/drawing/2014/main" id="{AD314208-9E15-7488-32DB-E6336648AA09}"/>
              </a:ext>
            </a:extLst>
          </p:cNvPr>
          <p:cNvSpPr>
            <a:spLocks noGrp="1"/>
          </p:cNvSpPr>
          <p:nvPr>
            <p:ph sz="quarter" idx="1"/>
          </p:nvPr>
        </p:nvSpPr>
        <p:spPr/>
        <p:txBody>
          <a:bodyPr/>
          <a:lstStyle/>
          <a:p>
            <a:pPr marL="0" indent="0" algn="ctr" rtl="0">
              <a:buNone/>
            </a:pPr>
            <a:r>
              <a:rPr lang="en-US" dirty="0"/>
              <a:t>&lt;input type="radio" name="radio"&gt;</a:t>
            </a:r>
          </a:p>
        </p:txBody>
      </p:sp>
    </p:spTree>
    <p:extLst>
      <p:ext uri="{BB962C8B-B14F-4D97-AF65-F5344CB8AC3E}">
        <p14:creationId xmlns:p14="http://schemas.microsoft.com/office/powerpoint/2010/main" val="2556400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44CA-EE4E-80F8-46E2-437B50A6DD23}"/>
              </a:ext>
            </a:extLst>
          </p:cNvPr>
          <p:cNvSpPr>
            <a:spLocks noGrp="1"/>
          </p:cNvSpPr>
          <p:nvPr>
            <p:ph type="title"/>
          </p:nvPr>
        </p:nvSpPr>
        <p:spPr/>
        <p:txBody>
          <a:bodyPr/>
          <a:lstStyle/>
          <a:p>
            <a:pPr algn="r"/>
            <a:r>
              <a:rPr lang="fa-IR" dirty="0">
                <a:cs typeface="B Titr" panose="00000700000000000000" pitchFamily="2" charset="-78"/>
              </a:rPr>
              <a:t>نکته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9DBC4EE2-57F8-B0AE-2B63-C29015596B2F}"/>
              </a:ext>
            </a:extLst>
          </p:cNvPr>
          <p:cNvSpPr>
            <a:spLocks noGrp="1"/>
          </p:cNvSpPr>
          <p:nvPr>
            <p:ph sz="quarter" idx="1"/>
          </p:nvPr>
        </p:nvSpPr>
        <p:spPr/>
        <p:txBody>
          <a:bodyPr/>
          <a:lstStyle/>
          <a:p>
            <a:pPr marL="0" indent="0">
              <a:buNone/>
            </a:pPr>
            <a:r>
              <a:rPr lang="fa-IR" b="0" i="0" dirty="0">
                <a:solidFill>
                  <a:srgbClr val="323232"/>
                </a:solidFill>
                <a:effectLst/>
                <a:latin typeface="dana-vf"/>
                <a:cs typeface="B Nazanin" panose="00000400000000000000" pitchFamily="2" charset="-78"/>
              </a:rPr>
              <a:t>یک عنصر، نمی­تونه ویژگی تکراری داشته باشه، برای مثال، کد زیر اشتباهه:</a:t>
            </a:r>
          </a:p>
          <a:p>
            <a:pPr marL="0" indent="0">
              <a:buNone/>
            </a:pPr>
            <a:endParaRPr lang="fa-IR" dirty="0">
              <a:solidFill>
                <a:srgbClr val="323232"/>
              </a:solidFill>
              <a:latin typeface="dana-vf"/>
            </a:endParaRPr>
          </a:p>
          <a:p>
            <a:pPr marL="0" indent="0" algn="l" rtl="0">
              <a:buNone/>
            </a:pPr>
            <a:endParaRPr lang="fa-IR" dirty="0">
              <a:solidFill>
                <a:srgbClr val="323232"/>
              </a:solidFill>
              <a:latin typeface="dana-vf"/>
            </a:endParaRPr>
          </a:p>
          <a:p>
            <a:pPr marL="0" indent="0" algn="l" rtl="0">
              <a:buNone/>
            </a:pPr>
            <a:r>
              <a:rPr lang="en-US" dirty="0">
                <a:latin typeface="Book Antiqua" panose="02040602050305030304" pitchFamily="18" charset="0"/>
              </a:rPr>
              <a:t>div {color : blue ; </a:t>
            </a:r>
            <a:r>
              <a:rPr lang="en-US" dirty="0" err="1">
                <a:latin typeface="Book Antiqua" panose="02040602050305030304" pitchFamily="18" charset="0"/>
              </a:rPr>
              <a:t>color:red</a:t>
            </a:r>
            <a:r>
              <a:rPr lang="en-US" dirty="0">
                <a:latin typeface="Book Antiqua" panose="02040602050305030304" pitchFamily="18" charset="0"/>
              </a:rPr>
              <a:t> ;}</a:t>
            </a:r>
            <a:endParaRPr lang="fa-IR" dirty="0">
              <a:latin typeface="Book Antiqua" panose="02040602050305030304" pitchFamily="18" charset="0"/>
            </a:endParaRPr>
          </a:p>
          <a:p>
            <a:pPr marL="0" indent="0">
              <a:buNone/>
            </a:pPr>
            <a:endParaRPr lang="en-US" dirty="0"/>
          </a:p>
        </p:txBody>
      </p:sp>
    </p:spTree>
    <p:extLst>
      <p:ext uri="{BB962C8B-B14F-4D97-AF65-F5344CB8AC3E}">
        <p14:creationId xmlns:p14="http://schemas.microsoft.com/office/powerpoint/2010/main" val="792388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71CE-BD9F-DFA8-8A4F-A45673412B39}"/>
              </a:ext>
            </a:extLst>
          </p:cNvPr>
          <p:cNvSpPr>
            <a:spLocks noGrp="1"/>
          </p:cNvSpPr>
          <p:nvPr>
            <p:ph type="title"/>
          </p:nvPr>
        </p:nvSpPr>
        <p:spPr/>
        <p:txBody>
          <a:bodyPr/>
          <a:lstStyle/>
          <a:p>
            <a:pPr rtl="0"/>
            <a:r>
              <a:rPr lang="en-US" dirty="0" err="1"/>
              <a:t>listbox</a:t>
            </a:r>
            <a:endParaRPr lang="en-US" dirty="0"/>
          </a:p>
        </p:txBody>
      </p:sp>
      <p:sp>
        <p:nvSpPr>
          <p:cNvPr id="3" name="Content Placeholder 2">
            <a:extLst>
              <a:ext uri="{FF2B5EF4-FFF2-40B4-BE49-F238E27FC236}">
                <a16:creationId xmlns:a16="http://schemas.microsoft.com/office/drawing/2014/main" id="{C809F3EE-6A83-C465-02B9-E97D5A1C4F56}"/>
              </a:ext>
            </a:extLst>
          </p:cNvPr>
          <p:cNvSpPr>
            <a:spLocks noGrp="1"/>
          </p:cNvSpPr>
          <p:nvPr>
            <p:ph sz="quarter" idx="1"/>
          </p:nvPr>
        </p:nvSpPr>
        <p:spPr/>
        <p:txBody>
          <a:bodyPr/>
          <a:lstStyle/>
          <a:p>
            <a:pPr marL="0" indent="0" algn="ctr" rtl="0">
              <a:buNone/>
            </a:pPr>
            <a:r>
              <a:rPr lang="en-US" dirty="0"/>
              <a:t>&lt;select name="</a:t>
            </a:r>
            <a:r>
              <a:rPr lang="en-US" dirty="0" err="1"/>
              <a:t>combobox</a:t>
            </a:r>
            <a:r>
              <a:rPr lang="en-US" dirty="0"/>
              <a:t>"&gt;</a:t>
            </a:r>
          </a:p>
          <a:p>
            <a:pPr marL="0" indent="0" algn="ctr" rtl="0">
              <a:buNone/>
            </a:pPr>
            <a:r>
              <a:rPr lang="en-US" dirty="0"/>
              <a:t>&lt;option&gt;</a:t>
            </a:r>
            <a:r>
              <a:rPr lang="fa-IR" dirty="0"/>
              <a:t>تهران&lt;/</a:t>
            </a:r>
            <a:r>
              <a:rPr lang="en-US" dirty="0"/>
              <a:t>option&gt;</a:t>
            </a:r>
          </a:p>
          <a:p>
            <a:pPr marL="0" indent="0" algn="ctr" rtl="0">
              <a:buNone/>
            </a:pPr>
            <a:r>
              <a:rPr lang="en-US" dirty="0"/>
              <a:t>&lt;option&gt;</a:t>
            </a:r>
            <a:r>
              <a:rPr lang="fa-IR" dirty="0"/>
              <a:t>اصفهان&lt;/</a:t>
            </a:r>
            <a:r>
              <a:rPr lang="en-US" dirty="0"/>
              <a:t>option&gt; </a:t>
            </a:r>
          </a:p>
          <a:p>
            <a:pPr marL="0" indent="0" algn="ctr" rtl="0">
              <a:buNone/>
            </a:pPr>
            <a:r>
              <a:rPr lang="en-US" dirty="0"/>
              <a:t>&lt;option&gt;</a:t>
            </a:r>
            <a:r>
              <a:rPr lang="fa-IR" dirty="0"/>
              <a:t>شیراز&lt;/</a:t>
            </a:r>
            <a:r>
              <a:rPr lang="en-US" dirty="0"/>
              <a:t>option&gt; </a:t>
            </a:r>
          </a:p>
          <a:p>
            <a:pPr marL="0" indent="0" algn="ctr" rtl="0">
              <a:buNone/>
            </a:pPr>
            <a:r>
              <a:rPr lang="en-US" dirty="0"/>
              <a:t>&lt;option&gt;</a:t>
            </a:r>
            <a:r>
              <a:rPr lang="fa-IR" dirty="0"/>
              <a:t>کرمان&lt;/</a:t>
            </a:r>
            <a:r>
              <a:rPr lang="en-US" dirty="0"/>
              <a:t>option&gt; </a:t>
            </a:r>
          </a:p>
          <a:p>
            <a:pPr marL="0" indent="0" algn="ctr" rtl="0">
              <a:buNone/>
            </a:pPr>
            <a:r>
              <a:rPr lang="en-US" dirty="0"/>
              <a:t>&lt;option&gt;</a:t>
            </a:r>
            <a:r>
              <a:rPr lang="fa-IR" dirty="0"/>
              <a:t>یزد&lt;/</a:t>
            </a:r>
            <a:r>
              <a:rPr lang="en-US" dirty="0"/>
              <a:t>option&gt; </a:t>
            </a:r>
          </a:p>
          <a:p>
            <a:pPr marL="0" indent="0" algn="ctr" rtl="0">
              <a:buNone/>
            </a:pPr>
            <a:r>
              <a:rPr lang="en-US" dirty="0"/>
              <a:t>&lt;/select&gt;</a:t>
            </a:r>
          </a:p>
        </p:txBody>
      </p:sp>
    </p:spTree>
    <p:extLst>
      <p:ext uri="{BB962C8B-B14F-4D97-AF65-F5344CB8AC3E}">
        <p14:creationId xmlns:p14="http://schemas.microsoft.com/office/powerpoint/2010/main" val="3624762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B34B-95B7-AD69-FC92-78D21E7DF057}"/>
              </a:ext>
            </a:extLst>
          </p:cNvPr>
          <p:cNvSpPr>
            <a:spLocks noGrp="1"/>
          </p:cNvSpPr>
          <p:nvPr>
            <p:ph type="title"/>
          </p:nvPr>
        </p:nvSpPr>
        <p:spPr/>
        <p:txBody>
          <a:bodyPr/>
          <a:lstStyle/>
          <a:p>
            <a:pPr rtl="0"/>
            <a:r>
              <a:rPr lang="en-US" dirty="0" err="1"/>
              <a:t>textarea</a:t>
            </a:r>
            <a:endParaRPr lang="en-US" dirty="0"/>
          </a:p>
        </p:txBody>
      </p:sp>
      <p:sp>
        <p:nvSpPr>
          <p:cNvPr id="3" name="Content Placeholder 2">
            <a:extLst>
              <a:ext uri="{FF2B5EF4-FFF2-40B4-BE49-F238E27FC236}">
                <a16:creationId xmlns:a16="http://schemas.microsoft.com/office/drawing/2014/main" id="{B25E68B3-1708-26CE-BD9F-18D435435788}"/>
              </a:ext>
            </a:extLst>
          </p:cNvPr>
          <p:cNvSpPr>
            <a:spLocks noGrp="1"/>
          </p:cNvSpPr>
          <p:nvPr>
            <p:ph sz="quarter" idx="1"/>
          </p:nvPr>
        </p:nvSpPr>
        <p:spPr/>
        <p:txBody>
          <a:bodyPr/>
          <a:lstStyle/>
          <a:p>
            <a:pPr marL="0" indent="0" algn="ctr" rtl="0">
              <a:buNone/>
            </a:pPr>
            <a:r>
              <a:rPr lang="en-US" dirty="0"/>
              <a:t>&lt;</a:t>
            </a:r>
            <a:r>
              <a:rPr lang="en-US" dirty="0" err="1"/>
              <a:t>textarea</a:t>
            </a:r>
            <a:r>
              <a:rPr lang="en-US" dirty="0"/>
              <a:t> id="</a:t>
            </a:r>
            <a:r>
              <a:rPr lang="en-US" dirty="0" err="1"/>
              <a:t>txtar</a:t>
            </a:r>
            <a:r>
              <a:rPr lang="en-US" dirty="0"/>
              <a:t>"&gt;&lt;/</a:t>
            </a:r>
            <a:r>
              <a:rPr lang="en-US" dirty="0" err="1"/>
              <a:t>textarea</a:t>
            </a:r>
            <a:r>
              <a:rPr lang="en-US" dirty="0"/>
              <a:t>&gt;</a:t>
            </a:r>
          </a:p>
        </p:txBody>
      </p:sp>
    </p:spTree>
    <p:extLst>
      <p:ext uri="{BB962C8B-B14F-4D97-AF65-F5344CB8AC3E}">
        <p14:creationId xmlns:p14="http://schemas.microsoft.com/office/powerpoint/2010/main" val="5052420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2604-0D31-C6F3-5480-ABEF7DBF816E}"/>
              </a:ext>
            </a:extLst>
          </p:cNvPr>
          <p:cNvSpPr>
            <a:spLocks noGrp="1"/>
          </p:cNvSpPr>
          <p:nvPr>
            <p:ph type="title"/>
          </p:nvPr>
        </p:nvSpPr>
        <p:spPr/>
        <p:txBody>
          <a:bodyPr/>
          <a:lstStyle/>
          <a:p>
            <a:pPr rtl="0"/>
            <a:r>
              <a:rPr lang="en-US" dirty="0"/>
              <a:t>button</a:t>
            </a:r>
          </a:p>
        </p:txBody>
      </p:sp>
      <p:sp>
        <p:nvSpPr>
          <p:cNvPr id="3" name="Content Placeholder 2">
            <a:extLst>
              <a:ext uri="{FF2B5EF4-FFF2-40B4-BE49-F238E27FC236}">
                <a16:creationId xmlns:a16="http://schemas.microsoft.com/office/drawing/2014/main" id="{F5C76B40-D183-D9DA-441F-80A239CBF1EE}"/>
              </a:ext>
            </a:extLst>
          </p:cNvPr>
          <p:cNvSpPr>
            <a:spLocks noGrp="1"/>
          </p:cNvSpPr>
          <p:nvPr>
            <p:ph sz="quarter" idx="1"/>
          </p:nvPr>
        </p:nvSpPr>
        <p:spPr/>
        <p:txBody>
          <a:bodyPr/>
          <a:lstStyle/>
          <a:p>
            <a:pPr marL="0" indent="0" algn="ctr" rtl="0">
              <a:buNone/>
            </a:pPr>
            <a:r>
              <a:rPr lang="en-US" dirty="0"/>
              <a:t>&lt;input type="submit" value="</a:t>
            </a:r>
            <a:r>
              <a:rPr lang="fa-IR" dirty="0"/>
              <a:t>ثبت نام" </a:t>
            </a:r>
            <a:r>
              <a:rPr lang="en-US" dirty="0"/>
              <a:t>id="</a:t>
            </a:r>
            <a:r>
              <a:rPr lang="en-US" dirty="0" err="1"/>
              <a:t>sabtenam</a:t>
            </a:r>
            <a:r>
              <a:rPr lang="en-US" dirty="0"/>
              <a:t>"&gt;</a:t>
            </a:r>
          </a:p>
          <a:p>
            <a:pPr marL="0" indent="0" algn="ctr" rtl="0">
              <a:buNone/>
            </a:pPr>
            <a:endParaRPr lang="en-US" dirty="0"/>
          </a:p>
        </p:txBody>
      </p:sp>
    </p:spTree>
    <p:extLst>
      <p:ext uri="{BB962C8B-B14F-4D97-AF65-F5344CB8AC3E}">
        <p14:creationId xmlns:p14="http://schemas.microsoft.com/office/powerpoint/2010/main" val="27017831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2109-978B-ACCB-A77C-908967C5540A}"/>
              </a:ext>
            </a:extLst>
          </p:cNvPr>
          <p:cNvSpPr>
            <a:spLocks noGrp="1"/>
          </p:cNvSpPr>
          <p:nvPr>
            <p:ph type="ctrTitle"/>
          </p:nvPr>
        </p:nvSpPr>
        <p:spPr>
          <a:xfrm>
            <a:off x="3564574" y="3022286"/>
            <a:ext cx="2014851" cy="813428"/>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lstStyle/>
          <a:p>
            <a:pPr algn="ctr"/>
            <a:r>
              <a:rPr lang="en-US" sz="5400" dirty="0">
                <a:latin typeface="Bodoni MT Black" panose="02070A03080606020203" pitchFamily="18" charset="0"/>
              </a:rPr>
              <a:t>end</a:t>
            </a:r>
          </a:p>
        </p:txBody>
      </p:sp>
    </p:spTree>
    <p:extLst>
      <p:ext uri="{BB962C8B-B14F-4D97-AF65-F5344CB8AC3E}">
        <p14:creationId xmlns:p14="http://schemas.microsoft.com/office/powerpoint/2010/main" val="382013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cs typeface="B Titr" pitchFamily="2" charset="-78"/>
              </a:rPr>
              <a:t>انواع </a:t>
            </a:r>
            <a:r>
              <a:rPr lang="en-US" dirty="0">
                <a:latin typeface="Bodoni MT Black" panose="02070A03080606020203" pitchFamily="18" charset="0"/>
                <a:cs typeface="B Titr" pitchFamily="2" charset="-78"/>
              </a:rPr>
              <a:t>Selector</a:t>
            </a:r>
            <a:endParaRPr lang="fa-IR" dirty="0">
              <a:latin typeface="Bodoni MT Black" panose="02070A03080606020203" pitchFamily="18" charset="0"/>
              <a:cs typeface="B Titr" pitchFamily="2" charset="-78"/>
            </a:endParaRPr>
          </a:p>
        </p:txBody>
      </p:sp>
      <p:sp>
        <p:nvSpPr>
          <p:cNvPr id="3" name="Content Placeholder 2"/>
          <p:cNvSpPr>
            <a:spLocks noGrp="1"/>
          </p:cNvSpPr>
          <p:nvPr>
            <p:ph sz="quarter" idx="1"/>
          </p:nvPr>
        </p:nvSpPr>
        <p:spPr>
          <a:xfrm>
            <a:off x="495300" y="2060848"/>
            <a:ext cx="8153400" cy="3989040"/>
          </a:xfrm>
        </p:spPr>
        <p:txBody>
          <a:bodyPr/>
          <a:lstStyle/>
          <a:p>
            <a:pPr algn="l" rtl="0"/>
            <a:r>
              <a:rPr lang="en-US" dirty="0">
                <a:latin typeface="Book Antiqua" panose="02040602050305030304" pitchFamily="18" charset="0"/>
              </a:rPr>
              <a:t>Type </a:t>
            </a:r>
          </a:p>
          <a:p>
            <a:pPr algn="l" rtl="0"/>
            <a:r>
              <a:rPr lang="en-US" dirty="0">
                <a:latin typeface="Book Antiqua" panose="02040602050305030304" pitchFamily="18" charset="0"/>
              </a:rPr>
              <a:t>Descendant </a:t>
            </a:r>
          </a:p>
          <a:p>
            <a:pPr algn="l" rtl="0"/>
            <a:r>
              <a:rPr lang="en-US" dirty="0">
                <a:latin typeface="Book Antiqua" panose="02040602050305030304" pitchFamily="18" charset="0"/>
              </a:rPr>
              <a:t>Child </a:t>
            </a:r>
          </a:p>
          <a:p>
            <a:pPr algn="l" rtl="0"/>
            <a:r>
              <a:rPr lang="en-US" dirty="0">
                <a:latin typeface="Book Antiqua" panose="02040602050305030304" pitchFamily="18" charset="0"/>
              </a:rPr>
              <a:t>Class </a:t>
            </a:r>
          </a:p>
          <a:p>
            <a:pPr algn="l" rtl="0"/>
            <a:r>
              <a:rPr lang="en-US" dirty="0">
                <a:latin typeface="Book Antiqua" panose="02040602050305030304" pitchFamily="18" charset="0"/>
              </a:rPr>
              <a:t>ID </a:t>
            </a:r>
          </a:p>
          <a:p>
            <a:pPr algn="l" rtl="0"/>
            <a:r>
              <a:rPr lang="en-US" dirty="0">
                <a:latin typeface="Book Antiqua" panose="02040602050305030304" pitchFamily="18" charset="0"/>
              </a:rPr>
              <a:t>Attribute </a:t>
            </a:r>
          </a:p>
          <a:p>
            <a:pPr algn="l" rtl="0"/>
            <a:r>
              <a:rPr lang="en-US" dirty="0">
                <a:latin typeface="Book Antiqua" panose="02040602050305030304" pitchFamily="18" charset="0"/>
              </a:rPr>
              <a:t>Universal</a:t>
            </a:r>
          </a:p>
        </p:txBody>
      </p:sp>
    </p:spTree>
    <p:extLst>
      <p:ext uri="{BB962C8B-B14F-4D97-AF65-F5344CB8AC3E}">
        <p14:creationId xmlns:p14="http://schemas.microsoft.com/office/powerpoint/2010/main" val="83290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dirty="0">
                <a:latin typeface="Bodoni MT Black" panose="02070A03080606020203" pitchFamily="18" charset="0"/>
              </a:rPr>
              <a:t>Type Selectors</a:t>
            </a:r>
            <a:endParaRPr lang="fa-IR" dirty="0">
              <a:latin typeface="Bodoni MT Black" panose="02070A03080606020203" pitchFamily="18" charset="0"/>
            </a:endParaRPr>
          </a:p>
        </p:txBody>
      </p:sp>
      <p:sp>
        <p:nvSpPr>
          <p:cNvPr id="3" name="Content Placeholder 2"/>
          <p:cNvSpPr>
            <a:spLocks noGrp="1"/>
          </p:cNvSpPr>
          <p:nvPr>
            <p:ph sz="quarter" idx="1"/>
          </p:nvPr>
        </p:nvSpPr>
        <p:spPr>
          <a:xfrm>
            <a:off x="495300" y="1772816"/>
            <a:ext cx="8153400" cy="4495800"/>
          </a:xfrm>
        </p:spPr>
        <p:txBody>
          <a:bodyPr>
            <a:normAutofit/>
          </a:bodyPr>
          <a:lstStyle/>
          <a:p>
            <a:pPr lvl="1" algn="l" rtl="0">
              <a:buNone/>
            </a:pPr>
            <a:endParaRPr lang="fa-IR" sz="3200" i="1" dirty="0">
              <a:latin typeface="Book Antiqua" panose="02040602050305030304" pitchFamily="18" charset="0"/>
            </a:endParaRPr>
          </a:p>
          <a:p>
            <a:pPr lvl="1" algn="l" rtl="0">
              <a:buNone/>
            </a:pPr>
            <a:endParaRPr lang="fa-IR" sz="3200" i="1" dirty="0">
              <a:latin typeface="Book Antiqua" panose="02040602050305030304" pitchFamily="18" charset="0"/>
            </a:endParaRPr>
          </a:p>
          <a:p>
            <a:pPr lvl="1" algn="l" rtl="0">
              <a:buNone/>
            </a:pPr>
            <a:r>
              <a:rPr lang="en-US" sz="3200" i="1" dirty="0">
                <a:latin typeface="Book Antiqua" panose="02040602050305030304" pitchFamily="18" charset="0"/>
              </a:rPr>
              <a:t>p</a:t>
            </a:r>
            <a:r>
              <a:rPr lang="en-US" sz="3200" dirty="0">
                <a:latin typeface="Book Antiqua" panose="02040602050305030304" pitchFamily="18" charset="0"/>
              </a:rPr>
              <a:t> {</a:t>
            </a:r>
            <a:r>
              <a:rPr lang="en-US" sz="3200" dirty="0" err="1">
                <a:latin typeface="Book Antiqua" panose="02040602050305030304" pitchFamily="18" charset="0"/>
              </a:rPr>
              <a:t>color:darkgreen</a:t>
            </a:r>
            <a:r>
              <a:rPr lang="en-US" sz="3200" dirty="0">
                <a:latin typeface="Book Antiqua" panose="02040602050305030304" pitchFamily="18" charset="0"/>
              </a:rPr>
              <a:t>; </a:t>
            </a:r>
            <a:r>
              <a:rPr lang="en-US" sz="3200" dirty="0" err="1">
                <a:latin typeface="Book Antiqua" panose="02040602050305030304" pitchFamily="18" charset="0"/>
              </a:rPr>
              <a:t>font-family:Verdana</a:t>
            </a:r>
            <a:r>
              <a:rPr lang="en-US" sz="3200" dirty="0">
                <a:latin typeface="Book Antiqua" panose="02040602050305030304" pitchFamily="18" charset="0"/>
              </a:rPr>
              <a:t>; font-size:10pt;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dirty="0">
                <a:latin typeface="Bodoni MT Black" panose="02070A03080606020203" pitchFamily="18" charset="0"/>
              </a:rPr>
              <a:t>Descendant Selectors</a:t>
            </a:r>
            <a:endParaRPr lang="fa-IR" dirty="0">
              <a:latin typeface="Bodoni MT Black" panose="02070A03080606020203" pitchFamily="18" charset="0"/>
            </a:endParaRPr>
          </a:p>
        </p:txBody>
      </p:sp>
      <p:sp>
        <p:nvSpPr>
          <p:cNvPr id="3" name="Content Placeholder 2"/>
          <p:cNvSpPr>
            <a:spLocks noGrp="1"/>
          </p:cNvSpPr>
          <p:nvPr>
            <p:ph sz="quarter" idx="1"/>
          </p:nvPr>
        </p:nvSpPr>
        <p:spPr/>
        <p:txBody>
          <a:bodyPr>
            <a:normAutofit/>
          </a:bodyPr>
          <a:lstStyle/>
          <a:p>
            <a:pPr lvl="1" algn="l" rtl="0">
              <a:buNone/>
            </a:pPr>
            <a:r>
              <a:rPr lang="en-US" sz="3200" i="1" dirty="0">
                <a:latin typeface="Book Antiqua" panose="02040602050305030304" pitchFamily="18" charset="0"/>
              </a:rPr>
              <a:t>p strong</a:t>
            </a:r>
            <a:r>
              <a:rPr lang="en-US" sz="3200" dirty="0">
                <a:latin typeface="Book Antiqua" panose="02040602050305030304" pitchFamily="18" charset="0"/>
              </a:rPr>
              <a:t> { </a:t>
            </a:r>
            <a:r>
              <a:rPr lang="en-US" sz="3200" dirty="0" err="1">
                <a:latin typeface="Book Antiqua" panose="02040602050305030304" pitchFamily="18" charset="0"/>
              </a:rPr>
              <a:t>color:red</a:t>
            </a:r>
            <a:r>
              <a:rPr lang="en-US" sz="3200" dirty="0">
                <a:latin typeface="Book Antiqua" panose="02040602050305030304"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latin typeface="Bodoni MT Black" panose="02070A03080606020203" pitchFamily="18" charset="0"/>
              </a:rPr>
              <a:t>Child Selectors</a:t>
            </a:r>
            <a:endParaRPr lang="fa-IR" dirty="0">
              <a:latin typeface="Bodoni MT Black" panose="02070A03080606020203" pitchFamily="18" charset="0"/>
            </a:endParaRPr>
          </a:p>
        </p:txBody>
      </p:sp>
      <p:sp>
        <p:nvSpPr>
          <p:cNvPr id="3" name="Content Placeholder 2"/>
          <p:cNvSpPr>
            <a:spLocks noGrp="1"/>
          </p:cNvSpPr>
          <p:nvPr>
            <p:ph sz="quarter" idx="1"/>
          </p:nvPr>
        </p:nvSpPr>
        <p:spPr/>
        <p:txBody>
          <a:bodyPr>
            <a:normAutofit/>
          </a:bodyPr>
          <a:lstStyle/>
          <a:p>
            <a:pPr lvl="1" algn="l" rtl="0">
              <a:buNone/>
            </a:pPr>
            <a:r>
              <a:rPr lang="en-US" sz="3200" i="1" dirty="0">
                <a:latin typeface="Book Antiqua" panose="02040602050305030304" pitchFamily="18" charset="0"/>
              </a:rPr>
              <a:t>p &gt; strong</a:t>
            </a:r>
            <a:r>
              <a:rPr lang="en-US" sz="3200" dirty="0">
                <a:latin typeface="Book Antiqua" panose="02040602050305030304" pitchFamily="18" charset="0"/>
              </a:rPr>
              <a:t> { </a:t>
            </a:r>
            <a:r>
              <a:rPr lang="en-US" sz="3200" dirty="0" err="1">
                <a:latin typeface="Book Antiqua" panose="02040602050305030304" pitchFamily="18" charset="0"/>
              </a:rPr>
              <a:t>color:red</a:t>
            </a:r>
            <a:r>
              <a:rPr lang="en-US" sz="3200" dirty="0">
                <a:latin typeface="Book Antiqua" panose="02040602050305030304" pitchFamily="18" charset="0"/>
              </a:rPr>
              <a:t>; }</a:t>
            </a:r>
          </a:p>
          <a:p>
            <a:pPr algn="l" rtl="0"/>
            <a:endParaRPr lang="en-US" sz="3200" dirty="0">
              <a:latin typeface="Book Antiqua" panose="02040602050305030304" pitchFamily="18" charset="0"/>
            </a:endParaRPr>
          </a:p>
          <a:p>
            <a:pPr algn="l" rtl="0"/>
            <a:endParaRPr lang="fa-IR" sz="3200" dirty="0">
              <a:latin typeface="Book Antiqua" panose="0204060205030503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on Boardroom">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628</TotalTime>
  <Words>2906</Words>
  <Application>Microsoft Office PowerPoint</Application>
  <PresentationFormat>On-screen Show (4:3)</PresentationFormat>
  <Paragraphs>295</Paragraphs>
  <Slides>53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53</vt:i4>
      </vt:variant>
    </vt:vector>
  </HeadingPairs>
  <TitlesOfParts>
    <vt:vector size="65" baseType="lpstr">
      <vt:lpstr>Arial</vt:lpstr>
      <vt:lpstr>Bodoni MT Black</vt:lpstr>
      <vt:lpstr>Book Antiqua</vt:lpstr>
      <vt:lpstr>Century Gothic</vt:lpstr>
      <vt:lpstr>dana-vf</vt:lpstr>
      <vt:lpstr>Tahoma</vt:lpstr>
      <vt:lpstr>Tw Cen MT</vt:lpstr>
      <vt:lpstr>Wingdings</vt:lpstr>
      <vt:lpstr>Wingdings 2</vt:lpstr>
      <vt:lpstr>Wingdings 3</vt:lpstr>
      <vt:lpstr>Median</vt:lpstr>
      <vt:lpstr>Ion Boardroom</vt:lpstr>
      <vt:lpstr>css</vt:lpstr>
      <vt:lpstr>Css  چیست ؟</vt:lpstr>
      <vt:lpstr>نسخه های  css</vt:lpstr>
      <vt:lpstr>نحو نوشتن کدهای CSS</vt:lpstr>
      <vt:lpstr>نکته</vt:lpstr>
      <vt:lpstr>انواع Selector</vt:lpstr>
      <vt:lpstr>Type Selectors</vt:lpstr>
      <vt:lpstr>Descendant Selectors</vt:lpstr>
      <vt:lpstr>Child Selectors</vt:lpstr>
      <vt:lpstr>Class Selectors</vt:lpstr>
      <vt:lpstr>Class Selectors (cont…)</vt:lpstr>
      <vt:lpstr>ID Selectors</vt:lpstr>
      <vt:lpstr>Attribute Selectors</vt:lpstr>
      <vt:lpstr>The Universal Selector</vt:lpstr>
      <vt:lpstr>Grouping</vt:lpstr>
      <vt:lpstr>فرزندی و خانوادگی</vt:lpstr>
      <vt:lpstr>کلاس ها</vt:lpstr>
      <vt:lpstr>محل های نوشتن دستورات css :</vt:lpstr>
      <vt:lpstr>PowerPoint Presentation</vt:lpstr>
      <vt:lpstr>PowerPoint Presentation</vt:lpstr>
      <vt:lpstr>PowerPoint Presentation</vt:lpstr>
      <vt:lpstr>PowerPoint Presentation</vt:lpstr>
      <vt:lpstr>نکات css :</vt:lpstr>
      <vt:lpstr>نمونه ای از style و class :</vt:lpstr>
      <vt:lpstr>Right/left/center/justify code:</vt:lpstr>
      <vt:lpstr>تنظیم عرض، ارتفاع، و Overflow </vt:lpstr>
      <vt:lpstr>PowerPoint Presentation</vt:lpstr>
      <vt:lpstr>PowerPoint Presentation</vt:lpstr>
      <vt:lpstr>نحوه ایجاد کادر برای عناصر صفحه با استفاده از استایل</vt:lpstr>
      <vt:lpstr>PowerPoint Presentation</vt:lpstr>
      <vt:lpstr>PowerPoint Presentation</vt:lpstr>
      <vt:lpstr>حاشیه ها</vt:lpstr>
      <vt:lpstr>Padding</vt:lpstr>
      <vt:lpstr>position</vt:lpstr>
      <vt:lpstr>ویژگیهای متن در CSS</vt:lpstr>
      <vt:lpstr>PowerPoint Presentation</vt:lpstr>
      <vt:lpstr>PowerPoint Presentation</vt:lpstr>
      <vt:lpstr>تنظیم فونت صفحه با استفاده از استایل</vt:lpstr>
      <vt:lpstr>PowerPoint Presentation</vt:lpstr>
      <vt:lpstr>color</vt:lpstr>
      <vt:lpstr>تغییر رنگ و تصویر زمینه عناصر  HTMLبا CSS</vt:lpstr>
      <vt:lpstr>PowerPoint Presentation</vt:lpstr>
      <vt:lpstr>PowerPoint Presentation</vt:lpstr>
      <vt:lpstr>اعمال تغییر بر روی لینکها در صفحه با استفاده از استایل</vt:lpstr>
      <vt:lpstr>ساخت منو </vt:lpstr>
      <vt:lpstr>عمودی</vt:lpstr>
      <vt:lpstr>افقی</vt:lpstr>
      <vt:lpstr>textbox</vt:lpstr>
      <vt:lpstr>Radio button</vt:lpstr>
      <vt:lpstr>listbox</vt:lpstr>
      <vt:lpstr>textarea</vt:lpstr>
      <vt:lpstr>button</vt:lpstr>
      <vt:lpstr>end</vt:lpstr>
    </vt:vector>
  </TitlesOfParts>
  <Company>Hooshmand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Computer</dc:creator>
  <cp:lastModifiedBy>mary akhavan</cp:lastModifiedBy>
  <cp:revision>87</cp:revision>
  <dcterms:created xsi:type="dcterms:W3CDTF">2013-04-13T07:40:27Z</dcterms:created>
  <dcterms:modified xsi:type="dcterms:W3CDTF">2022-12-18T08:25:17Z</dcterms:modified>
</cp:coreProperties>
</file>