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9" r:id="rId3"/>
    <p:sldId id="258" r:id="rId4"/>
    <p:sldId id="257" r:id="rId5"/>
    <p:sldId id="260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1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B6235-F2BC-4C3F-850A-8D73874FFA4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471D1-42BF-441F-8BDA-0E6C10474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1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1"/>
          <a:stretch/>
        </p:blipFill>
        <p:spPr>
          <a:xfrm>
            <a:off x="1" y="-1"/>
            <a:ext cx="7677150" cy="68580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84388"/>
            <a:ext cx="5762625" cy="23876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64063"/>
            <a:ext cx="536257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536" y="5969481"/>
            <a:ext cx="2719876" cy="452179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425" y="175427"/>
            <a:ext cx="521986" cy="30405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98" y="4471988"/>
            <a:ext cx="412907" cy="7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7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4"/>
          <a:stretch/>
        </p:blipFill>
        <p:spPr>
          <a:xfrm>
            <a:off x="4618007" y="-1"/>
            <a:ext cx="7572375" cy="68883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5026" y="1598703"/>
            <a:ext cx="5858774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5026" y="3481898"/>
            <a:ext cx="5858774" cy="24875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6" y="5969481"/>
            <a:ext cx="2719876" cy="452179"/>
          </a:xfrm>
          <a:prstGeom prst="rect">
            <a:avLst/>
          </a:prstGeom>
        </p:spPr>
      </p:pic>
      <p:sp>
        <p:nvSpPr>
          <p:cNvPr id="22" name="Rectángulo 21"/>
          <p:cNvSpPr/>
          <p:nvPr userDrawn="1"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425" y="175427"/>
            <a:ext cx="521986" cy="304058"/>
          </a:xfrm>
          <a:prstGeom prst="rect">
            <a:avLst/>
          </a:prstGeom>
        </p:spPr>
      </p:pic>
      <p:sp>
        <p:nvSpPr>
          <p:cNvPr id="18" name="Rectángulo 17"/>
          <p:cNvSpPr/>
          <p:nvPr userDrawn="1"/>
        </p:nvSpPr>
        <p:spPr>
          <a:xfrm>
            <a:off x="4077420" y="3312543"/>
            <a:ext cx="1081176" cy="3545457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 userDrawn="1"/>
        </p:nvSpPr>
        <p:spPr>
          <a:xfrm>
            <a:off x="0" y="-1"/>
            <a:ext cx="422694" cy="1598704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54" y="5633008"/>
            <a:ext cx="412907" cy="7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47"/>
          <a:stretch/>
        </p:blipFill>
        <p:spPr>
          <a:xfrm>
            <a:off x="3766" y="0"/>
            <a:ext cx="754956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455" y="1598703"/>
            <a:ext cx="5858774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7455" y="3481898"/>
            <a:ext cx="5858774" cy="24875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549" y="5969481"/>
            <a:ext cx="2719876" cy="452179"/>
          </a:xfrm>
          <a:prstGeom prst="rect">
            <a:avLst/>
          </a:prstGeom>
        </p:spPr>
      </p:pic>
      <p:sp>
        <p:nvSpPr>
          <p:cNvPr id="22" name="Rectángulo 21"/>
          <p:cNvSpPr/>
          <p:nvPr userDrawn="1"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425" y="175427"/>
            <a:ext cx="521986" cy="304058"/>
          </a:xfrm>
          <a:prstGeom prst="rect">
            <a:avLst/>
          </a:prstGeom>
        </p:spPr>
      </p:pic>
      <p:sp>
        <p:nvSpPr>
          <p:cNvPr id="18" name="Rectángulo 17"/>
          <p:cNvSpPr/>
          <p:nvPr userDrawn="1"/>
        </p:nvSpPr>
        <p:spPr>
          <a:xfrm>
            <a:off x="7033296" y="3312543"/>
            <a:ext cx="1081176" cy="3545457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 userDrawn="1"/>
        </p:nvSpPr>
        <p:spPr>
          <a:xfrm>
            <a:off x="0" y="-1"/>
            <a:ext cx="422694" cy="1598704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30" y="5633008"/>
            <a:ext cx="412907" cy="7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2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4"/>
          <a:stretch/>
        </p:blipFill>
        <p:spPr>
          <a:xfrm>
            <a:off x="4618007" y="-1"/>
            <a:ext cx="7572375" cy="68883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5026" y="1598703"/>
            <a:ext cx="5858774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5026" y="3481898"/>
            <a:ext cx="5858774" cy="24875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6" y="5969481"/>
            <a:ext cx="2719876" cy="452179"/>
          </a:xfrm>
          <a:prstGeom prst="rect">
            <a:avLst/>
          </a:prstGeom>
        </p:spPr>
      </p:pic>
      <p:sp>
        <p:nvSpPr>
          <p:cNvPr id="22" name="Rectángulo 21"/>
          <p:cNvSpPr/>
          <p:nvPr userDrawn="1"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425" y="175427"/>
            <a:ext cx="521986" cy="304058"/>
          </a:xfrm>
          <a:prstGeom prst="rect">
            <a:avLst/>
          </a:prstGeom>
        </p:spPr>
      </p:pic>
      <p:sp>
        <p:nvSpPr>
          <p:cNvPr id="18" name="Rectángulo 17"/>
          <p:cNvSpPr/>
          <p:nvPr userDrawn="1"/>
        </p:nvSpPr>
        <p:spPr>
          <a:xfrm>
            <a:off x="4077420" y="-2"/>
            <a:ext cx="1081176" cy="3545457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 userDrawn="1"/>
        </p:nvSpPr>
        <p:spPr>
          <a:xfrm>
            <a:off x="0" y="5263273"/>
            <a:ext cx="422694" cy="1598704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54" y="479485"/>
            <a:ext cx="412907" cy="7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1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47"/>
          <a:stretch/>
        </p:blipFill>
        <p:spPr>
          <a:xfrm>
            <a:off x="3766" y="0"/>
            <a:ext cx="754956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455" y="1598703"/>
            <a:ext cx="5858774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7455" y="3481898"/>
            <a:ext cx="5858774" cy="24875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549" y="5969481"/>
            <a:ext cx="2719876" cy="452179"/>
          </a:xfrm>
          <a:prstGeom prst="rect">
            <a:avLst/>
          </a:prstGeom>
        </p:spPr>
      </p:pic>
      <p:sp>
        <p:nvSpPr>
          <p:cNvPr id="22" name="Rectángulo 21"/>
          <p:cNvSpPr/>
          <p:nvPr userDrawn="1"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425" y="175427"/>
            <a:ext cx="521986" cy="304058"/>
          </a:xfrm>
          <a:prstGeom prst="rect">
            <a:avLst/>
          </a:prstGeom>
        </p:spPr>
      </p:pic>
      <p:sp>
        <p:nvSpPr>
          <p:cNvPr id="18" name="Rectángulo 17"/>
          <p:cNvSpPr/>
          <p:nvPr userDrawn="1"/>
        </p:nvSpPr>
        <p:spPr>
          <a:xfrm>
            <a:off x="7033296" y="0"/>
            <a:ext cx="1081176" cy="3545457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 userDrawn="1"/>
        </p:nvSpPr>
        <p:spPr>
          <a:xfrm>
            <a:off x="0" y="5259296"/>
            <a:ext cx="422694" cy="1598704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30" y="510715"/>
            <a:ext cx="412907" cy="7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9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85703"/>
          <a:stretch/>
        </p:blipFill>
        <p:spPr>
          <a:xfrm>
            <a:off x="-9525" y="1"/>
            <a:ext cx="1362075" cy="6858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33" y="4686262"/>
            <a:ext cx="2719876" cy="452179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425" y="175427"/>
            <a:ext cx="521986" cy="30405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8" y="4518026"/>
            <a:ext cx="412907" cy="7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3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9"/>
          <a:stretch/>
        </p:blipFill>
        <p:spPr>
          <a:xfrm>
            <a:off x="3765" y="0"/>
            <a:ext cx="11092859" cy="685800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09850" y="1524001"/>
            <a:ext cx="6724650" cy="40091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i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Rectángulo 21"/>
          <p:cNvSpPr/>
          <p:nvPr userDrawn="1"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425" y="175427"/>
            <a:ext cx="521986" cy="304058"/>
          </a:xfrm>
          <a:prstGeom prst="rect">
            <a:avLst/>
          </a:prstGeom>
        </p:spPr>
      </p:pic>
      <p:sp>
        <p:nvSpPr>
          <p:cNvPr id="18" name="Rectángulo 17"/>
          <p:cNvSpPr/>
          <p:nvPr userDrawn="1"/>
        </p:nvSpPr>
        <p:spPr>
          <a:xfrm>
            <a:off x="-10435" y="5257800"/>
            <a:ext cx="486685" cy="1600200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 userDrawn="1"/>
        </p:nvSpPr>
        <p:spPr>
          <a:xfrm>
            <a:off x="0" y="-1"/>
            <a:ext cx="2847975" cy="71018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964" y="5406918"/>
            <a:ext cx="412907" cy="7886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1273545"/>
            <a:ext cx="976668" cy="284405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39" y="5970025"/>
            <a:ext cx="2717411" cy="45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1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9"/>
          <a:stretch/>
        </p:blipFill>
        <p:spPr>
          <a:xfrm>
            <a:off x="3765" y="0"/>
            <a:ext cx="11092859" cy="6858000"/>
          </a:xfrm>
          <a:prstGeom prst="rect">
            <a:avLst/>
          </a:prstGeom>
        </p:spPr>
      </p:pic>
      <p:sp>
        <p:nvSpPr>
          <p:cNvPr id="22" name="Rectángulo 21"/>
          <p:cNvSpPr/>
          <p:nvPr userDrawn="1"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425" y="175427"/>
            <a:ext cx="521986" cy="304058"/>
          </a:xfrm>
          <a:prstGeom prst="rect">
            <a:avLst/>
          </a:prstGeom>
        </p:spPr>
      </p:pic>
      <p:sp>
        <p:nvSpPr>
          <p:cNvPr id="18" name="Rectángulo 17"/>
          <p:cNvSpPr/>
          <p:nvPr userDrawn="1"/>
        </p:nvSpPr>
        <p:spPr>
          <a:xfrm>
            <a:off x="-10435" y="5257800"/>
            <a:ext cx="486685" cy="1600200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 userDrawn="1"/>
        </p:nvSpPr>
        <p:spPr>
          <a:xfrm>
            <a:off x="0" y="-1"/>
            <a:ext cx="2847975" cy="71018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964" y="5406918"/>
            <a:ext cx="412907" cy="78865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39" y="5970025"/>
            <a:ext cx="2717411" cy="451090"/>
          </a:xfrm>
          <a:prstGeom prst="rect">
            <a:avLst/>
          </a:prstGeom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07455" y="1598703"/>
            <a:ext cx="4650395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2"/>
          <p:cNvSpPr>
            <a:spLocks noGrp="1"/>
          </p:cNvSpPr>
          <p:nvPr>
            <p:ph idx="1"/>
          </p:nvPr>
        </p:nvSpPr>
        <p:spPr>
          <a:xfrm>
            <a:off x="1007455" y="3481898"/>
            <a:ext cx="4650395" cy="24875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" name="Marcador de gráfico 8"/>
          <p:cNvSpPr>
            <a:spLocks noGrp="1"/>
          </p:cNvSpPr>
          <p:nvPr>
            <p:ph type="chart" sz="quarter" idx="10"/>
          </p:nvPr>
        </p:nvSpPr>
        <p:spPr>
          <a:xfrm>
            <a:off x="5981700" y="1598613"/>
            <a:ext cx="4552950" cy="3878262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84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23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Montserra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4397" y="1649194"/>
            <a:ext cx="6423212" cy="2387600"/>
          </a:xfrm>
        </p:spPr>
        <p:txBody>
          <a:bodyPr/>
          <a:lstStyle/>
          <a:p>
            <a:r>
              <a:rPr lang="en-US" sz="7500" dirty="0">
                <a:latin typeface="Monotype Corsiva" panose="03010101010201010101" pitchFamily="66" charset="0"/>
              </a:rPr>
              <a:t> </a:t>
            </a:r>
            <a:r>
              <a:rPr lang="en-US" sz="7500" dirty="0" err="1">
                <a:latin typeface="Monotype Corsiva" panose="03010101010201010101" pitchFamily="66" charset="0"/>
              </a:rPr>
              <a:t>Patitas</a:t>
            </a:r>
            <a:r>
              <a:rPr lang="en-US" sz="7500" dirty="0">
                <a:latin typeface="Monotype Corsiva" panose="03010101010201010101" pitchFamily="66" charset="0"/>
              </a:rPr>
              <a:t>   </a:t>
            </a:r>
            <a:r>
              <a:rPr lang="en-US" sz="7500" dirty="0" err="1">
                <a:latin typeface="Monotype Corsiva" panose="03010101010201010101" pitchFamily="66" charset="0"/>
              </a:rPr>
              <a:t>Perdidas</a:t>
            </a:r>
            <a:endParaRPr lang="en-US" sz="7500" dirty="0">
              <a:latin typeface="Monotype Corsiva" panose="03010101010201010101" pitchFamily="66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4C243C2-C375-2B38-5F1F-96B88E3B1523}"/>
              </a:ext>
            </a:extLst>
          </p:cNvPr>
          <p:cNvSpPr txBox="1">
            <a:spLocks/>
          </p:cNvSpPr>
          <p:nvPr/>
        </p:nvSpPr>
        <p:spPr>
          <a:xfrm>
            <a:off x="2020176" y="0"/>
            <a:ext cx="5952565" cy="23876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sz="8500" dirty="0">
                <a:latin typeface="Monotype Corsiva" panose="03010101010201010101" pitchFamily="66" charset="0"/>
              </a:rPr>
              <a:t>Proyecto</a:t>
            </a:r>
          </a:p>
        </p:txBody>
      </p:sp>
      <p:pic>
        <p:nvPicPr>
          <p:cNvPr id="4098" name="Picture 2" descr="HOPE - Asociación de Protección y Bienestar Ambiental - Animal telah  menambah... - HOPE - Asociación de Protección y Bienestar Ambiental - Animal">
            <a:extLst>
              <a:ext uri="{FF2B5EF4-FFF2-40B4-BE49-F238E27FC236}">
                <a16:creationId xmlns:a16="http://schemas.microsoft.com/office/drawing/2014/main" id="{7FCCE74A-4940-217D-C8AF-2E8FF36D6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576" y="1804428"/>
            <a:ext cx="2800539" cy="280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29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23219" y="-105397"/>
            <a:ext cx="5762625" cy="2387600"/>
          </a:xfrm>
        </p:spPr>
        <p:txBody>
          <a:bodyPr/>
          <a:lstStyle/>
          <a:p>
            <a:r>
              <a:rPr lang="es-PE" sz="5200" b="1" i="0" dirty="0">
                <a:effectLst/>
              </a:rPr>
              <a:t>Integrantes :</a:t>
            </a:r>
            <a:endParaRPr lang="en-US" sz="5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87021" y="2533047"/>
            <a:ext cx="5362575" cy="1655762"/>
          </a:xfrm>
        </p:spPr>
        <p:txBody>
          <a:bodyPr/>
          <a:lstStyle/>
          <a:p>
            <a:r>
              <a:rPr lang="es-PE" b="1" i="0" dirty="0">
                <a:effectLst/>
                <a:latin typeface="Montserrat" panose="00000500000000000000"/>
              </a:rPr>
              <a:t>01. Marycielo Bedoya Pinto </a:t>
            </a:r>
            <a:r>
              <a:rPr lang="es-PE" b="1" i="0" dirty="0" smtClean="0">
                <a:effectLst/>
                <a:latin typeface="Montserrat" panose="00000500000000000000"/>
              </a:rPr>
              <a:t> </a:t>
            </a:r>
            <a:endParaRPr lang="es-PE" dirty="0">
              <a:effectLst/>
              <a:latin typeface="Montserrat" panose="00000500000000000000"/>
            </a:endParaRPr>
          </a:p>
          <a:p>
            <a:r>
              <a:rPr lang="es-PE" b="1" i="0" dirty="0">
                <a:effectLst/>
                <a:latin typeface="Montserrat" panose="00000500000000000000"/>
              </a:rPr>
              <a:t>03. Lucia Luna Alencastre </a:t>
            </a:r>
            <a:endParaRPr lang="es-PE" dirty="0">
              <a:effectLst/>
              <a:latin typeface="Montserrat" panose="00000500000000000000"/>
            </a:endParaRPr>
          </a:p>
          <a:p>
            <a:r>
              <a:rPr lang="es-PE" b="1" i="0" dirty="0">
                <a:effectLst/>
                <a:latin typeface="Montserrat" panose="00000500000000000000"/>
              </a:rPr>
              <a:t>04. Diego Alvarez Cruz </a:t>
            </a:r>
            <a:endParaRPr lang="es-PE" dirty="0">
              <a:effectLst/>
              <a:latin typeface="Montserrat" panose="00000500000000000000"/>
            </a:endParaRPr>
          </a:p>
          <a:p>
            <a:endParaRPr lang="en-US" dirty="0">
              <a:latin typeface="Montserrat" panose="0000050000000000000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6D58ED-490F-A7C7-2C5C-3FE11BF54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093" y="1088403"/>
            <a:ext cx="3711482" cy="33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57380" y="366488"/>
            <a:ext cx="5762625" cy="2387600"/>
          </a:xfrm>
        </p:spPr>
        <p:txBody>
          <a:bodyPr/>
          <a:lstStyle/>
          <a:p>
            <a:r>
              <a:rPr lang="es-PE" b="1" i="0" dirty="0">
                <a:effectLst/>
              </a:rPr>
              <a:t>Objetivo General </a:t>
            </a:r>
            <a:endParaRPr lang="en-U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45156" y="2601119"/>
            <a:ext cx="5362575" cy="1655762"/>
          </a:xfrm>
        </p:spPr>
        <p:txBody>
          <a:bodyPr/>
          <a:lstStyle/>
          <a:p>
            <a:endParaRPr lang="es-ES" dirty="0">
              <a:effectLst/>
              <a:latin typeface="Montserrat" panose="00000500000000000000"/>
            </a:endParaRPr>
          </a:p>
          <a:p>
            <a:r>
              <a:rPr lang="es-ES" b="1" i="0" dirty="0">
                <a:effectLst/>
                <a:latin typeface="Montserrat" panose="00000500000000000000"/>
              </a:rPr>
              <a:t>Desarrollar e implementar un sistema de gestión integral para el albergue </a:t>
            </a:r>
            <a:endParaRPr lang="es-ES" dirty="0">
              <a:effectLst/>
              <a:latin typeface="Montserrat" panose="00000500000000000000"/>
            </a:endParaRPr>
          </a:p>
          <a:p>
            <a:r>
              <a:rPr lang="es-ES" b="1" i="0" dirty="0">
                <a:effectLst/>
                <a:latin typeface="Montserrat" panose="00000500000000000000"/>
              </a:rPr>
              <a:t>canino "HOPE "que optimice los procesos de cuidado, adopción y seguimiento de </a:t>
            </a:r>
            <a:endParaRPr lang="es-ES" dirty="0">
              <a:effectLst/>
              <a:latin typeface="Montserrat" panose="00000500000000000000"/>
            </a:endParaRPr>
          </a:p>
          <a:p>
            <a:r>
              <a:rPr lang="es-ES" b="1" i="0" dirty="0">
                <a:effectLst/>
                <a:latin typeface="Montserrat" panose="00000500000000000000"/>
              </a:rPr>
              <a:t>los perros bajo su protección.</a:t>
            </a:r>
            <a:endParaRPr lang="es-ES" dirty="0">
              <a:effectLst/>
              <a:latin typeface="Montserrat" panose="0000050000000000000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76AE93-76EC-C866-E82F-6FA18C6D6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ABC3536-11E2-0BA6-7551-9D2076D1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279" y="1399228"/>
            <a:ext cx="3429181" cy="40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54761" y="-219373"/>
            <a:ext cx="4886943" cy="2387600"/>
          </a:xfrm>
        </p:spPr>
        <p:txBody>
          <a:bodyPr/>
          <a:lstStyle/>
          <a:p>
            <a:r>
              <a:rPr lang="es-PE" b="0" i="0" dirty="0">
                <a:effectLst/>
              </a:rPr>
              <a:t>Descripción del proyecto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46766" y="2432922"/>
            <a:ext cx="4235298" cy="1393120"/>
          </a:xfrm>
        </p:spPr>
        <p:txBody>
          <a:bodyPr/>
          <a:lstStyle/>
          <a:p>
            <a:r>
              <a:rPr lang="es-ES" sz="2000" b="1" dirty="0">
                <a:latin typeface="Montserrat" panose="00000500000000000000"/>
              </a:rPr>
              <a:t>“</a:t>
            </a:r>
            <a:r>
              <a:rPr lang="es-ES" sz="2000" b="1" i="0" dirty="0">
                <a:effectLst/>
                <a:latin typeface="Montserrat" panose="00000500000000000000"/>
              </a:rPr>
              <a:t>Patitas Perdidas” es una plataforma web integral diseñada específicamente para las necesidades del albergue canino "HOPE". El sistema busca revolucionar la forma en que el albergue gestiona sus operaciones diarias y facilita el proceso de adopción.</a:t>
            </a:r>
            <a:endParaRPr lang="es-ES" sz="2000" b="1" dirty="0">
              <a:latin typeface="Montserrat" panose="0000050000000000000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19AFE64-02B2-42F8-2FF4-A49E1C2E8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172" y="974427"/>
            <a:ext cx="3704994" cy="342529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95BF98E-9265-01A0-A1E1-71076B149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9" b="97207" l="0" r="986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7264" y="187242"/>
            <a:ext cx="1345689" cy="157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69918" y="642542"/>
            <a:ext cx="5761433" cy="2387600"/>
          </a:xfrm>
        </p:spPr>
        <p:txBody>
          <a:bodyPr/>
          <a:lstStyle/>
          <a:p>
            <a:r>
              <a:rPr lang="es-PE" b="0" i="0" dirty="0">
                <a:effectLst/>
              </a:rPr>
              <a:t>Características principales del sistema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69918" y="3318640"/>
            <a:ext cx="4900863" cy="41616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PE" sz="2000" b="1" i="0" dirty="0">
                <a:effectLst/>
                <a:latin typeface="Montserrat" panose="00000500000000000000"/>
              </a:rPr>
              <a:t>Gestión de perfiles caninos </a:t>
            </a:r>
            <a:endParaRPr lang="es-PE" sz="2000" b="1" dirty="0">
              <a:latin typeface="Montserrat" panose="0000050000000000000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PE" sz="2000" b="1" i="0" dirty="0">
                <a:effectLst/>
                <a:latin typeface="Montserrat" panose="00000500000000000000"/>
              </a:rPr>
              <a:t>Módulo de adopciones</a:t>
            </a:r>
            <a:endParaRPr lang="es-PE" sz="2000" b="1" dirty="0">
              <a:latin typeface="Montserrat" panose="0000050000000000000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PE" sz="2000" b="1" i="0" dirty="0">
                <a:effectLst/>
                <a:latin typeface="Montserrat" panose="00000500000000000000"/>
              </a:rPr>
              <a:t>Historial médico</a:t>
            </a:r>
            <a:endParaRPr lang="es-PE" sz="2000" b="1" dirty="0">
              <a:latin typeface="Montserrat" panose="0000050000000000000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PE" sz="2000" b="1" i="0" dirty="0">
                <a:effectLst/>
                <a:latin typeface="Montserrat" panose="00000500000000000000"/>
              </a:rPr>
              <a:t>Panel de administración</a:t>
            </a:r>
            <a:endParaRPr lang="es-PE" sz="2000" b="1" dirty="0">
              <a:latin typeface="Montserrat" panose="0000050000000000000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PE" sz="2000" b="1" i="0" dirty="0">
                <a:effectLst/>
                <a:latin typeface="Montserrat" panose="00000500000000000000"/>
              </a:rPr>
              <a:t>Interfaz pública</a:t>
            </a:r>
            <a:endParaRPr lang="es-PE" sz="2000" b="1" dirty="0">
              <a:latin typeface="Montserrat" panose="00000500000000000000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sz="1800" b="1" dirty="0">
              <a:latin typeface="Montserrat" panose="0000050000000000000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DDB0145-107D-ABE0-53CA-2F4FBB744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9737" y1="26812" x2="61184" y2="44928"/>
                        <a14:foregroundMark x1="21711" y1="18841" x2="51974" y2="26812"/>
                        <a14:foregroundMark x1="31579" y1="7971" x2="5263" y2="21739"/>
                        <a14:foregroundMark x1="82895" y1="23913" x2="91447" y2="37681"/>
                        <a14:foregroundMark x1="44737" y1="49275" x2="38158" y2="49275"/>
                        <a14:foregroundMark x1="50000" y1="90580" x2="23684" y2="89130"/>
                        <a14:foregroundMark x1="59868" y1="19565" x2="48026" y2="13043"/>
                        <a14:foregroundMark x1="32895" y1="60145" x2="32895" y2="420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023" y="177153"/>
            <a:ext cx="1448002" cy="13146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777F53F-8DC7-37A2-E974-058841CFE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055" y="739477"/>
            <a:ext cx="3046441" cy="478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80151" y="2238188"/>
            <a:ext cx="4668563" cy="1365624"/>
          </a:xfrm>
        </p:spPr>
        <p:txBody>
          <a:bodyPr/>
          <a:lstStyle/>
          <a:p>
            <a:pPr algn="ctr"/>
            <a:r>
              <a:rPr lang="es-ES" sz="4500" b="0" i="0" dirty="0">
                <a:effectLst/>
              </a:rPr>
              <a:t>Perspectivas y justificación</a:t>
            </a:r>
            <a:endParaRPr lang="en-US" sz="45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CFBFC6-CFDE-5594-62B1-983B4D6CCDCC}"/>
              </a:ext>
            </a:extLst>
          </p:cNvPr>
          <p:cNvSpPr txBox="1"/>
          <p:nvPr/>
        </p:nvSpPr>
        <p:spPr>
          <a:xfrm>
            <a:off x="420719" y="1018925"/>
            <a:ext cx="683110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1"/>
                </a:solidFill>
                <a:effectLst/>
                <a:latin typeface="Montserrat" panose="00000500000000000000"/>
              </a:rPr>
              <a:t>Perspectiva del albergue</a:t>
            </a:r>
            <a:endParaRPr lang="es-ES" b="0" i="0" dirty="0">
              <a:solidFill>
                <a:schemeClr val="bg1"/>
              </a:solidFill>
              <a:effectLst/>
              <a:latin typeface="Montserrat" panose="00000500000000000000"/>
            </a:endParaRPr>
          </a:p>
          <a:p>
            <a:r>
              <a:rPr lang="es-ES" b="1" i="0" dirty="0">
                <a:solidFill>
                  <a:schemeClr val="bg1"/>
                </a:solidFill>
                <a:effectLst/>
                <a:latin typeface="Montserrat" panose="00000500000000000000"/>
              </a:rPr>
              <a:t>Justificación:</a:t>
            </a:r>
            <a:r>
              <a:rPr lang="es-ES" b="0" i="0" dirty="0">
                <a:solidFill>
                  <a:schemeClr val="bg1"/>
                </a:solidFill>
                <a:effectLst/>
                <a:latin typeface="Montserrat" panose="00000500000000000000"/>
              </a:rPr>
              <a:t> El sistema permitirá al personal del albergue dedicar más tiempo al cuidado directo de los perros, en lugar de tareas administrativas manuales</a:t>
            </a:r>
            <a:r>
              <a:rPr lang="es-ES" b="0" i="0" dirty="0" smtClean="0">
                <a:solidFill>
                  <a:schemeClr val="bg1"/>
                </a:solidFill>
                <a:effectLst/>
                <a:latin typeface="Montserrat" panose="00000500000000000000"/>
              </a:rPr>
              <a:t>.</a:t>
            </a:r>
          </a:p>
          <a:p>
            <a:r>
              <a:rPr lang="es-ES" b="0" i="0" dirty="0" smtClean="0">
                <a:solidFill>
                  <a:schemeClr val="bg1"/>
                </a:solidFill>
                <a:effectLst/>
                <a:latin typeface="Montserrat" panose="00000500000000000000"/>
              </a:rPr>
              <a:t> </a:t>
            </a:r>
            <a:endParaRPr lang="es-ES" dirty="0">
              <a:solidFill>
                <a:schemeClr val="bg1"/>
              </a:solidFill>
              <a:effectLst/>
              <a:latin typeface="Montserrat" panose="0000050000000000000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1"/>
                </a:solidFill>
                <a:effectLst/>
                <a:latin typeface="Montserrat" panose="00000500000000000000"/>
              </a:rPr>
              <a:t>Perspectiva de los adoptantes</a:t>
            </a:r>
            <a:endParaRPr lang="es-ES" dirty="0">
              <a:solidFill>
                <a:schemeClr val="bg1"/>
              </a:solidFill>
              <a:latin typeface="Montserrat" panose="00000500000000000000"/>
            </a:endParaRPr>
          </a:p>
          <a:p>
            <a:r>
              <a:rPr lang="es-ES" b="1" i="0" dirty="0">
                <a:solidFill>
                  <a:schemeClr val="bg1"/>
                </a:solidFill>
                <a:effectLst/>
                <a:latin typeface="Montserrat" panose="00000500000000000000"/>
              </a:rPr>
              <a:t>Justificación: </a:t>
            </a:r>
            <a:r>
              <a:rPr lang="es-ES" b="0" i="0" dirty="0">
                <a:solidFill>
                  <a:schemeClr val="bg1"/>
                </a:solidFill>
                <a:effectLst/>
                <a:latin typeface="Montserrat" panose="00000500000000000000"/>
              </a:rPr>
              <a:t>Un proceso más transparente y accesible aumentará la confianza de los adoptantes y potencialmente incrementará las tasas de adopción</a:t>
            </a:r>
            <a:r>
              <a:rPr lang="es-ES" b="0" i="0" dirty="0" smtClean="0">
                <a:solidFill>
                  <a:schemeClr val="bg1"/>
                </a:solidFill>
                <a:effectLst/>
                <a:latin typeface="Montserrat" panose="00000500000000000000"/>
              </a:rPr>
              <a:t>.</a:t>
            </a:r>
          </a:p>
          <a:p>
            <a:endParaRPr lang="es-ES" dirty="0">
              <a:solidFill>
                <a:schemeClr val="bg1"/>
              </a:solidFill>
              <a:effectLst/>
              <a:latin typeface="Montserrat" panose="0000050000000000000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1"/>
                </a:solidFill>
                <a:effectLst/>
                <a:latin typeface="Montserrat" panose="00000500000000000000"/>
              </a:rPr>
              <a:t>Perspectiva tecnológica</a:t>
            </a:r>
            <a:endParaRPr lang="es-ES" dirty="0">
              <a:solidFill>
                <a:schemeClr val="bg1"/>
              </a:solidFill>
              <a:latin typeface="Montserrat" panose="00000500000000000000"/>
            </a:endParaRPr>
          </a:p>
          <a:p>
            <a:r>
              <a:rPr lang="es-ES" b="1" i="0" dirty="0">
                <a:solidFill>
                  <a:schemeClr val="bg1"/>
                </a:solidFill>
                <a:effectLst/>
                <a:latin typeface="Montserrat" panose="00000500000000000000"/>
              </a:rPr>
              <a:t>Justificación:</a:t>
            </a:r>
            <a:r>
              <a:rPr lang="es-ES" b="0" i="0" dirty="0">
                <a:solidFill>
                  <a:schemeClr val="bg1"/>
                </a:solidFill>
                <a:effectLst/>
                <a:latin typeface="Montserrat" panose="00000500000000000000"/>
              </a:rPr>
              <a:t> Una base tecnológica sólida asegurará la longevidad del sistema y su capacidad para adaptarse a futuras necesidades del albergue. </a:t>
            </a:r>
            <a:endParaRPr lang="es-ES" dirty="0">
              <a:solidFill>
                <a:schemeClr val="bg1"/>
              </a:solidFill>
              <a:effectLst/>
              <a:latin typeface="Montserrat" panose="0000050000000000000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864107-A8B7-949C-0C85-36895F4D8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714" y="3860304"/>
            <a:ext cx="1293438" cy="131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1CFBFC6-CFDE-5594-62B1-983B4D6CCDCC}"/>
              </a:ext>
            </a:extLst>
          </p:cNvPr>
          <p:cNvSpPr txBox="1"/>
          <p:nvPr/>
        </p:nvSpPr>
        <p:spPr>
          <a:xfrm>
            <a:off x="632754" y="2476664"/>
            <a:ext cx="683110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500" dirty="0" smtClean="0">
                <a:solidFill>
                  <a:schemeClr val="bg1"/>
                </a:solidFill>
                <a:effectLst/>
                <a:latin typeface="Montserrat" panose="00000500000000000000"/>
              </a:rPr>
              <a:t>GRACIAS</a:t>
            </a:r>
            <a:endParaRPr lang="es-ES" sz="11500" dirty="0">
              <a:solidFill>
                <a:schemeClr val="bg1"/>
              </a:solidFill>
              <a:effectLst/>
              <a:latin typeface="Montserrat" panose="0000050000000000000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864107-A8B7-949C-0C85-36895F4D8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453" y="2749281"/>
            <a:ext cx="1293438" cy="131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.potx" id="{ADC734C5-25EC-4299-B3A6-8FD8C6166BA0}" vid="{3C683A0A-43F8-4793-A259-B278C0D2BB1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presentacion_ulasalle</Template>
  <TotalTime>186</TotalTime>
  <Words>201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Candara</vt:lpstr>
      <vt:lpstr>Monotype Corsiva</vt:lpstr>
      <vt:lpstr>Montserrat</vt:lpstr>
      <vt:lpstr>Myriad Pro</vt:lpstr>
      <vt:lpstr>Tema de Office</vt:lpstr>
      <vt:lpstr> Patitas   Perdidas</vt:lpstr>
      <vt:lpstr>Integrantes :</vt:lpstr>
      <vt:lpstr>Objetivo General </vt:lpstr>
      <vt:lpstr>Descripción del proyecto</vt:lpstr>
      <vt:lpstr>Características principales del sistema</vt:lpstr>
      <vt:lpstr>Perspectivas y justificación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Patitas   Perdidas</dc:title>
  <dc:creator>Alessandro</dc:creator>
  <cp:lastModifiedBy>MARYCIELO</cp:lastModifiedBy>
  <cp:revision>6</cp:revision>
  <dcterms:created xsi:type="dcterms:W3CDTF">2024-11-25T02:57:29Z</dcterms:created>
  <dcterms:modified xsi:type="dcterms:W3CDTF">2024-11-25T06:09:20Z</dcterms:modified>
</cp:coreProperties>
</file>