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9"/>
  </p:notesMasterIdLst>
  <p:handoutMasterIdLst>
    <p:handoutMasterId r:id="rId30"/>
  </p:handoutMasterIdLst>
  <p:sldIdLst>
    <p:sldId id="256" r:id="rId5"/>
    <p:sldId id="474" r:id="rId6"/>
    <p:sldId id="431" r:id="rId7"/>
    <p:sldId id="459" r:id="rId8"/>
    <p:sldId id="461" r:id="rId9"/>
    <p:sldId id="460" r:id="rId10"/>
    <p:sldId id="462" r:id="rId11"/>
    <p:sldId id="463" r:id="rId12"/>
    <p:sldId id="473" r:id="rId13"/>
    <p:sldId id="464" r:id="rId14"/>
    <p:sldId id="465" r:id="rId15"/>
    <p:sldId id="432" r:id="rId16"/>
    <p:sldId id="467" r:id="rId17"/>
    <p:sldId id="468" r:id="rId18"/>
    <p:sldId id="470" r:id="rId19"/>
    <p:sldId id="469" r:id="rId20"/>
    <p:sldId id="457" r:id="rId21"/>
    <p:sldId id="471" r:id="rId22"/>
    <p:sldId id="472" r:id="rId23"/>
    <p:sldId id="475" r:id="rId24"/>
    <p:sldId id="476" r:id="rId25"/>
    <p:sldId id="477" r:id="rId26"/>
    <p:sldId id="478" r:id="rId27"/>
    <p:sldId id="43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EFDBE64-212C-4A46-963D-5A3CAD3A52D5}">
          <p14:sldIdLst>
            <p14:sldId id="256"/>
            <p14:sldId id="474"/>
            <p14:sldId id="431"/>
            <p14:sldId id="459"/>
            <p14:sldId id="461"/>
            <p14:sldId id="460"/>
            <p14:sldId id="462"/>
            <p14:sldId id="463"/>
            <p14:sldId id="473"/>
            <p14:sldId id="464"/>
            <p14:sldId id="465"/>
            <p14:sldId id="432"/>
            <p14:sldId id="467"/>
            <p14:sldId id="468"/>
            <p14:sldId id="470"/>
            <p14:sldId id="469"/>
            <p14:sldId id="457"/>
            <p14:sldId id="471"/>
            <p14:sldId id="472"/>
            <p14:sldId id="475"/>
            <p14:sldId id="476"/>
            <p14:sldId id="477"/>
            <p14:sldId id="478"/>
            <p14:sldId id="430"/>
          </p14:sldIdLst>
        </p14:section>
        <p14:section name="10" id="{5213FC1B-4B0B-41AC-A799-9796E898BEC9}">
          <p14:sldIdLst/>
        </p14:section>
      </p14:sectionLst>
    </p:ext>
    <p:ext uri="{EFAFB233-063F-42B5-8137-9DF3F51BA10A}">
      <p15:sldGuideLst xmlns:p15="http://schemas.microsoft.com/office/powerpoint/2012/main">
        <p15:guide id="1" orient="horz" pos="2160">
          <p15:clr>
            <a:srgbClr val="A4A3A4"/>
          </p15:clr>
        </p15:guide>
        <p15:guide id="2" pos="381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彭伟" initials="彭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EDD1"/>
    <a:srgbClr val="0FCAB2"/>
    <a:srgbClr val="FFFFFF"/>
    <a:srgbClr val="0EBEA7"/>
    <a:srgbClr val="095575"/>
    <a:srgbClr val="047967"/>
    <a:srgbClr val="16694D"/>
    <a:srgbClr val="34522E"/>
    <a:srgbClr val="04507C"/>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01" autoAdjust="0"/>
  </p:normalViewPr>
  <p:slideViewPr>
    <p:cSldViewPr snapToGrid="0">
      <p:cViewPr>
        <p:scale>
          <a:sx n="100" d="100"/>
          <a:sy n="100" d="100"/>
        </p:scale>
        <p:origin x="78" y="498"/>
      </p:cViewPr>
      <p:guideLst>
        <p:guide orient="horz" pos="2160"/>
        <p:guide pos="3814"/>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E3133C-E643-4B89-A6C7-4148D4EDE3BB}" type="datetimeFigureOut">
              <a:rPr lang="zh-CN" altLang="en-US" smtClean="0"/>
              <a:t>2021/2/23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4E9B05-6195-4E35-83FE-3284814EC8F8}" type="slidenum">
              <a:rPr lang="zh-CN" altLang="en-US" smtClean="0"/>
              <a:t>‹#›</a:t>
            </a:fld>
            <a:endParaRPr lang="zh-CN" altLang="en-US"/>
          </a:p>
        </p:txBody>
      </p:sp>
    </p:spTree>
    <p:extLst>
      <p:ext uri="{BB962C8B-B14F-4D97-AF65-F5344CB8AC3E}">
        <p14:creationId xmlns:p14="http://schemas.microsoft.com/office/powerpoint/2010/main" val="3941733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83C48-7471-4E93-8D5E-149FA5D66ED7}" type="datetimeFigureOut">
              <a:rPr lang="zh-CN" altLang="en-US" smtClean="0"/>
              <a:t>2021/2/23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703D2-DE96-4A5C-ADD9-3743C46A0F12}" type="slidenum">
              <a:rPr lang="zh-CN" altLang="en-US" smtClean="0"/>
              <a:t>‹#›</a:t>
            </a:fld>
            <a:endParaRPr lang="zh-CN" altLang="en-US"/>
          </a:p>
        </p:txBody>
      </p:sp>
    </p:spTree>
    <p:extLst>
      <p:ext uri="{BB962C8B-B14F-4D97-AF65-F5344CB8AC3E}">
        <p14:creationId xmlns:p14="http://schemas.microsoft.com/office/powerpoint/2010/main" val="170258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lstStyle/>
          <a:p>
            <a:pPr lvl="0"/>
            <a:endParaRPr lang="zh-CN" altLang="en-US"/>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a:t>3</a:t>
            </a:fld>
            <a:endParaRPr lang="zh-CN" altLang="en-US" sz="1200"/>
          </a:p>
        </p:txBody>
      </p:sp>
    </p:spTree>
    <p:extLst>
      <p:ext uri="{BB962C8B-B14F-4D97-AF65-F5344CB8AC3E}">
        <p14:creationId xmlns:p14="http://schemas.microsoft.com/office/powerpoint/2010/main" val="396231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lstStyle/>
          <a:p>
            <a:pPr lvl="0"/>
            <a:endParaRPr lang="zh-CN" altLang="en-US"/>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a:t>12</a:t>
            </a:fld>
            <a:endParaRPr lang="zh-CN" altLang="en-US" sz="1200"/>
          </a:p>
        </p:txBody>
      </p:sp>
    </p:spTree>
    <p:extLst>
      <p:ext uri="{BB962C8B-B14F-4D97-AF65-F5344CB8AC3E}">
        <p14:creationId xmlns:p14="http://schemas.microsoft.com/office/powerpoint/2010/main" val="125927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B83BEFE-837F-447D-AEE1-D405C18B000C}" type="datetime1">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3148B0-0149-4F4E-A7A3-1D0DB8925EC8}" type="datetime1">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97430"/>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E119AD9-6FF3-481A-8FBB-27DC3471A526}" type="datetime1">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D50BDD-58B4-4A98-AE1E-E926F5774BC7}" type="datetime1">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D235B3D-243B-4E78-8D85-D6CA79E16F74}" type="datetimeFigureOut">
              <a:rPr lang="zh-CN" altLang="en-US" smtClean="0"/>
              <a:t>2021/2/23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AA987FD-707E-440D-A706-98B2211838F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63123F9-381C-4D1E-A6B7-44887DC503B0}" type="datetime1">
              <a:rPr lang="zh-CN" altLang="en-US" smtClean="0"/>
              <a:t>2021/2/23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288954A-2A8D-4104-ABA6-F22DA9914862}" type="datetime1">
              <a:rPr lang="zh-CN" altLang="en-US" smtClean="0"/>
              <a:t>2021/2/23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D21C249-2D68-4115-AF9A-F6071BD85924}" type="datetime1">
              <a:rPr lang="zh-CN" altLang="en-US" smtClean="0"/>
              <a:t>2021/2/23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E0DE709-B28D-4983-9365-BDA1C170E4EA}" type="datetime1">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26DA262-237C-4672-BC91-A7ED97CEC7D3}" type="datetime1">
              <a:rPr lang="zh-CN" altLang="en-US" smtClean="0"/>
              <a:t>2021/2/23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lang="en-US" altLang="zh-CN"/>
              <a:t>All rights reserved.No parts of this document and appendix maybe reprinted</a:t>
            </a: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CFB9B7E-6E5F-4E88-BE1E-1711938CF2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7.png"/><Relationship Id="rId2" Type="http://schemas.openxmlformats.org/officeDocument/2006/relationships/slideLayout" Target="../slideLayouts/slideLayout24.xml"/><Relationship Id="rId16" Type="http://schemas.openxmlformats.org/officeDocument/2006/relationships/image" Target="../media/image6.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7.png"/><Relationship Id="rId2" Type="http://schemas.openxmlformats.org/officeDocument/2006/relationships/slideLayout" Target="../slideLayouts/slideLayout35.xml"/><Relationship Id="rId16"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rgbClr val="FFFFFF"/>
          </a:bgClr>
        </a:patt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94199" y="65988"/>
            <a:ext cx="1692177" cy="540000"/>
          </a:xfrm>
          <a:prstGeom prst="rect">
            <a:avLst/>
          </a:prstGeom>
        </p:spPr>
      </p:pic>
      <p:cxnSp>
        <p:nvCxnSpPr>
          <p:cNvPr id="5" name="直接连接符 4"/>
          <p:cNvCxnSpPr/>
          <p:nvPr userDrawn="1"/>
        </p:nvCxnSpPr>
        <p:spPr>
          <a:xfrm>
            <a:off x="205624" y="650449"/>
            <a:ext cx="1178075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图片 11"/>
          <p:cNvPicPr preferRelativeResize="0"/>
          <p:nvPr userDrawn="1"/>
        </p:nvPicPr>
        <p:blipFill>
          <a:blip r:embed="rId14">
            <a:extLst>
              <a:ext uri="{28A0092B-C50C-407E-A947-70E740481C1C}">
                <a14:useLocalDpi xmlns:a14="http://schemas.microsoft.com/office/drawing/2010/main" val="0"/>
              </a:ext>
            </a:extLst>
          </a:blip>
          <a:stretch>
            <a:fillRect/>
          </a:stretch>
        </p:blipFill>
        <p:spPr>
          <a:xfrm>
            <a:off x="-10161" y="6744962"/>
            <a:ext cx="12204000" cy="1143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904875"/>
          </a:xfrm>
          <a:prstGeom prst="rect">
            <a:avLst/>
          </a:prstGeom>
        </p:spPr>
      </p:pic>
      <p:pic>
        <p:nvPicPr>
          <p:cNvPr id="12" name="图片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69516" y="37708"/>
            <a:ext cx="2030613" cy="648000"/>
          </a:xfrm>
          <a:prstGeom prst="rect">
            <a:avLst/>
          </a:prstGeom>
        </p:spPr>
      </p:pic>
      <p:pic>
        <p:nvPicPr>
          <p:cNvPr id="14" name="Picture 2"/>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160" y="6726606"/>
            <a:ext cx="12204000" cy="13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229725" y="6431331"/>
            <a:ext cx="2962275" cy="295275"/>
          </a:xfrm>
          <a:prstGeom prst="rect">
            <a:avLst/>
          </a:prstGeom>
        </p:spPr>
      </p:pic>
      <p:pic>
        <p:nvPicPr>
          <p:cNvPr id="20" name="图片 19"/>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33" y="2162577"/>
            <a:ext cx="12202160" cy="253284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904875"/>
          </a:xfrm>
          <a:prstGeom prst="rect">
            <a:avLst/>
          </a:prstGeom>
        </p:spPr>
      </p:pic>
      <p:pic>
        <p:nvPicPr>
          <p:cNvPr id="12" name="图片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69516" y="37708"/>
            <a:ext cx="2030613" cy="648000"/>
          </a:xfrm>
          <a:prstGeom prst="rect">
            <a:avLst/>
          </a:prstGeom>
        </p:spPr>
      </p:pic>
      <p:pic>
        <p:nvPicPr>
          <p:cNvPr id="14" name="Picture 2"/>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160" y="6726606"/>
            <a:ext cx="12204000" cy="13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229725" y="6431331"/>
            <a:ext cx="2962275" cy="295275"/>
          </a:xfrm>
          <a:prstGeom prst="rect">
            <a:avLst/>
          </a:prstGeom>
        </p:spPr>
      </p:pic>
      <p:pic>
        <p:nvPicPr>
          <p:cNvPr id="20" name="图片 19"/>
          <p:cNvPicPr preferRelativeResize="0">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32" y="2425147"/>
            <a:ext cx="12204000" cy="2022279"/>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904875"/>
          </a:xfrm>
          <a:prstGeom prst="rect">
            <a:avLst/>
          </a:prstGeom>
        </p:spPr>
      </p:pic>
      <p:pic>
        <p:nvPicPr>
          <p:cNvPr id="12" name="图片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69516" y="37708"/>
            <a:ext cx="2030613" cy="648000"/>
          </a:xfrm>
          <a:prstGeom prst="rect">
            <a:avLst/>
          </a:prstGeom>
        </p:spPr>
      </p:pic>
      <p:pic>
        <p:nvPicPr>
          <p:cNvPr id="14" name="Picture 2"/>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160" y="6726606"/>
            <a:ext cx="12204000" cy="13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229725" y="6431331"/>
            <a:ext cx="2962275" cy="295275"/>
          </a:xfrm>
          <a:prstGeom prst="rect">
            <a:avLst/>
          </a:prstGeom>
        </p:spPr>
      </p:pic>
      <p:pic>
        <p:nvPicPr>
          <p:cNvPr id="20" name="图片 19"/>
          <p:cNvPicPr preferRelativeResize="0"/>
          <p:nvPr userDrawn="1"/>
        </p:nvPicPr>
        <p:blipFill>
          <a:blip r:embed="rId17">
            <a:extLst>
              <a:ext uri="{28A0092B-C50C-407E-A947-70E740481C1C}">
                <a14:useLocalDpi xmlns:a14="http://schemas.microsoft.com/office/drawing/2010/main" val="0"/>
              </a:ext>
            </a:extLst>
          </a:blip>
          <a:stretch>
            <a:fillRect/>
          </a:stretch>
        </p:blipFill>
        <p:spPr>
          <a:xfrm>
            <a:off x="-732" y="2351994"/>
            <a:ext cx="12204000" cy="21600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3950220" y="2967335"/>
            <a:ext cx="4291560" cy="923330"/>
          </a:xfrm>
          <a:prstGeom prst="rect">
            <a:avLst/>
          </a:prstGeom>
          <a:noFill/>
        </p:spPr>
        <p:txBody>
          <a:bodyPr wrap="none" lIns="91440" tIns="45720" rIns="91440" bIns="45720">
            <a:spAutoFit/>
          </a:bodyPr>
          <a:lstStyle/>
          <a:p>
            <a:pPr algn="ctr"/>
            <a:r>
              <a:rPr kumimoji="0" lang="en-US" altLang="zh-CN" sz="5400" b="1" i="0" u="none" strike="noStrike" kern="1200" cap="none" spc="50" normalizeH="0" baseline="0" noProof="0" smtClean="0">
                <a:ln w="0"/>
                <a:solidFill>
                  <a:schemeClr val="bg2"/>
                </a:solidFill>
                <a:effectLst>
                  <a:innerShdw blurRad="63500" dist="50800" dir="13500000">
                    <a:srgbClr val="000000">
                      <a:alpha val="50000"/>
                    </a:srgbClr>
                  </a:innerShdw>
                </a:effectLst>
                <a:uLnTx/>
                <a:uFillTx/>
                <a:latin typeface="微软雅黑" panose="020B0503020204020204" pitchFamily="34" charset="-122"/>
                <a:ea typeface="微软雅黑" panose="020B0503020204020204" pitchFamily="34" charset="-122"/>
                <a:cs typeface="+mn-cs"/>
              </a:rPr>
              <a:t>NM</a:t>
            </a:r>
            <a:r>
              <a:rPr kumimoji="0" lang="zh-CN" altLang="en-US" sz="5400" b="1" i="0" u="none" strike="noStrike" kern="1200" cap="none" spc="50" normalizeH="0" baseline="0" noProof="0" smtClean="0">
                <a:ln w="0"/>
                <a:solidFill>
                  <a:schemeClr val="bg2"/>
                </a:solidFill>
                <a:effectLst>
                  <a:innerShdw blurRad="63500" dist="50800" dir="13500000">
                    <a:srgbClr val="000000">
                      <a:alpha val="50000"/>
                    </a:srgbClr>
                  </a:innerShdw>
                </a:effectLst>
                <a:uLnTx/>
                <a:uFillTx/>
                <a:latin typeface="微软雅黑" panose="020B0503020204020204" pitchFamily="34" charset="-122"/>
                <a:ea typeface="微软雅黑" panose="020B0503020204020204" pitchFamily="34" charset="-122"/>
                <a:cs typeface="+mn-cs"/>
              </a:rPr>
              <a:t>模块介绍</a:t>
            </a:r>
            <a:endParaRPr lang="zh-CN" altLang="en-US" sz="5400" b="1" cap="none" spc="50">
              <a:ln w="0"/>
              <a:solidFill>
                <a:schemeClr val="bg2"/>
              </a:solidFill>
              <a:effectLst>
                <a:innerShdw blurRad="63500" dist="50800" dir="13500000">
                  <a:srgbClr val="000000">
                    <a:alpha val="50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a:t>
            </a:r>
            <a:r>
              <a:rPr lang="en-US" altLang="zh-CN" sz="2000" b="1" smtClean="0">
                <a:solidFill>
                  <a:srgbClr val="095575"/>
                </a:solidFill>
                <a:latin typeface="微软雅黑" panose="020B0503020204020204" pitchFamily="34" charset="-122"/>
                <a:ea typeface="微软雅黑" panose="020B0503020204020204" pitchFamily="34" charset="-122"/>
              </a:rPr>
              <a:t>NM</a:t>
            </a:r>
            <a:r>
              <a:rPr lang="zh-CN" altLang="en-US" sz="2000" b="1" smtClean="0">
                <a:solidFill>
                  <a:srgbClr val="095575"/>
                </a:solidFill>
                <a:latin typeface="微软雅黑" panose="020B0503020204020204" pitchFamily="34" charset="-122"/>
                <a:ea typeface="微软雅黑" panose="020B0503020204020204" pitchFamily="34" charset="-122"/>
              </a:rPr>
              <a:t>定时任务）</a:t>
            </a:r>
            <a:endParaRPr altLang="zh-CN" sz="2000" b="1">
              <a:solidFill>
                <a:srgbClr val="0955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233496" y="3248495"/>
            <a:ext cx="2326728" cy="1712135"/>
          </a:xfrm>
          <a:prstGeom prst="rect">
            <a:avLst/>
          </a:prstGeom>
          <a:noFill/>
        </p:spPr>
        <p:txBody>
          <a:bodyPr wrap="square" rtlCol="0">
            <a:spAutoFit/>
          </a:bodyPr>
          <a:lstStyle/>
          <a:p>
            <a:pPr>
              <a:lnSpc>
                <a:spcPct val="150000"/>
              </a:lnSpc>
            </a:pPr>
            <a:r>
              <a:rPr lang="en-US" altLang="zh-CN" sz="1200" smtClean="0"/>
              <a:t>9380</a:t>
            </a:r>
            <a:r>
              <a:rPr lang="zh-CN" altLang="en-US" sz="1200" smtClean="0"/>
              <a:t>单体时，会触发状态机对应事件更新</a:t>
            </a:r>
            <a:r>
              <a:rPr lang="en-US" altLang="zh-CN" sz="1200" smtClean="0"/>
              <a:t>/tmp/.devlist/</a:t>
            </a:r>
            <a:r>
              <a:rPr lang="zh-CN" altLang="en-US" sz="1200" smtClean="0"/>
              <a:t>中连接时间及全局变量中的</a:t>
            </a:r>
            <a:r>
              <a:rPr lang="en-US" altLang="zh-CN" sz="1200" smtClean="0"/>
              <a:t>mac</a:t>
            </a:r>
            <a:r>
              <a:rPr lang="zh-CN" altLang="en-US" sz="1200" smtClean="0"/>
              <a:t>列表</a:t>
            </a:r>
            <a:endParaRPr lang="en-US" altLang="zh-CN" sz="1200" smtClean="0"/>
          </a:p>
          <a:p>
            <a:pPr>
              <a:lnSpc>
                <a:spcPct val="150000"/>
              </a:lnSpc>
            </a:pPr>
            <a:endParaRPr lang="en-US" altLang="zh-CN"/>
          </a:p>
          <a:p>
            <a:pPr>
              <a:lnSpc>
                <a:spcPct val="150000"/>
              </a:lnSpc>
            </a:pPr>
            <a:endParaRPr lang="zh-CN" altLang="en-US"/>
          </a:p>
        </p:txBody>
      </p:sp>
      <p:pic>
        <p:nvPicPr>
          <p:cNvPr id="11" name="图片 10"/>
          <p:cNvPicPr>
            <a:picLocks noChangeAspect="1"/>
          </p:cNvPicPr>
          <p:nvPr/>
        </p:nvPicPr>
        <p:blipFill>
          <a:blip r:embed="rId2"/>
          <a:stretch>
            <a:fillRect/>
          </a:stretch>
        </p:blipFill>
        <p:spPr>
          <a:xfrm>
            <a:off x="954535" y="933270"/>
            <a:ext cx="8278961" cy="5612524"/>
          </a:xfrm>
          <a:prstGeom prst="rect">
            <a:avLst/>
          </a:prstGeom>
        </p:spPr>
      </p:pic>
    </p:spTree>
    <p:extLst>
      <p:ext uri="{BB962C8B-B14F-4D97-AF65-F5344CB8AC3E}">
        <p14:creationId xmlns:p14="http://schemas.microsoft.com/office/powerpoint/2010/main" val="166834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（主线程）</a:t>
            </a:r>
            <a:endParaRPr altLang="zh-CN" sz="2000" b="1">
              <a:solidFill>
                <a:srgbClr val="095575"/>
              </a:solidFill>
              <a:latin typeface="微软雅黑" panose="020B0503020204020204" pitchFamily="34" charset="-122"/>
              <a:ea typeface="微软雅黑" panose="020B0503020204020204" pitchFamily="34" charset="-122"/>
            </a:endParaRPr>
          </a:p>
        </p:txBody>
      </p:sp>
      <p:sp>
        <p:nvSpPr>
          <p:cNvPr id="6" name="矩形 5"/>
          <p:cNvSpPr/>
          <p:nvPr/>
        </p:nvSpPr>
        <p:spPr>
          <a:xfrm>
            <a:off x="1679026" y="1876096"/>
            <a:ext cx="1316421" cy="4177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smtClean="0"/>
              <a:t>阻塞获取</a:t>
            </a:r>
            <a:r>
              <a:rPr lang="en-US" altLang="zh-CN" sz="1200" smtClean="0"/>
              <a:t>ipc</a:t>
            </a:r>
            <a:r>
              <a:rPr lang="zh-CN" altLang="en-US" sz="1200" smtClean="0"/>
              <a:t>消息</a:t>
            </a:r>
            <a:endParaRPr lang="zh-CN" altLang="en-US" sz="1200"/>
          </a:p>
        </p:txBody>
      </p:sp>
      <p:sp>
        <p:nvSpPr>
          <p:cNvPr id="8" name="矩形 7"/>
          <p:cNvSpPr/>
          <p:nvPr/>
        </p:nvSpPr>
        <p:spPr>
          <a:xfrm>
            <a:off x="1679025" y="2674883"/>
            <a:ext cx="1316421" cy="4177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smtClean="0"/>
              <a:t>提取消息</a:t>
            </a:r>
            <a:r>
              <a:rPr lang="en-US" altLang="zh-CN" sz="1200" smtClean="0"/>
              <a:t>ID</a:t>
            </a:r>
            <a:r>
              <a:rPr lang="zh-CN" altLang="en-US" sz="1200" smtClean="0"/>
              <a:t>，查找消息事件</a:t>
            </a:r>
            <a:endParaRPr lang="zh-CN" altLang="en-US" sz="1200"/>
          </a:p>
        </p:txBody>
      </p:sp>
      <p:sp>
        <p:nvSpPr>
          <p:cNvPr id="9" name="矩形 8"/>
          <p:cNvSpPr/>
          <p:nvPr/>
        </p:nvSpPr>
        <p:spPr>
          <a:xfrm>
            <a:off x="1679025" y="4769070"/>
            <a:ext cx="1316421" cy="4177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smtClean="0"/>
              <a:t>获取状态机当前状态</a:t>
            </a:r>
            <a:endParaRPr lang="zh-CN" altLang="en-US" sz="1200"/>
          </a:p>
        </p:txBody>
      </p:sp>
      <p:sp>
        <p:nvSpPr>
          <p:cNvPr id="10" name="菱形 9"/>
          <p:cNvSpPr/>
          <p:nvPr/>
        </p:nvSpPr>
        <p:spPr>
          <a:xfrm>
            <a:off x="1533193" y="3473670"/>
            <a:ext cx="1608084"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smtClean="0"/>
              <a:t>消息事件存在</a:t>
            </a:r>
            <a:endParaRPr lang="zh-CN" altLang="en-US" sz="1200"/>
          </a:p>
        </p:txBody>
      </p:sp>
      <p:cxnSp>
        <p:nvCxnSpPr>
          <p:cNvPr id="12" name="直接箭头连接符 11"/>
          <p:cNvCxnSpPr>
            <a:stCxn id="6" idx="2"/>
            <a:endCxn id="8" idx="0"/>
          </p:cNvCxnSpPr>
          <p:nvPr/>
        </p:nvCxnSpPr>
        <p:spPr>
          <a:xfrm flipH="1">
            <a:off x="2337236" y="2293883"/>
            <a:ext cx="1" cy="381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a:stCxn id="8" idx="2"/>
            <a:endCxn id="10" idx="0"/>
          </p:cNvCxnSpPr>
          <p:nvPr/>
        </p:nvCxnSpPr>
        <p:spPr>
          <a:xfrm flipH="1">
            <a:off x="2337235" y="3092670"/>
            <a:ext cx="1" cy="381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a:stCxn id="10" idx="2"/>
            <a:endCxn id="9" idx="0"/>
          </p:cNvCxnSpPr>
          <p:nvPr/>
        </p:nvCxnSpPr>
        <p:spPr>
          <a:xfrm>
            <a:off x="2337235" y="4388070"/>
            <a:ext cx="1" cy="381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a:endCxn id="6" idx="0"/>
          </p:cNvCxnSpPr>
          <p:nvPr/>
        </p:nvCxnSpPr>
        <p:spPr>
          <a:xfrm>
            <a:off x="2337235" y="1340069"/>
            <a:ext cx="2" cy="5360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肘形连接符 21"/>
          <p:cNvCxnSpPr>
            <a:stCxn id="10" idx="3"/>
          </p:cNvCxnSpPr>
          <p:nvPr/>
        </p:nvCxnSpPr>
        <p:spPr>
          <a:xfrm flipH="1" flipV="1">
            <a:off x="2337236" y="1615967"/>
            <a:ext cx="804041" cy="2314903"/>
          </a:xfrm>
          <a:prstGeom prst="bentConnector4">
            <a:avLst>
              <a:gd name="adj1" fmla="val -76470"/>
              <a:gd name="adj2" fmla="val 100397"/>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矩形 24"/>
          <p:cNvSpPr/>
          <p:nvPr/>
        </p:nvSpPr>
        <p:spPr>
          <a:xfrm>
            <a:off x="1679024" y="5567857"/>
            <a:ext cx="1316421" cy="417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200" smtClean="0"/>
              <a:t>调用状态机</a:t>
            </a:r>
            <a:r>
              <a:rPr lang="en-US" altLang="zh-CN" sz="1200" smtClean="0"/>
              <a:t>API</a:t>
            </a:r>
            <a:r>
              <a:rPr lang="zh-CN" altLang="en-US" sz="1200" smtClean="0"/>
              <a:t>的处理，等待结果</a:t>
            </a:r>
            <a:endParaRPr lang="zh-CN" altLang="en-US" sz="1200"/>
          </a:p>
        </p:txBody>
      </p:sp>
      <p:cxnSp>
        <p:nvCxnSpPr>
          <p:cNvPr id="30" name="直接箭头连接符 29"/>
          <p:cNvCxnSpPr>
            <a:stCxn id="9" idx="2"/>
            <a:endCxn id="25" idx="0"/>
          </p:cNvCxnSpPr>
          <p:nvPr/>
        </p:nvCxnSpPr>
        <p:spPr>
          <a:xfrm flipH="1">
            <a:off x="2337235" y="5186857"/>
            <a:ext cx="1" cy="381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肘形连接符 43"/>
          <p:cNvCxnSpPr>
            <a:stCxn id="25" idx="1"/>
          </p:cNvCxnSpPr>
          <p:nvPr/>
        </p:nvCxnSpPr>
        <p:spPr>
          <a:xfrm rot="10800000" flipH="1">
            <a:off x="1679024" y="1615967"/>
            <a:ext cx="658210" cy="4160785"/>
          </a:xfrm>
          <a:prstGeom prst="bentConnector4">
            <a:avLst>
              <a:gd name="adj1" fmla="val -71857"/>
              <a:gd name="adj2" fmla="val 99873"/>
            </a:avLst>
          </a:prstGeom>
          <a:ln>
            <a:tailEnd type="triangle"/>
          </a:ln>
        </p:spPr>
        <p:style>
          <a:lnRef idx="2">
            <a:schemeClr val="accent2"/>
          </a:lnRef>
          <a:fillRef idx="0">
            <a:schemeClr val="accent2"/>
          </a:fillRef>
          <a:effectRef idx="1">
            <a:schemeClr val="accent2"/>
          </a:effectRef>
          <a:fontRef idx="minor">
            <a:schemeClr val="tx1"/>
          </a:fontRef>
        </p:style>
      </p:cxnSp>
      <p:sp>
        <p:nvSpPr>
          <p:cNvPr id="50" name="文本框 49"/>
          <p:cNvSpPr txBox="1"/>
          <p:nvPr/>
        </p:nvSpPr>
        <p:spPr>
          <a:xfrm>
            <a:off x="3116760" y="3726420"/>
            <a:ext cx="603050" cy="276999"/>
          </a:xfrm>
          <a:prstGeom prst="rect">
            <a:avLst/>
          </a:prstGeom>
          <a:noFill/>
        </p:spPr>
        <p:txBody>
          <a:bodyPr wrap="none" rtlCol="0">
            <a:spAutoFit/>
          </a:bodyPr>
          <a:lstStyle/>
          <a:p>
            <a:r>
              <a:rPr lang="en-US" altLang="zh-CN" sz="1200" b="1" smtClean="0">
                <a:solidFill>
                  <a:srgbClr val="FF0000"/>
                </a:solidFill>
              </a:rPr>
              <a:t>FALSE</a:t>
            </a:r>
            <a:endParaRPr lang="zh-CN" altLang="en-US" sz="1200" b="1">
              <a:solidFill>
                <a:srgbClr val="FF0000"/>
              </a:solidFill>
            </a:endParaRPr>
          </a:p>
        </p:txBody>
      </p:sp>
      <p:sp>
        <p:nvSpPr>
          <p:cNvPr id="51" name="文本框 50"/>
          <p:cNvSpPr txBox="1"/>
          <p:nvPr/>
        </p:nvSpPr>
        <p:spPr>
          <a:xfrm>
            <a:off x="2259500" y="4382264"/>
            <a:ext cx="554960" cy="276999"/>
          </a:xfrm>
          <a:prstGeom prst="rect">
            <a:avLst/>
          </a:prstGeom>
          <a:noFill/>
        </p:spPr>
        <p:txBody>
          <a:bodyPr wrap="none" rtlCol="0">
            <a:spAutoFit/>
          </a:bodyPr>
          <a:lstStyle/>
          <a:p>
            <a:r>
              <a:rPr lang="en-US" altLang="zh-CN" sz="1200" b="1" smtClean="0">
                <a:solidFill>
                  <a:schemeClr val="accent6"/>
                </a:solidFill>
              </a:rPr>
              <a:t>TRUE</a:t>
            </a:r>
            <a:endParaRPr lang="zh-CN" altLang="en-US" sz="1200" b="1">
              <a:solidFill>
                <a:schemeClr val="accent6"/>
              </a:solidFill>
            </a:endParaRPr>
          </a:p>
        </p:txBody>
      </p:sp>
      <p:cxnSp>
        <p:nvCxnSpPr>
          <p:cNvPr id="58" name="直接箭头连接符 57"/>
          <p:cNvCxnSpPr>
            <a:stCxn id="25" idx="3"/>
          </p:cNvCxnSpPr>
          <p:nvPr/>
        </p:nvCxnSpPr>
        <p:spPr>
          <a:xfrm>
            <a:off x="2995445" y="5776751"/>
            <a:ext cx="2617079" cy="1"/>
          </a:xfrm>
          <a:prstGeom prst="straightConnector1">
            <a:avLst/>
          </a:prstGeom>
          <a:ln w="12700">
            <a:solidFill>
              <a:schemeClr val="tx1"/>
            </a:solidFill>
            <a:prstDash val="dashDot"/>
            <a:headEnd type="ova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612524" y="5567857"/>
            <a:ext cx="2492990" cy="369332"/>
          </a:xfrm>
          <a:prstGeom prst="rect">
            <a:avLst/>
          </a:prstGeom>
          <a:noFill/>
        </p:spPr>
        <p:txBody>
          <a:bodyPr wrap="none" rtlCol="0">
            <a:spAutoFit/>
          </a:bodyPr>
          <a:lstStyle/>
          <a:p>
            <a:r>
              <a:rPr lang="zh-CN" altLang="en-US" smtClean="0"/>
              <a:t>与状态机形成调用关系</a:t>
            </a:r>
            <a:endParaRPr lang="zh-CN" altLang="en-US"/>
          </a:p>
        </p:txBody>
      </p:sp>
      <p:sp>
        <p:nvSpPr>
          <p:cNvPr id="60" name="文本框 59"/>
          <p:cNvSpPr txBox="1"/>
          <p:nvPr/>
        </p:nvSpPr>
        <p:spPr>
          <a:xfrm>
            <a:off x="5612524" y="5038088"/>
            <a:ext cx="3558988" cy="369332"/>
          </a:xfrm>
          <a:prstGeom prst="rect">
            <a:avLst/>
          </a:prstGeom>
          <a:noFill/>
        </p:spPr>
        <p:txBody>
          <a:bodyPr wrap="none" rtlCol="0">
            <a:spAutoFit/>
          </a:bodyPr>
          <a:lstStyle/>
          <a:p>
            <a:r>
              <a:rPr lang="en-US" altLang="zh-CN" smtClean="0"/>
              <a:t>nm_fsm_rum(</a:t>
            </a:r>
            <a:r>
              <a:rPr lang="zh-CN" altLang="en-US" smtClean="0"/>
              <a:t>状态， 事件， 消息</a:t>
            </a:r>
            <a:r>
              <a:rPr lang="en-US" altLang="zh-CN" smtClean="0"/>
              <a:t>)</a:t>
            </a:r>
            <a:endParaRPr lang="zh-CN" altLang="en-US"/>
          </a:p>
        </p:txBody>
      </p:sp>
    </p:spTree>
    <p:extLst>
      <p:ext uri="{BB962C8B-B14F-4D97-AF65-F5344CB8AC3E}">
        <p14:creationId xmlns:p14="http://schemas.microsoft.com/office/powerpoint/2010/main" val="834545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结构 （状态服务链表、服务控制节点）</a:t>
            </a:r>
            <a:endParaRPr altLang="zh-CN" sz="2000" b="1">
              <a:solidFill>
                <a:srgbClr val="09557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0621" y="1253358"/>
            <a:ext cx="3778599" cy="4247317"/>
          </a:xfrm>
          <a:prstGeom prst="rect">
            <a:avLst/>
          </a:prstGeom>
          <a:noFill/>
        </p:spPr>
        <p:txBody>
          <a:bodyPr wrap="none" rtlCol="0">
            <a:spAutoFit/>
          </a:bodyPr>
          <a:lstStyle/>
          <a:p>
            <a:r>
              <a:rPr lang="en-US" altLang="zh-CN" smtClean="0"/>
              <a:t>//</a:t>
            </a:r>
            <a:r>
              <a:rPr lang="en-US" altLang="zh-CN"/>
              <a:t> </a:t>
            </a:r>
            <a:r>
              <a:rPr lang="zh-CN" altLang="en-US"/>
              <a:t>指定某一状态的服务链表   </a:t>
            </a:r>
            <a:endParaRPr lang="en-US" altLang="zh-CN" smtClean="0"/>
          </a:p>
          <a:p>
            <a:r>
              <a:rPr lang="en-US" altLang="zh-CN" smtClean="0"/>
              <a:t>//</a:t>
            </a:r>
            <a:r>
              <a:rPr lang="zh-CN" altLang="en-US" smtClean="0"/>
              <a:t>（</a:t>
            </a:r>
            <a:r>
              <a:rPr lang="en-US" altLang="zh-CN"/>
              <a:t>INIT</a:t>
            </a:r>
            <a:r>
              <a:rPr lang="zh-CN" altLang="en-US"/>
              <a:t>、 </a:t>
            </a:r>
            <a:r>
              <a:rPr lang="en-US" altLang="zh-CN"/>
              <a:t>READY</a:t>
            </a:r>
            <a:r>
              <a:rPr lang="zh-CN" altLang="en-US"/>
              <a:t>、 </a:t>
            </a:r>
            <a:r>
              <a:rPr lang="en-US" altLang="zh-CN"/>
              <a:t>UP</a:t>
            </a:r>
            <a:r>
              <a:rPr lang="zh-CN" altLang="en-US"/>
              <a:t>、 </a:t>
            </a:r>
            <a:r>
              <a:rPr lang="en-US" altLang="zh-CN"/>
              <a:t>DOWN</a:t>
            </a:r>
            <a:r>
              <a:rPr lang="zh-CN" altLang="en-US" smtClean="0"/>
              <a:t>）</a:t>
            </a:r>
            <a:endParaRPr lang="en-US" altLang="zh-CN" smtClean="0"/>
          </a:p>
          <a:p>
            <a:r>
              <a:rPr lang="en-US" altLang="zh-CN" smtClean="0"/>
              <a:t>struct</a:t>
            </a:r>
            <a:r>
              <a:rPr lang="en-US" altLang="zh-CN"/>
              <a:t> service_list</a:t>
            </a:r>
          </a:p>
          <a:p>
            <a:r>
              <a:rPr lang="en-US" altLang="zh-CN"/>
              <a:t>{</a:t>
            </a:r>
          </a:p>
          <a:p>
            <a:r>
              <a:rPr lang="en-US" altLang="zh-CN"/>
              <a:t>    struct service_list *next;</a:t>
            </a:r>
          </a:p>
          <a:p>
            <a:r>
              <a:rPr lang="en-US" altLang="zh-CN"/>
              <a:t>    lc_char *name;</a:t>
            </a:r>
          </a:p>
          <a:p>
            <a:r>
              <a:rPr lang="en-US" altLang="zh-CN"/>
              <a:t>    const struct service_ops *ops;</a:t>
            </a:r>
          </a:p>
          <a:p>
            <a:r>
              <a:rPr lang="en-US" altLang="zh-CN"/>
              <a:t>};</a:t>
            </a:r>
          </a:p>
          <a:p>
            <a:r>
              <a:rPr lang="en-US" altLang="zh-CN"/>
              <a:t/>
            </a:r>
            <a:br>
              <a:rPr lang="en-US" altLang="zh-CN"/>
            </a:br>
            <a:r>
              <a:rPr lang="en-US" altLang="zh-CN" smtClean="0"/>
              <a:t>struct</a:t>
            </a:r>
            <a:r>
              <a:rPr lang="en-US" altLang="zh-CN"/>
              <a:t> nm_mgt_services</a:t>
            </a:r>
          </a:p>
          <a:p>
            <a:r>
              <a:rPr lang="en-US" altLang="zh-CN"/>
              <a:t>{</a:t>
            </a:r>
          </a:p>
          <a:p>
            <a:r>
              <a:rPr lang="en-US" altLang="zh-CN"/>
              <a:t>    pthread_rwlock_t lock;</a:t>
            </a:r>
          </a:p>
          <a:p>
            <a:r>
              <a:rPr lang="en-US" altLang="zh-CN"/>
              <a:t>    struct service_list *service;</a:t>
            </a:r>
          </a:p>
          <a:p>
            <a:r>
              <a:rPr lang="en-US" altLang="zh-CN"/>
              <a:t>};</a:t>
            </a:r>
          </a:p>
          <a:p>
            <a:endParaRPr lang="zh-CN" altLang="en-US"/>
          </a:p>
        </p:txBody>
      </p:sp>
      <p:sp>
        <p:nvSpPr>
          <p:cNvPr id="5" name="文本框 4"/>
          <p:cNvSpPr txBox="1"/>
          <p:nvPr/>
        </p:nvSpPr>
        <p:spPr>
          <a:xfrm>
            <a:off x="5295900" y="1253358"/>
            <a:ext cx="5243743" cy="2862322"/>
          </a:xfrm>
          <a:prstGeom prst="rect">
            <a:avLst/>
          </a:prstGeom>
          <a:noFill/>
        </p:spPr>
        <p:txBody>
          <a:bodyPr wrap="none" rtlCol="0">
            <a:spAutoFit/>
          </a:bodyPr>
          <a:lstStyle/>
          <a:p>
            <a:r>
              <a:rPr lang="en-US" altLang="zh-CN" smtClean="0"/>
              <a:t>//</a:t>
            </a:r>
            <a:r>
              <a:rPr lang="en-US" altLang="zh-CN"/>
              <a:t> </a:t>
            </a:r>
            <a:r>
              <a:rPr lang="zh-CN" altLang="en-US"/>
              <a:t>单个服务的实现 （</a:t>
            </a:r>
            <a:r>
              <a:rPr lang="en-US" altLang="zh-CN"/>
              <a:t>firewall</a:t>
            </a:r>
            <a:r>
              <a:rPr lang="zh-CN" altLang="en-US"/>
              <a:t>、</a:t>
            </a:r>
            <a:r>
              <a:rPr lang="en-US" altLang="zh-CN"/>
              <a:t>dnsmasq</a:t>
            </a:r>
            <a:r>
              <a:rPr lang="zh-CN" altLang="en-US"/>
              <a:t>、等等）</a:t>
            </a:r>
          </a:p>
          <a:p>
            <a:r>
              <a:rPr lang="en-US" altLang="zh-CN"/>
              <a:t>typedef struct service_ops</a:t>
            </a:r>
          </a:p>
          <a:p>
            <a:r>
              <a:rPr lang="en-US" altLang="zh-CN"/>
              <a:t>{</a:t>
            </a:r>
          </a:p>
          <a:p>
            <a:r>
              <a:rPr lang="en-US" altLang="zh-CN"/>
              <a:t>    lc_char         *name;</a:t>
            </a:r>
          </a:p>
          <a:p>
            <a:r>
              <a:rPr lang="en-US" altLang="zh-CN"/>
              <a:t>    service_id_item id;</a:t>
            </a:r>
          </a:p>
          <a:p>
            <a:r>
              <a:rPr lang="en-US" altLang="zh-CN"/>
              <a:t>    lc_int32        (* start)(void);</a:t>
            </a:r>
          </a:p>
          <a:p>
            <a:r>
              <a:rPr lang="en-US" altLang="zh-CN"/>
              <a:t>    lc_int32        (* stop)(void);</a:t>
            </a:r>
          </a:p>
          <a:p>
            <a:r>
              <a:rPr lang="en-US" altLang="zh-CN"/>
              <a:t>    lc_int32        (* restart)(void);</a:t>
            </a:r>
          </a:p>
          <a:p>
            <a:r>
              <a:rPr lang="en-US" altLang="zh-CN"/>
              <a:t>}service_ops;</a:t>
            </a:r>
          </a:p>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0838" y="1020056"/>
            <a:ext cx="9180718" cy="4524315"/>
          </a:xfrm>
          <a:prstGeom prst="rect">
            <a:avLst/>
          </a:prstGeom>
          <a:noFill/>
        </p:spPr>
        <p:txBody>
          <a:bodyPr wrap="none" rtlCol="0">
            <a:spAutoFit/>
          </a:bodyPr>
          <a:lstStyle/>
          <a:p>
            <a:r>
              <a:rPr lang="en-US" altLang="zh-CN" smtClean="0"/>
              <a:t>//</a:t>
            </a:r>
            <a:r>
              <a:rPr lang="en-US" altLang="zh-CN"/>
              <a:t> </a:t>
            </a:r>
            <a:r>
              <a:rPr lang="zh-CN" altLang="en-US"/>
              <a:t>将某服务添加到某状态的服务链表中</a:t>
            </a:r>
          </a:p>
          <a:p>
            <a:r>
              <a:rPr lang="en-US" altLang="zh-CN"/>
              <a:t>lc_int32 </a:t>
            </a:r>
            <a:r>
              <a:rPr lang="en-US" altLang="zh-CN" smtClean="0"/>
              <a:t>service_registerister(struct</a:t>
            </a:r>
            <a:r>
              <a:rPr lang="en-US" altLang="zh-CN"/>
              <a:t> nm_mgt_services *nm_mgt_service, </a:t>
            </a:r>
            <a:endParaRPr lang="en-US" altLang="zh-CN" smtClean="0"/>
          </a:p>
          <a:p>
            <a:r>
              <a:rPr lang="en-US" altLang="zh-CN"/>
              <a:t>	</a:t>
            </a:r>
            <a:r>
              <a:rPr lang="en-US" altLang="zh-CN" smtClean="0"/>
              <a:t>	         const</a:t>
            </a:r>
            <a:r>
              <a:rPr lang="en-US" altLang="zh-CN"/>
              <a:t> lc_char *name, </a:t>
            </a:r>
            <a:endParaRPr lang="en-US" altLang="zh-CN" smtClean="0"/>
          </a:p>
          <a:p>
            <a:r>
              <a:rPr lang="en-US" altLang="zh-CN"/>
              <a:t>	</a:t>
            </a:r>
            <a:r>
              <a:rPr lang="en-US" altLang="zh-CN" smtClean="0"/>
              <a:t>	         const</a:t>
            </a:r>
            <a:r>
              <a:rPr lang="en-US" altLang="zh-CN"/>
              <a:t> struct service_ops *ops);</a:t>
            </a:r>
          </a:p>
          <a:p>
            <a:r>
              <a:rPr lang="en-US" altLang="zh-CN"/>
              <a:t/>
            </a:r>
            <a:br>
              <a:rPr lang="en-US" altLang="zh-CN"/>
            </a:br>
            <a:r>
              <a:rPr lang="en-US" altLang="zh-CN" smtClean="0"/>
              <a:t>//</a:t>
            </a:r>
            <a:r>
              <a:rPr lang="en-US" altLang="zh-CN"/>
              <a:t> </a:t>
            </a:r>
            <a:r>
              <a:rPr lang="zh-CN" altLang="en-US"/>
              <a:t>清除某状态服务链表中的服务</a:t>
            </a:r>
          </a:p>
          <a:p>
            <a:r>
              <a:rPr lang="en-US" altLang="zh-CN"/>
              <a:t>void </a:t>
            </a:r>
            <a:r>
              <a:rPr lang="en-US" altLang="zh-CN" smtClean="0"/>
              <a:t>service_unregisterister(struct</a:t>
            </a:r>
            <a:r>
              <a:rPr lang="en-US" altLang="zh-CN"/>
              <a:t> nm_mgt_services *nm_mgt_service, const lc_char *name);</a:t>
            </a:r>
          </a:p>
          <a:p>
            <a:r>
              <a:rPr lang="en-US" altLang="zh-CN"/>
              <a:t>void </a:t>
            </a:r>
            <a:r>
              <a:rPr lang="en-US" altLang="zh-CN" smtClean="0"/>
              <a:t>service_unregisterister_all(struct</a:t>
            </a:r>
            <a:r>
              <a:rPr lang="en-US" altLang="zh-CN"/>
              <a:t> nm_mgt_services *nm_mgt_service);</a:t>
            </a:r>
          </a:p>
          <a:p>
            <a:endParaRPr lang="en-US" altLang="zh-CN" smtClean="0"/>
          </a:p>
          <a:p>
            <a:r>
              <a:rPr lang="en-US" altLang="zh-CN" smtClean="0"/>
              <a:t>// </a:t>
            </a:r>
            <a:r>
              <a:rPr lang="zh-CN" altLang="en-US" smtClean="0"/>
              <a:t>调用服务接口</a:t>
            </a:r>
            <a:endParaRPr lang="en-US" altLang="zh-CN" smtClean="0"/>
          </a:p>
          <a:p>
            <a:r>
              <a:rPr lang="en-US" altLang="zh-CN" smtClean="0"/>
              <a:t>lc_int32</a:t>
            </a:r>
            <a:r>
              <a:rPr lang="en-US" altLang="zh-CN"/>
              <a:t> do_service_action(const lc_char *name, const lc_char *action</a:t>
            </a:r>
            <a:r>
              <a:rPr lang="en-US" altLang="zh-CN" smtClean="0"/>
              <a:t>);</a:t>
            </a:r>
          </a:p>
          <a:p>
            <a:endParaRPr lang="en-US" altLang="zh-CN"/>
          </a:p>
          <a:p>
            <a:r>
              <a:rPr lang="en-US" altLang="zh-CN" smtClean="0"/>
              <a:t>//</a:t>
            </a:r>
            <a:r>
              <a:rPr lang="en-US" altLang="zh-CN"/>
              <a:t> </a:t>
            </a:r>
            <a:r>
              <a:rPr lang="zh-CN" altLang="en-US"/>
              <a:t>状态服务链表的切换</a:t>
            </a:r>
          </a:p>
          <a:p>
            <a:r>
              <a:rPr lang="en-US" altLang="zh-CN"/>
              <a:t>void nm_mgt_handler_update(struct nm_mgt_services *nm_mgt_service);</a:t>
            </a:r>
          </a:p>
          <a:p>
            <a:endParaRPr lang="en-US" altLang="zh-CN"/>
          </a:p>
          <a:p>
            <a:endParaRPr lang="zh-CN" altLang="en-US"/>
          </a:p>
        </p:txBody>
      </p:sp>
      <p:sp>
        <p:nvSpPr>
          <p:cNvPr id="5"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结构 （服务管理接口）</a:t>
            </a:r>
            <a:endParaRPr altLang="zh-CN"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8277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6027" y="1001111"/>
            <a:ext cx="9364717" cy="4910958"/>
          </a:xfrm>
          <a:prstGeom prst="rect">
            <a:avLst/>
          </a:prstGeom>
          <a:noFill/>
        </p:spPr>
        <p:txBody>
          <a:bodyPr wrap="square" rtlCol="0">
            <a:spAutoFit/>
          </a:bodyPr>
          <a:lstStyle/>
          <a:p>
            <a:r>
              <a:rPr lang="zh-CN" altLang="en-US" smtClean="0"/>
              <a:t>定义消息</a:t>
            </a:r>
            <a:r>
              <a:rPr lang="en-US" altLang="zh-CN" smtClean="0"/>
              <a:t>ID</a:t>
            </a:r>
            <a:r>
              <a:rPr lang="zh-CN" altLang="en-US" smtClean="0"/>
              <a:t>：</a:t>
            </a:r>
            <a:r>
              <a:rPr lang="en-US" altLang="zh-CN" smtClean="0"/>
              <a:t>router_platform/include/ipc_msg_id_define.h</a:t>
            </a:r>
          </a:p>
          <a:p>
            <a:endParaRPr lang="en-US" altLang="zh-CN"/>
          </a:p>
          <a:p>
            <a:r>
              <a:rPr lang="en-US" altLang="zh-CN" smtClean="0"/>
              <a:t>…</a:t>
            </a:r>
          </a:p>
          <a:p>
            <a:r>
              <a:rPr lang="en-US" altLang="zh-CN" smtClean="0"/>
              <a:t>/* 66 is incremental value */</a:t>
            </a:r>
          </a:p>
          <a:p>
            <a:r>
              <a:rPr lang="en-US" altLang="zh-CN"/>
              <a:t>#define NM_MSG_DEMOSRV_RELOAD_REQ	(NM_MSG_ID_START </a:t>
            </a:r>
            <a:r>
              <a:rPr lang="en-US" altLang="zh-CN" smtClean="0"/>
              <a:t>+ 66)</a:t>
            </a:r>
          </a:p>
          <a:p>
            <a:endParaRPr lang="en-US" altLang="zh-CN"/>
          </a:p>
          <a:p>
            <a:r>
              <a:rPr lang="zh-CN" altLang="en-US"/>
              <a:t>定义</a:t>
            </a:r>
            <a:r>
              <a:rPr lang="zh-CN" altLang="en-US" smtClean="0"/>
              <a:t>事件</a:t>
            </a:r>
            <a:r>
              <a:rPr lang="en-US" altLang="zh-CN" smtClean="0"/>
              <a:t>ID</a:t>
            </a:r>
            <a:r>
              <a:rPr lang="zh-CN" altLang="en-US" smtClean="0"/>
              <a:t>：</a:t>
            </a:r>
            <a:r>
              <a:rPr lang="en-US" altLang="zh-CN"/>
              <a:t>router_platform/app/nm_fsm.h</a:t>
            </a:r>
          </a:p>
          <a:p>
            <a:r>
              <a:rPr lang="en-US" altLang="zh-CN"/>
              <a:t>enum nm_event {</a:t>
            </a:r>
          </a:p>
          <a:p>
            <a:r>
              <a:rPr lang="en-US" altLang="zh-CN"/>
              <a:t>	…</a:t>
            </a:r>
          </a:p>
          <a:p>
            <a:r>
              <a:rPr lang="en-US" altLang="zh-CN"/>
              <a:t>	NM_DEMOSRV_RELOAD_EV,</a:t>
            </a:r>
          </a:p>
          <a:p>
            <a:r>
              <a:rPr lang="en-US" altLang="zh-CN"/>
              <a:t>}</a:t>
            </a:r>
            <a:endParaRPr lang="zh-CN" altLang="en-US"/>
          </a:p>
          <a:p>
            <a:endParaRPr lang="en-US" altLang="zh-CN"/>
          </a:p>
          <a:p>
            <a:r>
              <a:rPr lang="zh-CN" altLang="en-US"/>
              <a:t>初始化消息</a:t>
            </a:r>
            <a:r>
              <a:rPr lang="en-US" altLang="zh-CN"/>
              <a:t>-</a:t>
            </a:r>
            <a:r>
              <a:rPr lang="zh-CN" altLang="en-US"/>
              <a:t>事件表：</a:t>
            </a:r>
            <a:r>
              <a:rPr lang="en-US" altLang="zh-CN"/>
              <a:t>router_platform/app/nm_fsm.h:nm_fsm_init</a:t>
            </a:r>
            <a:r>
              <a:rPr lang="en-US" altLang="zh-CN" smtClean="0"/>
              <a:t>()</a:t>
            </a:r>
            <a:endParaRPr lang="en-US" altLang="zh-CN"/>
          </a:p>
          <a:p>
            <a:r>
              <a:rPr lang="en-US" altLang="zh-CN"/>
              <a:t>nm_fsm_ev[NM_DEMOSRV_RELOAD_EV] = NM_MSG_DEMOSRV_RELOAD_REQ</a:t>
            </a:r>
          </a:p>
          <a:p>
            <a:endParaRPr lang="en-US" altLang="zh-CN"/>
          </a:p>
          <a:p>
            <a:r>
              <a:rPr lang="zh-CN" altLang="en-US"/>
              <a:t>事件</a:t>
            </a:r>
            <a:r>
              <a:rPr lang="en-US" altLang="zh-CN"/>
              <a:t>-</a:t>
            </a:r>
            <a:r>
              <a:rPr lang="zh-CN" altLang="en-US"/>
              <a:t>处理</a:t>
            </a:r>
            <a:r>
              <a:rPr lang="zh-CN" altLang="en-US" smtClean="0"/>
              <a:t>：</a:t>
            </a:r>
            <a:r>
              <a:rPr lang="en-US" altLang="zh-CN"/>
              <a:t>router_platform/app/nm_fsm.h:nm_fsm_init</a:t>
            </a:r>
            <a:r>
              <a:rPr lang="en-US" altLang="zh-CN" smtClean="0"/>
              <a:t>()</a:t>
            </a:r>
            <a:endParaRPr lang="en-US" altLang="zh-CN"/>
          </a:p>
          <a:p>
            <a:r>
              <a:rPr lang="en-US" altLang="zh-CN"/>
              <a:t>Nm_fsm_statall[NM_NET_INIT_STAT][NM_DEMOSRV_RELOAD_EV].func = nm_demosrv_call</a:t>
            </a:r>
            <a:endParaRPr lang="zh-CN" altLang="en-US"/>
          </a:p>
        </p:txBody>
      </p:sp>
      <p:sp>
        <p:nvSpPr>
          <p:cNvPr id="5"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消息定义、事件定义、消息</a:t>
            </a:r>
            <a:r>
              <a:rPr lang="en-US" altLang="zh-CN" sz="2000" b="1" smtClean="0">
                <a:solidFill>
                  <a:srgbClr val="095575"/>
                </a:solidFill>
                <a:latin typeface="微软雅黑" panose="020B0503020204020204" pitchFamily="34" charset="-122"/>
                <a:ea typeface="微软雅黑" panose="020B0503020204020204" pitchFamily="34" charset="-122"/>
              </a:rPr>
              <a:t>-</a:t>
            </a:r>
            <a:r>
              <a:rPr lang="zh-CN" altLang="en-US" sz="2000" b="1" smtClean="0">
                <a:solidFill>
                  <a:srgbClr val="095575"/>
                </a:solidFill>
                <a:latin typeface="微软雅黑" panose="020B0503020204020204" pitchFamily="34" charset="-122"/>
                <a:ea typeface="微软雅黑" panose="020B0503020204020204" pitchFamily="34" charset="-122"/>
              </a:rPr>
              <a:t>事件表、事件</a:t>
            </a:r>
            <a:r>
              <a:rPr lang="en-US" altLang="zh-CN" sz="2000" b="1" smtClean="0">
                <a:solidFill>
                  <a:srgbClr val="095575"/>
                </a:solidFill>
                <a:latin typeface="微软雅黑" panose="020B0503020204020204" pitchFamily="34" charset="-122"/>
                <a:ea typeface="微软雅黑" panose="020B0503020204020204" pitchFamily="34" charset="-122"/>
              </a:rPr>
              <a:t>-</a:t>
            </a:r>
            <a:r>
              <a:rPr lang="zh-CN" altLang="en-US" sz="2000" b="1" smtClean="0">
                <a:solidFill>
                  <a:srgbClr val="095575"/>
                </a:solidFill>
                <a:latin typeface="微软雅黑" panose="020B0503020204020204" pitchFamily="34" charset="-122"/>
                <a:ea typeface="微软雅黑" panose="020B0503020204020204" pitchFamily="34" charset="-122"/>
              </a:rPr>
              <a:t>处理</a:t>
            </a:r>
            <a:endParaRPr lang="zh-CN" altLang="en-US"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378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Demo</a:t>
            </a:r>
            <a:endParaRPr lang="zh-CN" altLang="en-US" sz="2000" b="1">
              <a:solidFill>
                <a:srgbClr val="095575"/>
              </a:solidFill>
              <a:latin typeface="微软雅黑" panose="020B0503020204020204" pitchFamily="34" charset="-122"/>
              <a:ea typeface="微软雅黑" panose="020B0503020204020204" pitchFamily="34"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26402910"/>
              </p:ext>
            </p:extLst>
          </p:nvPr>
        </p:nvGraphicFramePr>
        <p:xfrm>
          <a:off x="2787149" y="1762075"/>
          <a:ext cx="942641" cy="684176"/>
        </p:xfrm>
        <a:graphic>
          <a:graphicData uri="http://schemas.openxmlformats.org/presentationml/2006/ole">
            <mc:AlternateContent xmlns:mc="http://schemas.openxmlformats.org/markup-compatibility/2006">
              <mc:Choice xmlns:v="urn:schemas-microsoft-com:vml" Requires="v">
                <p:oleObj spid="_x0000_s1082" name="包装程序外壳对象" showAsIcon="1" r:id="rId3" imgW="688680" imgH="500400" progId="Package">
                  <p:embed/>
                </p:oleObj>
              </mc:Choice>
              <mc:Fallback>
                <p:oleObj name="包装程序外壳对象" showAsIcon="1" r:id="rId3" imgW="688680" imgH="500400" progId="Package">
                  <p:embed/>
                  <p:pic>
                    <p:nvPicPr>
                      <p:cNvPr id="0" name=""/>
                      <p:cNvPicPr/>
                      <p:nvPr/>
                    </p:nvPicPr>
                    <p:blipFill>
                      <a:blip r:embed="rId4"/>
                      <a:stretch>
                        <a:fillRect/>
                      </a:stretch>
                    </p:blipFill>
                    <p:spPr>
                      <a:xfrm>
                        <a:off x="2787149" y="1762075"/>
                        <a:ext cx="942641" cy="684176"/>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755463640"/>
              </p:ext>
            </p:extLst>
          </p:nvPr>
        </p:nvGraphicFramePr>
        <p:xfrm>
          <a:off x="2738270" y="2858045"/>
          <a:ext cx="991520" cy="729741"/>
        </p:xfrm>
        <a:graphic>
          <a:graphicData uri="http://schemas.openxmlformats.org/presentationml/2006/ole">
            <mc:AlternateContent xmlns:mc="http://schemas.openxmlformats.org/markup-compatibility/2006">
              <mc:Choice xmlns:v="urn:schemas-microsoft-com:vml" Requires="v">
                <p:oleObj spid="_x0000_s1083" name="包装程序外壳对象" showAsIcon="1" r:id="rId5" imgW="679680" imgH="500400" progId="Package">
                  <p:embed/>
                </p:oleObj>
              </mc:Choice>
              <mc:Fallback>
                <p:oleObj name="包装程序外壳对象" showAsIcon="1" r:id="rId5" imgW="679680" imgH="500400" progId="Package">
                  <p:embed/>
                  <p:pic>
                    <p:nvPicPr>
                      <p:cNvPr id="0" name=""/>
                      <p:cNvPicPr/>
                      <p:nvPr/>
                    </p:nvPicPr>
                    <p:blipFill>
                      <a:blip r:embed="rId6"/>
                      <a:stretch>
                        <a:fillRect/>
                      </a:stretch>
                    </p:blipFill>
                    <p:spPr>
                      <a:xfrm>
                        <a:off x="2738270" y="2858045"/>
                        <a:ext cx="991520" cy="729741"/>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18582172"/>
              </p:ext>
            </p:extLst>
          </p:nvPr>
        </p:nvGraphicFramePr>
        <p:xfrm>
          <a:off x="2633004" y="3855201"/>
          <a:ext cx="1205070" cy="732813"/>
        </p:xfrm>
        <a:graphic>
          <a:graphicData uri="http://schemas.openxmlformats.org/presentationml/2006/ole">
            <mc:AlternateContent xmlns:mc="http://schemas.openxmlformats.org/markup-compatibility/2006">
              <mc:Choice xmlns:v="urn:schemas-microsoft-com:vml" Requires="v">
                <p:oleObj spid="_x0000_s1084" name="包装程序外壳对象" showAsIcon="1" r:id="rId7" imgW="822960" imgH="500400" progId="Package">
                  <p:embed/>
                </p:oleObj>
              </mc:Choice>
              <mc:Fallback>
                <p:oleObj name="包装程序外壳对象" showAsIcon="1" r:id="rId7" imgW="822960" imgH="500400" progId="Package">
                  <p:embed/>
                  <p:pic>
                    <p:nvPicPr>
                      <p:cNvPr id="0" name=""/>
                      <p:cNvPicPr/>
                      <p:nvPr/>
                    </p:nvPicPr>
                    <p:blipFill>
                      <a:blip r:embed="rId8"/>
                      <a:stretch>
                        <a:fillRect/>
                      </a:stretch>
                    </p:blipFill>
                    <p:spPr>
                      <a:xfrm>
                        <a:off x="2633004" y="3855201"/>
                        <a:ext cx="1205070" cy="732813"/>
                      </a:xfrm>
                      <a:prstGeom prst="rect">
                        <a:avLst/>
                      </a:prstGeom>
                    </p:spPr>
                  </p:pic>
                </p:oleObj>
              </mc:Fallback>
            </mc:AlternateContent>
          </a:graphicData>
        </a:graphic>
      </p:graphicFrame>
      <p:sp>
        <p:nvSpPr>
          <p:cNvPr id="20" name="文本框 19"/>
          <p:cNvSpPr txBox="1"/>
          <p:nvPr/>
        </p:nvSpPr>
        <p:spPr>
          <a:xfrm>
            <a:off x="4920917" y="1930253"/>
            <a:ext cx="2279791" cy="2585323"/>
          </a:xfrm>
          <a:prstGeom prst="rect">
            <a:avLst/>
          </a:prstGeom>
          <a:noFill/>
        </p:spPr>
        <p:txBody>
          <a:bodyPr wrap="none" rtlCol="0">
            <a:spAutoFit/>
          </a:bodyPr>
          <a:lstStyle/>
          <a:p>
            <a:r>
              <a:rPr lang="en-US" altLang="zh-CN" smtClean="0"/>
              <a:t>Demo service </a:t>
            </a:r>
            <a:r>
              <a:rPr lang="zh-CN" altLang="en-US" smtClean="0"/>
              <a:t>的定义</a:t>
            </a:r>
            <a:endParaRPr lang="en-US" altLang="zh-CN" smtClean="0"/>
          </a:p>
          <a:p>
            <a:endParaRPr lang="en-US" altLang="zh-CN"/>
          </a:p>
          <a:p>
            <a:endParaRPr lang="en-US" altLang="zh-CN" smtClean="0"/>
          </a:p>
          <a:p>
            <a:endParaRPr lang="en-US" altLang="zh-CN"/>
          </a:p>
          <a:p>
            <a:r>
              <a:rPr lang="en-US" altLang="zh-CN" smtClean="0"/>
              <a:t>Demo service</a:t>
            </a:r>
            <a:r>
              <a:rPr lang="zh-CN" altLang="en-US" smtClean="0"/>
              <a:t>的实现</a:t>
            </a:r>
            <a:endParaRPr lang="en-US" altLang="zh-CN" smtClean="0"/>
          </a:p>
          <a:p>
            <a:endParaRPr lang="en-US" altLang="zh-CN" smtClean="0"/>
          </a:p>
          <a:p>
            <a:endParaRPr lang="en-US" altLang="zh-CN"/>
          </a:p>
          <a:p>
            <a:endParaRPr lang="en-US" altLang="zh-CN" smtClean="0"/>
          </a:p>
          <a:p>
            <a:r>
              <a:rPr lang="en-US" altLang="zh-CN" smtClean="0"/>
              <a:t>Demo service</a:t>
            </a:r>
            <a:r>
              <a:rPr lang="zh-CN" altLang="en-US" smtClean="0"/>
              <a:t>的调用</a:t>
            </a:r>
            <a:endParaRPr lang="zh-CN" altLang="en-US"/>
          </a:p>
        </p:txBody>
      </p:sp>
    </p:spTree>
    <p:extLst>
      <p:ext uri="{BB962C8B-B14F-4D97-AF65-F5344CB8AC3E}">
        <p14:creationId xmlns:p14="http://schemas.microsoft.com/office/powerpoint/2010/main" val="2438391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 firewall </a:t>
            </a:r>
            <a:r>
              <a:rPr lang="zh-CN" altLang="en-US" sz="2000" b="1">
                <a:solidFill>
                  <a:srgbClr val="095575"/>
                </a:solidFill>
                <a:latin typeface="微软雅黑" panose="020B0503020204020204" pitchFamily="34" charset="-122"/>
                <a:ea typeface="微软雅黑" panose="020B0503020204020204" pitchFamily="34" charset="-122"/>
              </a:rPr>
              <a:t>防火墙</a:t>
            </a:r>
            <a:r>
              <a:rPr lang="zh-CN" altLang="en-US" sz="2000" b="1" smtClean="0">
                <a:solidFill>
                  <a:srgbClr val="095575"/>
                </a:solidFill>
                <a:latin typeface="微软雅黑" panose="020B0503020204020204" pitchFamily="34" charset="-122"/>
                <a:ea typeface="微软雅黑" panose="020B0503020204020204" pitchFamily="34" charset="-122"/>
              </a:rPr>
              <a:t>（</a:t>
            </a:r>
            <a:r>
              <a:rPr lang="en-US" altLang="zh-CN" sz="2000" b="1" smtClean="0">
                <a:solidFill>
                  <a:srgbClr val="095575"/>
                </a:solidFill>
                <a:latin typeface="微软雅黑" panose="020B0503020204020204" pitchFamily="34" charset="-122"/>
                <a:ea typeface="微软雅黑" panose="020B0503020204020204" pitchFamily="34" charset="-122"/>
              </a:rPr>
              <a:t>Iptables/ip6tables</a:t>
            </a:r>
            <a:r>
              <a:rPr lang="zh-CN" altLang="en-US" sz="2000" b="1" smtClean="0">
                <a:solidFill>
                  <a:srgbClr val="095575"/>
                </a:solidFill>
                <a:latin typeface="微软雅黑" panose="020B0503020204020204" pitchFamily="34" charset="-122"/>
                <a:ea typeface="微软雅黑" panose="020B0503020204020204" pitchFamily="34" charset="-122"/>
              </a:rPr>
              <a:t>）</a:t>
            </a:r>
            <a:endParaRPr lang="zh-CN" altLang="en-US" sz="2000" b="1">
              <a:solidFill>
                <a:srgbClr val="09557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3640" y="2545577"/>
            <a:ext cx="3567002" cy="3831818"/>
          </a:xfrm>
          <a:prstGeom prst="rect">
            <a:avLst/>
          </a:prstGeom>
          <a:noFill/>
        </p:spPr>
        <p:txBody>
          <a:bodyPr wrap="none" rtlCol="0">
            <a:spAutoFit/>
          </a:bodyPr>
          <a:lstStyle/>
          <a:p>
            <a:pPr>
              <a:lnSpc>
                <a:spcPct val="150000"/>
              </a:lnSpc>
            </a:pPr>
            <a:endParaRPr lang="en-US" altLang="zh-CN" b="1" smtClean="0">
              <a:latin typeface="仿宋" panose="02010609060101010101" pitchFamily="49" charset="-122"/>
              <a:ea typeface="仿宋" panose="02010609060101010101" pitchFamily="49" charset="-122"/>
            </a:endParaRPr>
          </a:p>
          <a:p>
            <a:pPr lvl="0">
              <a:lnSpc>
                <a:spcPct val="150000"/>
              </a:lnSpc>
            </a:pPr>
            <a:r>
              <a:rPr lang="en-US" altLang="zh-CN" b="1">
                <a:latin typeface="仿宋" panose="02010609060101010101" pitchFamily="49" charset="-122"/>
                <a:ea typeface="仿宋" panose="02010609060101010101" pitchFamily="49" charset="-122"/>
                <a:cs typeface="Times New Roman" panose="02020603050405020304" pitchFamily="18" charset="0"/>
              </a:rPr>
              <a:t>iptables</a:t>
            </a:r>
            <a:r>
              <a:rPr lang="zh-CN" altLang="en-US" b="1" smtClean="0">
                <a:latin typeface="仿宋" panose="02010609060101010101" pitchFamily="49" charset="-122"/>
                <a:ea typeface="仿宋" panose="02010609060101010101" pitchFamily="49" charset="-122"/>
                <a:cs typeface="Times New Roman" panose="02020603050405020304" pitchFamily="18" charset="0"/>
              </a:rPr>
              <a:t>的五‘链’ （</a:t>
            </a:r>
            <a:r>
              <a:rPr lang="en-US" altLang="zh-CN" b="1" smtClean="0">
                <a:latin typeface="仿宋" panose="02010609060101010101" pitchFamily="49" charset="-122"/>
                <a:ea typeface="仿宋" panose="02010609060101010101" pitchFamily="49" charset="-122"/>
                <a:cs typeface="Times New Roman" panose="02020603050405020304" pitchFamily="18" charset="0"/>
              </a:rPr>
              <a:t>chains</a:t>
            </a:r>
            <a:r>
              <a:rPr lang="zh-CN" altLang="en-US" b="1"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b="1">
              <a:latin typeface="仿宋" panose="02010609060101010101" pitchFamily="49" charset="-122"/>
              <a:ea typeface="仿宋" panose="02010609060101010101" pitchFamily="49" charset="-122"/>
            </a:endParaRPr>
          </a:p>
          <a:p>
            <a:pPr>
              <a:lnSpc>
                <a:spcPct val="150000"/>
              </a:lnSpc>
            </a:pPr>
            <a:r>
              <a:rPr lang="zh-CN" altLang="en-US" b="1" smtClean="0">
                <a:latin typeface="仿宋" panose="02010609060101010101" pitchFamily="49" charset="-122"/>
                <a:ea typeface="仿宋" panose="02010609060101010101" pitchFamily="49" charset="-122"/>
              </a:rPr>
              <a:t>：作为</a:t>
            </a:r>
            <a:r>
              <a:rPr lang="zh-CN" altLang="en-US" b="1">
                <a:latin typeface="仿宋" panose="02010609060101010101" pitchFamily="49" charset="-122"/>
                <a:ea typeface="仿宋" panose="02010609060101010101" pitchFamily="49" charset="-122"/>
              </a:rPr>
              <a:t>关口进行把关 </a:t>
            </a:r>
            <a:endParaRPr lang="en-US" altLang="zh-CN" b="1" smtClean="0">
              <a:latin typeface="仿宋" panose="02010609060101010101" pitchFamily="49" charset="-122"/>
              <a:ea typeface="仿宋" panose="02010609060101010101" pitchFamily="49" charset="-122"/>
            </a:endParaRPr>
          </a:p>
          <a:p>
            <a:pPr>
              <a:lnSpc>
                <a:spcPct val="150000"/>
              </a:lnSpc>
            </a:pPr>
            <a:r>
              <a:rPr lang="en-US" altLang="zh-CN" b="1">
                <a:latin typeface="仿宋" panose="02010609060101010101" pitchFamily="49" charset="-122"/>
                <a:ea typeface="仿宋" panose="02010609060101010101" pitchFamily="49" charset="-122"/>
              </a:rPr>
              <a:t>PREROUTING  	</a:t>
            </a:r>
            <a:r>
              <a:rPr lang="en-US" altLang="zh-CN" b="1" smtClean="0">
                <a:latin typeface="仿宋" panose="02010609060101010101" pitchFamily="49" charset="-122"/>
                <a:ea typeface="仿宋" panose="02010609060101010101" pitchFamily="49" charset="-122"/>
              </a:rPr>
              <a:t>: </a:t>
            </a:r>
            <a:r>
              <a:rPr lang="zh-CN" altLang="zh-CN" b="1">
                <a:latin typeface="仿宋" panose="02010609060101010101" pitchFamily="49" charset="-122"/>
                <a:ea typeface="仿宋" panose="02010609060101010101" pitchFamily="49" charset="-122"/>
              </a:rPr>
              <a:t>路由前</a:t>
            </a:r>
          </a:p>
          <a:p>
            <a:pPr>
              <a:lnSpc>
                <a:spcPct val="150000"/>
              </a:lnSpc>
            </a:pPr>
            <a:r>
              <a:rPr lang="en-US" altLang="zh-CN" b="1">
                <a:latin typeface="仿宋" panose="02010609060101010101" pitchFamily="49" charset="-122"/>
                <a:ea typeface="仿宋" panose="02010609060101010101" pitchFamily="49" charset="-122"/>
              </a:rPr>
              <a:t>INPUT       	</a:t>
            </a:r>
            <a:r>
              <a:rPr lang="en-US" altLang="zh-CN" b="1" smtClean="0">
                <a:latin typeface="仿宋" panose="02010609060101010101" pitchFamily="49" charset="-122"/>
                <a:ea typeface="仿宋" panose="02010609060101010101" pitchFamily="49" charset="-122"/>
              </a:rPr>
              <a:t>: </a:t>
            </a:r>
            <a:r>
              <a:rPr lang="zh-CN" altLang="zh-CN" b="1">
                <a:latin typeface="仿宋" panose="02010609060101010101" pitchFamily="49" charset="-122"/>
                <a:ea typeface="仿宋" panose="02010609060101010101" pitchFamily="49" charset="-122"/>
              </a:rPr>
              <a:t>收包</a:t>
            </a:r>
          </a:p>
          <a:p>
            <a:pPr>
              <a:lnSpc>
                <a:spcPct val="150000"/>
              </a:lnSpc>
            </a:pPr>
            <a:r>
              <a:rPr lang="en-US" altLang="zh-CN" b="1">
                <a:latin typeface="仿宋" panose="02010609060101010101" pitchFamily="49" charset="-122"/>
                <a:ea typeface="仿宋" panose="02010609060101010101" pitchFamily="49" charset="-122"/>
              </a:rPr>
              <a:t>FORWARD    	</a:t>
            </a:r>
            <a:r>
              <a:rPr lang="en-US" altLang="zh-CN" b="1" smtClean="0">
                <a:latin typeface="仿宋" panose="02010609060101010101" pitchFamily="49" charset="-122"/>
                <a:ea typeface="仿宋" panose="02010609060101010101" pitchFamily="49" charset="-122"/>
              </a:rPr>
              <a:t>: </a:t>
            </a:r>
            <a:r>
              <a:rPr lang="zh-CN" altLang="zh-CN" b="1">
                <a:latin typeface="仿宋" panose="02010609060101010101" pitchFamily="49" charset="-122"/>
                <a:ea typeface="仿宋" panose="02010609060101010101" pitchFamily="49" charset="-122"/>
              </a:rPr>
              <a:t>转发</a:t>
            </a:r>
          </a:p>
          <a:p>
            <a:pPr>
              <a:lnSpc>
                <a:spcPct val="150000"/>
              </a:lnSpc>
            </a:pPr>
            <a:r>
              <a:rPr lang="en-US" altLang="zh-CN" b="1">
                <a:latin typeface="仿宋" panose="02010609060101010101" pitchFamily="49" charset="-122"/>
                <a:ea typeface="仿宋" panose="02010609060101010101" pitchFamily="49" charset="-122"/>
              </a:rPr>
              <a:t>OUTPUT      	</a:t>
            </a:r>
            <a:r>
              <a:rPr lang="en-US" altLang="zh-CN" b="1" smtClean="0">
                <a:latin typeface="仿宋" panose="02010609060101010101" pitchFamily="49" charset="-122"/>
                <a:ea typeface="仿宋" panose="02010609060101010101" pitchFamily="49" charset="-122"/>
              </a:rPr>
              <a:t>: </a:t>
            </a:r>
            <a:r>
              <a:rPr lang="zh-CN" altLang="zh-CN" b="1">
                <a:latin typeface="仿宋" panose="02010609060101010101" pitchFamily="49" charset="-122"/>
                <a:ea typeface="仿宋" panose="02010609060101010101" pitchFamily="49" charset="-122"/>
              </a:rPr>
              <a:t>发包</a:t>
            </a:r>
          </a:p>
          <a:p>
            <a:pPr>
              <a:lnSpc>
                <a:spcPct val="150000"/>
              </a:lnSpc>
            </a:pPr>
            <a:r>
              <a:rPr lang="en-US" altLang="zh-CN" b="1">
                <a:latin typeface="仿宋" panose="02010609060101010101" pitchFamily="49" charset="-122"/>
                <a:ea typeface="仿宋" panose="02010609060101010101" pitchFamily="49" charset="-122"/>
              </a:rPr>
              <a:t>POSTROUTING 	: </a:t>
            </a:r>
            <a:r>
              <a:rPr lang="zh-CN" altLang="zh-CN" b="1">
                <a:latin typeface="仿宋" panose="02010609060101010101" pitchFamily="49" charset="-122"/>
                <a:ea typeface="仿宋" panose="02010609060101010101" pitchFamily="49" charset="-122"/>
              </a:rPr>
              <a:t>路由后</a:t>
            </a:r>
          </a:p>
          <a:p>
            <a:pPr>
              <a:lnSpc>
                <a:spcPct val="150000"/>
              </a:lnSpc>
            </a:pPr>
            <a:endParaRPr lang="zh-CN" altLang="en-US" b="1">
              <a:latin typeface="仿宋" panose="02010609060101010101" pitchFamily="49" charset="-122"/>
              <a:ea typeface="仿宋" panose="02010609060101010101" pitchFamily="49" charset="-122"/>
            </a:endParaRPr>
          </a:p>
        </p:txBody>
      </p:sp>
      <p:pic>
        <p:nvPicPr>
          <p:cNvPr id="11" name="图片 10"/>
          <p:cNvPicPr>
            <a:picLocks noChangeAspect="1"/>
          </p:cNvPicPr>
          <p:nvPr/>
        </p:nvPicPr>
        <p:blipFill>
          <a:blip r:embed="rId2"/>
          <a:stretch>
            <a:fillRect/>
          </a:stretch>
        </p:blipFill>
        <p:spPr>
          <a:xfrm>
            <a:off x="4737607" y="3627425"/>
            <a:ext cx="6238875" cy="2638425"/>
          </a:xfrm>
          <a:prstGeom prst="rect">
            <a:avLst/>
          </a:prstGeom>
        </p:spPr>
      </p:pic>
      <p:sp>
        <p:nvSpPr>
          <p:cNvPr id="6" name="文本框 5"/>
          <p:cNvSpPr txBox="1"/>
          <p:nvPr/>
        </p:nvSpPr>
        <p:spPr>
          <a:xfrm>
            <a:off x="703640" y="915606"/>
            <a:ext cx="9601199" cy="1338828"/>
          </a:xfrm>
          <a:prstGeom prst="rect">
            <a:avLst/>
          </a:prstGeom>
          <a:noFill/>
        </p:spPr>
        <p:txBody>
          <a:bodyPr wrap="square" rtlCol="0">
            <a:spAutoFit/>
          </a:bodyPr>
          <a:lstStyle/>
          <a:p>
            <a:pPr>
              <a:lnSpc>
                <a:spcPct val="150000"/>
              </a:lnSpc>
            </a:pPr>
            <a:r>
              <a:rPr lang="en-US" altLang="zh-CN" smtClean="0">
                <a:latin typeface="仿宋" panose="02010609060101010101" pitchFamily="49" charset="-122"/>
                <a:ea typeface="仿宋" panose="02010609060101010101" pitchFamily="49" charset="-122"/>
              </a:rPr>
              <a:t>FIREWALL </a:t>
            </a:r>
            <a:r>
              <a:rPr lang="zh-CN" altLang="en-US" smtClean="0">
                <a:latin typeface="仿宋" panose="02010609060101010101" pitchFamily="49" charset="-122"/>
                <a:ea typeface="仿宋" panose="02010609060101010101" pitchFamily="49" charset="-122"/>
              </a:rPr>
              <a:t>简介</a:t>
            </a:r>
            <a:endParaRPr lang="en-US" altLang="zh-CN">
              <a:latin typeface="仿宋" panose="02010609060101010101" pitchFamily="49" charset="-122"/>
              <a:ea typeface="仿宋" panose="02010609060101010101" pitchFamily="49" charset="-122"/>
            </a:endParaRPr>
          </a:p>
          <a:p>
            <a:pPr>
              <a:lnSpc>
                <a:spcPct val="150000"/>
              </a:lnSpc>
            </a:pPr>
            <a:r>
              <a:rPr lang="en-US" altLang="zh-CN" smtClean="0">
                <a:latin typeface="仿宋" panose="02010609060101010101" pitchFamily="49" charset="-122"/>
                <a:ea typeface="仿宋" panose="02010609060101010101" pitchFamily="49" charset="-122"/>
              </a:rPr>
              <a:t>	FIREWALL</a:t>
            </a:r>
            <a:r>
              <a:rPr lang="zh-CN" altLang="en-US" smtClean="0">
                <a:latin typeface="仿宋" panose="02010609060101010101" pitchFamily="49" charset="-122"/>
                <a:ea typeface="仿宋" panose="02010609060101010101" pitchFamily="49" charset="-122"/>
              </a:rPr>
              <a:t>服务是利用</a:t>
            </a:r>
            <a:r>
              <a:rPr lang="en-US" altLang="zh-CN" smtClean="0">
                <a:latin typeface="仿宋" panose="02010609060101010101" pitchFamily="49" charset="-122"/>
                <a:ea typeface="仿宋" panose="02010609060101010101" pitchFamily="49" charset="-122"/>
              </a:rPr>
              <a:t>iptables/ip6tables</a:t>
            </a:r>
            <a:r>
              <a:rPr lang="zh-CN" altLang="en-US">
                <a:latin typeface="仿宋" panose="02010609060101010101" pitchFamily="49" charset="-122"/>
                <a:ea typeface="仿宋" panose="02010609060101010101" pitchFamily="49" charset="-122"/>
              </a:rPr>
              <a:t>工具实现的，</a:t>
            </a:r>
            <a:r>
              <a:rPr lang="zh-CN" altLang="en-US" smtClean="0">
                <a:latin typeface="仿宋" panose="02010609060101010101" pitchFamily="49" charset="-122"/>
                <a:ea typeface="仿宋" panose="02010609060101010101" pitchFamily="49" charset="-122"/>
              </a:rPr>
              <a:t>包括数据包处理、地址转换</a:t>
            </a:r>
            <a:r>
              <a:rPr lang="zh-CN" altLang="en-US">
                <a:latin typeface="仿宋" panose="02010609060101010101" pitchFamily="49" charset="-122"/>
                <a:ea typeface="仿宋" panose="02010609060101010101" pitchFamily="49" charset="-122"/>
              </a:rPr>
              <a:t>和信息重定向等</a:t>
            </a:r>
            <a:r>
              <a:rPr lang="zh-CN" altLang="en-US" smtClean="0">
                <a:latin typeface="仿宋" panose="02010609060101010101" pitchFamily="49" charset="-122"/>
                <a:ea typeface="仿宋" panose="02010609060101010101" pitchFamily="49" charset="-122"/>
              </a:rPr>
              <a:t>功能。（如：</a:t>
            </a:r>
            <a:r>
              <a:rPr lang="en-US" altLang="zh-CN" smtClean="0">
                <a:latin typeface="仿宋" panose="02010609060101010101" pitchFamily="49" charset="-122"/>
                <a:ea typeface="仿宋" panose="02010609060101010101" pitchFamily="49" charset="-122"/>
              </a:rPr>
              <a:t>URL</a:t>
            </a:r>
            <a:r>
              <a:rPr lang="zh-CN" altLang="en-US" smtClean="0">
                <a:latin typeface="仿宋" panose="02010609060101010101" pitchFamily="49" charset="-122"/>
                <a:ea typeface="仿宋" panose="02010609060101010101" pitchFamily="49" charset="-122"/>
              </a:rPr>
              <a:t>、</a:t>
            </a:r>
            <a:r>
              <a:rPr lang="en-US" altLang="zh-CN" smtClean="0">
                <a:latin typeface="仿宋" panose="02010609060101010101" pitchFamily="49" charset="-122"/>
                <a:ea typeface="仿宋" panose="02010609060101010101" pitchFamily="49" charset="-122"/>
              </a:rPr>
              <a:t>IP</a:t>
            </a:r>
            <a:r>
              <a:rPr lang="zh-CN" altLang="en-US" smtClean="0">
                <a:latin typeface="仿宋" panose="02010609060101010101" pitchFamily="49" charset="-122"/>
                <a:ea typeface="仿宋" panose="02010609060101010101" pitchFamily="49" charset="-122"/>
              </a:rPr>
              <a:t>、</a:t>
            </a:r>
            <a:r>
              <a:rPr lang="en-US" altLang="zh-CN" smtClean="0">
                <a:latin typeface="仿宋" panose="02010609060101010101" pitchFamily="49" charset="-122"/>
                <a:ea typeface="仿宋" panose="02010609060101010101" pitchFamily="49" charset="-122"/>
              </a:rPr>
              <a:t>MAC</a:t>
            </a:r>
            <a:r>
              <a:rPr lang="zh-CN" altLang="en-US" smtClean="0">
                <a:latin typeface="仿宋" panose="02010609060101010101" pitchFamily="49" charset="-122"/>
                <a:ea typeface="仿宋" panose="02010609060101010101" pitchFamily="49" charset="-122"/>
              </a:rPr>
              <a:t>过滤  </a:t>
            </a:r>
            <a:r>
              <a:rPr lang="en-US" altLang="zh-CN" smtClean="0">
                <a:latin typeface="仿宋" panose="02010609060101010101" pitchFamily="49" charset="-122"/>
                <a:ea typeface="仿宋" panose="02010609060101010101" pitchFamily="49" charset="-122"/>
              </a:rPr>
              <a:t>VPN</a:t>
            </a:r>
            <a:r>
              <a:rPr lang="zh-CN" altLang="en-US" smtClean="0">
                <a:latin typeface="仿宋" panose="02010609060101010101" pitchFamily="49" charset="-122"/>
                <a:ea typeface="仿宋" panose="02010609060101010101" pitchFamily="49" charset="-122"/>
              </a:rPr>
              <a:t>端口禁用）</a:t>
            </a: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73799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929613" y="861998"/>
            <a:ext cx="1007679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iptables</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的</a:t>
            </a:r>
            <a:r>
              <a:rPr lang="zh-CN" altLang="en-US" b="1">
                <a:latin typeface="仿宋" panose="02010609060101010101" pitchFamily="49" charset="-122"/>
                <a:ea typeface="仿宋" panose="02010609060101010101" pitchFamily="49" charset="-122"/>
                <a:cs typeface="Times New Roman" panose="02020603050405020304" pitchFamily="18" charset="0"/>
              </a:rPr>
              <a:t>四</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‘表’ （</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tables</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作为不同功能规则的集合</a:t>
            </a:r>
            <a:endPar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filter</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表</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和主机自身相关。负责过滤本机流入、流出数据包</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nat</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表</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和主机自身无关。是网络地址转换，负责来源与目的</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IP</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地址和</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port</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的转换</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mangle</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表</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主要负责修改数据包中特殊的路由标记，如</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TTL</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TOS</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MARK;</a:t>
            </a:r>
            <a:endPar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raw</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表</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优先级最高，设置</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raw</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时一般是为了不再让</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iptables</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做数据包的链接跟踪处理，提高性能</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b="1">
              <a:latin typeface="仿宋" panose="02010609060101010101" pitchFamily="49" charset="-122"/>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如图，不同表的规则可用于哪些链</a:t>
            </a:r>
            <a:r>
              <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en-US" altLang="zh-CN"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endParaRPr>
          </a:p>
        </p:txBody>
      </p:sp>
      <p:pic>
        <p:nvPicPr>
          <p:cNvPr id="3075" name="Picture 3" descr="iptables_四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307" y="4515854"/>
            <a:ext cx="5276850" cy="1228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 firewall </a:t>
            </a:r>
            <a:r>
              <a:rPr lang="zh-CN" altLang="en-US" sz="2000" b="1">
                <a:solidFill>
                  <a:srgbClr val="095575"/>
                </a:solidFill>
                <a:latin typeface="微软雅黑" panose="020B0503020204020204" pitchFamily="34" charset="-122"/>
                <a:ea typeface="微软雅黑" panose="020B0503020204020204" pitchFamily="34" charset="-122"/>
              </a:rPr>
              <a:t>防火墙</a:t>
            </a:r>
            <a:r>
              <a:rPr lang="zh-CN" altLang="en-US" sz="2000" b="1" smtClean="0">
                <a:solidFill>
                  <a:srgbClr val="095575"/>
                </a:solidFill>
                <a:latin typeface="微软雅黑" panose="020B0503020204020204" pitchFamily="34" charset="-122"/>
                <a:ea typeface="微软雅黑" panose="020B0503020204020204" pitchFamily="34" charset="-122"/>
              </a:rPr>
              <a:t>（</a:t>
            </a:r>
            <a:r>
              <a:rPr lang="en-US" altLang="zh-CN" sz="2000" b="1" smtClean="0">
                <a:solidFill>
                  <a:srgbClr val="095575"/>
                </a:solidFill>
                <a:latin typeface="微软雅黑" panose="020B0503020204020204" pitchFamily="34" charset="-122"/>
                <a:ea typeface="微软雅黑" panose="020B0503020204020204" pitchFamily="34" charset="-122"/>
              </a:rPr>
              <a:t>Iptables/ip6tables</a:t>
            </a:r>
            <a:r>
              <a:rPr lang="zh-CN" altLang="en-US" sz="2000" b="1" smtClean="0">
                <a:solidFill>
                  <a:srgbClr val="095575"/>
                </a:solidFill>
                <a:latin typeface="微软雅黑" panose="020B0503020204020204" pitchFamily="34" charset="-122"/>
                <a:ea typeface="微软雅黑" panose="020B0503020204020204" pitchFamily="34" charset="-122"/>
              </a:rPr>
              <a:t>）</a:t>
            </a:r>
            <a:endParaRPr lang="zh-CN" altLang="en-US"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591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943" y="691856"/>
            <a:ext cx="9210381" cy="369332"/>
          </a:xfrm>
          <a:prstGeom prst="rect">
            <a:avLst/>
          </a:prstGeom>
          <a:noFill/>
        </p:spPr>
        <p:txBody>
          <a:bodyPr wrap="square" rtlCol="0">
            <a:spAutoFit/>
          </a:bodyPr>
          <a:lstStyle/>
          <a:p>
            <a:r>
              <a:rPr lang="zh-CN" altLang="en-US" smtClean="0"/>
              <a:t>示例：</a:t>
            </a:r>
            <a:r>
              <a:rPr lang="en-US" altLang="zh-CN" smtClean="0"/>
              <a:t>URL </a:t>
            </a:r>
            <a:r>
              <a:rPr lang="zh-CN" altLang="en-US" smtClean="0"/>
              <a:t>过滤  （配置文件 </a:t>
            </a:r>
            <a:r>
              <a:rPr lang="en-US" altLang="zh-CN" smtClean="0"/>
              <a:t>ipv4</a:t>
            </a:r>
            <a:r>
              <a:rPr lang="en-US" altLang="zh-CN"/>
              <a:t>:/tmp/iptabels_rules  ipv4:/tmp/ip6tabels_rules</a:t>
            </a:r>
            <a:r>
              <a:rPr lang="zh-CN" altLang="en-US" smtClean="0"/>
              <a:t>）</a:t>
            </a:r>
            <a:endParaRPr lang="en-US" altLang="zh-CN" smtClean="0"/>
          </a:p>
        </p:txBody>
      </p:sp>
      <p:sp>
        <p:nvSpPr>
          <p:cNvPr id="3"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 firewall </a:t>
            </a:r>
            <a:r>
              <a:rPr lang="zh-CN" altLang="en-US" sz="2000" b="1">
                <a:solidFill>
                  <a:srgbClr val="095575"/>
                </a:solidFill>
                <a:latin typeface="微软雅黑" panose="020B0503020204020204" pitchFamily="34" charset="-122"/>
                <a:ea typeface="微软雅黑" panose="020B0503020204020204" pitchFamily="34" charset="-122"/>
              </a:rPr>
              <a:t>防火墙</a:t>
            </a:r>
            <a:r>
              <a:rPr lang="zh-CN" altLang="en-US" sz="2000" b="1" smtClean="0">
                <a:solidFill>
                  <a:srgbClr val="095575"/>
                </a:solidFill>
                <a:latin typeface="微软雅黑" panose="020B0503020204020204" pitchFamily="34" charset="-122"/>
                <a:ea typeface="微软雅黑" panose="020B0503020204020204" pitchFamily="34" charset="-122"/>
              </a:rPr>
              <a:t>（</a:t>
            </a:r>
            <a:r>
              <a:rPr lang="en-US" altLang="zh-CN" sz="2000" b="1" smtClean="0">
                <a:solidFill>
                  <a:srgbClr val="095575"/>
                </a:solidFill>
                <a:latin typeface="微软雅黑" panose="020B0503020204020204" pitchFamily="34" charset="-122"/>
                <a:ea typeface="微软雅黑" panose="020B0503020204020204" pitchFamily="34" charset="-122"/>
              </a:rPr>
              <a:t>Iptables</a:t>
            </a:r>
            <a:r>
              <a:rPr lang="zh-CN" altLang="en-US" sz="2000" b="1" smtClean="0">
                <a:solidFill>
                  <a:srgbClr val="095575"/>
                </a:solidFill>
                <a:latin typeface="微软雅黑" panose="020B0503020204020204" pitchFamily="34" charset="-122"/>
                <a:ea typeface="微软雅黑" panose="020B0503020204020204" pitchFamily="34" charset="-122"/>
              </a:rPr>
              <a:t>）</a:t>
            </a:r>
            <a:endParaRPr lang="zh-CN" altLang="en-US" sz="2000" b="1">
              <a:solidFill>
                <a:srgbClr val="09557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12719" y="1220639"/>
            <a:ext cx="8334375" cy="695325"/>
          </a:xfrm>
          <a:prstGeom prst="rect">
            <a:avLst/>
          </a:prstGeom>
        </p:spPr>
      </p:pic>
      <p:pic>
        <p:nvPicPr>
          <p:cNvPr id="5" name="图片 4"/>
          <p:cNvPicPr>
            <a:picLocks noChangeAspect="1"/>
          </p:cNvPicPr>
          <p:nvPr/>
        </p:nvPicPr>
        <p:blipFill>
          <a:blip r:embed="rId3"/>
          <a:stretch>
            <a:fillRect/>
          </a:stretch>
        </p:blipFill>
        <p:spPr>
          <a:xfrm>
            <a:off x="612719" y="1915964"/>
            <a:ext cx="7972425" cy="1343025"/>
          </a:xfrm>
          <a:prstGeom prst="rect">
            <a:avLst/>
          </a:prstGeom>
        </p:spPr>
      </p:pic>
      <p:pic>
        <p:nvPicPr>
          <p:cNvPr id="6" name="图片 5"/>
          <p:cNvPicPr>
            <a:picLocks noChangeAspect="1"/>
          </p:cNvPicPr>
          <p:nvPr/>
        </p:nvPicPr>
        <p:blipFill>
          <a:blip r:embed="rId4"/>
          <a:stretch>
            <a:fillRect/>
          </a:stretch>
        </p:blipFill>
        <p:spPr>
          <a:xfrm>
            <a:off x="612719" y="3511863"/>
            <a:ext cx="8496300" cy="1781175"/>
          </a:xfrm>
          <a:prstGeom prst="rect">
            <a:avLst/>
          </a:prstGeom>
        </p:spPr>
      </p:pic>
      <p:pic>
        <p:nvPicPr>
          <p:cNvPr id="7" name="图片 6"/>
          <p:cNvPicPr>
            <a:picLocks noChangeAspect="1"/>
          </p:cNvPicPr>
          <p:nvPr/>
        </p:nvPicPr>
        <p:blipFill>
          <a:blip r:embed="rId5"/>
          <a:stretch>
            <a:fillRect/>
          </a:stretch>
        </p:blipFill>
        <p:spPr>
          <a:xfrm>
            <a:off x="612719" y="5545912"/>
            <a:ext cx="11491773" cy="638175"/>
          </a:xfrm>
          <a:prstGeom prst="rect">
            <a:avLst/>
          </a:prstGeom>
        </p:spPr>
      </p:pic>
      <p:sp>
        <p:nvSpPr>
          <p:cNvPr id="8" name="文本框 7"/>
          <p:cNvSpPr txBox="1"/>
          <p:nvPr/>
        </p:nvSpPr>
        <p:spPr>
          <a:xfrm>
            <a:off x="110359" y="2270234"/>
            <a:ext cx="447558" cy="369332"/>
          </a:xfrm>
          <a:prstGeom prst="rect">
            <a:avLst/>
          </a:prstGeom>
          <a:noFill/>
        </p:spPr>
        <p:txBody>
          <a:bodyPr wrap="none" rtlCol="0">
            <a:spAutoFit/>
          </a:bodyPr>
          <a:lstStyle/>
          <a:p>
            <a:r>
              <a:rPr lang="en-US" altLang="zh-CN" smtClean="0"/>
              <a:t>V4</a:t>
            </a:r>
            <a:endParaRPr lang="zh-CN" altLang="en-US"/>
          </a:p>
        </p:txBody>
      </p:sp>
      <p:sp>
        <p:nvSpPr>
          <p:cNvPr id="9" name="文本框 8"/>
          <p:cNvSpPr txBox="1"/>
          <p:nvPr/>
        </p:nvSpPr>
        <p:spPr>
          <a:xfrm>
            <a:off x="110359" y="4100671"/>
            <a:ext cx="447558" cy="369332"/>
          </a:xfrm>
          <a:prstGeom prst="rect">
            <a:avLst/>
          </a:prstGeom>
          <a:noFill/>
        </p:spPr>
        <p:txBody>
          <a:bodyPr wrap="none" rtlCol="0">
            <a:spAutoFit/>
          </a:bodyPr>
          <a:lstStyle/>
          <a:p>
            <a:r>
              <a:rPr lang="en-US" altLang="zh-CN" smtClean="0"/>
              <a:t>V6</a:t>
            </a:r>
            <a:endParaRPr lang="zh-CN" altLang="en-US"/>
          </a:p>
        </p:txBody>
      </p:sp>
      <p:sp>
        <p:nvSpPr>
          <p:cNvPr id="10" name="文本框 9"/>
          <p:cNvSpPr txBox="1"/>
          <p:nvPr/>
        </p:nvSpPr>
        <p:spPr>
          <a:xfrm>
            <a:off x="-62874" y="5680333"/>
            <a:ext cx="694421" cy="369332"/>
          </a:xfrm>
          <a:prstGeom prst="rect">
            <a:avLst/>
          </a:prstGeom>
          <a:noFill/>
        </p:spPr>
        <p:txBody>
          <a:bodyPr wrap="none" rtlCol="0">
            <a:spAutoFit/>
          </a:bodyPr>
          <a:lstStyle/>
          <a:p>
            <a:r>
              <a:rPr lang="en-US" altLang="zh-CN" smtClean="0"/>
              <a:t>RULE</a:t>
            </a:r>
            <a:endParaRPr lang="zh-CN" altLang="en-US"/>
          </a:p>
        </p:txBody>
      </p:sp>
    </p:spTree>
    <p:extLst>
      <p:ext uri="{BB962C8B-B14F-4D97-AF65-F5344CB8AC3E}">
        <p14:creationId xmlns:p14="http://schemas.microsoft.com/office/powerpoint/2010/main" val="155505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---Dnsmasq </a:t>
            </a:r>
            <a:endParaRPr lang="zh-CN" altLang="en-US" sz="2000" b="1">
              <a:solidFill>
                <a:srgbClr val="09557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1981" y="1014775"/>
            <a:ext cx="9601199" cy="5632311"/>
          </a:xfrm>
          <a:prstGeom prst="rect">
            <a:avLst/>
          </a:prstGeom>
          <a:noFill/>
        </p:spPr>
        <p:txBody>
          <a:bodyPr wrap="square" rtlCol="0">
            <a:spAutoFit/>
          </a:bodyPr>
          <a:lstStyle/>
          <a:p>
            <a:pPr>
              <a:lnSpc>
                <a:spcPct val="150000"/>
              </a:lnSpc>
            </a:pPr>
            <a:r>
              <a:rPr lang="en-US" altLang="zh-CN" b="1" smtClean="0">
                <a:latin typeface="仿宋" panose="02010609060101010101" pitchFamily="49" charset="-122"/>
                <a:ea typeface="仿宋" panose="02010609060101010101" pitchFamily="49" charset="-122"/>
              </a:rPr>
              <a:t>DNSMASQ </a:t>
            </a:r>
            <a:r>
              <a:rPr lang="zh-CN" altLang="en-US" b="1" smtClean="0">
                <a:latin typeface="仿宋" panose="02010609060101010101" pitchFamily="49" charset="-122"/>
                <a:ea typeface="仿宋" panose="02010609060101010101" pitchFamily="49" charset="-122"/>
              </a:rPr>
              <a:t>简介</a:t>
            </a:r>
            <a:endParaRPr lang="en-US" altLang="zh-CN" b="1">
              <a:latin typeface="仿宋" panose="02010609060101010101" pitchFamily="49" charset="-122"/>
              <a:ea typeface="仿宋" panose="02010609060101010101" pitchFamily="49" charset="-122"/>
            </a:endParaRPr>
          </a:p>
          <a:p>
            <a:pPr>
              <a:lnSpc>
                <a:spcPct val="150000"/>
              </a:lnSpc>
            </a:pPr>
            <a:r>
              <a:rPr lang="en-US" altLang="zh-CN" b="1" smtClean="0">
                <a:latin typeface="仿宋" panose="02010609060101010101" pitchFamily="49" charset="-122"/>
                <a:ea typeface="仿宋" panose="02010609060101010101" pitchFamily="49" charset="-122"/>
              </a:rPr>
              <a:t>	DNSMASQ </a:t>
            </a:r>
            <a:r>
              <a:rPr lang="zh-CN" altLang="en-US" b="1" smtClean="0">
                <a:latin typeface="仿宋" panose="02010609060101010101" pitchFamily="49" charset="-122"/>
                <a:ea typeface="仿宋" panose="02010609060101010101" pitchFamily="49" charset="-122"/>
              </a:rPr>
              <a:t>服务是利用 </a:t>
            </a:r>
            <a:r>
              <a:rPr lang="en-US" altLang="zh-CN" b="1" smtClean="0">
                <a:latin typeface="仿宋" panose="02010609060101010101" pitchFamily="49" charset="-122"/>
                <a:ea typeface="仿宋" panose="02010609060101010101" pitchFamily="49" charset="-122"/>
              </a:rPr>
              <a:t>dnsmasq </a:t>
            </a:r>
            <a:r>
              <a:rPr lang="zh-CN" altLang="en-US" b="1" smtClean="0">
                <a:latin typeface="仿宋" panose="02010609060101010101" pitchFamily="49" charset="-122"/>
                <a:ea typeface="仿宋" panose="02010609060101010101" pitchFamily="49" charset="-122"/>
              </a:rPr>
              <a:t>工具实现的，主要提供</a:t>
            </a:r>
            <a:r>
              <a:rPr lang="en-US" altLang="zh-CN" b="1" smtClean="0">
                <a:latin typeface="仿宋" panose="02010609060101010101" pitchFamily="49" charset="-122"/>
                <a:ea typeface="仿宋" panose="02010609060101010101" pitchFamily="49" charset="-122"/>
              </a:rPr>
              <a:t>ipv4</a:t>
            </a:r>
            <a:r>
              <a:rPr lang="zh-CN" altLang="en-US" b="1" smtClean="0">
                <a:latin typeface="仿宋" panose="02010609060101010101" pitchFamily="49" charset="-122"/>
                <a:ea typeface="仿宋" panose="02010609060101010101" pitchFamily="49" charset="-122"/>
              </a:rPr>
              <a:t>网络的 </a:t>
            </a:r>
            <a:r>
              <a:rPr lang="en-US" altLang="zh-CN" b="1" i="1" smtClean="0">
                <a:latin typeface="仿宋" panose="02010609060101010101" pitchFamily="49" charset="-122"/>
                <a:ea typeface="仿宋" panose="02010609060101010101" pitchFamily="49" charset="-122"/>
              </a:rPr>
              <a:t>DHCP</a:t>
            </a:r>
            <a:r>
              <a:rPr lang="zh-CN" altLang="zh-CN" b="1" i="1" smtClean="0">
                <a:latin typeface="仿宋" panose="02010609060101010101" pitchFamily="49" charset="-122"/>
                <a:ea typeface="仿宋" panose="02010609060101010101" pitchFamily="49" charset="-122"/>
              </a:rPr>
              <a:t>（</a:t>
            </a:r>
            <a:r>
              <a:rPr lang="en-US" altLang="zh-CN" b="1" i="1" smtClean="0">
                <a:latin typeface="仿宋" panose="02010609060101010101" pitchFamily="49" charset="-122"/>
                <a:ea typeface="仿宋" panose="02010609060101010101" pitchFamily="49" charset="-122"/>
              </a:rPr>
              <a:t>Dynamic Host Configuration Protocol </a:t>
            </a:r>
            <a:r>
              <a:rPr lang="zh-CN" altLang="zh-CN" b="1" i="1" smtClean="0">
                <a:latin typeface="仿宋" panose="02010609060101010101" pitchFamily="49" charset="-122"/>
                <a:ea typeface="仿宋" panose="02010609060101010101" pitchFamily="49" charset="-122"/>
              </a:rPr>
              <a:t>动态</a:t>
            </a:r>
            <a:r>
              <a:rPr lang="zh-CN" altLang="zh-CN" b="1" i="1">
                <a:latin typeface="仿宋" panose="02010609060101010101" pitchFamily="49" charset="-122"/>
                <a:ea typeface="仿宋" panose="02010609060101010101" pitchFamily="49" charset="-122"/>
              </a:rPr>
              <a:t>主机配置协议</a:t>
            </a:r>
            <a:r>
              <a:rPr lang="zh-CN" altLang="zh-CN" b="1" i="1" smtClean="0">
                <a:latin typeface="仿宋" panose="02010609060101010101" pitchFamily="49" charset="-122"/>
                <a:ea typeface="仿宋" panose="02010609060101010101" pitchFamily="49" charset="-122"/>
              </a:rPr>
              <a:t>）</a:t>
            </a:r>
            <a:r>
              <a:rPr lang="zh-CN" altLang="en-US" b="1" smtClean="0">
                <a:latin typeface="仿宋" panose="02010609060101010101" pitchFamily="49" charset="-122"/>
                <a:ea typeface="仿宋" panose="02010609060101010101" pitchFamily="49" charset="-122"/>
              </a:rPr>
              <a:t>和 </a:t>
            </a:r>
            <a:r>
              <a:rPr lang="en-US" altLang="zh-CN" b="1" i="1" smtClean="0">
                <a:latin typeface="仿宋" panose="02010609060101010101" pitchFamily="49" charset="-122"/>
                <a:ea typeface="仿宋" panose="02010609060101010101" pitchFamily="49" charset="-122"/>
              </a:rPr>
              <a:t>DNS </a:t>
            </a:r>
            <a:r>
              <a:rPr lang="zh-CN" altLang="en-US" b="1" i="1">
                <a:latin typeface="仿宋" panose="02010609060101010101" pitchFamily="49" charset="-122"/>
                <a:ea typeface="仿宋" panose="02010609060101010101" pitchFamily="49" charset="-122"/>
              </a:rPr>
              <a:t>（</a:t>
            </a:r>
            <a:r>
              <a:rPr lang="en-US" altLang="zh-CN" b="1" i="1">
                <a:latin typeface="仿宋" panose="02010609060101010101" pitchFamily="49" charset="-122"/>
                <a:ea typeface="仿宋" panose="02010609060101010101" pitchFamily="49" charset="-122"/>
              </a:rPr>
              <a:t>Domain Name </a:t>
            </a:r>
            <a:r>
              <a:rPr lang="en-US" altLang="zh-CN" b="1" i="1" smtClean="0">
                <a:latin typeface="仿宋" panose="02010609060101010101" pitchFamily="49" charset="-122"/>
                <a:ea typeface="仿宋" panose="02010609060101010101" pitchFamily="49" charset="-122"/>
              </a:rPr>
              <a:t>System </a:t>
            </a:r>
            <a:r>
              <a:rPr lang="zh-CN" altLang="en-US" b="1" i="1" smtClean="0">
                <a:latin typeface="仿宋" panose="02010609060101010101" pitchFamily="49" charset="-122"/>
                <a:ea typeface="仿宋" panose="02010609060101010101" pitchFamily="49" charset="-122"/>
              </a:rPr>
              <a:t>域名系统）</a:t>
            </a:r>
            <a:endParaRPr lang="en-US" altLang="zh-CN" b="1" i="1" smtClean="0">
              <a:latin typeface="仿宋" panose="02010609060101010101" pitchFamily="49" charset="-122"/>
              <a:ea typeface="仿宋" panose="02010609060101010101" pitchFamily="49" charset="-122"/>
            </a:endParaRPr>
          </a:p>
          <a:p>
            <a:pPr>
              <a:lnSpc>
                <a:spcPct val="150000"/>
              </a:lnSpc>
            </a:pPr>
            <a:endParaRPr lang="en-US" altLang="zh-CN" b="1">
              <a:latin typeface="仿宋" panose="02010609060101010101" pitchFamily="49" charset="-122"/>
              <a:ea typeface="仿宋" panose="02010609060101010101" pitchFamily="49" charset="-122"/>
            </a:endParaRPr>
          </a:p>
          <a:p>
            <a:pPr>
              <a:lnSpc>
                <a:spcPct val="150000"/>
              </a:lnSpc>
            </a:pPr>
            <a:r>
              <a:rPr lang="en-US" altLang="zh-CN" b="1">
                <a:latin typeface="仿宋" panose="02010609060101010101" pitchFamily="49" charset="-122"/>
                <a:ea typeface="仿宋" panose="02010609060101010101" pitchFamily="49" charset="-122"/>
              </a:rPr>
              <a:t>DNSMASQ </a:t>
            </a:r>
            <a:r>
              <a:rPr lang="zh-CN" altLang="en-US" b="1">
                <a:latin typeface="仿宋" panose="02010609060101010101" pitchFamily="49" charset="-122"/>
                <a:ea typeface="仿宋" panose="02010609060101010101" pitchFamily="49" charset="-122"/>
              </a:rPr>
              <a:t>配置</a:t>
            </a:r>
            <a:endParaRPr lang="en-US" altLang="zh-CN" b="1">
              <a:latin typeface="仿宋" panose="02010609060101010101" pitchFamily="49" charset="-122"/>
              <a:ea typeface="仿宋" panose="02010609060101010101" pitchFamily="49" charset="-122"/>
            </a:endParaRPr>
          </a:p>
          <a:p>
            <a:pPr>
              <a:lnSpc>
                <a:spcPct val="150000"/>
              </a:lnSpc>
            </a:pPr>
            <a:r>
              <a:rPr lang="en-US" altLang="zh-CN" b="1" smtClean="0">
                <a:latin typeface="仿宋" panose="02010609060101010101" pitchFamily="49" charset="-122"/>
                <a:ea typeface="仿宋" panose="02010609060101010101" pitchFamily="49" charset="-122"/>
              </a:rPr>
              <a:t>	</a:t>
            </a:r>
            <a:r>
              <a:rPr lang="zh-CN" altLang="en-US" b="1" smtClean="0">
                <a:latin typeface="仿宋" panose="02010609060101010101" pitchFamily="49" charset="-122"/>
                <a:ea typeface="仿宋" panose="02010609060101010101" pitchFamily="49" charset="-122"/>
              </a:rPr>
              <a:t>配置文件位置：</a:t>
            </a:r>
            <a:r>
              <a:rPr lang="en-US" altLang="zh-CN" b="1">
                <a:latin typeface="仿宋" panose="02010609060101010101" pitchFamily="49" charset="-122"/>
                <a:ea typeface="仿宋" panose="02010609060101010101" pitchFamily="49" charset="-122"/>
              </a:rPr>
              <a:t>/</a:t>
            </a:r>
            <a:r>
              <a:rPr lang="en-US" altLang="zh-CN" b="1" smtClean="0">
                <a:latin typeface="仿宋" panose="02010609060101010101" pitchFamily="49" charset="-122"/>
                <a:ea typeface="仿宋" panose="02010609060101010101" pitchFamily="49" charset="-122"/>
              </a:rPr>
              <a:t>tmp/dnsmasq.conf</a:t>
            </a:r>
          </a:p>
          <a:p>
            <a:pPr>
              <a:lnSpc>
                <a:spcPct val="150000"/>
              </a:lnSpc>
            </a:pPr>
            <a:endParaRPr lang="en-US" altLang="zh-CN">
              <a:latin typeface="仿宋" panose="02010609060101010101" pitchFamily="49" charset="-122"/>
              <a:ea typeface="仿宋" panose="02010609060101010101" pitchFamily="49" charset="-122"/>
            </a:endParaRP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指定</a:t>
            </a:r>
            <a:r>
              <a:rPr lang="zh-CN" altLang="en-US" sz="1600" b="1" smtClean="0">
                <a:solidFill>
                  <a:schemeClr val="accent6"/>
                </a:solidFill>
                <a:latin typeface="仿宋" panose="02010609060101010101" pitchFamily="49" charset="-122"/>
                <a:ea typeface="仿宋" panose="02010609060101010101" pitchFamily="49" charset="-122"/>
              </a:rPr>
              <a:t>用户启动</a:t>
            </a:r>
            <a:r>
              <a:rPr lang="en-US" altLang="zh-CN" sz="1600" b="1" smtClean="0">
                <a:solidFill>
                  <a:schemeClr val="accent6"/>
                </a:solidFill>
                <a:latin typeface="仿宋" panose="02010609060101010101" pitchFamily="49" charset="-122"/>
                <a:ea typeface="仿宋" panose="02010609060101010101" pitchFamily="49" charset="-122"/>
              </a:rPr>
              <a:t>dnsmasq</a:t>
            </a:r>
            <a:endParaRPr lang="zh-CN" altLang="en-US" sz="1600" b="1">
              <a:solidFill>
                <a:schemeClr val="accent6"/>
              </a:solidFill>
              <a:latin typeface="仿宋" panose="02010609060101010101" pitchFamily="49" charset="-122"/>
              <a:ea typeface="仿宋" panose="02010609060101010101" pitchFamily="49" charset="-122"/>
            </a:endParaRPr>
          </a:p>
          <a:p>
            <a:pPr>
              <a:lnSpc>
                <a:spcPct val="150000"/>
              </a:lnSpc>
            </a:pPr>
            <a:r>
              <a:rPr lang="en-US" altLang="zh-CN" sz="1600" b="1">
                <a:latin typeface="仿宋" panose="02010609060101010101" pitchFamily="49" charset="-122"/>
                <a:ea typeface="仿宋" panose="02010609060101010101" pitchFamily="49" charset="-122"/>
              </a:rPr>
              <a:t>user=root</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仅在</a:t>
            </a:r>
            <a:r>
              <a:rPr lang="zh-CN" altLang="en-US" sz="1600" b="1">
                <a:solidFill>
                  <a:schemeClr val="accent6"/>
                </a:solidFill>
                <a:latin typeface="仿宋" panose="02010609060101010101" pitchFamily="49" charset="-122"/>
                <a:ea typeface="仿宋" panose="02010609060101010101" pitchFamily="49" charset="-122"/>
              </a:rPr>
              <a:t>指定的网络接口上监听</a:t>
            </a:r>
            <a:r>
              <a:rPr lang="en-US" altLang="zh-CN" sz="1600" b="1">
                <a:solidFill>
                  <a:schemeClr val="accent6"/>
                </a:solidFill>
                <a:latin typeface="仿宋" panose="02010609060101010101" pitchFamily="49" charset="-122"/>
                <a:ea typeface="仿宋" panose="02010609060101010101" pitchFamily="49" charset="-122"/>
              </a:rPr>
              <a:t>DNS/DHCP</a:t>
            </a:r>
            <a:r>
              <a:rPr lang="zh-CN" altLang="en-US" sz="1600" b="1">
                <a:solidFill>
                  <a:schemeClr val="accent6"/>
                </a:solidFill>
                <a:latin typeface="仿宋" panose="02010609060101010101" pitchFamily="49" charset="-122"/>
                <a:ea typeface="仿宋" panose="02010609060101010101" pitchFamily="49" charset="-122"/>
              </a:rPr>
              <a:t>请求	</a:t>
            </a:r>
            <a:r>
              <a:rPr lang="zh-CN" altLang="en-US" sz="1600" b="1">
                <a:latin typeface="仿宋" panose="02010609060101010101" pitchFamily="49" charset="-122"/>
                <a:ea typeface="仿宋" panose="02010609060101010101" pitchFamily="49" charset="-122"/>
              </a:rPr>
              <a:t>	</a:t>
            </a:r>
          </a:p>
          <a:p>
            <a:pPr>
              <a:lnSpc>
                <a:spcPct val="150000"/>
              </a:lnSpc>
            </a:pPr>
            <a:r>
              <a:rPr lang="en-US" altLang="zh-CN" sz="1600" b="1">
                <a:latin typeface="仿宋" panose="02010609060101010101" pitchFamily="49" charset="-122"/>
                <a:ea typeface="仿宋" panose="02010609060101010101" pitchFamily="49" charset="-122"/>
              </a:rPr>
              <a:t>interface=br0  	</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存放 </a:t>
            </a:r>
            <a:r>
              <a:rPr lang="en-US" altLang="zh-CN" sz="1600" b="1" smtClean="0">
                <a:solidFill>
                  <a:schemeClr val="accent6"/>
                </a:solidFill>
                <a:latin typeface="仿宋" panose="02010609060101010101" pitchFamily="49" charset="-122"/>
                <a:ea typeface="仿宋" panose="02010609060101010101" pitchFamily="49" charset="-122"/>
              </a:rPr>
              <a:t>dnsmasq </a:t>
            </a:r>
            <a:r>
              <a:rPr lang="zh-CN" altLang="en-US" sz="1600" b="1">
                <a:solidFill>
                  <a:schemeClr val="accent6"/>
                </a:solidFill>
                <a:latin typeface="仿宋" panose="02010609060101010101" pitchFamily="49" charset="-122"/>
                <a:ea typeface="仿宋" panose="02010609060101010101" pitchFamily="49" charset="-122"/>
              </a:rPr>
              <a:t>的进程</a:t>
            </a:r>
            <a:r>
              <a:rPr lang="en-US" altLang="zh-CN" sz="1600" b="1">
                <a:solidFill>
                  <a:schemeClr val="accent6"/>
                </a:solidFill>
                <a:latin typeface="仿宋" panose="02010609060101010101" pitchFamily="49" charset="-122"/>
                <a:ea typeface="仿宋" panose="02010609060101010101" pitchFamily="49" charset="-122"/>
              </a:rPr>
              <a:t>ID</a:t>
            </a:r>
          </a:p>
          <a:p>
            <a:pPr>
              <a:lnSpc>
                <a:spcPct val="150000"/>
              </a:lnSpc>
            </a:pPr>
            <a:r>
              <a:rPr lang="en-US" altLang="zh-CN" sz="1600" b="1">
                <a:latin typeface="仿宋" panose="02010609060101010101" pitchFamily="49" charset="-122"/>
                <a:ea typeface="仿宋" panose="02010609060101010101" pitchFamily="49" charset="-122"/>
              </a:rPr>
              <a:t>pid-file=/tmp/dnsmasq.pid </a:t>
            </a:r>
          </a:p>
        </p:txBody>
      </p:sp>
    </p:spTree>
    <p:extLst>
      <p:ext uri="{BB962C8B-B14F-4D97-AF65-F5344CB8AC3E}">
        <p14:creationId xmlns:p14="http://schemas.microsoft.com/office/powerpoint/2010/main" val="86338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275" y="945788"/>
            <a:ext cx="10888717" cy="773289"/>
          </a:xfrm>
          <a:prstGeom prst="rect">
            <a:avLst/>
          </a:prstGeom>
        </p:spPr>
        <p:txBody>
          <a:bodyPr wrap="square">
            <a:spAutoFit/>
          </a:bodyPr>
          <a:lstStyle/>
          <a:p>
            <a:pPr indent="266700" algn="just">
              <a:lnSpc>
                <a:spcPct val="150000"/>
              </a:lnSpc>
              <a:spcAft>
                <a:spcPts val="0"/>
              </a:spcAft>
            </a:pPr>
            <a:r>
              <a:rPr lang="zh-CN" altLang="zh-CN" sz="1600" b="1" kern="100">
                <a:latin typeface="宋体" panose="02010600030101010101" pitchFamily="2" charset="-122"/>
                <a:ea typeface="宋体" panose="02010600030101010101" pitchFamily="2" charset="-122"/>
              </a:rPr>
              <a:t>网络</a:t>
            </a:r>
            <a:r>
              <a:rPr lang="zh-CN" altLang="zh-CN" sz="1600" b="1" kern="100">
                <a:latin typeface="宋体" panose="02010600030101010101" pitchFamily="2" charset="-122"/>
                <a:ea typeface="宋体" panose="02010600030101010101" pitchFamily="2" charset="-122"/>
                <a:cs typeface="Arial" panose="020B0604020202020204" pitchFamily="34" charset="0"/>
              </a:rPr>
              <a:t>管理模块（后续简称</a:t>
            </a:r>
            <a:r>
              <a:rPr lang="en-US" altLang="zh-CN" sz="1600" b="1" kern="100">
                <a:latin typeface="宋体" panose="02010600030101010101" pitchFamily="2" charset="-122"/>
                <a:ea typeface="宋体" panose="02010600030101010101" pitchFamily="2" charset="-122"/>
                <a:cs typeface="Arial" panose="020B0604020202020204" pitchFamily="34" charset="0"/>
              </a:rPr>
              <a:t>NM</a:t>
            </a:r>
            <a:r>
              <a:rPr lang="zh-CN" altLang="zh-CN" sz="1600" b="1" kern="100">
                <a:latin typeface="宋体" panose="02010600030101010101" pitchFamily="2" charset="-122"/>
                <a:ea typeface="宋体" panose="02010600030101010101" pitchFamily="2" charset="-122"/>
                <a:cs typeface="Arial" panose="020B0604020202020204" pitchFamily="34" charset="0"/>
              </a:rPr>
              <a:t>模块）是应用层平台的一个重要模块，为</a:t>
            </a:r>
            <a:r>
              <a:rPr lang="en-US" altLang="zh-CN" sz="1600" b="1" kern="100">
                <a:latin typeface="宋体" panose="02010600030101010101" pitchFamily="2" charset="-122"/>
                <a:ea typeface="宋体" panose="02010600030101010101" pitchFamily="2" charset="-122"/>
                <a:cs typeface="Arial" panose="020B0604020202020204" pitchFamily="34" charset="0"/>
              </a:rPr>
              <a:t>lan</a:t>
            </a:r>
            <a:r>
              <a:rPr lang="zh-CN" altLang="zh-CN" sz="1600" b="1" kern="100">
                <a:latin typeface="宋体" panose="02010600030101010101" pitchFamily="2" charset="-122"/>
                <a:ea typeface="宋体" panose="02010600030101010101" pitchFamily="2" charset="-122"/>
                <a:cs typeface="Arial" panose="020B0604020202020204" pitchFamily="34" charset="0"/>
              </a:rPr>
              <a:t>用户的接入和网络链接提供着非常重要的服务。</a:t>
            </a:r>
            <a:r>
              <a:rPr lang="en-US" altLang="zh-CN" sz="1600" b="1" kern="100">
                <a:latin typeface="宋体" panose="02010600030101010101" pitchFamily="2" charset="-122"/>
                <a:ea typeface="宋体" panose="02010600030101010101" pitchFamily="2" charset="-122"/>
                <a:cs typeface="Arial" panose="020B0604020202020204" pitchFamily="34" charset="0"/>
              </a:rPr>
              <a:t>NM</a:t>
            </a:r>
            <a:r>
              <a:rPr lang="zh-CN" altLang="zh-CN" sz="1600" b="1" kern="100">
                <a:latin typeface="宋体" panose="02010600030101010101" pitchFamily="2" charset="-122"/>
                <a:ea typeface="宋体" panose="02010600030101010101" pitchFamily="2" charset="-122"/>
                <a:cs typeface="Arial" panose="020B0604020202020204" pitchFamily="34" charset="0"/>
              </a:rPr>
              <a:t>模块在系统中的位置如图所示：</a:t>
            </a:r>
            <a:endParaRPr lang="zh-CN" altLang="zh-CN" sz="1600" b="1" kern="100">
              <a:effectLst/>
              <a:latin typeface="宋体" panose="02010600030101010101" pitchFamily="2" charset="-122"/>
              <a:ea typeface="宋体" panose="02010600030101010101" pitchFamily="2" charset="-122"/>
            </a:endParaRPr>
          </a:p>
        </p:txBody>
      </p:sp>
      <p:sp>
        <p:nvSpPr>
          <p:cNvPr id="5"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NM</a:t>
            </a:r>
            <a:r>
              <a:rPr lang="zh-CN" altLang="en-US" sz="2000" b="1" smtClean="0">
                <a:solidFill>
                  <a:srgbClr val="095575"/>
                </a:solidFill>
                <a:latin typeface="微软雅黑" panose="020B0503020204020204" pitchFamily="34" charset="-122"/>
                <a:ea typeface="微软雅黑" panose="020B0503020204020204" pitchFamily="34" charset="-122"/>
              </a:rPr>
              <a:t>简介</a:t>
            </a:r>
            <a:endParaRPr altLang="zh-CN" sz="2000" b="1">
              <a:solidFill>
                <a:srgbClr val="095575"/>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6421164" y="2168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634447477"/>
              </p:ext>
            </p:extLst>
          </p:nvPr>
        </p:nvGraphicFramePr>
        <p:xfrm>
          <a:off x="407275" y="2333076"/>
          <a:ext cx="4133850" cy="3314700"/>
        </p:xfrm>
        <a:graphic>
          <a:graphicData uri="http://schemas.openxmlformats.org/presentationml/2006/ole">
            <mc:AlternateContent xmlns:mc="http://schemas.openxmlformats.org/markup-compatibility/2006">
              <mc:Choice xmlns:v="urn:schemas-microsoft-com:vml" Requires="v">
                <p:oleObj spid="_x0000_s2071" name="Visio" r:id="rId3" imgW="4136660" imgH="3311985" progId="Visio.Drawing.11">
                  <p:embed/>
                </p:oleObj>
              </mc:Choice>
              <mc:Fallback>
                <p:oleObj name="Visio" r:id="rId3" imgW="4136660" imgH="3311985"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5" y="2333076"/>
                        <a:ext cx="4133850"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4908330" y="2559265"/>
            <a:ext cx="6387662" cy="2862322"/>
          </a:xfrm>
          <a:prstGeom prst="rect">
            <a:avLst/>
          </a:prstGeom>
        </p:spPr>
        <p:txBody>
          <a:bodyPr wrap="square">
            <a:spAutoFit/>
          </a:bodyPr>
          <a:lstStyle/>
          <a:p>
            <a:pPr marL="171450" indent="-171450" algn="just">
              <a:lnSpc>
                <a:spcPct val="150000"/>
              </a:lnSpc>
              <a:spcAft>
                <a:spcPts val="0"/>
              </a:spcAft>
              <a:buFont typeface="Wingdings" panose="05000000000000000000" pitchFamily="2" charset="2"/>
              <a:buChar char="Ø"/>
            </a:pPr>
            <a:r>
              <a:rPr lang="zh-CN" altLang="zh-CN" sz="1200" kern="100">
                <a:latin typeface="宋体" panose="02010600030101010101" pitchFamily="2" charset="-122"/>
                <a:ea typeface="宋体" panose="02010600030101010101" pitchFamily="2" charset="-122"/>
              </a:rPr>
              <a:t>本模块由</a:t>
            </a:r>
            <a:r>
              <a:rPr lang="en-US" altLang="zh-CN" sz="1200" kern="100">
                <a:latin typeface="宋体" panose="02010600030101010101" pitchFamily="2" charset="-122"/>
                <a:ea typeface="宋体" panose="02010600030101010101" pitchFamily="2" charset="-122"/>
              </a:rPr>
              <a:t>SC</a:t>
            </a:r>
            <a:r>
              <a:rPr lang="zh-CN" altLang="zh-CN" sz="1200" kern="100">
                <a:latin typeface="宋体" panose="02010600030101010101" pitchFamily="2" charset="-122"/>
                <a:ea typeface="宋体" panose="02010600030101010101" pitchFamily="2" charset="-122"/>
              </a:rPr>
              <a:t>模块启动，通过</a:t>
            </a:r>
            <a:r>
              <a:rPr lang="en-US" altLang="zh-CN" sz="1200" kern="100">
                <a:latin typeface="宋体" panose="02010600030101010101" pitchFamily="2" charset="-122"/>
                <a:ea typeface="宋体" panose="02010600030101010101" pitchFamily="2" charset="-122"/>
              </a:rPr>
              <a:t>IPC</a:t>
            </a:r>
            <a:r>
              <a:rPr lang="zh-CN" altLang="zh-CN" sz="1200" kern="100">
                <a:latin typeface="宋体" panose="02010600030101010101" pitchFamily="2" charset="-122"/>
                <a:ea typeface="宋体" panose="02010600030101010101" pitchFamily="2" charset="-122"/>
              </a:rPr>
              <a:t>消息同步</a:t>
            </a:r>
            <a:r>
              <a:rPr lang="en-US" altLang="zh-CN" sz="1200" kern="100">
                <a:latin typeface="宋体" panose="02010600030101010101" pitchFamily="2" charset="-122"/>
                <a:ea typeface="宋体" panose="02010600030101010101" pitchFamily="2" charset="-122"/>
              </a:rPr>
              <a:t>SC</a:t>
            </a:r>
            <a:r>
              <a:rPr lang="zh-CN" altLang="zh-CN" sz="1200" kern="100">
                <a:latin typeface="宋体" panose="02010600030101010101" pitchFamily="2" charset="-122"/>
                <a:ea typeface="宋体" panose="02010600030101010101" pitchFamily="2" charset="-122"/>
              </a:rPr>
              <a:t>的系统状态，根据系统状态迁移到相应的本地状态上。</a:t>
            </a:r>
          </a:p>
          <a:p>
            <a:pPr marL="171450" indent="-171450" algn="just">
              <a:lnSpc>
                <a:spcPct val="150000"/>
              </a:lnSpc>
              <a:spcAft>
                <a:spcPts val="0"/>
              </a:spcAft>
              <a:buFont typeface="Wingdings" panose="05000000000000000000" pitchFamily="2" charset="2"/>
              <a:buChar char="Ø"/>
            </a:pPr>
            <a:r>
              <a:rPr lang="en-US" altLang="zh-CN" sz="1200" kern="100">
                <a:latin typeface="宋体" panose="02010600030101010101" pitchFamily="2" charset="-122"/>
                <a:ea typeface="宋体" panose="02010600030101010101" pitchFamily="2" charset="-122"/>
              </a:rPr>
              <a:t>WEB UI</a:t>
            </a:r>
            <a:r>
              <a:rPr lang="zh-CN" altLang="zh-CN" sz="1200" kern="100">
                <a:latin typeface="宋体" panose="02010600030101010101" pitchFamily="2" charset="-122"/>
                <a:ea typeface="宋体" panose="02010600030101010101" pitchFamily="2" charset="-122"/>
              </a:rPr>
              <a:t>提供用户界面，提供</a:t>
            </a:r>
            <a:r>
              <a:rPr lang="en-US" altLang="zh-CN" sz="1200" kern="100">
                <a:latin typeface="宋体" panose="02010600030101010101" pitchFamily="2" charset="-122"/>
                <a:ea typeface="宋体" panose="02010600030101010101" pitchFamily="2" charset="-122"/>
              </a:rPr>
              <a:t>NM</a:t>
            </a:r>
            <a:r>
              <a:rPr lang="zh-CN" altLang="zh-CN" sz="1200" kern="100">
                <a:latin typeface="宋体" panose="02010600030101010101" pitchFamily="2" charset="-122"/>
                <a:ea typeface="宋体" panose="02010600030101010101" pitchFamily="2" charset="-122"/>
              </a:rPr>
              <a:t>相关的服务配置和控制。</a:t>
            </a:r>
          </a:p>
          <a:p>
            <a:pPr marL="171450" indent="-171450" algn="just">
              <a:lnSpc>
                <a:spcPct val="150000"/>
              </a:lnSpc>
              <a:spcAft>
                <a:spcPts val="0"/>
              </a:spcAft>
              <a:buFont typeface="Wingdings" panose="05000000000000000000" pitchFamily="2" charset="2"/>
              <a:buChar char="Ø"/>
            </a:pPr>
            <a:r>
              <a:rPr lang="en-US" altLang="zh-CN" sz="1200" kern="100">
                <a:latin typeface="宋体" panose="02010600030101010101" pitchFamily="2" charset="-122"/>
                <a:ea typeface="宋体" panose="02010600030101010101" pitchFamily="2" charset="-122"/>
              </a:rPr>
              <a:t>WM</a:t>
            </a:r>
            <a:r>
              <a:rPr lang="zh-CN" altLang="zh-CN" sz="1200" kern="100">
                <a:latin typeface="宋体" panose="02010600030101010101" pitchFamily="2" charset="-122"/>
                <a:ea typeface="宋体" panose="02010600030101010101" pitchFamily="2" charset="-122"/>
              </a:rPr>
              <a:t>模块完成拨号或</a:t>
            </a:r>
            <a:r>
              <a:rPr lang="en-US" altLang="zh-CN" sz="1200" kern="100">
                <a:latin typeface="宋体" panose="02010600030101010101" pitchFamily="2" charset="-122"/>
                <a:ea typeface="宋体" panose="02010600030101010101" pitchFamily="2" charset="-122"/>
              </a:rPr>
              <a:t>WAN</a:t>
            </a:r>
            <a:r>
              <a:rPr lang="zh-CN" altLang="zh-CN" sz="1200" kern="100">
                <a:latin typeface="宋体" panose="02010600030101010101" pitchFamily="2" charset="-122"/>
                <a:ea typeface="宋体" panose="02010600030101010101" pitchFamily="2" charset="-122"/>
              </a:rPr>
              <a:t>口地址信息更新后，通知</a:t>
            </a:r>
            <a:r>
              <a:rPr lang="en-US" altLang="zh-CN" sz="1200" kern="100">
                <a:latin typeface="宋体" panose="02010600030101010101" pitchFamily="2" charset="-122"/>
                <a:ea typeface="宋体" panose="02010600030101010101" pitchFamily="2" charset="-122"/>
              </a:rPr>
              <a:t>NM</a:t>
            </a:r>
            <a:r>
              <a:rPr lang="zh-CN" altLang="zh-CN" sz="1200" kern="100">
                <a:latin typeface="宋体" panose="02010600030101010101" pitchFamily="2" charset="-122"/>
                <a:ea typeface="宋体" panose="02010600030101010101" pitchFamily="2" charset="-122"/>
              </a:rPr>
              <a:t>模块，</a:t>
            </a:r>
            <a:r>
              <a:rPr lang="en-US" altLang="zh-CN" sz="1200" kern="100">
                <a:latin typeface="宋体" panose="02010600030101010101" pitchFamily="2" charset="-122"/>
                <a:ea typeface="宋体" panose="02010600030101010101" pitchFamily="2" charset="-122"/>
              </a:rPr>
              <a:t>NM</a:t>
            </a:r>
            <a:r>
              <a:rPr lang="zh-CN" altLang="zh-CN" sz="1200" kern="100">
                <a:latin typeface="宋体" panose="02010600030101010101" pitchFamily="2" charset="-122"/>
                <a:ea typeface="宋体" panose="02010600030101010101" pitchFamily="2" charset="-122"/>
              </a:rPr>
              <a:t>完成最后的与</a:t>
            </a:r>
            <a:r>
              <a:rPr lang="en-US" altLang="zh-CN" sz="1200" kern="100">
                <a:latin typeface="宋体" panose="02010600030101010101" pitchFamily="2" charset="-122"/>
                <a:ea typeface="宋体" panose="02010600030101010101" pitchFamily="2" charset="-122"/>
              </a:rPr>
              <a:t>WAN</a:t>
            </a:r>
            <a:r>
              <a:rPr lang="zh-CN" altLang="zh-CN" sz="1200" kern="100">
                <a:latin typeface="宋体" panose="02010600030101010101" pitchFamily="2" charset="-122"/>
                <a:ea typeface="宋体" panose="02010600030101010101" pitchFamily="2" charset="-122"/>
              </a:rPr>
              <a:t>口相关的服务配置和启动，进入工作状态。</a:t>
            </a:r>
          </a:p>
          <a:p>
            <a:pPr marL="171450" indent="-171450" algn="just">
              <a:lnSpc>
                <a:spcPct val="150000"/>
              </a:lnSpc>
              <a:spcAft>
                <a:spcPts val="0"/>
              </a:spcAft>
              <a:buFont typeface="Wingdings" panose="05000000000000000000" pitchFamily="2" charset="2"/>
              <a:buChar char="Ø"/>
            </a:pPr>
            <a:r>
              <a:rPr lang="en-US" altLang="zh-CN" sz="1200" kern="100">
                <a:latin typeface="宋体" panose="02010600030101010101" pitchFamily="2" charset="-122"/>
                <a:ea typeface="宋体" panose="02010600030101010101" pitchFamily="2" charset="-122"/>
              </a:rPr>
              <a:t>LCD UI</a:t>
            </a:r>
            <a:r>
              <a:rPr lang="zh-CN" altLang="zh-CN" sz="1200" kern="100">
                <a:latin typeface="宋体" panose="02010600030101010101" pitchFamily="2" charset="-122"/>
                <a:ea typeface="宋体" panose="02010600030101010101" pitchFamily="2" charset="-122"/>
              </a:rPr>
              <a:t>和</a:t>
            </a:r>
            <a:r>
              <a:rPr lang="en-US" altLang="zh-CN" sz="1200" kern="100">
                <a:latin typeface="宋体" panose="02010600030101010101" pitchFamily="2" charset="-122"/>
                <a:ea typeface="宋体" panose="02010600030101010101" pitchFamily="2" charset="-122"/>
              </a:rPr>
              <a:t>NM</a:t>
            </a:r>
            <a:r>
              <a:rPr lang="zh-CN" altLang="zh-CN" sz="1200" kern="100">
                <a:latin typeface="宋体" panose="02010600030101010101" pitchFamily="2" charset="-122"/>
                <a:ea typeface="宋体" panose="02010600030101010101" pitchFamily="2" charset="-122"/>
              </a:rPr>
              <a:t>之间存在一些网络状态交互信息。</a:t>
            </a:r>
          </a:p>
          <a:p>
            <a:pPr marL="171450" indent="-171450" algn="just">
              <a:lnSpc>
                <a:spcPct val="150000"/>
              </a:lnSpc>
              <a:spcAft>
                <a:spcPts val="0"/>
              </a:spcAft>
              <a:buFont typeface="Wingdings" panose="05000000000000000000" pitchFamily="2" charset="2"/>
              <a:buChar char="Ø"/>
            </a:pPr>
            <a:r>
              <a:rPr lang="en-US" altLang="zh-CN" sz="1200" kern="100">
                <a:latin typeface="宋体" panose="02010600030101010101" pitchFamily="2" charset="-122"/>
                <a:ea typeface="宋体" panose="02010600030101010101" pitchFamily="2" charset="-122"/>
              </a:rPr>
              <a:t>DM</a:t>
            </a:r>
            <a:r>
              <a:rPr lang="zh-CN" altLang="zh-CN" sz="1200" kern="100">
                <a:latin typeface="宋体" panose="02010600030101010101" pitchFamily="2" charset="-122"/>
                <a:ea typeface="宋体" panose="02010600030101010101" pitchFamily="2" charset="-122"/>
              </a:rPr>
              <a:t>模块会上报一些网络事件，在网络发生变化时，</a:t>
            </a:r>
            <a:r>
              <a:rPr lang="en-US" altLang="zh-CN" sz="1200" kern="100">
                <a:latin typeface="宋体" panose="02010600030101010101" pitchFamily="2" charset="-122"/>
                <a:ea typeface="宋体" panose="02010600030101010101" pitchFamily="2" charset="-122"/>
              </a:rPr>
              <a:t>NM</a:t>
            </a:r>
            <a:r>
              <a:rPr lang="zh-CN" altLang="zh-CN" sz="1200" kern="100">
                <a:latin typeface="宋体" panose="02010600030101010101" pitchFamily="2" charset="-122"/>
                <a:ea typeface="宋体" panose="02010600030101010101" pitchFamily="2" charset="-122"/>
              </a:rPr>
              <a:t>及时完成网络配置调整。</a:t>
            </a:r>
          </a:p>
          <a:p>
            <a:pPr marL="171450" indent="-171450" algn="just">
              <a:lnSpc>
                <a:spcPct val="150000"/>
              </a:lnSpc>
              <a:spcAft>
                <a:spcPts val="0"/>
              </a:spcAft>
              <a:buFont typeface="Wingdings" panose="05000000000000000000" pitchFamily="2" charset="2"/>
              <a:buChar char="Ø"/>
            </a:pPr>
            <a:r>
              <a:rPr lang="en-US" altLang="zh-CN" sz="1200" kern="100">
                <a:solidFill>
                  <a:srgbClr val="0000FF"/>
                </a:solidFill>
                <a:latin typeface="宋体" panose="02010600030101010101" pitchFamily="2" charset="-122"/>
                <a:ea typeface="宋体" panose="02010600030101010101" pitchFamily="2" charset="-122"/>
              </a:rPr>
              <a:t>WiFi(WLAN)</a:t>
            </a:r>
            <a:r>
              <a:rPr lang="zh-CN" altLang="zh-CN" sz="1200" kern="100">
                <a:solidFill>
                  <a:srgbClr val="0000FF"/>
                </a:solidFill>
                <a:latin typeface="宋体" panose="02010600030101010101" pitchFamily="2" charset="-122"/>
                <a:ea typeface="宋体" panose="02010600030101010101" pitchFamily="2" charset="-122"/>
              </a:rPr>
              <a:t>模块完成驱动的加载和配置后，通知</a:t>
            </a:r>
            <a:r>
              <a:rPr lang="en-US" altLang="zh-CN" sz="1200" kern="100">
                <a:solidFill>
                  <a:srgbClr val="0000FF"/>
                </a:solidFill>
                <a:latin typeface="宋体" panose="02010600030101010101" pitchFamily="2" charset="-122"/>
                <a:ea typeface="宋体" panose="02010600030101010101" pitchFamily="2" charset="-122"/>
              </a:rPr>
              <a:t>NM</a:t>
            </a:r>
            <a:r>
              <a:rPr lang="zh-CN" altLang="zh-CN" sz="1200" kern="100">
                <a:solidFill>
                  <a:srgbClr val="0000FF"/>
                </a:solidFill>
                <a:latin typeface="宋体" panose="02010600030101010101" pitchFamily="2" charset="-122"/>
                <a:ea typeface="宋体" panose="02010600030101010101" pitchFamily="2" charset="-122"/>
              </a:rPr>
              <a:t>模块，</a:t>
            </a:r>
            <a:r>
              <a:rPr lang="en-US" altLang="zh-CN" sz="1200" kern="100">
                <a:solidFill>
                  <a:srgbClr val="0000FF"/>
                </a:solidFill>
                <a:latin typeface="宋体" panose="02010600030101010101" pitchFamily="2" charset="-122"/>
                <a:ea typeface="宋体" panose="02010600030101010101" pitchFamily="2" charset="-122"/>
              </a:rPr>
              <a:t>NM</a:t>
            </a:r>
            <a:r>
              <a:rPr lang="zh-CN" altLang="zh-CN" sz="1200" kern="100">
                <a:solidFill>
                  <a:srgbClr val="0000FF"/>
                </a:solidFill>
                <a:latin typeface="宋体" panose="02010600030101010101" pitchFamily="2" charset="-122"/>
                <a:ea typeface="宋体" panose="02010600030101010101" pitchFamily="2" charset="-122"/>
              </a:rPr>
              <a:t>完成最后的与</a:t>
            </a:r>
            <a:r>
              <a:rPr lang="en-US" altLang="zh-CN" sz="1200" kern="100">
                <a:solidFill>
                  <a:srgbClr val="0000FF"/>
                </a:solidFill>
                <a:latin typeface="宋体" panose="02010600030101010101" pitchFamily="2" charset="-122"/>
                <a:ea typeface="宋体" panose="02010600030101010101" pitchFamily="2" charset="-122"/>
              </a:rPr>
              <a:t> LAN</a:t>
            </a:r>
            <a:r>
              <a:rPr lang="zh-CN" altLang="zh-CN" sz="1200" kern="100">
                <a:solidFill>
                  <a:srgbClr val="0000FF"/>
                </a:solidFill>
                <a:latin typeface="宋体" panose="02010600030101010101" pitchFamily="2" charset="-122"/>
                <a:ea typeface="宋体" panose="02010600030101010101" pitchFamily="2" charset="-122"/>
              </a:rPr>
              <a:t>口相关的服务配置和启动，进入工作状态</a:t>
            </a:r>
            <a:r>
              <a:rPr lang="zh-CN" altLang="zh-CN" sz="1200" kern="100" smtClean="0">
                <a:solidFill>
                  <a:srgbClr val="0000FF"/>
                </a:solidFill>
                <a:latin typeface="宋体" panose="02010600030101010101" pitchFamily="2" charset="-122"/>
                <a:ea typeface="宋体" panose="02010600030101010101" pitchFamily="2" charset="-122"/>
              </a:rPr>
              <a:t>。</a:t>
            </a:r>
            <a:endParaRPr lang="en-US" altLang="zh-CN" sz="1200" kern="100" smtClean="0">
              <a:solidFill>
                <a:srgbClr val="0000FF"/>
              </a:solidFill>
              <a:latin typeface="宋体" panose="02010600030101010101" pitchFamily="2" charset="-122"/>
              <a:ea typeface="宋体" panose="02010600030101010101" pitchFamily="2" charset="-122"/>
            </a:endParaRPr>
          </a:p>
          <a:p>
            <a:pPr marL="171450" indent="-171450" algn="just">
              <a:lnSpc>
                <a:spcPct val="150000"/>
              </a:lnSpc>
              <a:spcAft>
                <a:spcPts val="0"/>
              </a:spcAft>
              <a:buFont typeface="Wingdings" panose="05000000000000000000" pitchFamily="2" charset="2"/>
              <a:buChar char="Ø"/>
            </a:pPr>
            <a:r>
              <a:rPr lang="en-US" altLang="zh-CN" sz="1200" kern="100" smtClean="0">
                <a:solidFill>
                  <a:srgbClr val="0000FF"/>
                </a:solidFill>
                <a:latin typeface="宋体" panose="02010600030101010101" pitchFamily="2" charset="-122"/>
                <a:ea typeface="宋体" panose="02010600030101010101" pitchFamily="2" charset="-122"/>
              </a:rPr>
              <a:t>WiFi</a:t>
            </a:r>
            <a:r>
              <a:rPr lang="zh-CN" altLang="zh-CN" sz="1200" kern="100">
                <a:solidFill>
                  <a:srgbClr val="0000FF"/>
                </a:solidFill>
                <a:latin typeface="宋体" panose="02010600030101010101" pitchFamily="2" charset="-122"/>
                <a:ea typeface="宋体" panose="02010600030101010101" pitchFamily="2" charset="-122"/>
              </a:rPr>
              <a:t>作为</a:t>
            </a:r>
            <a:r>
              <a:rPr lang="en-US" altLang="zh-CN" sz="1200" kern="100">
                <a:solidFill>
                  <a:srgbClr val="0000FF"/>
                </a:solidFill>
                <a:latin typeface="宋体" panose="02010600030101010101" pitchFamily="2" charset="-122"/>
                <a:ea typeface="宋体" panose="02010600030101010101" pitchFamily="2" charset="-122"/>
              </a:rPr>
              <a:t>STA</a:t>
            </a:r>
            <a:r>
              <a:rPr lang="zh-CN" altLang="zh-CN" sz="1200" kern="100">
                <a:solidFill>
                  <a:srgbClr val="0000FF"/>
                </a:solidFill>
                <a:latin typeface="宋体" panose="02010600030101010101" pitchFamily="2" charset="-122"/>
                <a:ea typeface="宋体" panose="02010600030101010101" pitchFamily="2" charset="-122"/>
              </a:rPr>
              <a:t>时，由于其是</a:t>
            </a:r>
            <a:r>
              <a:rPr lang="en-US" altLang="zh-CN" sz="1200" kern="100">
                <a:solidFill>
                  <a:srgbClr val="0000FF"/>
                </a:solidFill>
                <a:latin typeface="宋体" panose="02010600030101010101" pitchFamily="2" charset="-122"/>
                <a:ea typeface="宋体" panose="02010600030101010101" pitchFamily="2" charset="-122"/>
              </a:rPr>
              <a:t>WM</a:t>
            </a:r>
            <a:r>
              <a:rPr lang="zh-CN" altLang="zh-CN" sz="1200" kern="100">
                <a:solidFill>
                  <a:srgbClr val="0000FF"/>
                </a:solidFill>
                <a:latin typeface="宋体" panose="02010600030101010101" pitchFamily="2" charset="-122"/>
                <a:ea typeface="宋体" panose="02010600030101010101" pitchFamily="2" charset="-122"/>
              </a:rPr>
              <a:t>的一部分。因此由</a:t>
            </a:r>
            <a:r>
              <a:rPr lang="en-US" altLang="zh-CN" sz="1200" kern="100">
                <a:solidFill>
                  <a:srgbClr val="0000FF"/>
                </a:solidFill>
                <a:latin typeface="宋体" panose="02010600030101010101" pitchFamily="2" charset="-122"/>
                <a:ea typeface="宋体" panose="02010600030101010101" pitchFamily="2" charset="-122"/>
              </a:rPr>
              <a:t>WM</a:t>
            </a:r>
            <a:r>
              <a:rPr lang="zh-CN" altLang="zh-CN" sz="1200" kern="100">
                <a:solidFill>
                  <a:srgbClr val="0000FF"/>
                </a:solidFill>
                <a:latin typeface="宋体" panose="02010600030101010101" pitchFamily="2" charset="-122"/>
                <a:ea typeface="宋体" panose="02010600030101010101" pitchFamily="2" charset="-122"/>
              </a:rPr>
              <a:t>来与</a:t>
            </a:r>
            <a:r>
              <a:rPr lang="en-US" altLang="zh-CN" sz="1200" kern="100">
                <a:solidFill>
                  <a:srgbClr val="0000FF"/>
                </a:solidFill>
                <a:latin typeface="宋体" panose="02010600030101010101" pitchFamily="2" charset="-122"/>
                <a:ea typeface="宋体" panose="02010600030101010101" pitchFamily="2" charset="-122"/>
              </a:rPr>
              <a:t>NM</a:t>
            </a:r>
            <a:r>
              <a:rPr lang="zh-CN" altLang="zh-CN" sz="1200" kern="100">
                <a:solidFill>
                  <a:srgbClr val="0000FF"/>
                </a:solidFill>
                <a:latin typeface="宋体" panose="02010600030101010101" pitchFamily="2" charset="-122"/>
                <a:ea typeface="宋体" panose="02010600030101010101" pitchFamily="2" charset="-122"/>
              </a:rPr>
              <a:t>进行交互。</a:t>
            </a:r>
            <a:endParaRPr lang="zh-CN" altLang="zh-CN" sz="1200" kern="10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4227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2860" y="701040"/>
            <a:ext cx="7648248" cy="5943935"/>
          </a:xfrm>
          <a:prstGeom prst="rect">
            <a:avLst/>
          </a:prstGeom>
          <a:noFill/>
        </p:spPr>
        <p:txBody>
          <a:bodyPr wrap="none" rtlCol="0">
            <a:spAutoFit/>
          </a:bodyPr>
          <a:lstStyle/>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上游</a:t>
            </a:r>
            <a:r>
              <a:rPr lang="en-US" altLang="zh-CN" sz="1600" b="1">
                <a:solidFill>
                  <a:schemeClr val="accent6"/>
                </a:solidFill>
                <a:latin typeface="仿宋" panose="02010609060101010101" pitchFamily="49" charset="-122"/>
                <a:ea typeface="仿宋" panose="02010609060101010101" pitchFamily="49" charset="-122"/>
              </a:rPr>
              <a:t>DNS</a:t>
            </a:r>
            <a:r>
              <a:rPr lang="zh-CN" altLang="en-US" sz="1600" b="1">
                <a:solidFill>
                  <a:schemeClr val="accent6"/>
                </a:solidFill>
                <a:latin typeface="仿宋" panose="02010609060101010101" pitchFamily="49" charset="-122"/>
                <a:ea typeface="仿宋" panose="02010609060101010101" pitchFamily="49" charset="-122"/>
              </a:rPr>
              <a:t>服务器</a:t>
            </a:r>
          </a:p>
          <a:p>
            <a:pPr>
              <a:lnSpc>
                <a:spcPct val="150000"/>
              </a:lnSpc>
            </a:pPr>
            <a:r>
              <a:rPr lang="en-US" altLang="zh-CN" sz="1600" b="1">
                <a:latin typeface="仿宋" panose="02010609060101010101" pitchFamily="49" charset="-122"/>
                <a:ea typeface="仿宋" panose="02010609060101010101" pitchFamily="49" charset="-122"/>
              </a:rPr>
              <a:t>resolv-file=/tmp/resolv.dnsmasq </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a:t>
            </a:r>
            <a:r>
              <a:rPr lang="zh-CN" altLang="en-US" sz="1600" b="1">
                <a:solidFill>
                  <a:schemeClr val="accent6"/>
                </a:solidFill>
                <a:latin typeface="仿宋" panose="02010609060101010101" pitchFamily="49" charset="-122"/>
                <a:ea typeface="仿宋" panose="02010609060101010101" pitchFamily="49" charset="-122"/>
              </a:rPr>
              <a:t>静态指定域名和</a:t>
            </a:r>
            <a:r>
              <a:rPr lang="en-US" altLang="zh-CN" sz="1600" b="1">
                <a:solidFill>
                  <a:schemeClr val="accent6"/>
                </a:solidFill>
                <a:latin typeface="仿宋" panose="02010609060101010101" pitchFamily="49" charset="-122"/>
                <a:ea typeface="仿宋" panose="02010609060101010101" pitchFamily="49" charset="-122"/>
              </a:rPr>
              <a:t>IP</a:t>
            </a:r>
            <a:r>
              <a:rPr lang="zh-CN" altLang="en-US" sz="1600" b="1">
                <a:solidFill>
                  <a:schemeClr val="accent6"/>
                </a:solidFill>
                <a:latin typeface="仿宋" panose="02010609060101010101" pitchFamily="49" charset="-122"/>
                <a:ea typeface="仿宋" panose="02010609060101010101" pitchFamily="49" charset="-122"/>
              </a:rPr>
              <a:t>的关系</a:t>
            </a:r>
          </a:p>
          <a:p>
            <a:pPr>
              <a:lnSpc>
                <a:spcPct val="150000"/>
              </a:lnSpc>
            </a:pPr>
            <a:r>
              <a:rPr lang="en-US" altLang="zh-CN" sz="1600" b="1">
                <a:latin typeface="仿宋" panose="02010609060101010101" pitchFamily="49" charset="-122"/>
                <a:ea typeface="仿宋" panose="02010609060101010101" pitchFamily="49" charset="-122"/>
              </a:rPr>
              <a:t>address=/fs040w.home/192.168.100.1 </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a:t>
            </a:r>
            <a:r>
              <a:rPr lang="zh-CN" altLang="en-US" sz="1600" b="1">
                <a:solidFill>
                  <a:schemeClr val="accent6"/>
                </a:solidFill>
                <a:latin typeface="仿宋" panose="02010609060101010101" pitchFamily="49" charset="-122"/>
                <a:ea typeface="仿宋" panose="02010609060101010101" pitchFamily="49" charset="-122"/>
              </a:rPr>
              <a:t>不读取</a:t>
            </a:r>
            <a:r>
              <a:rPr lang="en-US" altLang="zh-CN" sz="1600" b="1">
                <a:solidFill>
                  <a:schemeClr val="accent6"/>
                </a:solidFill>
                <a:latin typeface="仿宋" panose="02010609060101010101" pitchFamily="49" charset="-122"/>
                <a:ea typeface="仿宋" panose="02010609060101010101" pitchFamily="49" charset="-122"/>
              </a:rPr>
              <a:t>/etc/hosts</a:t>
            </a:r>
            <a:r>
              <a:rPr lang="zh-CN" altLang="en-US" sz="1600" b="1">
                <a:solidFill>
                  <a:schemeClr val="accent6"/>
                </a:solidFill>
                <a:latin typeface="仿宋" panose="02010609060101010101" pitchFamily="49" charset="-122"/>
                <a:ea typeface="仿宋" panose="02010609060101010101" pitchFamily="49" charset="-122"/>
              </a:rPr>
              <a:t>中的解析条目</a:t>
            </a:r>
          </a:p>
          <a:p>
            <a:pPr>
              <a:lnSpc>
                <a:spcPct val="150000"/>
              </a:lnSpc>
            </a:pPr>
            <a:r>
              <a:rPr lang="en-US" altLang="zh-CN" sz="1600" b="1">
                <a:latin typeface="仿宋" panose="02010609060101010101" pitchFamily="49" charset="-122"/>
                <a:ea typeface="仿宋" panose="02010609060101010101" pitchFamily="49" charset="-122"/>
              </a:rPr>
              <a:t>no-hosts </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a:t>
            </a:r>
            <a:r>
              <a:rPr lang="zh-CN" altLang="en-US" sz="1600" b="1">
                <a:solidFill>
                  <a:schemeClr val="accent6"/>
                </a:solidFill>
                <a:latin typeface="仿宋" panose="02010609060101010101" pitchFamily="49" charset="-122"/>
                <a:ea typeface="仿宋" panose="02010609060101010101" pitchFamily="49" charset="-122"/>
              </a:rPr>
              <a:t>读取除了</a:t>
            </a:r>
            <a:r>
              <a:rPr lang="en-US" altLang="zh-CN" sz="1600" b="1">
                <a:solidFill>
                  <a:schemeClr val="accent6"/>
                </a:solidFill>
                <a:latin typeface="仿宋" panose="02010609060101010101" pitchFamily="49" charset="-122"/>
                <a:ea typeface="仿宋" panose="02010609060101010101" pitchFamily="49" charset="-122"/>
              </a:rPr>
              <a:t>/etc/hosts</a:t>
            </a:r>
            <a:r>
              <a:rPr lang="zh-CN" altLang="en-US" sz="1600" b="1">
                <a:solidFill>
                  <a:schemeClr val="accent6"/>
                </a:solidFill>
                <a:latin typeface="仿宋" panose="02010609060101010101" pitchFamily="49" charset="-122"/>
                <a:ea typeface="仿宋" panose="02010609060101010101" pitchFamily="49" charset="-122"/>
              </a:rPr>
              <a:t>之外的包含解析条目的文件</a:t>
            </a:r>
          </a:p>
          <a:p>
            <a:pPr>
              <a:lnSpc>
                <a:spcPct val="150000"/>
              </a:lnSpc>
            </a:pPr>
            <a:r>
              <a:rPr lang="en-US" altLang="zh-CN" sz="1600" b="1">
                <a:latin typeface="仿宋" panose="02010609060101010101" pitchFamily="49" charset="-122"/>
                <a:ea typeface="仿宋" panose="02010609060101010101" pitchFamily="49" charset="-122"/>
              </a:rPr>
              <a:t>addn-hosts=/tmp/hosts.dnsmasq </a:t>
            </a: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根据</a:t>
            </a:r>
            <a:r>
              <a:rPr lang="en-US" altLang="zh-CN" sz="1600" b="1">
                <a:solidFill>
                  <a:schemeClr val="accent6"/>
                </a:solidFill>
                <a:latin typeface="仿宋" panose="02010609060101010101" pitchFamily="49" charset="-122"/>
                <a:ea typeface="仿宋" panose="02010609060101010101" pitchFamily="49" charset="-122"/>
              </a:rPr>
              <a:t>domain</a:t>
            </a:r>
            <a:r>
              <a:rPr lang="zh-CN" altLang="en-US" sz="1600" b="1">
                <a:solidFill>
                  <a:schemeClr val="accent6"/>
                </a:solidFill>
                <a:latin typeface="仿宋" panose="02010609060101010101" pitchFamily="49" charset="-122"/>
                <a:ea typeface="仿宋" panose="02010609060101010101" pitchFamily="49" charset="-122"/>
              </a:rPr>
              <a:t>选项，为</a:t>
            </a:r>
            <a:r>
              <a:rPr lang="en-US" altLang="zh-CN" sz="1600" b="1">
                <a:solidFill>
                  <a:schemeClr val="accent6"/>
                </a:solidFill>
                <a:latin typeface="仿宋" panose="02010609060101010101" pitchFamily="49" charset="-122"/>
                <a:ea typeface="仿宋" panose="02010609060101010101" pitchFamily="49" charset="-122"/>
              </a:rPr>
              <a:t>hosts</a:t>
            </a:r>
            <a:r>
              <a:rPr lang="zh-CN" altLang="en-US" sz="1600" b="1">
                <a:solidFill>
                  <a:schemeClr val="accent6"/>
                </a:solidFill>
                <a:latin typeface="仿宋" panose="02010609060101010101" pitchFamily="49" charset="-122"/>
                <a:ea typeface="仿宋" panose="02010609060101010101" pitchFamily="49" charset="-122"/>
              </a:rPr>
              <a:t>文件条目自动添加域名后缀</a:t>
            </a: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使用</a:t>
            </a:r>
            <a:r>
              <a:rPr lang="zh-CN" altLang="en-US" sz="1600" b="1">
                <a:solidFill>
                  <a:schemeClr val="accent6"/>
                </a:solidFill>
                <a:latin typeface="仿宋" panose="02010609060101010101" pitchFamily="49" charset="-122"/>
                <a:ea typeface="仿宋" panose="02010609060101010101" pitchFamily="49" charset="-122"/>
              </a:rPr>
              <a:t>带后缀、不带后缀的方式访问此域名，都支持</a:t>
            </a:r>
          </a:p>
          <a:p>
            <a:pPr>
              <a:lnSpc>
                <a:spcPct val="150000"/>
              </a:lnSpc>
            </a:pPr>
            <a:r>
              <a:rPr lang="en-US" altLang="zh-CN" sz="1600" b="1">
                <a:latin typeface="仿宋" panose="02010609060101010101" pitchFamily="49" charset="-122"/>
                <a:ea typeface="仿宋" panose="02010609060101010101" pitchFamily="49" charset="-122"/>
              </a:rPr>
              <a:t>expand-hosts</a:t>
            </a: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设置</a:t>
            </a:r>
            <a:r>
              <a:rPr lang="en-US" altLang="zh-CN" sz="1600" b="1">
                <a:solidFill>
                  <a:schemeClr val="accent6"/>
                </a:solidFill>
                <a:latin typeface="仿宋" panose="02010609060101010101" pitchFamily="49" charset="-122"/>
                <a:ea typeface="仿宋" panose="02010609060101010101" pitchFamily="49" charset="-122"/>
              </a:rPr>
              <a:t>dnsmasq</a:t>
            </a:r>
            <a:r>
              <a:rPr lang="zh-CN" altLang="en-US" sz="1600" b="1">
                <a:solidFill>
                  <a:schemeClr val="accent6"/>
                </a:solidFill>
                <a:latin typeface="仿宋" panose="02010609060101010101" pitchFamily="49" charset="-122"/>
                <a:ea typeface="仿宋" panose="02010609060101010101" pitchFamily="49" charset="-122"/>
              </a:rPr>
              <a:t>的域，设置后，具有以下行为：</a:t>
            </a: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en-US" altLang="zh-CN" sz="1600" b="1">
                <a:solidFill>
                  <a:schemeClr val="accent6"/>
                </a:solidFill>
                <a:latin typeface="仿宋" panose="02010609060101010101" pitchFamily="49" charset="-122"/>
                <a:ea typeface="仿宋" panose="02010609060101010101" pitchFamily="49" charset="-122"/>
              </a:rPr>
              <a:t>1</a:t>
            </a:r>
            <a:r>
              <a:rPr lang="zh-CN" altLang="en-US" sz="1600" b="1">
                <a:solidFill>
                  <a:schemeClr val="accent6"/>
                </a:solidFill>
                <a:latin typeface="仿宋" panose="02010609060101010101" pitchFamily="49" charset="-122"/>
                <a:ea typeface="仿宋" panose="02010609060101010101" pitchFamily="49" charset="-122"/>
              </a:rPr>
              <a:t>、允许</a:t>
            </a:r>
            <a:r>
              <a:rPr lang="en-US" altLang="zh-CN" sz="1600" b="1">
                <a:solidFill>
                  <a:schemeClr val="accent6"/>
                </a:solidFill>
                <a:latin typeface="仿宋" panose="02010609060101010101" pitchFamily="49" charset="-122"/>
                <a:ea typeface="仿宋" panose="02010609060101010101" pitchFamily="49" charset="-122"/>
              </a:rPr>
              <a:t>DHCP</a:t>
            </a:r>
            <a:r>
              <a:rPr lang="zh-CN" altLang="en-US" sz="1600" b="1">
                <a:solidFill>
                  <a:schemeClr val="accent6"/>
                </a:solidFill>
                <a:latin typeface="仿宋" panose="02010609060101010101" pitchFamily="49" charset="-122"/>
                <a:ea typeface="仿宋" panose="02010609060101010101" pitchFamily="49" charset="-122"/>
              </a:rPr>
              <a:t>主机拥有全限定的</a:t>
            </a:r>
            <a:r>
              <a:rPr lang="zh-CN" altLang="en-US" sz="1600" b="1" smtClean="0">
                <a:solidFill>
                  <a:schemeClr val="accent6"/>
                </a:solidFill>
                <a:latin typeface="仿宋" panose="02010609060101010101" pitchFamily="49" charset="-122"/>
                <a:ea typeface="仿宋" panose="02010609060101010101" pitchFamily="49" charset="-122"/>
              </a:rPr>
              <a:t>域名</a:t>
            </a: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2</a:t>
            </a:r>
            <a:r>
              <a:rPr lang="zh-CN" altLang="en-US" sz="1600" b="1" smtClean="0">
                <a:solidFill>
                  <a:schemeClr val="accent6"/>
                </a:solidFill>
                <a:latin typeface="仿宋" panose="02010609060101010101" pitchFamily="49" charset="-122"/>
                <a:ea typeface="仿宋" panose="02010609060101010101" pitchFamily="49" charset="-122"/>
              </a:rPr>
              <a:t>、设置</a:t>
            </a:r>
            <a:r>
              <a:rPr lang="en-US" altLang="zh-CN" sz="1600" b="1" smtClean="0">
                <a:solidFill>
                  <a:schemeClr val="accent6"/>
                </a:solidFill>
                <a:latin typeface="仿宋" panose="02010609060101010101" pitchFamily="49" charset="-122"/>
                <a:ea typeface="仿宋" panose="02010609060101010101" pitchFamily="49" charset="-122"/>
              </a:rPr>
              <a:t>DHCP</a:t>
            </a:r>
            <a:r>
              <a:rPr lang="zh-CN" altLang="en-US" sz="1600" b="1" smtClean="0">
                <a:solidFill>
                  <a:schemeClr val="accent6"/>
                </a:solidFill>
                <a:latin typeface="仿宋" panose="02010609060101010101" pitchFamily="49" charset="-122"/>
                <a:ea typeface="仿宋" panose="02010609060101010101" pitchFamily="49" charset="-122"/>
              </a:rPr>
              <a:t>的</a:t>
            </a:r>
            <a:r>
              <a:rPr lang="en-US" altLang="zh-CN" sz="1600" b="1" smtClean="0">
                <a:solidFill>
                  <a:schemeClr val="accent6"/>
                </a:solidFill>
                <a:latin typeface="仿宋" panose="02010609060101010101" pitchFamily="49" charset="-122"/>
                <a:ea typeface="仿宋" panose="02010609060101010101" pitchFamily="49" charset="-122"/>
              </a:rPr>
              <a:t>domain</a:t>
            </a:r>
            <a:r>
              <a:rPr lang="zh-CN" altLang="en-US" sz="1600" b="1" smtClean="0">
                <a:solidFill>
                  <a:schemeClr val="accent6"/>
                </a:solidFill>
                <a:latin typeface="仿宋" panose="02010609060101010101" pitchFamily="49" charset="-122"/>
                <a:ea typeface="仿宋" panose="02010609060101010101" pitchFamily="49" charset="-122"/>
              </a:rPr>
              <a:t>选项，进而潜在的设置所有基于</a:t>
            </a:r>
            <a:r>
              <a:rPr lang="en-US" altLang="zh-CN" sz="1600" b="1" smtClean="0">
                <a:solidFill>
                  <a:schemeClr val="accent6"/>
                </a:solidFill>
                <a:latin typeface="仿宋" panose="02010609060101010101" pitchFamily="49" charset="-122"/>
                <a:ea typeface="仿宋" panose="02010609060101010101" pitchFamily="49" charset="-122"/>
              </a:rPr>
              <a:t>DHCP</a:t>
            </a:r>
            <a:r>
              <a:rPr lang="zh-CN" altLang="en-US" sz="1600" b="1" smtClean="0">
                <a:solidFill>
                  <a:schemeClr val="accent6"/>
                </a:solidFill>
                <a:latin typeface="仿宋" panose="02010609060101010101" pitchFamily="49" charset="-122"/>
                <a:ea typeface="仿宋" panose="02010609060101010101" pitchFamily="49" charset="-122"/>
              </a:rPr>
              <a:t>配置的主机的</a:t>
            </a:r>
            <a:r>
              <a:rPr lang="en-US" altLang="zh-CN" sz="1600" b="1" smtClean="0">
                <a:solidFill>
                  <a:schemeClr val="accent6"/>
                </a:solidFill>
                <a:latin typeface="仿宋" panose="02010609060101010101" pitchFamily="49" charset="-122"/>
                <a:ea typeface="仿宋" panose="02010609060101010101" pitchFamily="49" charset="-122"/>
              </a:rPr>
              <a:t>domain</a:t>
            </a: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en-US" altLang="zh-CN" sz="1600" b="1">
                <a:solidFill>
                  <a:schemeClr val="accent6"/>
                </a:solidFill>
                <a:latin typeface="仿宋" panose="02010609060101010101" pitchFamily="49" charset="-122"/>
                <a:ea typeface="仿宋" panose="02010609060101010101" pitchFamily="49" charset="-122"/>
              </a:rPr>
              <a:t>3</a:t>
            </a:r>
            <a:r>
              <a:rPr lang="zh-CN" altLang="en-US" sz="1600" b="1">
                <a:solidFill>
                  <a:schemeClr val="accent6"/>
                </a:solidFill>
                <a:latin typeface="仿宋" panose="02010609060101010101" pitchFamily="49" charset="-122"/>
                <a:ea typeface="仿宋" panose="02010609060101010101" pitchFamily="49" charset="-122"/>
              </a:rPr>
              <a:t>、如果设置了</a:t>
            </a:r>
            <a:r>
              <a:rPr lang="en-US" altLang="zh-CN" sz="1600" b="1">
                <a:solidFill>
                  <a:schemeClr val="accent6"/>
                </a:solidFill>
                <a:latin typeface="仿宋" panose="02010609060101010101" pitchFamily="49" charset="-122"/>
                <a:ea typeface="仿宋" panose="02010609060101010101" pitchFamily="49" charset="-122"/>
              </a:rPr>
              <a:t>expand-hosts</a:t>
            </a:r>
            <a:r>
              <a:rPr lang="zh-CN" altLang="en-US" sz="1600" b="1">
                <a:solidFill>
                  <a:schemeClr val="accent6"/>
                </a:solidFill>
                <a:latin typeface="仿宋" panose="02010609060101010101" pitchFamily="49" charset="-122"/>
                <a:ea typeface="仿宋" panose="02010609060101010101" pitchFamily="49" charset="-122"/>
              </a:rPr>
              <a:t>，自动为</a:t>
            </a:r>
            <a:r>
              <a:rPr lang="en-US" altLang="zh-CN" sz="1600" b="1">
                <a:solidFill>
                  <a:schemeClr val="accent6"/>
                </a:solidFill>
                <a:latin typeface="仿宋" panose="02010609060101010101" pitchFamily="49" charset="-122"/>
                <a:ea typeface="仿宋" panose="02010609060101010101" pitchFamily="49" charset="-122"/>
              </a:rPr>
              <a:t>hosts</a:t>
            </a:r>
            <a:r>
              <a:rPr lang="zh-CN" altLang="en-US" sz="1600" b="1">
                <a:solidFill>
                  <a:schemeClr val="accent6"/>
                </a:solidFill>
                <a:latin typeface="仿宋" panose="02010609060101010101" pitchFamily="49" charset="-122"/>
                <a:ea typeface="仿宋" panose="02010609060101010101" pitchFamily="49" charset="-122"/>
              </a:rPr>
              <a:t>文件中的条目添加后缀</a:t>
            </a:r>
          </a:p>
          <a:p>
            <a:pPr>
              <a:lnSpc>
                <a:spcPct val="150000"/>
              </a:lnSpc>
            </a:pPr>
            <a:r>
              <a:rPr lang="en-US" altLang="zh-CN" sz="1600" b="1" smtClean="0">
                <a:latin typeface="仿宋" panose="02010609060101010101" pitchFamily="49" charset="-122"/>
                <a:ea typeface="仿宋" panose="02010609060101010101" pitchFamily="49" charset="-122"/>
              </a:rPr>
              <a:t>domain=lan</a:t>
            </a:r>
          </a:p>
        </p:txBody>
      </p:sp>
      <p:sp>
        <p:nvSpPr>
          <p:cNvPr id="5"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---Dnsmasq</a:t>
            </a:r>
            <a:r>
              <a:rPr lang="zh-CN" altLang="en-US" sz="2000" b="1" smtClean="0">
                <a:solidFill>
                  <a:srgbClr val="095575"/>
                </a:solidFill>
                <a:latin typeface="微软雅黑" panose="020B0503020204020204" pitchFamily="34" charset="-122"/>
                <a:ea typeface="微软雅黑" panose="020B0503020204020204" pitchFamily="34" charset="-122"/>
              </a:rPr>
              <a:t>（配置）</a:t>
            </a:r>
            <a:r>
              <a:rPr lang="en-US" altLang="zh-CN" sz="2000" b="1" smtClean="0">
                <a:solidFill>
                  <a:srgbClr val="095575"/>
                </a:solidFill>
                <a:latin typeface="微软雅黑" panose="020B0503020204020204" pitchFamily="34" charset="-122"/>
                <a:ea typeface="微软雅黑" panose="020B0503020204020204" pitchFamily="34" charset="-122"/>
              </a:rPr>
              <a:t> </a:t>
            </a:r>
            <a:endParaRPr lang="zh-CN" altLang="en-US"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12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8660" y="822960"/>
            <a:ext cx="6853158" cy="5632311"/>
          </a:xfrm>
          <a:prstGeom prst="rect">
            <a:avLst/>
          </a:prstGeom>
          <a:noFill/>
        </p:spPr>
        <p:txBody>
          <a:bodyPr wrap="none" rtlCol="0">
            <a:spAutoFit/>
          </a:bodyPr>
          <a:lstStyle/>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修改 </a:t>
            </a:r>
            <a:r>
              <a:rPr lang="en-US" altLang="zh-CN" sz="1600" b="1">
                <a:solidFill>
                  <a:schemeClr val="accent6"/>
                </a:solidFill>
                <a:latin typeface="仿宋" panose="02010609060101010101" pitchFamily="49" charset="-122"/>
                <a:ea typeface="仿宋" panose="02010609060101010101" pitchFamily="49" charset="-122"/>
              </a:rPr>
              <a:t>DHCP </a:t>
            </a:r>
            <a:r>
              <a:rPr lang="zh-CN" altLang="en-US" sz="1600" b="1">
                <a:solidFill>
                  <a:schemeClr val="accent6"/>
                </a:solidFill>
                <a:latin typeface="仿宋" panose="02010609060101010101" pitchFamily="49" charset="-122"/>
                <a:ea typeface="仿宋" panose="02010609060101010101" pitchFamily="49" charset="-122"/>
              </a:rPr>
              <a:t>默认租约文件路径</a:t>
            </a:r>
          </a:p>
          <a:p>
            <a:pPr>
              <a:lnSpc>
                <a:spcPct val="150000"/>
              </a:lnSpc>
            </a:pPr>
            <a:r>
              <a:rPr lang="en-US" altLang="zh-CN" sz="1600" b="1">
                <a:latin typeface="仿宋" panose="02010609060101010101" pitchFamily="49" charset="-122"/>
                <a:ea typeface="仿宋" panose="02010609060101010101" pitchFamily="49" charset="-122"/>
              </a:rPr>
              <a:t>dhcp-leasefile=/tmp/dnsmasq.leases</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最多分配</a:t>
            </a:r>
            <a:r>
              <a:rPr lang="en-US" altLang="zh-CN" sz="1600" b="1">
                <a:solidFill>
                  <a:schemeClr val="accent6"/>
                </a:solidFill>
                <a:latin typeface="仿宋" panose="02010609060101010101" pitchFamily="49" charset="-122"/>
                <a:ea typeface="仿宋" panose="02010609060101010101" pitchFamily="49" charset="-122"/>
              </a:rPr>
              <a:t>200</a:t>
            </a:r>
            <a:r>
              <a:rPr lang="zh-CN" altLang="en-US" sz="1600" b="1">
                <a:solidFill>
                  <a:schemeClr val="accent6"/>
                </a:solidFill>
                <a:latin typeface="仿宋" panose="02010609060101010101" pitchFamily="49" charset="-122"/>
                <a:ea typeface="仿宋" panose="02010609060101010101" pitchFamily="49" charset="-122"/>
              </a:rPr>
              <a:t>个</a:t>
            </a:r>
            <a:r>
              <a:rPr lang="en-US" altLang="zh-CN" sz="1600" b="1">
                <a:solidFill>
                  <a:schemeClr val="accent6"/>
                </a:solidFill>
                <a:latin typeface="仿宋" panose="02010609060101010101" pitchFamily="49" charset="-122"/>
                <a:ea typeface="仿宋" panose="02010609060101010101" pitchFamily="49" charset="-122"/>
              </a:rPr>
              <a:t>ip</a:t>
            </a:r>
            <a:r>
              <a:rPr lang="zh-CN" altLang="en-US" sz="1600" b="1">
                <a:solidFill>
                  <a:schemeClr val="accent6"/>
                </a:solidFill>
                <a:latin typeface="仿宋" panose="02010609060101010101" pitchFamily="49" charset="-122"/>
                <a:ea typeface="仿宋" panose="02010609060101010101" pitchFamily="49" charset="-122"/>
              </a:rPr>
              <a:t>地址出去，</a:t>
            </a:r>
            <a:r>
              <a:rPr lang="en-US" altLang="zh-CN" sz="1600" b="1">
                <a:solidFill>
                  <a:schemeClr val="accent6"/>
                </a:solidFill>
                <a:latin typeface="仿宋" panose="02010609060101010101" pitchFamily="49" charset="-122"/>
                <a:ea typeface="仿宋" panose="02010609060101010101" pitchFamily="49" charset="-122"/>
              </a:rPr>
              <a:t>&lt;</a:t>
            </a:r>
            <a:r>
              <a:rPr lang="zh-CN" altLang="en-US" sz="1600" b="1">
                <a:solidFill>
                  <a:schemeClr val="accent6"/>
                </a:solidFill>
                <a:latin typeface="仿宋" panose="02010609060101010101" pitchFamily="49" charset="-122"/>
                <a:ea typeface="仿宋" panose="02010609060101010101" pitchFamily="49" charset="-122"/>
              </a:rPr>
              <a:t>最大</a:t>
            </a:r>
            <a:r>
              <a:rPr lang="en-US" altLang="zh-CN" sz="1600" b="1">
                <a:solidFill>
                  <a:schemeClr val="accent6"/>
                </a:solidFill>
                <a:latin typeface="仿宋" panose="02010609060101010101" pitchFamily="49" charset="-122"/>
                <a:ea typeface="仿宋" panose="02010609060101010101" pitchFamily="49" charset="-122"/>
              </a:rPr>
              <a:t>1000</a:t>
            </a:r>
            <a:r>
              <a:rPr lang="zh-CN" altLang="en-US" sz="1600" b="1">
                <a:solidFill>
                  <a:schemeClr val="accent6"/>
                </a:solidFill>
                <a:latin typeface="仿宋" panose="02010609060101010101" pitchFamily="49" charset="-122"/>
                <a:ea typeface="仿宋" panose="02010609060101010101" pitchFamily="49" charset="-122"/>
              </a:rPr>
              <a:t>个</a:t>
            </a:r>
            <a:r>
              <a:rPr lang="en-US" altLang="zh-CN" sz="1600" b="1">
                <a:solidFill>
                  <a:schemeClr val="accent6"/>
                </a:solidFill>
                <a:latin typeface="仿宋" panose="02010609060101010101" pitchFamily="49" charset="-122"/>
                <a:ea typeface="仿宋" panose="02010609060101010101" pitchFamily="49" charset="-122"/>
              </a:rPr>
              <a:t>ip&gt;</a:t>
            </a:r>
          </a:p>
          <a:p>
            <a:pPr>
              <a:lnSpc>
                <a:spcPct val="150000"/>
              </a:lnSpc>
            </a:pPr>
            <a:r>
              <a:rPr lang="en-US" altLang="zh-CN" sz="1600" b="1">
                <a:latin typeface="仿宋" panose="02010609060101010101" pitchFamily="49" charset="-122"/>
                <a:ea typeface="仿宋" panose="02010609060101010101" pitchFamily="49" charset="-122"/>
              </a:rPr>
              <a:t>dhcp-lease-max=200</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dhcp-option 3  </a:t>
            </a:r>
            <a:r>
              <a:rPr lang="zh-CN" altLang="en-US" sz="1600" b="1">
                <a:solidFill>
                  <a:schemeClr val="accent6"/>
                </a:solidFill>
                <a:latin typeface="仿宋" panose="02010609060101010101" pitchFamily="49" charset="-122"/>
                <a:ea typeface="仿宋" panose="02010609060101010101" pitchFamily="49" charset="-122"/>
              </a:rPr>
              <a:t>设置网关地址</a:t>
            </a:r>
          </a:p>
          <a:p>
            <a:pPr>
              <a:lnSpc>
                <a:spcPct val="150000"/>
              </a:lnSpc>
            </a:pPr>
            <a:r>
              <a:rPr lang="en-US" altLang="zh-CN" sz="1600" b="1">
                <a:latin typeface="仿宋" panose="02010609060101010101" pitchFamily="49" charset="-122"/>
                <a:ea typeface="仿宋" panose="02010609060101010101" pitchFamily="49" charset="-122"/>
              </a:rPr>
              <a:t>dhcp-option=lan,3,192.168.100.1</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dhcp-option 3 </a:t>
            </a:r>
            <a:r>
              <a:rPr lang="zh-CN" altLang="en-US" sz="1600" b="1">
                <a:solidFill>
                  <a:schemeClr val="accent6"/>
                </a:solidFill>
                <a:latin typeface="仿宋" panose="02010609060101010101" pitchFamily="49" charset="-122"/>
                <a:ea typeface="仿宋" panose="02010609060101010101" pitchFamily="49" charset="-122"/>
              </a:rPr>
              <a:t>设置</a:t>
            </a:r>
            <a:r>
              <a:rPr lang="en-US" altLang="zh-CN" sz="1600" b="1">
                <a:solidFill>
                  <a:schemeClr val="accent6"/>
                </a:solidFill>
                <a:latin typeface="仿宋" panose="02010609060101010101" pitchFamily="49" charset="-122"/>
                <a:ea typeface="仿宋" panose="02010609060101010101" pitchFamily="49" charset="-122"/>
              </a:rPr>
              <a:t>DNS</a:t>
            </a:r>
            <a:r>
              <a:rPr lang="zh-CN" altLang="en-US" sz="1600" b="1">
                <a:solidFill>
                  <a:schemeClr val="accent6"/>
                </a:solidFill>
                <a:latin typeface="仿宋" panose="02010609060101010101" pitchFamily="49" charset="-122"/>
                <a:ea typeface="仿宋" panose="02010609060101010101" pitchFamily="49" charset="-122"/>
              </a:rPr>
              <a:t>服务器地址</a:t>
            </a:r>
            <a:r>
              <a:rPr lang="zh-CN" altLang="en-US" sz="1600" b="1">
                <a:latin typeface="仿宋" panose="02010609060101010101" pitchFamily="49" charset="-122"/>
                <a:ea typeface="仿宋" panose="02010609060101010101" pitchFamily="49" charset="-122"/>
              </a:rPr>
              <a:t>	</a:t>
            </a:r>
          </a:p>
          <a:p>
            <a:pPr>
              <a:lnSpc>
                <a:spcPct val="150000"/>
              </a:lnSpc>
            </a:pPr>
            <a:r>
              <a:rPr lang="en-US" altLang="zh-CN" sz="1600" b="1">
                <a:latin typeface="仿宋" panose="02010609060101010101" pitchFamily="49" charset="-122"/>
                <a:ea typeface="仿宋" panose="02010609060101010101" pitchFamily="49" charset="-122"/>
              </a:rPr>
              <a:t>dhcp-option=lan,6,192.168.100.1</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指定当一个客户端试图获得一个不是该</a:t>
            </a:r>
            <a:r>
              <a:rPr lang="en-US" altLang="zh-CN" sz="1600" b="1">
                <a:solidFill>
                  <a:schemeClr val="accent6"/>
                </a:solidFill>
                <a:latin typeface="仿宋" panose="02010609060101010101" pitchFamily="49" charset="-122"/>
                <a:ea typeface="仿宋" panose="02010609060101010101" pitchFamily="49" charset="-122"/>
              </a:rPr>
              <a:t>DHCP</a:t>
            </a:r>
            <a:r>
              <a:rPr lang="zh-CN" altLang="en-US" sz="1600" b="1">
                <a:solidFill>
                  <a:schemeClr val="accent6"/>
                </a:solidFill>
                <a:latin typeface="仿宋" panose="02010609060101010101" pitchFamily="49" charset="-122"/>
                <a:ea typeface="仿宋" panose="02010609060101010101" pitchFamily="49" charset="-122"/>
              </a:rPr>
              <a:t>服务器分配的</a:t>
            </a:r>
            <a:r>
              <a:rPr lang="en-US" altLang="zh-CN" sz="1600" b="1">
                <a:solidFill>
                  <a:schemeClr val="accent6"/>
                </a:solidFill>
                <a:latin typeface="仿宋" panose="02010609060101010101" pitchFamily="49" charset="-122"/>
                <a:ea typeface="仿宋" panose="02010609060101010101" pitchFamily="49" charset="-122"/>
              </a:rPr>
              <a:t>IP</a:t>
            </a:r>
            <a:r>
              <a:rPr lang="zh-CN" altLang="en-US" sz="1600" b="1">
                <a:solidFill>
                  <a:schemeClr val="accent6"/>
                </a:solidFill>
                <a:latin typeface="仿宋" panose="02010609060101010101" pitchFamily="49" charset="-122"/>
                <a:ea typeface="仿宋" panose="02010609060101010101" pitchFamily="49" charset="-122"/>
              </a:rPr>
              <a:t>信息</a:t>
            </a:r>
            <a:r>
              <a:rPr lang="zh-CN" altLang="en-US" sz="1600" b="1" smtClean="0">
                <a:solidFill>
                  <a:schemeClr val="accent6"/>
                </a:solidFill>
                <a:latin typeface="仿宋" panose="02010609060101010101" pitchFamily="49" charset="-122"/>
                <a:ea typeface="仿宋" panose="02010609060101010101" pitchFamily="49" charset="-122"/>
              </a:rPr>
              <a:t>，</a:t>
            </a:r>
            <a:endParaRPr lang="en-US" altLang="zh-CN" sz="1600" b="1" smtClean="0">
              <a:solidFill>
                <a:schemeClr val="accent6"/>
              </a:solidFill>
              <a:latin typeface="仿宋" panose="02010609060101010101" pitchFamily="49" charset="-122"/>
              <a:ea typeface="仿宋" panose="02010609060101010101" pitchFamily="49" charset="-122"/>
            </a:endParaRP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DHCP</a:t>
            </a:r>
            <a:r>
              <a:rPr lang="zh-CN" altLang="en-US" sz="1600" b="1">
                <a:solidFill>
                  <a:schemeClr val="accent6"/>
                </a:solidFill>
                <a:latin typeface="仿宋" panose="02010609060101010101" pitchFamily="49" charset="-122"/>
                <a:ea typeface="仿宋" panose="02010609060101010101" pitchFamily="49" charset="-122"/>
              </a:rPr>
              <a:t>将发送一个拒绝消息，而不会等待请求超时。</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当请求被拒绝，客户端会重新向当前</a:t>
            </a:r>
            <a:r>
              <a:rPr lang="en-US" altLang="zh-CN" sz="1600" b="1">
                <a:solidFill>
                  <a:schemeClr val="accent6"/>
                </a:solidFill>
                <a:latin typeface="仿宋" panose="02010609060101010101" pitchFamily="49" charset="-122"/>
                <a:ea typeface="仿宋" panose="02010609060101010101" pitchFamily="49" charset="-122"/>
              </a:rPr>
              <a:t>DHCP</a:t>
            </a:r>
            <a:r>
              <a:rPr lang="zh-CN" altLang="en-US" sz="1600" b="1">
                <a:solidFill>
                  <a:schemeClr val="accent6"/>
                </a:solidFill>
                <a:latin typeface="仿宋" panose="02010609060101010101" pitchFamily="49" charset="-122"/>
                <a:ea typeface="仿宋" panose="02010609060101010101" pitchFamily="49" charset="-122"/>
              </a:rPr>
              <a:t>发送</a:t>
            </a:r>
            <a:r>
              <a:rPr lang="en-US" altLang="zh-CN" sz="1600" b="1">
                <a:solidFill>
                  <a:schemeClr val="accent6"/>
                </a:solidFill>
                <a:latin typeface="仿宋" panose="02010609060101010101" pitchFamily="49" charset="-122"/>
                <a:ea typeface="仿宋" panose="02010609060101010101" pitchFamily="49" charset="-122"/>
              </a:rPr>
              <a:t>IP</a:t>
            </a:r>
            <a:r>
              <a:rPr lang="zh-CN" altLang="en-US" sz="1600" b="1">
                <a:solidFill>
                  <a:schemeClr val="accent6"/>
                </a:solidFill>
                <a:latin typeface="仿宋" panose="02010609060101010101" pitchFamily="49" charset="-122"/>
                <a:ea typeface="仿宋" panose="02010609060101010101" pitchFamily="49" charset="-122"/>
              </a:rPr>
              <a:t>请求获得新地址</a:t>
            </a:r>
            <a:r>
              <a:rPr lang="zh-CN" altLang="en-US" sz="1600" b="1" smtClean="0">
                <a:solidFill>
                  <a:schemeClr val="accent6"/>
                </a:solidFill>
                <a:latin typeface="仿宋" panose="02010609060101010101" pitchFamily="49" charset="-122"/>
                <a:ea typeface="仿宋" panose="02010609060101010101" pitchFamily="49" charset="-122"/>
              </a:rPr>
              <a:t>。</a:t>
            </a:r>
            <a:endParaRPr lang="en-US" altLang="zh-CN" sz="1600" b="1" smtClean="0">
              <a:solidFill>
                <a:schemeClr val="accent6"/>
              </a:solidFill>
              <a:latin typeface="仿宋" panose="02010609060101010101" pitchFamily="49" charset="-122"/>
              <a:ea typeface="仿宋" panose="02010609060101010101" pitchFamily="49" charset="-122"/>
            </a:endParaRPr>
          </a:p>
          <a:p>
            <a:pPr>
              <a:lnSpc>
                <a:spcPct val="150000"/>
              </a:lnSpc>
            </a:pP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当</a:t>
            </a:r>
            <a:r>
              <a:rPr lang="zh-CN" altLang="en-US" sz="1600" b="1">
                <a:solidFill>
                  <a:schemeClr val="accent6"/>
                </a:solidFill>
                <a:latin typeface="仿宋" panose="02010609060101010101" pitchFamily="49" charset="-122"/>
                <a:ea typeface="仿宋" panose="02010609060101010101" pitchFamily="49" charset="-122"/>
              </a:rPr>
              <a:t>网络中有其他的</a:t>
            </a:r>
            <a:r>
              <a:rPr lang="en-US" altLang="zh-CN" sz="1600" b="1">
                <a:solidFill>
                  <a:schemeClr val="accent6"/>
                </a:solidFill>
                <a:latin typeface="仿宋" panose="02010609060101010101" pitchFamily="49" charset="-122"/>
                <a:ea typeface="仿宋" panose="02010609060101010101" pitchFamily="49" charset="-122"/>
              </a:rPr>
              <a:t>DHCP</a:t>
            </a:r>
            <a:r>
              <a:rPr lang="zh-CN" altLang="en-US" sz="1600" b="1">
                <a:solidFill>
                  <a:schemeClr val="accent6"/>
                </a:solidFill>
                <a:latin typeface="仿宋" panose="02010609060101010101" pitchFamily="49" charset="-122"/>
                <a:ea typeface="仿宋" panose="02010609060101010101" pitchFamily="49" charset="-122"/>
              </a:rPr>
              <a:t>服务器时，加上此参数可以忽略其他</a:t>
            </a:r>
            <a:r>
              <a:rPr lang="en-US" altLang="zh-CN" sz="1600" b="1">
                <a:solidFill>
                  <a:schemeClr val="accent6"/>
                </a:solidFill>
                <a:latin typeface="仿宋" panose="02010609060101010101" pitchFamily="49" charset="-122"/>
                <a:ea typeface="仿宋" panose="02010609060101010101" pitchFamily="49" charset="-122"/>
              </a:rPr>
              <a:t>DHCP</a:t>
            </a:r>
            <a:r>
              <a:rPr lang="zh-CN" altLang="en-US" sz="1600" b="1">
                <a:solidFill>
                  <a:schemeClr val="accent6"/>
                </a:solidFill>
                <a:latin typeface="仿宋" panose="02010609060101010101" pitchFamily="49" charset="-122"/>
                <a:ea typeface="仿宋" panose="02010609060101010101" pitchFamily="49" charset="-122"/>
              </a:rPr>
              <a:t>服务器</a:t>
            </a:r>
          </a:p>
          <a:p>
            <a:pPr>
              <a:lnSpc>
                <a:spcPct val="150000"/>
              </a:lnSpc>
            </a:pPr>
            <a:r>
              <a:rPr lang="en-US" altLang="zh-CN" sz="1600" b="1">
                <a:latin typeface="仿宋" panose="02010609060101010101" pitchFamily="49" charset="-122"/>
                <a:ea typeface="仿宋" panose="02010609060101010101" pitchFamily="49" charset="-122"/>
              </a:rPr>
              <a:t>dhcp-authoritative</a:t>
            </a:r>
          </a:p>
          <a:p>
            <a:pPr>
              <a:lnSpc>
                <a:spcPct val="150000"/>
              </a:lnSpc>
            </a:pPr>
            <a:r>
              <a:rPr lang="en-US" altLang="zh-CN" sz="1600" b="1">
                <a:solidFill>
                  <a:schemeClr val="accent6"/>
                </a:solidFill>
                <a:latin typeface="仿宋" panose="02010609060101010101" pitchFamily="49" charset="-122"/>
                <a:ea typeface="仿宋" panose="02010609060101010101" pitchFamily="49" charset="-122"/>
              </a:rPr>
              <a:t>// DHCP </a:t>
            </a:r>
            <a:r>
              <a:rPr lang="zh-CN" altLang="en-US" sz="1600" b="1">
                <a:solidFill>
                  <a:schemeClr val="accent6"/>
                </a:solidFill>
                <a:latin typeface="仿宋" panose="02010609060101010101" pitchFamily="49" charset="-122"/>
                <a:ea typeface="仿宋" panose="02010609060101010101" pitchFamily="49" charset="-122"/>
              </a:rPr>
              <a:t>地址池  </a:t>
            </a:r>
            <a:r>
              <a:rPr lang="en-US" altLang="zh-CN" sz="1600" b="1">
                <a:solidFill>
                  <a:schemeClr val="accent6"/>
                </a:solidFill>
                <a:latin typeface="仿宋" panose="02010609060101010101" pitchFamily="49" charset="-122"/>
                <a:ea typeface="仿宋" panose="02010609060101010101" pitchFamily="49" charset="-122"/>
              </a:rPr>
              <a:t>1440m = 24h</a:t>
            </a:r>
          </a:p>
          <a:p>
            <a:pPr>
              <a:lnSpc>
                <a:spcPct val="150000"/>
              </a:lnSpc>
            </a:pPr>
            <a:r>
              <a:rPr lang="en-US" altLang="zh-CN" sz="1600" b="1" smtClean="0">
                <a:latin typeface="仿宋" panose="02010609060101010101" pitchFamily="49" charset="-122"/>
                <a:ea typeface="仿宋" panose="02010609060101010101" pitchFamily="49" charset="-122"/>
              </a:rPr>
              <a:t>dhcp-range=lan,192.168.100.10,192.168.100.50,255.255.255.0,1440m</a:t>
            </a:r>
            <a:endParaRPr lang="zh-CN" altLang="en-US" sz="1600" b="1"/>
          </a:p>
        </p:txBody>
      </p:sp>
      <p:sp>
        <p:nvSpPr>
          <p:cNvPr id="5"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---Dnsmasq  (</a:t>
            </a:r>
            <a:r>
              <a:rPr lang="zh-CN" altLang="en-US" sz="2000" b="1" smtClean="0">
                <a:solidFill>
                  <a:srgbClr val="095575"/>
                </a:solidFill>
                <a:latin typeface="微软雅黑" panose="020B0503020204020204" pitchFamily="34" charset="-122"/>
                <a:ea typeface="微软雅黑" panose="020B0503020204020204" pitchFamily="34" charset="-122"/>
              </a:rPr>
              <a:t>配置</a:t>
            </a:r>
            <a:r>
              <a:rPr lang="en-US" altLang="zh-CN" sz="2000" b="1" smtClean="0">
                <a:solidFill>
                  <a:srgbClr val="095575"/>
                </a:solidFill>
                <a:latin typeface="微软雅黑" panose="020B0503020204020204" pitchFamily="34" charset="-122"/>
                <a:ea typeface="微软雅黑" panose="020B0503020204020204" pitchFamily="34" charset="-122"/>
              </a:rPr>
              <a:t>)</a:t>
            </a:r>
            <a:endParaRPr lang="zh-CN" altLang="en-US"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236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7689" y="2137541"/>
            <a:ext cx="9977411" cy="4555093"/>
          </a:xfrm>
          <a:prstGeom prst="rect">
            <a:avLst/>
          </a:prstGeom>
          <a:noFill/>
        </p:spPr>
        <p:txBody>
          <a:bodyPr wrap="none" rtlCol="0">
            <a:spAutoFit/>
          </a:bodyPr>
          <a:lstStyle/>
          <a:p>
            <a:r>
              <a:rPr lang="en-US" altLang="zh-CN" sz="1600" b="1" smtClean="0">
                <a:latin typeface="仿宋" panose="02010609060101010101" pitchFamily="49" charset="-122"/>
                <a:ea typeface="仿宋" panose="02010609060101010101" pitchFamily="49" charset="-122"/>
              </a:rPr>
              <a:t>interface br0	</a:t>
            </a:r>
            <a:r>
              <a:rPr lang="en-US" altLang="zh-CN" sz="1600" b="1">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配置指定</a:t>
            </a:r>
            <a:r>
              <a:rPr lang="zh-CN" altLang="en-US" sz="1600" b="1">
                <a:solidFill>
                  <a:schemeClr val="accent6"/>
                </a:solidFill>
                <a:latin typeface="仿宋" panose="02010609060101010101" pitchFamily="49" charset="-122"/>
                <a:ea typeface="仿宋" panose="02010609060101010101" pitchFamily="49" charset="-122"/>
              </a:rPr>
              <a:t>网络</a:t>
            </a:r>
            <a:r>
              <a:rPr lang="zh-CN" altLang="en-US" sz="1600" b="1" smtClean="0">
                <a:solidFill>
                  <a:schemeClr val="accent6"/>
                </a:solidFill>
                <a:latin typeface="仿宋" panose="02010609060101010101" pitchFamily="49" charset="-122"/>
                <a:ea typeface="仿宋" panose="02010609060101010101" pitchFamily="49" charset="-122"/>
              </a:rPr>
              <a:t>接口</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smtClean="0">
                <a:latin typeface="仿宋" panose="02010609060101010101" pitchFamily="49" charset="-122"/>
                <a:ea typeface="仿宋" panose="02010609060101010101" pitchFamily="49" charset="-122"/>
              </a:rPr>
              <a:t>{</a:t>
            </a:r>
            <a:endParaRPr lang="en-US" altLang="zh-CN" sz="1600" b="1">
              <a:latin typeface="仿宋" panose="02010609060101010101" pitchFamily="49" charset="-122"/>
              <a:ea typeface="仿宋" panose="02010609060101010101" pitchFamily="49" charset="-122"/>
            </a:endParaRPr>
          </a:p>
          <a:p>
            <a:r>
              <a:rPr lang="en-US" altLang="zh-CN" sz="1600" b="1" smtClean="0">
                <a:latin typeface="仿宋" panose="02010609060101010101" pitchFamily="49" charset="-122"/>
                <a:ea typeface="仿宋" panose="02010609060101010101" pitchFamily="49" charset="-122"/>
              </a:rPr>
              <a:t>	IgnoreIfMissing </a:t>
            </a:r>
            <a:r>
              <a:rPr lang="en-US" altLang="zh-CN" sz="1600" b="1">
                <a:latin typeface="仿宋" panose="02010609060101010101" pitchFamily="49" charset="-122"/>
                <a:ea typeface="仿宋" panose="02010609060101010101" pitchFamily="49" charset="-122"/>
              </a:rPr>
              <a:t>on</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忽略网口不存在的情况</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smtClean="0">
                <a:latin typeface="仿宋" panose="02010609060101010101" pitchFamily="49" charset="-122"/>
                <a:ea typeface="仿宋" panose="02010609060101010101" pitchFamily="49" charset="-122"/>
              </a:rPr>
              <a:t>	AdvSendAdvert on;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开启路由通告转发</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MaxRtrAdvInterval </a:t>
            </a:r>
            <a:r>
              <a:rPr lang="en-US" altLang="zh-CN" sz="1600" b="1">
                <a:latin typeface="仿宋" panose="02010609060101010101" pitchFamily="49" charset="-122"/>
                <a:ea typeface="仿宋" panose="02010609060101010101" pitchFamily="49" charset="-122"/>
              </a:rPr>
              <a:t>60</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a:t>
            </a:r>
          </a:p>
          <a:p>
            <a:r>
              <a:rPr lang="en-US" altLang="zh-CN" sz="1600" b="1" smtClean="0">
                <a:latin typeface="仿宋" panose="02010609060101010101" pitchFamily="49" charset="-122"/>
                <a:ea typeface="仿宋" panose="02010609060101010101" pitchFamily="49" charset="-122"/>
              </a:rPr>
              <a:t>	AdvHomeAgentFlag </a:t>
            </a:r>
            <a:r>
              <a:rPr lang="en-US" altLang="zh-CN" sz="1600" b="1">
                <a:latin typeface="仿宋" panose="02010609060101010101" pitchFamily="49" charset="-122"/>
                <a:ea typeface="仿宋" panose="02010609060101010101" pitchFamily="49" charset="-122"/>
              </a:rPr>
              <a:t>off</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a:t>
            </a:r>
          </a:p>
          <a:p>
            <a:r>
              <a:rPr lang="en-US" altLang="zh-CN" sz="1600" b="1" smtClean="0">
                <a:latin typeface="仿宋" panose="02010609060101010101" pitchFamily="49" charset="-122"/>
                <a:ea typeface="仿宋" panose="02010609060101010101" pitchFamily="49" charset="-122"/>
              </a:rPr>
              <a:t>	AdvManagedFlag </a:t>
            </a:r>
            <a:r>
              <a:rPr lang="en-US" altLang="zh-CN" sz="1600" b="1">
                <a:latin typeface="仿宋" panose="02010609060101010101" pitchFamily="49" charset="-122"/>
                <a:ea typeface="仿宋" panose="02010609060101010101" pitchFamily="49" charset="-122"/>
              </a:rPr>
              <a:t>off</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指示不使用</a:t>
            </a:r>
            <a:r>
              <a:rPr lang="en-US" altLang="zh-CN" sz="1600" b="1">
                <a:solidFill>
                  <a:schemeClr val="accent6"/>
                </a:solidFill>
                <a:latin typeface="仿宋" panose="02010609060101010101" pitchFamily="49" charset="-122"/>
                <a:ea typeface="仿宋" panose="02010609060101010101" pitchFamily="49" charset="-122"/>
              </a:rPr>
              <a:t>DHCPv6</a:t>
            </a:r>
            <a:r>
              <a:rPr lang="zh-CN" altLang="en-US" sz="1600" b="1">
                <a:solidFill>
                  <a:schemeClr val="accent6"/>
                </a:solidFill>
                <a:latin typeface="仿宋" panose="02010609060101010101" pitchFamily="49" charset="-122"/>
                <a:ea typeface="仿宋" panose="02010609060101010101" pitchFamily="49" charset="-122"/>
              </a:rPr>
              <a:t>方式取</a:t>
            </a:r>
            <a:r>
              <a:rPr lang="en-US" altLang="zh-CN" sz="1600" b="1">
                <a:solidFill>
                  <a:schemeClr val="accent6"/>
                </a:solidFill>
                <a:latin typeface="仿宋" panose="02010609060101010101" pitchFamily="49" charset="-122"/>
                <a:ea typeface="仿宋" panose="02010609060101010101" pitchFamily="49" charset="-122"/>
              </a:rPr>
              <a:t>IPv6</a:t>
            </a:r>
            <a:r>
              <a:rPr lang="zh-CN" altLang="en-US" sz="1600" b="1">
                <a:solidFill>
                  <a:schemeClr val="accent6"/>
                </a:solidFill>
                <a:latin typeface="仿宋" panose="02010609060101010101" pitchFamily="49" charset="-122"/>
                <a:ea typeface="仿宋" panose="02010609060101010101" pitchFamily="49" charset="-122"/>
              </a:rPr>
              <a:t>地址</a:t>
            </a:r>
            <a:endParaRPr lang="en-US" altLang="zh-CN" sz="1600" b="1" smtClean="0">
              <a:solidFill>
                <a:schemeClr val="accent6"/>
              </a:solidFill>
              <a:latin typeface="仿宋" panose="02010609060101010101" pitchFamily="49" charset="-122"/>
              <a:ea typeface="仿宋" panose="02010609060101010101" pitchFamily="49" charset="-122"/>
            </a:endParaRPr>
          </a:p>
          <a:p>
            <a:r>
              <a:rPr lang="en-US" altLang="zh-CN" sz="1600" b="1" smtClean="0">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AdvOtherConfigFlag </a:t>
            </a:r>
            <a:r>
              <a:rPr lang="en-US" altLang="zh-CN" sz="1600" b="1">
                <a:latin typeface="仿宋" panose="02010609060101010101" pitchFamily="49" charset="-122"/>
                <a:ea typeface="仿宋" panose="02010609060101010101" pitchFamily="49" charset="-122"/>
              </a:rPr>
              <a:t>on</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使用</a:t>
            </a:r>
            <a:r>
              <a:rPr lang="en-US" altLang="zh-CN" sz="1600" b="1">
                <a:solidFill>
                  <a:schemeClr val="accent6"/>
                </a:solidFill>
                <a:latin typeface="仿宋" panose="02010609060101010101" pitchFamily="49" charset="-122"/>
                <a:ea typeface="仿宋" panose="02010609060101010101" pitchFamily="49" charset="-122"/>
              </a:rPr>
              <a:t>DHCPV6</a:t>
            </a:r>
            <a:r>
              <a:rPr lang="zh-CN" altLang="en-US" sz="1600" b="1">
                <a:solidFill>
                  <a:schemeClr val="accent6"/>
                </a:solidFill>
                <a:latin typeface="仿宋" panose="02010609060101010101" pitchFamily="49" charset="-122"/>
                <a:ea typeface="仿宋" panose="02010609060101010101" pitchFamily="49" charset="-122"/>
              </a:rPr>
              <a:t>取</a:t>
            </a:r>
            <a:r>
              <a:rPr lang="en-US" altLang="zh-CN" sz="1600" b="1">
                <a:solidFill>
                  <a:schemeClr val="accent6"/>
                </a:solidFill>
                <a:latin typeface="仿宋" panose="02010609060101010101" pitchFamily="49" charset="-122"/>
                <a:ea typeface="仿宋" panose="02010609060101010101" pitchFamily="49" charset="-122"/>
              </a:rPr>
              <a:t>IPv6</a:t>
            </a:r>
            <a:r>
              <a:rPr lang="zh-CN" altLang="en-US" sz="1600" b="1">
                <a:solidFill>
                  <a:schemeClr val="accent6"/>
                </a:solidFill>
                <a:latin typeface="仿宋" panose="02010609060101010101" pitchFamily="49" charset="-122"/>
                <a:ea typeface="仿宋" panose="02010609060101010101" pitchFamily="49" charset="-122"/>
              </a:rPr>
              <a:t>地址以外的信息</a:t>
            </a:r>
            <a:endParaRPr lang="en-US" altLang="zh-CN" sz="1600" b="1" smtClean="0">
              <a:solidFill>
                <a:schemeClr val="accent6"/>
              </a:solidFill>
              <a:latin typeface="仿宋" panose="02010609060101010101" pitchFamily="49" charset="-122"/>
              <a:ea typeface="仿宋" panose="02010609060101010101" pitchFamily="49" charset="-122"/>
            </a:endParaRPr>
          </a:p>
          <a:p>
            <a:r>
              <a:rPr lang="en-US" altLang="zh-CN" sz="1600" b="1" smtClean="0">
                <a:latin typeface="仿宋" panose="02010609060101010101" pitchFamily="49" charset="-122"/>
                <a:ea typeface="仿宋" panose="02010609060101010101" pitchFamily="49" charset="-122"/>
              </a:rPr>
              <a:t> 	AdvLinkMTU 1422;		</a:t>
            </a:r>
            <a:r>
              <a:rPr lang="en-US" altLang="zh-CN" sz="1600" b="1" smtClean="0">
                <a:solidFill>
                  <a:schemeClr val="accent6"/>
                </a:solidFill>
                <a:latin typeface="仿宋" panose="02010609060101010101" pitchFamily="49" charset="-122"/>
                <a:ea typeface="仿宋" panose="02010609060101010101" pitchFamily="49" charset="-122"/>
              </a:rPr>
              <a:t>#</a:t>
            </a:r>
          </a:p>
          <a:p>
            <a:r>
              <a:rPr lang="en-US" altLang="zh-CN" sz="1600" b="1" smtClean="0">
                <a:latin typeface="仿宋" panose="02010609060101010101" pitchFamily="49" charset="-122"/>
                <a:ea typeface="仿宋" panose="02010609060101010101" pitchFamily="49" charset="-122"/>
              </a:rPr>
              <a:t>	prefix </a:t>
            </a:r>
            <a:r>
              <a:rPr lang="en-US" altLang="zh-CN" sz="1600" b="1">
                <a:latin typeface="仿宋" panose="02010609060101010101" pitchFamily="49" charset="-122"/>
                <a:ea typeface="仿宋" panose="02010609060101010101" pitchFamily="49" charset="-122"/>
              </a:rPr>
              <a:t>2408:8470:a00:b29::/</a:t>
            </a:r>
            <a:r>
              <a:rPr lang="en-US" altLang="zh-CN" sz="1600" b="1">
                <a:latin typeface="仿宋" panose="02010609060101010101" pitchFamily="49" charset="-122"/>
                <a:ea typeface="仿宋" panose="02010609060101010101" pitchFamily="49" charset="-122"/>
              </a:rPr>
              <a:t>64 </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发送</a:t>
            </a:r>
            <a:r>
              <a:rPr lang="zh-CN" altLang="en-US" sz="1600" b="1">
                <a:solidFill>
                  <a:schemeClr val="accent6"/>
                </a:solidFill>
                <a:latin typeface="仿宋" panose="02010609060101010101" pitchFamily="49" charset="-122"/>
                <a:ea typeface="仿宋" panose="02010609060101010101" pitchFamily="49" charset="-122"/>
              </a:rPr>
              <a:t>的前缀信息</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	{</a:t>
            </a:r>
          </a:p>
          <a:p>
            <a:r>
              <a:rPr lang="en-US" altLang="zh-CN" sz="1600" b="1" smtClean="0">
                <a:latin typeface="仿宋" panose="02010609060101010101" pitchFamily="49" charset="-122"/>
                <a:ea typeface="仿宋" panose="02010609060101010101" pitchFamily="49" charset="-122"/>
              </a:rPr>
              <a:t>		AdvOnLink on;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指示</a:t>
            </a:r>
            <a:r>
              <a:rPr lang="zh-CN" altLang="en-US" sz="1600" b="1">
                <a:solidFill>
                  <a:schemeClr val="accent6"/>
                </a:solidFill>
                <a:latin typeface="仿宋" panose="02010609060101010101" pitchFamily="49" charset="-122"/>
                <a:ea typeface="仿宋" panose="02010609060101010101" pitchFamily="49" charset="-122"/>
              </a:rPr>
              <a:t>可用于链路上确定前缀</a:t>
            </a:r>
            <a:endParaRPr lang="en-US" altLang="zh-CN" sz="1600" b="1" smtClean="0">
              <a:solidFill>
                <a:schemeClr val="accent6"/>
              </a:solidFill>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	AdvAutonomous </a:t>
            </a:r>
            <a:r>
              <a:rPr lang="en-US" altLang="zh-CN" sz="1600" b="1">
                <a:latin typeface="仿宋" panose="02010609060101010101" pitchFamily="49" charset="-122"/>
                <a:ea typeface="仿宋" panose="02010609060101010101" pitchFamily="49" charset="-122"/>
              </a:rPr>
              <a:t>on</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a:solidFill>
                  <a:schemeClr val="accent6"/>
                </a:solidFill>
                <a:latin typeface="仿宋" panose="02010609060101010101" pitchFamily="49" charset="-122"/>
                <a:ea typeface="仿宋" panose="02010609060101010101" pitchFamily="49" charset="-122"/>
              </a:rPr>
              <a:t>指示</a:t>
            </a:r>
            <a:r>
              <a:rPr lang="zh-CN" altLang="en-US" sz="1600" b="1">
                <a:solidFill>
                  <a:schemeClr val="accent6"/>
                </a:solidFill>
                <a:latin typeface="仿宋" panose="02010609060101010101" pitchFamily="49" charset="-122"/>
                <a:ea typeface="仿宋" panose="02010609060101010101" pitchFamily="49" charset="-122"/>
              </a:rPr>
              <a:t>自发</a:t>
            </a:r>
            <a:r>
              <a:rPr lang="zh-CN" altLang="en-US" sz="1600" b="1" smtClean="0">
                <a:solidFill>
                  <a:schemeClr val="accent6"/>
                </a:solidFill>
                <a:latin typeface="仿宋" panose="02010609060101010101" pitchFamily="49" charset="-122"/>
                <a:ea typeface="仿宋" panose="02010609060101010101" pitchFamily="49" charset="-122"/>
              </a:rPr>
              <a:t>通告</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	AdvRouterAddr </a:t>
            </a:r>
            <a:r>
              <a:rPr lang="en-US" altLang="zh-CN" sz="1600" b="1">
                <a:latin typeface="仿宋" panose="02010609060101010101" pitchFamily="49" charset="-122"/>
                <a:ea typeface="仿宋" panose="02010609060101010101" pitchFamily="49" charset="-122"/>
              </a:rPr>
              <a:t>on</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 </a:t>
            </a:r>
            <a:r>
              <a:rPr lang="zh-CN" altLang="en-US" sz="1600" b="1" smtClean="0">
                <a:solidFill>
                  <a:schemeClr val="accent6"/>
                </a:solidFill>
                <a:latin typeface="仿宋" panose="02010609060101010101" pitchFamily="49" charset="-122"/>
                <a:ea typeface="仿宋" panose="02010609060101010101" pitchFamily="49" charset="-122"/>
              </a:rPr>
              <a:t>指示</a:t>
            </a:r>
            <a:r>
              <a:rPr lang="zh-CN" altLang="en-US" sz="1600" b="1">
                <a:solidFill>
                  <a:schemeClr val="accent6"/>
                </a:solidFill>
                <a:latin typeface="仿宋" panose="02010609060101010101" pitchFamily="49" charset="-122"/>
                <a:ea typeface="仿宋" panose="02010609060101010101" pitchFamily="49" charset="-122"/>
              </a:rPr>
              <a:t>按移动 </a:t>
            </a:r>
            <a:r>
              <a:rPr lang="en-US" altLang="zh-CN" sz="1600" b="1">
                <a:solidFill>
                  <a:schemeClr val="accent6"/>
                </a:solidFill>
                <a:latin typeface="仿宋" panose="02010609060101010101" pitchFamily="49" charset="-122"/>
                <a:ea typeface="仿宋" panose="02010609060101010101" pitchFamily="49" charset="-122"/>
              </a:rPr>
              <a:t>IPv6 </a:t>
            </a:r>
            <a:r>
              <a:rPr lang="zh-CN" altLang="en-US" sz="1600" b="1">
                <a:solidFill>
                  <a:schemeClr val="accent6"/>
                </a:solidFill>
                <a:latin typeface="仿宋" panose="02010609060101010101" pitchFamily="49" charset="-122"/>
                <a:ea typeface="仿宋" panose="02010609060101010101" pitchFamily="49" charset="-122"/>
              </a:rPr>
              <a:t>的要求发送接口地址而不是网络前缀</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	DeprecatePrefix </a:t>
            </a:r>
            <a:r>
              <a:rPr lang="en-US" altLang="zh-CN" sz="1600" b="1">
                <a:latin typeface="仿宋" panose="02010609060101010101" pitchFamily="49" charset="-122"/>
                <a:ea typeface="仿宋" panose="02010609060101010101" pitchFamily="49" charset="-122"/>
              </a:rPr>
              <a:t>on</a:t>
            </a:r>
            <a:r>
              <a:rPr lang="en-US" altLang="zh-CN" sz="1600" b="1" smtClean="0">
                <a:latin typeface="仿宋" panose="02010609060101010101" pitchFamily="49" charset="-122"/>
                <a:ea typeface="仿宋" panose="02010609060101010101" pitchFamily="49" charset="-122"/>
              </a:rPr>
              <a:t>;	</a:t>
            </a:r>
            <a:r>
              <a:rPr lang="en-US" altLang="zh-CN" sz="1600" b="1" smtClean="0">
                <a:solidFill>
                  <a:schemeClr val="accent6"/>
                </a:solidFill>
                <a:latin typeface="仿宋" panose="02010609060101010101" pitchFamily="49" charset="-122"/>
                <a:ea typeface="仿宋" panose="02010609060101010101" pitchFamily="49" charset="-122"/>
              </a:rPr>
              <a:t>#</a:t>
            </a:r>
            <a:endParaRPr lang="en-US" altLang="zh-CN" sz="1600" b="1">
              <a:solidFill>
                <a:schemeClr val="accent6"/>
              </a:solidFill>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 </a:t>
            </a:r>
            <a:r>
              <a:rPr lang="en-US" altLang="zh-CN" sz="1600" b="1" smtClean="0">
                <a:latin typeface="仿宋" panose="02010609060101010101" pitchFamily="49" charset="-122"/>
                <a:ea typeface="仿宋" panose="02010609060101010101" pitchFamily="49" charset="-122"/>
              </a:rPr>
              <a:t>	};</a:t>
            </a:r>
            <a:endParaRPr lang="en-US" altLang="zh-CN" sz="1600" b="1">
              <a:latin typeface="仿宋" panose="02010609060101010101" pitchFamily="49" charset="-122"/>
              <a:ea typeface="仿宋" panose="02010609060101010101" pitchFamily="49" charset="-122"/>
            </a:endParaRPr>
          </a:p>
          <a:p>
            <a:r>
              <a:rPr lang="en-US" altLang="zh-CN" sz="1600" b="1">
                <a:latin typeface="仿宋" panose="02010609060101010101" pitchFamily="49" charset="-122"/>
                <a:ea typeface="仿宋" panose="02010609060101010101" pitchFamily="49" charset="-122"/>
              </a:rPr>
              <a:t>};</a:t>
            </a:r>
          </a:p>
          <a:p>
            <a:endParaRPr lang="zh-CN" altLang="en-US" b="1"/>
          </a:p>
        </p:txBody>
      </p:sp>
      <p:sp>
        <p:nvSpPr>
          <p:cNvPr id="5"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Service </a:t>
            </a:r>
            <a:r>
              <a:rPr lang="en-US" altLang="zh-CN" sz="2000" b="1" smtClean="0">
                <a:solidFill>
                  <a:srgbClr val="095575"/>
                </a:solidFill>
                <a:latin typeface="微软雅黑" panose="020B0503020204020204" pitchFamily="34" charset="-122"/>
                <a:ea typeface="微软雅黑" panose="020B0503020204020204" pitchFamily="34" charset="-122"/>
              </a:rPr>
              <a:t>---radvd </a:t>
            </a:r>
            <a:endParaRPr lang="zh-CN" altLang="en-US"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7045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55835" y="2191407"/>
            <a:ext cx="7116051" cy="1200329"/>
          </a:xfrm>
          <a:prstGeom prst="rect">
            <a:avLst/>
          </a:prstGeom>
          <a:noFill/>
        </p:spPr>
        <p:txBody>
          <a:bodyPr wrap="none" rtlCol="0">
            <a:spAutoFit/>
          </a:bodyPr>
          <a:lstStyle/>
          <a:p>
            <a:r>
              <a:rPr lang="en-US" altLang="zh-CN" smtClean="0"/>
              <a:t>Dhcp6s</a:t>
            </a:r>
          </a:p>
          <a:p>
            <a:endParaRPr lang="en-US" altLang="zh-CN"/>
          </a:p>
          <a:p>
            <a:endParaRPr lang="en-US" altLang="zh-CN" smtClean="0"/>
          </a:p>
          <a:p>
            <a:r>
              <a:rPr lang="en-US" altLang="zh-CN"/>
              <a:t>option domain-name-servers 2408:8470:a00:b29:509:5a44:301a:de0c;</a:t>
            </a:r>
            <a:endParaRPr lang="zh-CN" altLang="en-US"/>
          </a:p>
        </p:txBody>
      </p:sp>
    </p:spTree>
    <p:extLst>
      <p:ext uri="{BB962C8B-B14F-4D97-AF65-F5344CB8AC3E}">
        <p14:creationId xmlns:p14="http://schemas.microsoft.com/office/powerpoint/2010/main" val="281258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6"/>
          <p:cNvSpPr txBox="1"/>
          <p:nvPr/>
        </p:nvSpPr>
        <p:spPr>
          <a:xfrm>
            <a:off x="1" y="3000831"/>
            <a:ext cx="12192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1430"/>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zh-CN" altLang="en-US" sz="6000" b="1" i="0" u="none" strike="noStrike" kern="1200" cap="none" spc="0" normalizeH="0" baseline="0" noProof="0">
              <a:ln w="11430"/>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6"/>
          <p:cNvSpPr txBox="1"/>
          <p:nvPr/>
        </p:nvSpPr>
        <p:spPr>
          <a:xfrm>
            <a:off x="266700" y="225683"/>
            <a:ext cx="10058400" cy="398780"/>
          </a:xfrm>
          <a:prstGeom prst="rect">
            <a:avLst/>
          </a:prstGeom>
          <a:noFill/>
        </p:spPr>
        <p:txBody>
          <a:bodyPr wrap="square" rtlCol="0">
            <a:spAutoFit/>
          </a:bodyPr>
          <a:lstStyle/>
          <a:p>
            <a:r>
              <a:rPr lang="en-US" altLang="zh-CN" sz="2000" b="1" smtClean="0">
                <a:solidFill>
                  <a:srgbClr val="095575"/>
                </a:solidFill>
                <a:latin typeface="微软雅黑" panose="020B0503020204020204" pitchFamily="34" charset="-122"/>
                <a:ea typeface="微软雅黑" panose="020B0503020204020204" pitchFamily="34" charset="-122"/>
              </a:rPr>
              <a:t>NM</a:t>
            </a:r>
            <a:r>
              <a:rPr lang="zh-CN" altLang="en-US" sz="2000" b="1" smtClean="0">
                <a:solidFill>
                  <a:srgbClr val="095575"/>
                </a:solidFill>
                <a:latin typeface="微软雅黑" panose="020B0503020204020204" pitchFamily="34" charset="-122"/>
                <a:ea typeface="微软雅黑" panose="020B0503020204020204" pitchFamily="34" charset="-122"/>
              </a:rPr>
              <a:t>模块流程 （流程图 </a:t>
            </a:r>
            <a:r>
              <a:rPr lang="en-US" altLang="zh-CN" sz="2000" b="1" smtClean="0">
                <a:solidFill>
                  <a:srgbClr val="095575"/>
                </a:solidFill>
                <a:latin typeface="微软雅黑" panose="020B0503020204020204" pitchFamily="34" charset="-122"/>
                <a:ea typeface="微软雅黑" panose="020B0503020204020204" pitchFamily="34" charset="-122"/>
              </a:rPr>
              <a:t>+ </a:t>
            </a:r>
            <a:r>
              <a:rPr lang="zh-CN" altLang="en-US" sz="2000" b="1" smtClean="0">
                <a:solidFill>
                  <a:srgbClr val="095575"/>
                </a:solidFill>
                <a:latin typeface="微软雅黑" panose="020B0503020204020204" pitchFamily="34" charset="-122"/>
                <a:ea typeface="微软雅黑" panose="020B0503020204020204" pitchFamily="34" charset="-122"/>
              </a:rPr>
              <a:t>时序图）</a:t>
            </a:r>
            <a:endParaRPr altLang="zh-CN" sz="2000" b="1">
              <a:solidFill>
                <a:srgbClr val="095575"/>
              </a:solidFill>
              <a:latin typeface="微软雅黑" panose="020B0503020204020204" pitchFamily="34" charset="-122"/>
              <a:ea typeface="微软雅黑" panose="020B0503020204020204" pitchFamily="34" charset="-122"/>
            </a:endParaRPr>
          </a:p>
        </p:txBody>
      </p:sp>
      <p:sp>
        <p:nvSpPr>
          <p:cNvPr id="9" name="文本框 4"/>
          <p:cNvSpPr txBox="1"/>
          <p:nvPr/>
        </p:nvSpPr>
        <p:spPr>
          <a:xfrm>
            <a:off x="5369731" y="3125945"/>
            <a:ext cx="595035"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3200" smtClean="0">
                <a:solidFill>
                  <a:schemeClr val="bg1"/>
                </a:solidFill>
                <a:latin typeface="Noto Sans S Chinese Medium" charset="-122"/>
                <a:ea typeface="Noto Sans S Chinese Medium" charset="-122"/>
                <a:cs typeface="Noto Sans S Chinese Medium" charset="-122"/>
              </a:rPr>
              <a:t>程</a:t>
            </a:r>
            <a:endParaRPr kumimoji="1" lang="zh-CN" altLang="en-US" sz="3200">
              <a:solidFill>
                <a:schemeClr val="bg1"/>
              </a:solidFill>
              <a:latin typeface="Noto Sans S Chinese Medium" charset="-122"/>
              <a:ea typeface="Noto Sans S Chinese Medium" charset="-122"/>
              <a:cs typeface="Noto Sans S Chinese Medium" charset="-122"/>
            </a:endParaRPr>
          </a:p>
        </p:txBody>
      </p:sp>
      <p:pic>
        <p:nvPicPr>
          <p:cNvPr id="3" name="图片 2"/>
          <p:cNvPicPr>
            <a:picLocks noChangeAspect="1"/>
          </p:cNvPicPr>
          <p:nvPr/>
        </p:nvPicPr>
        <p:blipFill>
          <a:blip r:embed="rId3"/>
          <a:stretch>
            <a:fillRect/>
          </a:stretch>
        </p:blipFill>
        <p:spPr>
          <a:xfrm>
            <a:off x="1002318" y="900588"/>
            <a:ext cx="2462213" cy="5620261"/>
          </a:xfrm>
          <a:prstGeom prst="rect">
            <a:avLst/>
          </a:prstGeom>
        </p:spPr>
      </p:pic>
      <p:pic>
        <p:nvPicPr>
          <p:cNvPr id="4" name="图片 3"/>
          <p:cNvPicPr>
            <a:picLocks noChangeAspect="1"/>
          </p:cNvPicPr>
          <p:nvPr/>
        </p:nvPicPr>
        <p:blipFill>
          <a:blip r:embed="rId4"/>
          <a:stretch>
            <a:fillRect/>
          </a:stretch>
        </p:blipFill>
        <p:spPr>
          <a:xfrm>
            <a:off x="4546988" y="1131145"/>
            <a:ext cx="7232715" cy="51591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a:t>
            </a:r>
            <a:r>
              <a:rPr lang="en-US" altLang="zh-CN" sz="2000" b="1" smtClean="0">
                <a:solidFill>
                  <a:srgbClr val="095575"/>
                </a:solidFill>
                <a:latin typeface="微软雅黑" panose="020B0503020204020204" pitchFamily="34" charset="-122"/>
                <a:ea typeface="微软雅黑" panose="020B0503020204020204" pitchFamily="34" charset="-122"/>
              </a:rPr>
              <a:t>&lt;Services – Status&gt; </a:t>
            </a:r>
            <a:r>
              <a:rPr lang="zh-CN" altLang="en-US" sz="2000" b="1" smtClean="0">
                <a:solidFill>
                  <a:srgbClr val="095575"/>
                </a:solidFill>
                <a:latin typeface="微软雅黑" panose="020B0503020204020204" pitchFamily="34" charset="-122"/>
                <a:ea typeface="微软雅黑" panose="020B0503020204020204" pitchFamily="34" charset="-122"/>
              </a:rPr>
              <a:t>注册表）</a:t>
            </a:r>
            <a:endParaRPr altLang="zh-CN" sz="2000" b="1">
              <a:solidFill>
                <a:srgbClr val="095575"/>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0466195"/>
              </p:ext>
            </p:extLst>
          </p:nvPr>
        </p:nvGraphicFramePr>
        <p:xfrm>
          <a:off x="796705" y="869132"/>
          <a:ext cx="10483522" cy="5744484"/>
        </p:xfrm>
        <a:graphic>
          <a:graphicData uri="http://schemas.openxmlformats.org/drawingml/2006/table">
            <a:tbl>
              <a:tblPr firstRow="1" firstCol="1" bandRow="1">
                <a:tableStyleId>{5C22544A-7EE6-4342-B048-85BDC9FD1C3A}</a:tableStyleId>
              </a:tblPr>
              <a:tblGrid>
                <a:gridCol w="2427020"/>
                <a:gridCol w="1928800"/>
                <a:gridCol w="2216487"/>
                <a:gridCol w="2147179"/>
                <a:gridCol w="1764036"/>
              </a:tblGrid>
              <a:tr h="319138">
                <a:tc>
                  <a:txBody>
                    <a:bodyPr/>
                    <a:lstStyle/>
                    <a:p>
                      <a:pPr algn="ctr">
                        <a:spcAft>
                          <a:spcPts val="0"/>
                        </a:spcAft>
                      </a:pPr>
                      <a:r>
                        <a:rPr lang="zh-CN" sz="1600" b="1" kern="100">
                          <a:effectLst/>
                          <a:latin typeface="Times New Roman" panose="02020603050405020304" pitchFamily="18" charset="0"/>
                          <a:ea typeface="宋体" panose="02010600030101010101" pitchFamily="2" charset="-122"/>
                          <a:cs typeface="Times New Roman" panose="02020603050405020304" pitchFamily="18" charset="0"/>
                        </a:rPr>
                        <a:t>服务</a:t>
                      </a: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600" b="1" kern="100">
                          <a:effectLst/>
                          <a:latin typeface="Times New Roman" panose="02020603050405020304" pitchFamily="18" charset="0"/>
                          <a:ea typeface="宋体" panose="02010600030101010101" pitchFamily="2" charset="-122"/>
                          <a:cs typeface="Times New Roman" panose="02020603050405020304" pitchFamily="18" charset="0"/>
                        </a:rPr>
                        <a:t>状态</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INIT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DOWN</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READY</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UP</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err="1">
                          <a:effectLst/>
                          <a:latin typeface="Times New Roman" panose="02020603050405020304" pitchFamily="18" charset="0"/>
                          <a:ea typeface="宋体" panose="02010600030101010101" pitchFamily="2" charset="-122"/>
                          <a:cs typeface="Times New Roman" panose="02020603050405020304" pitchFamily="18" charset="0"/>
                        </a:rPr>
                        <a:t>nm_init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lan</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dnsmasq</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named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firewall</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ipa</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wifidog</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rdnssd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radvd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ndp_proxy</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redirect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igd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ntpc</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ddns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easycwmp</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bw</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r h="319138">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rmfc</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c>
                  <a:txBody>
                    <a:bodyPr/>
                    <a:lstStyle/>
                    <a:p>
                      <a:pPr algn="ctr">
                        <a:spcAft>
                          <a:spcPts val="0"/>
                        </a:spcAft>
                      </a:pPr>
                      <a:r>
                        <a:rPr lang="en-US" sz="1600" b="1" kern="100" smtClean="0">
                          <a:effectLst/>
                          <a:latin typeface="Times New Roman" panose="02020603050405020304" pitchFamily="18" charset="0"/>
                          <a:ea typeface="宋体" panose="02010600030101010101" pitchFamily="2" charset="-122"/>
                          <a:cs typeface="Times New Roman" panose="02020603050405020304" pitchFamily="18" charset="0"/>
                        </a:rPr>
                        <a:t>register</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507" marR="57507" marT="0" marB="0" anchor="ctr"/>
                </a:tc>
              </a:tr>
            </a:tbl>
          </a:graphicData>
        </a:graphic>
      </p:graphicFrame>
    </p:spTree>
    <p:extLst>
      <p:ext uri="{BB962C8B-B14F-4D97-AF65-F5344CB8AC3E}">
        <p14:creationId xmlns:p14="http://schemas.microsoft.com/office/powerpoint/2010/main" val="3155244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20634677"/>
              </p:ext>
            </p:extLst>
          </p:nvPr>
        </p:nvGraphicFramePr>
        <p:xfrm>
          <a:off x="266700" y="882872"/>
          <a:ext cx="11202714" cy="5786878"/>
        </p:xfrm>
        <a:graphic>
          <a:graphicData uri="http://schemas.openxmlformats.org/drawingml/2006/table">
            <a:tbl>
              <a:tblPr firstRow="1" firstCol="1" bandRow="1">
                <a:tableStyleId>{F5AB1C69-6EDB-4FF4-983F-18BD219EF322}</a:tableStyleId>
              </a:tblPr>
              <a:tblGrid>
                <a:gridCol w="1704463"/>
                <a:gridCol w="9498251"/>
              </a:tblGrid>
              <a:tr h="276264">
                <a:tc>
                  <a:txBody>
                    <a:bodyPr/>
                    <a:lstStyle/>
                    <a:p>
                      <a:pPr algn="ctr">
                        <a:spcAft>
                          <a:spcPts val="0"/>
                        </a:spcAft>
                      </a:pPr>
                      <a:r>
                        <a:rPr lang="zh-CN" sz="1050" b="1" kern="100">
                          <a:effectLst/>
                        </a:rPr>
                        <a:t>服务</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050" b="1" kern="100">
                          <a:effectLst/>
                        </a:rPr>
                        <a:t>说明</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nm_init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创建并初始化网桥</a:t>
                      </a:r>
                      <a:r>
                        <a:rPr lang="en-US" sz="1100" b="1" kern="100">
                          <a:effectLst/>
                        </a:rPr>
                        <a:t>br0</a:t>
                      </a:r>
                      <a:r>
                        <a:rPr lang="zh-CN" sz="1100" b="1" kern="100">
                          <a:effectLst/>
                        </a:rPr>
                        <a:t>，添加相关接口</a:t>
                      </a:r>
                      <a:r>
                        <a:rPr lang="en-US" sz="1100" b="1" kern="100">
                          <a:effectLst/>
                        </a:rPr>
                        <a:t>dummy0</a:t>
                      </a:r>
                      <a:r>
                        <a:rPr lang="zh-CN" sz="1100" b="1" kern="100">
                          <a:effectLst/>
                        </a:rPr>
                        <a:t>、</a:t>
                      </a:r>
                      <a:r>
                        <a:rPr lang="en-US" sz="1100" b="1" kern="100">
                          <a:effectLst/>
                        </a:rPr>
                        <a:t>rndis0</a:t>
                      </a:r>
                      <a:r>
                        <a:rPr lang="zh-CN" sz="1100" b="1" kern="100">
                          <a:effectLst/>
                        </a:rPr>
                        <a:t>、</a:t>
                      </a:r>
                      <a:r>
                        <a:rPr lang="en-US" sz="1100" b="1" kern="100">
                          <a:effectLst/>
                        </a:rPr>
                        <a:t>RJ45</a:t>
                      </a:r>
                      <a:r>
                        <a:rPr lang="zh-CN" sz="1100" b="1" kern="100">
                          <a:effectLst/>
                        </a:rPr>
                        <a:t>等，启动（</a:t>
                      </a:r>
                      <a:r>
                        <a:rPr lang="en-US" sz="1100" b="1" kern="100" err="1">
                          <a:effectLst/>
                        </a:rPr>
                        <a:t>ifconfig</a:t>
                      </a:r>
                      <a:r>
                        <a:rPr lang="en-US" sz="1100" b="1" kern="100">
                          <a:effectLst/>
                        </a:rPr>
                        <a:t> &lt;interface&gt; up</a:t>
                      </a:r>
                      <a:r>
                        <a:rPr lang="zh-CN" sz="1100" b="1" kern="100">
                          <a:effectLst/>
                        </a:rPr>
                        <a:t>）</a:t>
                      </a:r>
                      <a:r>
                        <a:rPr lang="en-US" sz="1100" b="1" kern="100">
                          <a:effectLst/>
                        </a:rPr>
                        <a:t>br0</a:t>
                      </a:r>
                      <a:r>
                        <a:rPr lang="zh-CN" sz="1100" b="1" kern="100">
                          <a:effectLst/>
                        </a:rPr>
                        <a:t>及相关接口。</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lan</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设置主机名、设置</a:t>
                      </a:r>
                      <a:r>
                        <a:rPr lang="en-US" sz="1100" b="1" kern="100">
                          <a:effectLst/>
                        </a:rPr>
                        <a:t>br0</a:t>
                      </a:r>
                      <a:r>
                        <a:rPr lang="zh-CN" sz="1100" b="1" kern="100">
                          <a:effectLst/>
                        </a:rPr>
                        <a:t>的</a:t>
                      </a:r>
                      <a:r>
                        <a:rPr lang="en-US" sz="1100" b="1" kern="100" err="1">
                          <a:effectLst/>
                        </a:rPr>
                        <a:t>ip</a:t>
                      </a:r>
                      <a:r>
                        <a:rPr lang="zh-CN" sz="1100" b="1" kern="100">
                          <a:effectLst/>
                        </a:rPr>
                        <a:t>地址和子网掩码、设置主机的</a:t>
                      </a:r>
                      <a:r>
                        <a:rPr lang="en-US" sz="1100" b="1" kern="100">
                          <a:effectLst/>
                        </a:rPr>
                        <a:t>/</a:t>
                      </a:r>
                      <a:r>
                        <a:rPr lang="en-US" sz="1100" b="1" kern="100" err="1">
                          <a:effectLst/>
                        </a:rPr>
                        <a:t>tmp</a:t>
                      </a:r>
                      <a:r>
                        <a:rPr lang="en-US" sz="1100" b="1" kern="100">
                          <a:effectLst/>
                        </a:rPr>
                        <a:t>/hosts</a:t>
                      </a:r>
                      <a:r>
                        <a:rPr lang="zh-CN" sz="1100" b="1" kern="100">
                          <a:effectLst/>
                        </a:rPr>
                        <a:t>内容</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dnsmasq</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创建</a:t>
                      </a:r>
                      <a:r>
                        <a:rPr lang="en-US" sz="1100" b="1" kern="100" err="1">
                          <a:effectLst/>
                        </a:rPr>
                        <a:t>dnsmasq</a:t>
                      </a:r>
                      <a:r>
                        <a:rPr lang="zh-CN" sz="1100" b="1" kern="100">
                          <a:effectLst/>
                        </a:rPr>
                        <a:t>的配置文件（包含自定义</a:t>
                      </a:r>
                      <a:r>
                        <a:rPr lang="en-US" sz="1100" b="1" kern="100" err="1">
                          <a:effectLst/>
                        </a:rPr>
                        <a:t>url</a:t>
                      </a:r>
                      <a:r>
                        <a:rPr lang="zh-CN" sz="1100" b="1" kern="100">
                          <a:effectLst/>
                        </a:rPr>
                        <a:t>访问、</a:t>
                      </a:r>
                      <a:r>
                        <a:rPr lang="en-US" sz="1100" b="1" kern="100" err="1">
                          <a:effectLst/>
                        </a:rPr>
                        <a:t>dns</a:t>
                      </a:r>
                      <a:r>
                        <a:rPr lang="zh-CN" sz="1100" b="1" kern="100">
                          <a:effectLst/>
                        </a:rPr>
                        <a:t>服务、</a:t>
                      </a:r>
                      <a:r>
                        <a:rPr lang="en-US" sz="1100" b="1" kern="100" err="1">
                          <a:effectLst/>
                        </a:rPr>
                        <a:t>dhcp</a:t>
                      </a:r>
                      <a:r>
                        <a:rPr lang="zh-CN" sz="1100" b="1" kern="100">
                          <a:effectLst/>
                        </a:rPr>
                        <a:t>服务）、利用</a:t>
                      </a:r>
                      <a:r>
                        <a:rPr lang="en-US" sz="1100" b="1" kern="100" err="1">
                          <a:effectLst/>
                        </a:rPr>
                        <a:t>dnsmasq</a:t>
                      </a:r>
                      <a:r>
                        <a:rPr lang="zh-CN" sz="1100" b="1" kern="100">
                          <a:effectLst/>
                        </a:rPr>
                        <a:t>使其生效</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Named (*)</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en-US" sz="1100" b="1" kern="100" err="1">
                          <a:effectLst/>
                        </a:rPr>
                        <a:t>Nmbd</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firewall</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通过</a:t>
                      </a:r>
                      <a:r>
                        <a:rPr lang="en-US" sz="1100" b="1" kern="100" err="1">
                          <a:effectLst/>
                        </a:rPr>
                        <a:t>iptables</a:t>
                      </a:r>
                      <a:r>
                        <a:rPr lang="en-US" sz="1100" b="1" kern="100">
                          <a:effectLst/>
                        </a:rPr>
                        <a:t> /ip6tables</a:t>
                      </a:r>
                      <a:r>
                        <a:rPr lang="zh-CN" sz="1100" b="1" kern="100">
                          <a:effectLst/>
                        </a:rPr>
                        <a:t>设置</a:t>
                      </a:r>
                      <a:r>
                        <a:rPr lang="en-US" sz="1100" b="1" kern="100">
                          <a:effectLst/>
                        </a:rPr>
                        <a:t>ipv4</a:t>
                      </a:r>
                      <a:r>
                        <a:rPr lang="zh-CN" sz="1100" b="1" kern="100">
                          <a:effectLst/>
                        </a:rPr>
                        <a:t>、</a:t>
                      </a:r>
                      <a:r>
                        <a:rPr lang="en-US" sz="1100" b="1" kern="100">
                          <a:effectLst/>
                        </a:rPr>
                        <a:t>ipv6</a:t>
                      </a:r>
                      <a:r>
                        <a:rPr lang="zh-CN" sz="1100" b="1" kern="100">
                          <a:effectLst/>
                        </a:rPr>
                        <a:t>防火墙</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386878">
                <a:tc>
                  <a:txBody>
                    <a:bodyPr/>
                    <a:lstStyle/>
                    <a:p>
                      <a:pPr algn="ctr">
                        <a:spcAft>
                          <a:spcPts val="0"/>
                        </a:spcAft>
                      </a:pPr>
                      <a:r>
                        <a:rPr lang="en-US" sz="1050" b="1" kern="100">
                          <a:effectLst/>
                        </a:rPr>
                        <a:t>ipa</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更新配置文件（</a:t>
                      </a:r>
                      <a:r>
                        <a:rPr lang="en-US" sz="1100" b="1" kern="100">
                          <a:effectLst/>
                        </a:rPr>
                        <a:t>/</a:t>
                      </a:r>
                      <a:r>
                        <a:rPr lang="en-US" sz="1100" b="1" kern="100" err="1">
                          <a:effectLst/>
                        </a:rPr>
                        <a:t>etc</a:t>
                      </a:r>
                      <a:r>
                        <a:rPr lang="en-US" sz="1100" b="1" kern="100">
                          <a:effectLst/>
                        </a:rPr>
                        <a:t>/IPACM_cfg.xml</a:t>
                      </a:r>
                      <a:r>
                        <a:rPr lang="zh-CN" sz="1100" b="1" kern="100">
                          <a:effectLst/>
                        </a:rPr>
                        <a:t>）中的</a:t>
                      </a:r>
                      <a:r>
                        <a:rPr lang="en-US" sz="1100" b="1" kern="100" err="1">
                          <a:effectLst/>
                        </a:rPr>
                        <a:t>lan</a:t>
                      </a:r>
                      <a:r>
                        <a:rPr lang="en-US" sz="1100" b="1" kern="100">
                          <a:effectLst/>
                        </a:rPr>
                        <a:t> </a:t>
                      </a:r>
                      <a:r>
                        <a:rPr lang="en-US" sz="1100" b="1" kern="100" err="1">
                          <a:effectLst/>
                        </a:rPr>
                        <a:t>ip</a:t>
                      </a:r>
                      <a:r>
                        <a:rPr lang="zh-CN" sz="1100" b="1" kern="100">
                          <a:effectLst/>
                        </a:rPr>
                        <a:t>和</a:t>
                      </a:r>
                      <a:r>
                        <a:rPr lang="en-US" sz="1100" b="1" kern="100" err="1">
                          <a:effectLst/>
                        </a:rPr>
                        <a:t>netmask</a:t>
                      </a:r>
                      <a:r>
                        <a:rPr lang="zh-CN" sz="1100" b="1" kern="100">
                          <a:effectLst/>
                        </a:rPr>
                        <a:t>，更新（</a:t>
                      </a:r>
                      <a:r>
                        <a:rPr lang="en-US" sz="1100" b="1" kern="100">
                          <a:effectLst/>
                        </a:rPr>
                        <a:t>/</a:t>
                      </a:r>
                      <a:r>
                        <a:rPr lang="en-US" sz="1100" b="1" kern="100" err="1">
                          <a:effectLst/>
                        </a:rPr>
                        <a:t>etc</a:t>
                      </a:r>
                      <a:r>
                        <a:rPr lang="en-US" sz="1100" b="1" kern="100">
                          <a:effectLst/>
                        </a:rPr>
                        <a:t>/mobileap_firewall.xml</a:t>
                      </a:r>
                      <a:r>
                        <a:rPr lang="zh-CN" sz="1100" b="1" kern="100">
                          <a:effectLst/>
                        </a:rPr>
                        <a:t>）并同步配置文件中相关信息</a:t>
                      </a:r>
                      <a:endParaRPr lang="zh-CN" sz="1400" b="1" kern="100">
                        <a:effectLst/>
                      </a:endParaRPr>
                    </a:p>
                    <a:p>
                      <a:pPr algn="l">
                        <a:spcAft>
                          <a:spcPts val="0"/>
                        </a:spcAft>
                      </a:pPr>
                      <a:r>
                        <a:rPr lang="zh-CN" sz="1100" b="1" kern="100">
                          <a:effectLst/>
                        </a:rPr>
                        <a:t>（目前还不清楚这些文件的作用）</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Wifidog (*)</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en-US" sz="1100" b="1" kern="100" err="1">
                          <a:effectLst/>
                        </a:rPr>
                        <a:t>Wifidog</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rdnssd</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通过</a:t>
                      </a:r>
                      <a:r>
                        <a:rPr lang="en-US" sz="1100" b="1" kern="100">
                          <a:effectLst/>
                        </a:rPr>
                        <a:t>rdnssd</a:t>
                      </a:r>
                      <a:r>
                        <a:rPr lang="zh-CN" sz="1100" b="1" kern="100">
                          <a:effectLst/>
                        </a:rPr>
                        <a:t>获取</a:t>
                      </a:r>
                      <a:r>
                        <a:rPr lang="en-US" sz="1100" b="1" kern="100">
                          <a:effectLst/>
                        </a:rPr>
                        <a:t>ipv6 dns</a:t>
                      </a:r>
                      <a:r>
                        <a:rPr lang="zh-CN" sz="1100" b="1" kern="100">
                          <a:effectLst/>
                        </a:rPr>
                        <a:t>信息</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515836">
                <a:tc>
                  <a:txBody>
                    <a:bodyPr/>
                    <a:lstStyle/>
                    <a:p>
                      <a:pPr algn="ctr">
                        <a:spcAft>
                          <a:spcPts val="0"/>
                        </a:spcAft>
                      </a:pPr>
                      <a:r>
                        <a:rPr lang="en-US" sz="1050" b="1" kern="100">
                          <a:effectLst/>
                        </a:rPr>
                        <a:t>radvd</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en-US" sz="1100" b="1" kern="100" err="1">
                          <a:effectLst/>
                        </a:rPr>
                        <a:t>Radvd</a:t>
                      </a:r>
                      <a:r>
                        <a:rPr lang="en-US" sz="1100" b="1" kern="100">
                          <a:effectLst/>
                        </a:rPr>
                        <a:t> </a:t>
                      </a:r>
                      <a:r>
                        <a:rPr lang="zh-CN" sz="1100" b="1" kern="100">
                          <a:effectLst/>
                        </a:rPr>
                        <a:t>对于无状态自动配置的</a:t>
                      </a:r>
                      <a:r>
                        <a:rPr lang="en-US" sz="1100" b="1" kern="100">
                          <a:effectLst/>
                        </a:rPr>
                        <a:t>ipv6</a:t>
                      </a:r>
                      <a:r>
                        <a:rPr lang="zh-CN" sz="1100" b="1" kern="100">
                          <a:effectLst/>
                        </a:rPr>
                        <a:t>测试需要搭建</a:t>
                      </a:r>
                      <a:r>
                        <a:rPr lang="en-US" sz="1100" b="1" kern="100" err="1">
                          <a:effectLst/>
                        </a:rPr>
                        <a:t>radvd</a:t>
                      </a:r>
                      <a:r>
                        <a:rPr lang="zh-CN" sz="1100" b="1" kern="100">
                          <a:effectLst/>
                        </a:rPr>
                        <a:t>服务器，这样在路由器</a:t>
                      </a:r>
                      <a:r>
                        <a:rPr lang="en-US" sz="1100" b="1" kern="100">
                          <a:effectLst/>
                        </a:rPr>
                        <a:t>/</a:t>
                      </a:r>
                      <a:r>
                        <a:rPr lang="zh-CN" sz="1100" b="1" kern="100">
                          <a:effectLst/>
                        </a:rPr>
                        <a:t>设备发送</a:t>
                      </a:r>
                      <a:r>
                        <a:rPr lang="en-US" sz="1100" b="1" kern="100">
                          <a:effectLst/>
                        </a:rPr>
                        <a:t>RS</a:t>
                      </a:r>
                      <a:r>
                        <a:rPr lang="zh-CN" sz="1100" b="1" kern="100">
                          <a:effectLst/>
                        </a:rPr>
                        <a:t>请求</a:t>
                      </a:r>
                      <a:r>
                        <a:rPr lang="en-US" sz="1100" b="1" kern="100">
                          <a:effectLst/>
                        </a:rPr>
                        <a:t>(icmpv6 type133)</a:t>
                      </a:r>
                      <a:r>
                        <a:rPr lang="zh-CN" sz="1100" b="1" kern="100">
                          <a:effectLst/>
                        </a:rPr>
                        <a:t>的时候，</a:t>
                      </a:r>
                      <a:r>
                        <a:rPr lang="en-US" sz="1100" b="1" kern="100" err="1">
                          <a:effectLst/>
                        </a:rPr>
                        <a:t>radvd</a:t>
                      </a:r>
                      <a:r>
                        <a:rPr lang="zh-CN" sz="1100" b="1" kern="100">
                          <a:effectLst/>
                        </a:rPr>
                        <a:t>服务器就可以返回</a:t>
                      </a:r>
                      <a:r>
                        <a:rPr lang="en-US" sz="1100" b="1" kern="100">
                          <a:effectLst/>
                        </a:rPr>
                        <a:t>RA</a:t>
                      </a:r>
                      <a:r>
                        <a:rPr lang="zh-CN" sz="1100" b="1" kern="100">
                          <a:effectLst/>
                        </a:rPr>
                        <a:t>消息</a:t>
                      </a:r>
                      <a:r>
                        <a:rPr lang="en-US" sz="1100" b="1" kern="100">
                          <a:effectLst/>
                        </a:rPr>
                        <a:t>(icmpv6 type134)</a:t>
                      </a:r>
                      <a:r>
                        <a:rPr lang="zh-CN" sz="1100" b="1" kern="100">
                          <a:effectLst/>
                        </a:rPr>
                        <a:t>，告诉设备全局地址的前缀，设备自己再结合接口</a:t>
                      </a:r>
                      <a:r>
                        <a:rPr lang="en-US" sz="1100" b="1" kern="100">
                          <a:effectLst/>
                        </a:rPr>
                        <a:t>ID</a:t>
                      </a:r>
                      <a:r>
                        <a:rPr lang="zh-CN" sz="1100" b="1" kern="100">
                          <a:effectLst/>
                        </a:rPr>
                        <a:t>算出一个可聚集全局单播地址。 </a:t>
                      </a:r>
                      <a:endParaRPr lang="zh-CN" sz="1400" b="1" kern="100">
                        <a:effectLst/>
                      </a:endParaRPr>
                    </a:p>
                    <a:p>
                      <a:pPr algn="l">
                        <a:spcAft>
                          <a:spcPts val="0"/>
                        </a:spcAft>
                      </a:pPr>
                      <a:r>
                        <a:rPr lang="en-US" sz="1100" b="1" kern="100">
                          <a:effectLst/>
                        </a:rPr>
                        <a:t>dhcp6s</a:t>
                      </a:r>
                      <a:r>
                        <a:rPr lang="zh-CN" sz="1100" b="1" kern="100">
                          <a:effectLst/>
                        </a:rPr>
                        <a:t>是</a:t>
                      </a:r>
                      <a:r>
                        <a:rPr lang="en-US" sz="1100" b="1" kern="100">
                          <a:effectLst/>
                        </a:rPr>
                        <a:t> ipv6</a:t>
                      </a:r>
                      <a:r>
                        <a:rPr lang="zh-CN" sz="1100" b="1" kern="100">
                          <a:effectLst/>
                        </a:rPr>
                        <a:t>的</a:t>
                      </a:r>
                      <a:r>
                        <a:rPr lang="en-US" sz="1100" b="1" kern="100" err="1">
                          <a:effectLst/>
                        </a:rPr>
                        <a:t>dhcp</a:t>
                      </a:r>
                      <a:r>
                        <a:rPr lang="zh-CN" sz="1100" b="1" kern="100">
                          <a:effectLst/>
                        </a:rPr>
                        <a:t>服务</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386878">
                <a:tc>
                  <a:txBody>
                    <a:bodyPr/>
                    <a:lstStyle/>
                    <a:p>
                      <a:pPr algn="ctr">
                        <a:spcAft>
                          <a:spcPts val="0"/>
                        </a:spcAft>
                      </a:pPr>
                      <a:r>
                        <a:rPr lang="en-US" sz="1050" b="1" kern="100">
                          <a:effectLst/>
                        </a:rPr>
                        <a:t>ndp_proxy (*)</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en-US" sz="1100" b="1" kern="100">
                          <a:effectLst/>
                        </a:rPr>
                        <a:t>NDP</a:t>
                      </a:r>
                      <a:r>
                        <a:rPr lang="zh-CN" sz="1100" b="1" kern="100">
                          <a:effectLst/>
                        </a:rPr>
                        <a:t>（</a:t>
                      </a:r>
                      <a:r>
                        <a:rPr lang="en-US" sz="1100" b="1" kern="100">
                          <a:effectLst/>
                        </a:rPr>
                        <a:t>Neighbor Discovery Protocol</a:t>
                      </a:r>
                      <a:r>
                        <a:rPr lang="zh-CN" sz="1100" b="1" kern="100">
                          <a:effectLst/>
                        </a:rPr>
                        <a:t>，邻居发现协议）是</a:t>
                      </a:r>
                      <a:r>
                        <a:rPr lang="en-US" sz="1100" b="1" kern="100">
                          <a:effectLst/>
                        </a:rPr>
                        <a:t>IPv6</a:t>
                      </a:r>
                      <a:r>
                        <a:rPr lang="zh-CN" sz="1100" b="1" kern="100">
                          <a:effectLst/>
                        </a:rPr>
                        <a:t>的一个关键协议，它组合了</a:t>
                      </a:r>
                      <a:r>
                        <a:rPr lang="en-US" sz="1100" b="1" kern="100">
                          <a:effectLst/>
                        </a:rPr>
                        <a:t>IPv4</a:t>
                      </a:r>
                      <a:r>
                        <a:rPr lang="zh-CN" sz="1100" b="1" kern="100">
                          <a:effectLst/>
                        </a:rPr>
                        <a:t>中的</a:t>
                      </a:r>
                      <a:r>
                        <a:rPr lang="en-US" sz="1100" b="1" kern="100">
                          <a:effectLst/>
                        </a:rPr>
                        <a:t>ARP</a:t>
                      </a:r>
                      <a:r>
                        <a:rPr lang="zh-CN" sz="1100" b="1" kern="100">
                          <a:effectLst/>
                        </a:rPr>
                        <a:t>、</a:t>
                      </a:r>
                      <a:r>
                        <a:rPr lang="en-US" sz="1100" b="1" kern="100">
                          <a:effectLst/>
                        </a:rPr>
                        <a:t>ICMP</a:t>
                      </a:r>
                      <a:r>
                        <a:rPr lang="zh-CN" sz="1100" b="1" kern="100">
                          <a:effectLst/>
                        </a:rPr>
                        <a:t>路由器发现和</a:t>
                      </a:r>
                      <a:r>
                        <a:rPr lang="en-US" sz="1100" b="1" kern="100">
                          <a:effectLst/>
                        </a:rPr>
                        <a:t>ICMP</a:t>
                      </a:r>
                      <a:r>
                        <a:rPr lang="zh-CN" sz="1100" b="1" kern="100">
                          <a:effectLst/>
                        </a:rPr>
                        <a:t>重定向等协议，并对它们作了改进。作为</a:t>
                      </a:r>
                      <a:r>
                        <a:rPr lang="en-US" sz="1100" b="1" kern="100">
                          <a:effectLst/>
                        </a:rPr>
                        <a:t>IPv6</a:t>
                      </a:r>
                      <a:r>
                        <a:rPr lang="zh-CN" sz="1100" b="1" kern="100">
                          <a:effectLst/>
                        </a:rPr>
                        <a:t>的基础性协议，</a:t>
                      </a:r>
                      <a:r>
                        <a:rPr lang="en-US" sz="1100" b="1" kern="100">
                          <a:effectLst/>
                        </a:rPr>
                        <a:t>NDP</a:t>
                      </a:r>
                      <a:r>
                        <a:rPr lang="zh-CN" sz="1100" b="1" kern="100">
                          <a:effectLst/>
                        </a:rPr>
                        <a:t>还提供了前缀发现、邻居不可达检测、重复地址监测、地址自动配置等功能</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redirect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清除</a:t>
                      </a:r>
                      <a:r>
                        <a:rPr lang="en-US" sz="1100" b="1" kern="100">
                          <a:effectLst/>
                        </a:rPr>
                        <a:t>/</a:t>
                      </a:r>
                      <a:r>
                        <a:rPr lang="en-US" sz="1100" b="1" kern="100" err="1">
                          <a:effectLst/>
                        </a:rPr>
                        <a:t>tmp</a:t>
                      </a:r>
                      <a:r>
                        <a:rPr lang="zh-CN" sz="1100" b="1" kern="100">
                          <a:effectLst/>
                        </a:rPr>
                        <a:t>下指定目标的</a:t>
                      </a:r>
                      <a:r>
                        <a:rPr lang="en-US" sz="1100" b="1" kern="100">
                          <a:effectLst/>
                        </a:rPr>
                        <a:t>redirect</a:t>
                      </a:r>
                      <a:r>
                        <a:rPr lang="zh-CN" sz="1100" b="1" kern="100">
                          <a:effectLst/>
                        </a:rPr>
                        <a:t>目录（</a:t>
                      </a:r>
                      <a:r>
                        <a:rPr lang="en-US" sz="1100" b="1" kern="100" err="1">
                          <a:effectLst/>
                        </a:rPr>
                        <a:t>gps</a:t>
                      </a:r>
                      <a:r>
                        <a:rPr lang="en-US" sz="1100" b="1" kern="100">
                          <a:effectLst/>
                        </a:rPr>
                        <a:t> || Bluetooth || traffic || nm</a:t>
                      </a:r>
                      <a:r>
                        <a:rPr lang="zh-CN" sz="1100" b="1" kern="100">
                          <a:effectLst/>
                        </a:rPr>
                        <a:t>）</a:t>
                      </a:r>
                      <a:r>
                        <a:rPr lang="en-US" sz="1100" b="1" kern="100">
                          <a:effectLst/>
                        </a:rPr>
                        <a:t>-&gt; </a:t>
                      </a:r>
                      <a:r>
                        <a:rPr lang="zh-CN" sz="1100" b="1" kern="100">
                          <a:effectLst/>
                        </a:rPr>
                        <a:t>重启</a:t>
                      </a:r>
                      <a:r>
                        <a:rPr lang="en-US" sz="1100" b="1" kern="100">
                          <a:effectLst/>
                        </a:rPr>
                        <a:t>firewall</a:t>
                      </a:r>
                      <a:r>
                        <a:rPr lang="zh-CN" sz="1100" b="1" kern="100">
                          <a:effectLst/>
                        </a:rPr>
                        <a:t>、</a:t>
                      </a:r>
                      <a:r>
                        <a:rPr lang="en-US" sz="1100" b="1" kern="100" err="1">
                          <a:effectLst/>
                        </a:rPr>
                        <a:t>dnsmasq</a:t>
                      </a:r>
                      <a:r>
                        <a:rPr lang="zh-CN" sz="1100" b="1" kern="100">
                          <a:effectLst/>
                        </a:rPr>
                        <a:t>服务</a:t>
                      </a:r>
                      <a:r>
                        <a:rPr lang="en-US" sz="1100" b="1" kern="100">
                          <a:effectLst/>
                        </a:rPr>
                        <a:t> -&gt; </a:t>
                      </a:r>
                      <a:r>
                        <a:rPr lang="en-US" sz="1100" b="1" kern="100" err="1">
                          <a:effectLst/>
                        </a:rPr>
                        <a:t>nslookup</a:t>
                      </a:r>
                      <a:r>
                        <a:rPr lang="zh-CN" sz="1100" b="1" kern="100">
                          <a:effectLst/>
                        </a:rPr>
                        <a:t>查询域名解析</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igd</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在</a:t>
                      </a:r>
                      <a:r>
                        <a:rPr lang="en-US" sz="1100" b="1" kern="100" err="1">
                          <a:effectLst/>
                        </a:rPr>
                        <a:t>upnp</a:t>
                      </a:r>
                      <a:r>
                        <a:rPr lang="zh-CN" sz="1100" b="1" kern="100">
                          <a:effectLst/>
                        </a:rPr>
                        <a:t>功能开启且网络接口启动的情况下，设置</a:t>
                      </a:r>
                      <a:r>
                        <a:rPr lang="en-US" sz="1100" b="1" kern="100" err="1">
                          <a:effectLst/>
                        </a:rPr>
                        <a:t>upnp</a:t>
                      </a:r>
                      <a:r>
                        <a:rPr lang="zh-CN" sz="1100" b="1" kern="100">
                          <a:effectLst/>
                        </a:rPr>
                        <a:t>的配置信息，并调用</a:t>
                      </a:r>
                      <a:r>
                        <a:rPr lang="en-US" sz="1100" b="1" kern="100" err="1">
                          <a:effectLst/>
                        </a:rPr>
                        <a:t>miniupnpd</a:t>
                      </a:r>
                      <a:r>
                        <a:rPr lang="zh-CN" sz="1100" b="1" kern="100">
                          <a:effectLst/>
                        </a:rPr>
                        <a:t>使其生效</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ntpc (*)</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利用</a:t>
                      </a:r>
                      <a:r>
                        <a:rPr lang="en-US" sz="1100" b="1" kern="100" err="1">
                          <a:effectLst/>
                        </a:rPr>
                        <a:t>ntpclient</a:t>
                      </a:r>
                      <a:r>
                        <a:rPr lang="zh-CN" sz="1100" b="1" kern="100">
                          <a:effectLst/>
                        </a:rPr>
                        <a:t>工具定时到指定</a:t>
                      </a:r>
                      <a:r>
                        <a:rPr lang="en-US" sz="1100" b="1" kern="100" err="1">
                          <a:effectLst/>
                        </a:rPr>
                        <a:t>ntp</a:t>
                      </a:r>
                      <a:r>
                        <a:rPr lang="zh-CN" sz="1100" b="1" kern="100">
                          <a:effectLst/>
                        </a:rPr>
                        <a:t>服务器获取信息来更新本地设备时间</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515836">
                <a:tc>
                  <a:txBody>
                    <a:bodyPr/>
                    <a:lstStyle/>
                    <a:p>
                      <a:pPr algn="ctr">
                        <a:spcAft>
                          <a:spcPts val="0"/>
                        </a:spcAft>
                      </a:pPr>
                      <a:r>
                        <a:rPr lang="en-US" sz="1050" b="1" kern="100">
                          <a:effectLst/>
                        </a:rPr>
                        <a:t>ddns</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en-US" sz="1100" b="1" kern="100" err="1">
                          <a:effectLst/>
                        </a:rPr>
                        <a:t>ddns</a:t>
                      </a:r>
                      <a:r>
                        <a:rPr lang="zh-CN" sz="1100" b="1" kern="100">
                          <a:effectLst/>
                        </a:rPr>
                        <a:t>客户端工具</a:t>
                      </a:r>
                      <a:r>
                        <a:rPr lang="en-US" sz="1100" b="1" kern="100" err="1">
                          <a:effectLst/>
                        </a:rPr>
                        <a:t>inadyn</a:t>
                      </a:r>
                      <a:r>
                        <a:rPr lang="zh-CN" sz="1100" b="1" kern="100">
                          <a:effectLst/>
                        </a:rPr>
                        <a:t>，</a:t>
                      </a:r>
                      <a:endParaRPr lang="zh-CN" sz="1400" b="1" kern="100">
                        <a:effectLst/>
                      </a:endParaRPr>
                    </a:p>
                    <a:p>
                      <a:pPr algn="l">
                        <a:spcAft>
                          <a:spcPts val="0"/>
                        </a:spcAft>
                      </a:pPr>
                      <a:r>
                        <a:rPr lang="en-US" sz="1100" b="1" kern="100">
                          <a:effectLst/>
                        </a:rPr>
                        <a:t>DDNS</a:t>
                      </a:r>
                      <a:r>
                        <a:rPr lang="zh-CN" sz="1100" b="1" kern="100">
                          <a:effectLst/>
                        </a:rPr>
                        <a:t>（</a:t>
                      </a:r>
                      <a:r>
                        <a:rPr lang="en-US" sz="1100" b="1" kern="100">
                          <a:effectLst/>
                        </a:rPr>
                        <a:t>Dynamic Domain Name Server</a:t>
                      </a:r>
                      <a:r>
                        <a:rPr lang="zh-CN" sz="1100" b="1" kern="100">
                          <a:effectLst/>
                        </a:rPr>
                        <a:t>）是动态域名服务的缩写。</a:t>
                      </a:r>
                      <a:r>
                        <a:rPr lang="en-US" sz="1100" b="1" kern="100">
                          <a:effectLst/>
                        </a:rPr>
                        <a:t>DDNS</a:t>
                      </a:r>
                      <a:r>
                        <a:rPr lang="zh-CN" sz="1100" b="1" kern="100">
                          <a:effectLst/>
                        </a:rPr>
                        <a:t>是将用户的动态</a:t>
                      </a:r>
                      <a:r>
                        <a:rPr lang="en-US" sz="1100" b="1" kern="100">
                          <a:effectLst/>
                        </a:rPr>
                        <a:t>IP</a:t>
                      </a:r>
                      <a:r>
                        <a:rPr lang="zh-CN" sz="1100" b="1" kern="100">
                          <a:effectLst/>
                        </a:rPr>
                        <a:t>地址映射到一个固定的域名解析服务上，用户每次连接网络的时候客户端程序就会通过信息传递把该主机的动态</a:t>
                      </a:r>
                      <a:r>
                        <a:rPr lang="en-US" sz="1100" b="1" kern="100">
                          <a:effectLst/>
                        </a:rPr>
                        <a:t>IP</a:t>
                      </a:r>
                      <a:r>
                        <a:rPr lang="zh-CN" sz="1100" b="1" kern="100">
                          <a:effectLst/>
                        </a:rPr>
                        <a:t>地址传送给位于服务商主机上的服务器程序，服务器程序负责提供</a:t>
                      </a:r>
                      <a:r>
                        <a:rPr lang="en-US" sz="1100" b="1" kern="100">
                          <a:effectLst/>
                        </a:rPr>
                        <a:t>DNS</a:t>
                      </a:r>
                      <a:r>
                        <a:rPr lang="zh-CN" sz="1100" b="1" kern="100">
                          <a:effectLst/>
                        </a:rPr>
                        <a:t>服务并实现动态域名解析。</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390018">
                <a:tc>
                  <a:txBody>
                    <a:bodyPr/>
                    <a:lstStyle/>
                    <a:p>
                      <a:pPr algn="ctr">
                        <a:spcAft>
                          <a:spcPts val="0"/>
                        </a:spcAft>
                      </a:pPr>
                      <a:r>
                        <a:rPr lang="en-US" sz="1050" b="1" kern="100">
                          <a:effectLst/>
                        </a:rPr>
                        <a:t>easycwmp</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通过</a:t>
                      </a:r>
                      <a:r>
                        <a:rPr lang="en-US" sz="1100" b="1" kern="100" err="1" smtClean="0">
                          <a:effectLst/>
                        </a:rPr>
                        <a:t>ubusd</a:t>
                      </a:r>
                      <a:r>
                        <a:rPr lang="en-US" sz="1100" b="1" kern="100" smtClean="0">
                          <a:effectLst/>
                        </a:rPr>
                        <a:t> </a:t>
                      </a:r>
                      <a:r>
                        <a:rPr lang="en-US" altLang="zh-CN" sz="1100" b="1" kern="100" smtClean="0">
                          <a:effectLst/>
                        </a:rPr>
                        <a:t>+ </a:t>
                      </a:r>
                      <a:r>
                        <a:rPr lang="en-US" sz="1100" b="1" kern="100" err="1" smtClean="0">
                          <a:effectLst/>
                        </a:rPr>
                        <a:t>Easycwmpd</a:t>
                      </a:r>
                      <a:r>
                        <a:rPr lang="en-US" sz="1100" b="1" kern="100" smtClean="0">
                          <a:effectLst/>
                        </a:rPr>
                        <a:t> </a:t>
                      </a:r>
                      <a:endParaRPr lang="zh-CN" sz="1400" b="1" kern="100">
                        <a:effectLst/>
                      </a:endParaRPr>
                    </a:p>
                    <a:p>
                      <a:pPr algn="l">
                        <a:spcAft>
                          <a:spcPts val="0"/>
                        </a:spcAft>
                      </a:pPr>
                      <a:r>
                        <a:rPr lang="en-US" sz="1100" b="1" kern="100" err="1">
                          <a:effectLst/>
                        </a:rPr>
                        <a:t>easycwmp</a:t>
                      </a:r>
                      <a:r>
                        <a:rPr lang="zh-CN" sz="1100" b="1" kern="100">
                          <a:effectLst/>
                        </a:rPr>
                        <a:t>是基于</a:t>
                      </a:r>
                      <a:r>
                        <a:rPr lang="en-US" sz="1100" b="1" kern="100" err="1">
                          <a:effectLst/>
                        </a:rPr>
                        <a:t>cwmp</a:t>
                      </a:r>
                      <a:r>
                        <a:rPr lang="zh-CN" sz="1100" b="1" kern="100">
                          <a:effectLst/>
                        </a:rPr>
                        <a:t>（</a:t>
                      </a:r>
                      <a:r>
                        <a:rPr lang="en-US" sz="1100" b="1" kern="100">
                          <a:effectLst/>
                        </a:rPr>
                        <a:t>CPE WAN Management Protocol</a:t>
                      </a:r>
                      <a:r>
                        <a:rPr lang="zh-CN" sz="1100" b="1" kern="100">
                          <a:effectLst/>
                        </a:rPr>
                        <a:t>）协议开发出的</a:t>
                      </a:r>
                      <a:r>
                        <a:rPr lang="en-US" sz="1100" b="1" kern="100">
                          <a:effectLst/>
                        </a:rPr>
                        <a:t>CPE</a:t>
                      </a:r>
                      <a:r>
                        <a:rPr lang="zh-CN" sz="1100" b="1" kern="100">
                          <a:effectLst/>
                        </a:rPr>
                        <a:t>（</a:t>
                      </a:r>
                      <a:r>
                        <a:rPr lang="en-US" sz="1100" b="1" kern="100">
                          <a:effectLst/>
                        </a:rPr>
                        <a:t>Customer premises equipment</a:t>
                      </a:r>
                      <a:r>
                        <a:rPr lang="zh-CN" sz="1100" b="1" kern="100">
                          <a:effectLst/>
                        </a:rPr>
                        <a:t>）客户端</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a:effectLst/>
                        </a:rPr>
                        <a:t>bw</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zh-CN" sz="1100" b="1" kern="100">
                          <a:effectLst/>
                        </a:rPr>
                        <a:t>利用</a:t>
                      </a:r>
                      <a:r>
                        <a:rPr lang="en-US" sz="1100" b="1" kern="100" err="1">
                          <a:effectLst/>
                        </a:rPr>
                        <a:t>tc</a:t>
                      </a:r>
                      <a:r>
                        <a:rPr lang="zh-CN" sz="1100" b="1" kern="100">
                          <a:effectLst/>
                        </a:rPr>
                        <a:t>进行流量控制</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r h="276264">
                <a:tc>
                  <a:txBody>
                    <a:bodyPr/>
                    <a:lstStyle/>
                    <a:p>
                      <a:pPr algn="ctr">
                        <a:spcAft>
                          <a:spcPts val="0"/>
                        </a:spcAft>
                      </a:pPr>
                      <a:r>
                        <a:rPr lang="en-US" sz="1050" b="1" kern="100" err="1">
                          <a:effectLst/>
                        </a:rPr>
                        <a:t>rmfc</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c>
                  <a:txBody>
                    <a:bodyPr/>
                    <a:lstStyle/>
                    <a:p>
                      <a:pPr algn="l">
                        <a:spcAft>
                          <a:spcPts val="0"/>
                        </a:spcAft>
                      </a:pPr>
                      <a:r>
                        <a:rPr lang="en-US" sz="1100" b="1" kern="100">
                          <a:effectLst/>
                        </a:rPr>
                        <a:t> </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6761" marR="46761" marT="0" marB="0" anchor="ctr"/>
                </a:tc>
              </a:tr>
            </a:tbl>
          </a:graphicData>
        </a:graphic>
      </p:graphicFrame>
      <p:sp>
        <p:nvSpPr>
          <p:cNvPr id="8"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a:t>
            </a:r>
            <a:r>
              <a:rPr lang="en-US" altLang="zh-CN" sz="2000" b="1" smtClean="0">
                <a:solidFill>
                  <a:srgbClr val="095575"/>
                </a:solidFill>
                <a:latin typeface="微软雅黑" panose="020B0503020204020204" pitchFamily="34" charset="-122"/>
                <a:ea typeface="微软雅黑" panose="020B0503020204020204" pitchFamily="34" charset="-122"/>
              </a:rPr>
              <a:t>Services </a:t>
            </a:r>
            <a:r>
              <a:rPr lang="zh-CN" altLang="en-US" sz="2000" b="1" smtClean="0">
                <a:solidFill>
                  <a:srgbClr val="095575"/>
                </a:solidFill>
                <a:latin typeface="微软雅黑" panose="020B0503020204020204" pitchFamily="34" charset="-122"/>
                <a:ea typeface="微软雅黑" panose="020B0503020204020204" pitchFamily="34" charset="-122"/>
              </a:rPr>
              <a:t>注释）</a:t>
            </a:r>
            <a:endParaRPr altLang="zh-CN"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810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（状态机初始化流程 </a:t>
            </a:r>
            <a:r>
              <a:rPr lang="en-US" altLang="zh-CN" sz="2000" b="1" smtClean="0">
                <a:solidFill>
                  <a:srgbClr val="095575"/>
                </a:solidFill>
                <a:latin typeface="微软雅黑" panose="020B0503020204020204" pitchFamily="34" charset="-122"/>
                <a:ea typeface="微软雅黑" panose="020B0503020204020204" pitchFamily="34" charset="-122"/>
              </a:rPr>
              <a:t>+ </a:t>
            </a:r>
            <a:r>
              <a:rPr lang="zh-CN" altLang="en-US" sz="2000" b="1" smtClean="0">
                <a:solidFill>
                  <a:srgbClr val="095575"/>
                </a:solidFill>
                <a:latin typeface="微软雅黑" panose="020B0503020204020204" pitchFamily="34" charset="-122"/>
                <a:ea typeface="微软雅黑" panose="020B0503020204020204" pitchFamily="34" charset="-122"/>
              </a:rPr>
              <a:t>状态切换）</a:t>
            </a:r>
            <a:endParaRPr altLang="zh-CN" sz="2000" b="1">
              <a:solidFill>
                <a:srgbClr val="09557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044526" y="1127235"/>
            <a:ext cx="2200275" cy="5514975"/>
          </a:xfrm>
          <a:prstGeom prst="rect">
            <a:avLst/>
          </a:prstGeom>
        </p:spPr>
      </p:pic>
      <p:pic>
        <p:nvPicPr>
          <p:cNvPr id="7" name="图片 6"/>
          <p:cNvPicPr>
            <a:picLocks noChangeAspect="1"/>
          </p:cNvPicPr>
          <p:nvPr/>
        </p:nvPicPr>
        <p:blipFill>
          <a:blip r:embed="rId3"/>
          <a:stretch>
            <a:fillRect/>
          </a:stretch>
        </p:blipFill>
        <p:spPr>
          <a:xfrm>
            <a:off x="3873387" y="1127235"/>
            <a:ext cx="7699160" cy="5029528"/>
          </a:xfrm>
          <a:prstGeom prst="rect">
            <a:avLst/>
          </a:prstGeom>
        </p:spPr>
      </p:pic>
    </p:spTree>
    <p:extLst>
      <p:ext uri="{BB962C8B-B14F-4D97-AF65-F5344CB8AC3E}">
        <p14:creationId xmlns:p14="http://schemas.microsoft.com/office/powerpoint/2010/main" val="3244495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（状态机 </a:t>
            </a:r>
            <a:r>
              <a:rPr lang="en-US" altLang="zh-CN" sz="2000" b="1">
                <a:solidFill>
                  <a:srgbClr val="095575"/>
                </a:solidFill>
                <a:latin typeface="微软雅黑" panose="020B0503020204020204" pitchFamily="34" charset="-122"/>
                <a:ea typeface="微软雅黑" panose="020B0503020204020204" pitchFamily="34" charset="-122"/>
              </a:rPr>
              <a:t>&lt;</a:t>
            </a:r>
            <a:r>
              <a:rPr lang="zh-CN" altLang="en-US" sz="2000" b="1" smtClean="0">
                <a:solidFill>
                  <a:srgbClr val="095575"/>
                </a:solidFill>
                <a:latin typeface="微软雅黑" panose="020B0503020204020204" pitchFamily="34" charset="-122"/>
                <a:ea typeface="微软雅黑" panose="020B0503020204020204" pitchFamily="34" charset="-122"/>
              </a:rPr>
              <a:t>事件 </a:t>
            </a:r>
            <a:r>
              <a:rPr lang="en-US" altLang="zh-CN" sz="2000" b="1" smtClean="0">
                <a:solidFill>
                  <a:srgbClr val="095575"/>
                </a:solidFill>
                <a:latin typeface="微软雅黑" panose="020B0503020204020204" pitchFamily="34" charset="-122"/>
                <a:ea typeface="微软雅黑" panose="020B0503020204020204" pitchFamily="34" charset="-122"/>
              </a:rPr>
              <a:t>– </a:t>
            </a:r>
            <a:r>
              <a:rPr lang="zh-CN" altLang="en-US" sz="2000" b="1" smtClean="0">
                <a:solidFill>
                  <a:srgbClr val="095575"/>
                </a:solidFill>
                <a:latin typeface="微软雅黑" panose="020B0503020204020204" pitchFamily="34" charset="-122"/>
                <a:ea typeface="微软雅黑" panose="020B0503020204020204" pitchFamily="34" charset="-122"/>
              </a:rPr>
              <a:t>状态</a:t>
            </a:r>
            <a:r>
              <a:rPr lang="en-US" altLang="zh-CN" sz="2000" b="1" smtClean="0">
                <a:solidFill>
                  <a:srgbClr val="095575"/>
                </a:solidFill>
                <a:latin typeface="微软雅黑" panose="020B0503020204020204" pitchFamily="34" charset="-122"/>
                <a:ea typeface="微软雅黑" panose="020B0503020204020204" pitchFamily="34" charset="-122"/>
              </a:rPr>
              <a:t>&gt;</a:t>
            </a:r>
            <a:r>
              <a:rPr lang="zh-CN" altLang="en-US" sz="2000" b="1" smtClean="0">
                <a:solidFill>
                  <a:srgbClr val="095575"/>
                </a:solidFill>
                <a:latin typeface="微软雅黑" panose="020B0503020204020204" pitchFamily="34" charset="-122"/>
                <a:ea typeface="微软雅黑" panose="020B0503020204020204" pitchFamily="34" charset="-122"/>
              </a:rPr>
              <a:t> 注册表）</a:t>
            </a:r>
            <a:endParaRPr altLang="zh-CN" sz="2000" b="1">
              <a:solidFill>
                <a:srgbClr val="095575"/>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88243459"/>
              </p:ext>
            </p:extLst>
          </p:nvPr>
        </p:nvGraphicFramePr>
        <p:xfrm>
          <a:off x="823864" y="778590"/>
          <a:ext cx="10212309" cy="5830439"/>
        </p:xfrm>
        <a:graphic>
          <a:graphicData uri="http://schemas.openxmlformats.org/drawingml/2006/table">
            <a:tbl>
              <a:tblPr firstRow="1" firstCol="1" bandRow="1">
                <a:tableStyleId>{5C22544A-7EE6-4342-B048-85BDC9FD1C3A}</a:tableStyleId>
              </a:tblPr>
              <a:tblGrid>
                <a:gridCol w="3117515"/>
                <a:gridCol w="2073029"/>
                <a:gridCol w="1678545"/>
                <a:gridCol w="1692420"/>
                <a:gridCol w="1650800"/>
              </a:tblGrid>
              <a:tr h="2843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b="1" kern="100" smtClean="0">
                          <a:effectLst/>
                        </a:rPr>
                        <a:t>事件 </a:t>
                      </a:r>
                      <a:r>
                        <a:rPr lang="en-US" altLang="zh-CN" sz="1100" b="1" kern="100" smtClean="0">
                          <a:effectLst/>
                        </a:rPr>
                        <a:t>\ </a:t>
                      </a:r>
                      <a:r>
                        <a:rPr lang="zh-CN" altLang="zh-CN" sz="1100" b="1" kern="100" smtClean="0">
                          <a:effectLst/>
                        </a:rPr>
                        <a:t>状态</a:t>
                      </a:r>
                      <a:endParaRPr lang="zh-CN" altLang="zh-CN" sz="1050" b="1" kern="100" smtClean="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altLang="zh-CN" sz="1100" b="1" kern="100" smtClean="0">
                          <a:effectLst/>
                          <a:latin typeface="Calibri" panose="020F0502020204030204" pitchFamily="34" charset="0"/>
                          <a:ea typeface="宋体" panose="02010600030101010101" pitchFamily="2" charset="-122"/>
                          <a:cs typeface="Times New Roman" panose="02020603050405020304" pitchFamily="18" charset="0"/>
                        </a:rPr>
                        <a:t>INIT</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rPr>
                        <a:t>DOWN</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rPr>
                        <a:t>READY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rPr>
                        <a:t>UP</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NM_MOD_CHANGE_EV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NM_WIFI_TIMEOUT</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NM_USB_MODE_EV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NM_WAN_UP_EV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NM_WAN_DOWN_EV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NM_MANAGER_DO_EV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NM_STOP_NOTIFY_EV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NM_CHARGER_STAT_EV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NM_GET_USER_NUM_EV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NM_WDTIMER_OUT_EV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NM_WIFI_BUTTON_EV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NM_WIFI_GET_WPS_EV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NM_WM_IP_UPDOWN_EV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NM_SET_WORK_MODE_EV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NM_MOD_PRE_CHANGE_EV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NM_TEMP_CHANGE_EV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NM_LAN_UP_EV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NM_LAN_DOWN_EV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MS_SYNC_RESULT_EV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NM_CRADLE_PLUG_EV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NM_CONFIG_UPDATE_EV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smtClean="0">
                          <a:effectLst/>
                          <a:sym typeface="Wingdings" panose="05000000000000000000" pitchFamily="2" charset="2"/>
                        </a:rPr>
                        <a:t>register</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2097">
                <a:tc>
                  <a:txBody>
                    <a:bodyPr/>
                    <a:lstStyle/>
                    <a:p>
                      <a:pPr algn="ctr">
                        <a:spcAft>
                          <a:spcPts val="0"/>
                        </a:spcAft>
                      </a:pPr>
                      <a:r>
                        <a:rPr lang="en-US" sz="1100" b="1" kern="100">
                          <a:effectLst/>
                        </a:rPr>
                        <a:t>NM_EVENT_MAX_EV</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ctr">
                        <a:spcAft>
                          <a:spcPts val="0"/>
                        </a:spcAft>
                      </a:pPr>
                      <a:r>
                        <a:rPr lang="en-US" sz="1100" b="1" kern="100">
                          <a:effectLst/>
                        </a:rPr>
                        <a:t> </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bl>
          </a:graphicData>
        </a:graphic>
      </p:graphicFrame>
    </p:spTree>
    <p:extLst>
      <p:ext uri="{BB962C8B-B14F-4D97-AF65-F5344CB8AC3E}">
        <p14:creationId xmlns:p14="http://schemas.microsoft.com/office/powerpoint/2010/main" val="2984365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813859198"/>
              </p:ext>
            </p:extLst>
          </p:nvPr>
        </p:nvGraphicFramePr>
        <p:xfrm>
          <a:off x="894379" y="771793"/>
          <a:ext cx="10230416" cy="5821373"/>
        </p:xfrm>
        <a:graphic>
          <a:graphicData uri="http://schemas.openxmlformats.org/drawingml/2006/table">
            <a:tbl>
              <a:tblPr firstRow="1" firstCol="1" bandRow="1">
                <a:tableStyleId>{5C22544A-7EE6-4342-B048-85BDC9FD1C3A}</a:tableStyleId>
              </a:tblPr>
              <a:tblGrid>
                <a:gridCol w="3144278"/>
                <a:gridCol w="7086138"/>
              </a:tblGrid>
              <a:tr h="251705">
                <a:tc>
                  <a:txBody>
                    <a:bodyPr/>
                    <a:lstStyle/>
                    <a:p>
                      <a:pPr algn="ctr">
                        <a:spcAft>
                          <a:spcPts val="0"/>
                        </a:spcAft>
                      </a:pPr>
                      <a:r>
                        <a:rPr lang="zh-CN" altLang="en-US" sz="1200" b="1" kern="100" smtClean="0">
                          <a:effectLst/>
                        </a:rPr>
                        <a:t>事件</a:t>
                      </a:r>
                      <a:r>
                        <a:rPr lang="en-US" altLang="zh-CN" sz="1200" b="1" kern="100" smtClean="0">
                          <a:effectLst/>
                        </a:rPr>
                        <a:t>ID</a:t>
                      </a: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zh-CN" altLang="en-US" sz="1200" b="1" kern="100" smtClean="0">
                          <a:effectLst/>
                          <a:latin typeface="Calibri" panose="020F0502020204030204" pitchFamily="34" charset="0"/>
                          <a:ea typeface="宋体" panose="02010600030101010101" pitchFamily="2" charset="-122"/>
                          <a:cs typeface="Times New Roman" panose="02020603050405020304" pitchFamily="18" charset="0"/>
                        </a:rPr>
                        <a:t>处理函数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NM_MOD_CHANGE_EV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nm_mode_change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NM_WIFI_TIMEOUT</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NM_USB_MODE_EV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nm_rev_usb_notify</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NM_WAN_UP_EV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nm_api_ready_wanup</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NM_WAN_DOWN_EV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nm_up_wandown</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NM_MANAGER_DO_EV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nm_manager_service_do</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NM_STOP_NOTIFY_EV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nm_stop_main_thread</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NM_CHARGER_STAT_EV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nm_rev_lc_charger_notify</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NM_GET_USER_NUM_EV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nm_get_user_num</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NM_WDTIMER_OUT_EV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NM_WIFI_BUTTON_EV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NM_WIFI_GET_WPS_EV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NM_WM_IP_UPDOWN_EV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NM_SET_WORK_MODE_EV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nm_set_work_mode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NM_MOD_PRE_CHANGE_EV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nm_mode_change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NM_TEMP_CHANGE_EV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nm_temp_change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NM_LAN_UP_EV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nm_api_ready_lanup</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NM_LAN_DOWN_EV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nm_api_ready_landown</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MS_SYNC_RESULT_EV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nm_ms_sync_result_handle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NM_CRADLE_PLUG_EV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nm_cradle_plug</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83863">
                <a:tc>
                  <a:txBody>
                    <a:bodyPr/>
                    <a:lstStyle/>
                    <a:p>
                      <a:pPr algn="ctr">
                        <a:spcAft>
                          <a:spcPts val="0"/>
                        </a:spcAft>
                      </a:pPr>
                      <a:r>
                        <a:rPr lang="en-US" sz="1200" b="1" kern="100">
                          <a:effectLst/>
                        </a:rPr>
                        <a:t>NM_CONFIG_UPDATE_EV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err="1">
                          <a:effectLst/>
                        </a:rPr>
                        <a:t>nm_network_config_via_cradle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r h="251705">
                <a:tc>
                  <a:txBody>
                    <a:bodyPr/>
                    <a:lstStyle/>
                    <a:p>
                      <a:pPr algn="ctr">
                        <a:spcAft>
                          <a:spcPts val="0"/>
                        </a:spcAft>
                      </a:pPr>
                      <a:r>
                        <a:rPr lang="en-US" sz="1200" b="1" kern="100">
                          <a:effectLst/>
                        </a:rPr>
                        <a:t>NM_EVENT_MAX_EV</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c>
                  <a:txBody>
                    <a:bodyPr/>
                    <a:lstStyle/>
                    <a:p>
                      <a:pPr algn="just">
                        <a:spcAft>
                          <a:spcPts val="0"/>
                        </a:spcAft>
                      </a:pPr>
                      <a:r>
                        <a:rPr lang="en-US" sz="1200" b="1" kern="100">
                          <a:effectLst/>
                        </a:rPr>
                        <a:t> </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45005" marR="45005" marT="0" marB="0" anchor="ctr"/>
                </a:tc>
              </a:tr>
            </a:tbl>
          </a:graphicData>
        </a:graphic>
      </p:graphicFrame>
      <p:sp>
        <p:nvSpPr>
          <p:cNvPr id="6"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（状态机 </a:t>
            </a:r>
            <a:r>
              <a:rPr lang="en-US" altLang="zh-CN" sz="2000" b="1">
                <a:solidFill>
                  <a:srgbClr val="095575"/>
                </a:solidFill>
                <a:latin typeface="微软雅黑" panose="020B0503020204020204" pitchFamily="34" charset="-122"/>
                <a:ea typeface="微软雅黑" panose="020B0503020204020204" pitchFamily="34" charset="-122"/>
              </a:rPr>
              <a:t>&lt;</a:t>
            </a:r>
            <a:r>
              <a:rPr lang="zh-CN" altLang="en-US" sz="2000" b="1" smtClean="0">
                <a:solidFill>
                  <a:srgbClr val="095575"/>
                </a:solidFill>
                <a:latin typeface="微软雅黑" panose="020B0503020204020204" pitchFamily="34" charset="-122"/>
                <a:ea typeface="微软雅黑" panose="020B0503020204020204" pitchFamily="34" charset="-122"/>
              </a:rPr>
              <a:t>事件 </a:t>
            </a:r>
            <a:r>
              <a:rPr lang="en-US" altLang="zh-CN" sz="2000" b="1" smtClean="0">
                <a:solidFill>
                  <a:srgbClr val="095575"/>
                </a:solidFill>
                <a:latin typeface="微软雅黑" panose="020B0503020204020204" pitchFamily="34" charset="-122"/>
                <a:ea typeface="微软雅黑" panose="020B0503020204020204" pitchFamily="34" charset="-122"/>
              </a:rPr>
              <a:t>– </a:t>
            </a:r>
            <a:r>
              <a:rPr lang="zh-CN" altLang="en-US" sz="2000" b="1" smtClean="0">
                <a:solidFill>
                  <a:srgbClr val="095575"/>
                </a:solidFill>
                <a:latin typeface="微软雅黑" panose="020B0503020204020204" pitchFamily="34" charset="-122"/>
                <a:ea typeface="微软雅黑" panose="020B0503020204020204" pitchFamily="34" charset="-122"/>
              </a:rPr>
              <a:t>处理</a:t>
            </a:r>
            <a:r>
              <a:rPr lang="en-US" altLang="zh-CN" sz="2000" b="1" smtClean="0">
                <a:solidFill>
                  <a:srgbClr val="095575"/>
                </a:solidFill>
                <a:latin typeface="微软雅黑" panose="020B0503020204020204" pitchFamily="34" charset="-122"/>
                <a:ea typeface="微软雅黑" panose="020B0503020204020204" pitchFamily="34" charset="-122"/>
              </a:rPr>
              <a:t>&gt;</a:t>
            </a:r>
            <a:r>
              <a:rPr lang="zh-CN" altLang="en-US" sz="2000" b="1" smtClean="0">
                <a:solidFill>
                  <a:srgbClr val="095575"/>
                </a:solidFill>
                <a:latin typeface="微软雅黑" panose="020B0503020204020204" pitchFamily="34" charset="-122"/>
                <a:ea typeface="微软雅黑" panose="020B0503020204020204" pitchFamily="34" charset="-122"/>
              </a:rPr>
              <a:t> 关系表）</a:t>
            </a:r>
            <a:endParaRPr altLang="zh-CN" sz="2000" b="1">
              <a:solidFill>
                <a:srgbClr val="09557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036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266700" y="225683"/>
            <a:ext cx="10058400" cy="398780"/>
          </a:xfrm>
          <a:prstGeom prst="rect">
            <a:avLst/>
          </a:prstGeom>
          <a:noFill/>
        </p:spPr>
        <p:txBody>
          <a:bodyPr wrap="square" rtlCol="0">
            <a:spAutoFit/>
          </a:bodyPr>
          <a:lstStyle/>
          <a:p>
            <a:r>
              <a:rPr lang="zh-CN" altLang="en-US" sz="2000" b="1" smtClean="0">
                <a:solidFill>
                  <a:srgbClr val="095575"/>
                </a:solidFill>
                <a:latin typeface="微软雅黑" panose="020B0503020204020204" pitchFamily="34" charset="-122"/>
                <a:ea typeface="微软雅黑" panose="020B0503020204020204" pitchFamily="34" charset="-122"/>
              </a:rPr>
              <a:t>流程 （</a:t>
            </a:r>
            <a:r>
              <a:rPr lang="en-US" altLang="zh-CN" sz="2000" b="1" smtClean="0">
                <a:solidFill>
                  <a:srgbClr val="095575"/>
                </a:solidFill>
                <a:latin typeface="微软雅黑" panose="020B0503020204020204" pitchFamily="34" charset="-122"/>
                <a:ea typeface="微软雅黑" panose="020B0503020204020204" pitchFamily="34" charset="-122"/>
              </a:rPr>
              <a:t>NM_WAN_UP_EV </a:t>
            </a:r>
            <a:r>
              <a:rPr lang="zh-CN" altLang="en-US" sz="2000" b="1" smtClean="0">
                <a:solidFill>
                  <a:srgbClr val="095575"/>
                </a:solidFill>
                <a:latin typeface="微软雅黑" panose="020B0503020204020204" pitchFamily="34" charset="-122"/>
                <a:ea typeface="微软雅黑" panose="020B0503020204020204" pitchFamily="34" charset="-122"/>
              </a:rPr>
              <a:t>事件处理）</a:t>
            </a:r>
            <a:endParaRPr altLang="zh-CN" sz="2000" b="1">
              <a:solidFill>
                <a:srgbClr val="09557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12379" y="1070405"/>
            <a:ext cx="6820885" cy="5196059"/>
          </a:xfrm>
          <a:prstGeom prst="rect">
            <a:avLst/>
          </a:prstGeom>
        </p:spPr>
      </p:pic>
    </p:spTree>
    <p:extLst>
      <p:ext uri="{BB962C8B-B14F-4D97-AF65-F5344CB8AC3E}">
        <p14:creationId xmlns:p14="http://schemas.microsoft.com/office/powerpoint/2010/main" val="2523901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15956</TotalTime>
  <Words>1375</Words>
  <Application>Microsoft Office PowerPoint</Application>
  <PresentationFormat>宽屏</PresentationFormat>
  <Paragraphs>482</Paragraphs>
  <Slides>24</Slides>
  <Notes>2</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2</vt:i4>
      </vt:variant>
      <vt:variant>
        <vt:lpstr>幻灯片标题</vt:lpstr>
      </vt:variant>
      <vt:variant>
        <vt:i4>24</vt:i4>
      </vt:variant>
    </vt:vector>
  </HeadingPairs>
  <TitlesOfParts>
    <vt:vector size="40" baseType="lpstr">
      <vt:lpstr>Noto Sans S Chinese Medium</vt:lpstr>
      <vt:lpstr>等线</vt:lpstr>
      <vt:lpstr>等线 Light</vt:lpstr>
      <vt:lpstr>仿宋</vt:lpstr>
      <vt:lpstr>宋体</vt:lpstr>
      <vt:lpstr>微软雅黑</vt:lpstr>
      <vt:lpstr>Arial</vt:lpstr>
      <vt:lpstr>Calibri</vt:lpstr>
      <vt:lpstr>Times New Roman</vt:lpstr>
      <vt:lpstr>Wingdings</vt:lpstr>
      <vt:lpstr>Office 主题​​</vt:lpstr>
      <vt:lpstr>1_Office 主题​​</vt:lpstr>
      <vt:lpstr>2_Office 主题​​</vt:lpstr>
      <vt:lpstr>3_Office 主题​​</vt:lpstr>
      <vt:lpstr>Visio</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彭伟</dc:creator>
  <cp:lastModifiedBy>马锐</cp:lastModifiedBy>
  <cp:revision>677</cp:revision>
  <dcterms:created xsi:type="dcterms:W3CDTF">2018-04-28T08:53:00Z</dcterms:created>
  <dcterms:modified xsi:type="dcterms:W3CDTF">2021-02-24T05:52:54Z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2052-11.1.0.9827</vt:lpwstr>
  </property>
</Properties>
</file>