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7" r:id="rId5"/>
    <p:sldId id="268" r:id="rId6"/>
    <p:sldId id="297" r:id="rId7"/>
    <p:sldId id="298" r:id="rId8"/>
    <p:sldId id="267" r:id="rId9"/>
    <p:sldId id="272" r:id="rId10"/>
    <p:sldId id="277" r:id="rId11"/>
    <p:sldId id="279" r:id="rId12"/>
    <p:sldId id="280" r:id="rId13"/>
    <p:sldId id="283" r:id="rId14"/>
    <p:sldId id="285" r:id="rId15"/>
    <p:sldId id="284" r:id="rId16"/>
    <p:sldId id="282" r:id="rId17"/>
    <p:sldId id="286" r:id="rId18"/>
    <p:sldId id="287" r:id="rId19"/>
    <p:sldId id="291" r:id="rId20"/>
    <p:sldId id="292" r:id="rId21"/>
    <p:sldId id="293" r:id="rId22"/>
    <p:sldId id="294" r:id="rId23"/>
    <p:sldId id="296" r:id="rId24"/>
    <p:sldId id="299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94660" autoAdjust="0"/>
  </p:normalViewPr>
  <p:slideViewPr>
    <p:cSldViewPr>
      <p:cViewPr>
        <p:scale>
          <a:sx n="66" d="100"/>
          <a:sy n="66" d="100"/>
        </p:scale>
        <p:origin x="-966" y="-27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2832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9/8/2023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9/8/2023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9/8/2023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9/8/2023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9/8/2023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9/8/2023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9/8/2023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9/8/2023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7908" y="1772816"/>
            <a:ext cx="10441160" cy="25922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>ENHANCED PIPELINE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4x4 MULTIPLIER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</a:t>
            </a:r>
            <a:r>
              <a:rPr lang="en-US" sz="1800" i="1" dirty="0"/>
              <a:t>A Modified Hierarchical Design </a:t>
            </a:r>
            <a:r>
              <a:rPr lang="en-US" sz="1800" i="1" dirty="0" smtClean="0"/>
              <a:t>Approach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85900" y="4437112"/>
            <a:ext cx="8064895" cy="888504"/>
          </a:xfrm>
        </p:spPr>
        <p:txBody>
          <a:bodyPr>
            <a:noAutofit/>
          </a:bodyPr>
          <a:lstStyle/>
          <a:p>
            <a:r>
              <a:rPr lang="en-US" sz="1600" dirty="0" smtClean="0"/>
              <a:t>Prepared By: </a:t>
            </a:r>
          </a:p>
          <a:p>
            <a:r>
              <a:rPr lang="en-US" sz="1600" dirty="0" smtClean="0"/>
              <a:t>Nirmeen Al-Sheikh	1200200</a:t>
            </a:r>
          </a:p>
          <a:p>
            <a:r>
              <a:rPr lang="en-US" sz="1600" dirty="0" smtClean="0"/>
              <a:t>Leena Affouri 	</a:t>
            </a:r>
            <a:r>
              <a:rPr lang="en-US" sz="1600" b="1" dirty="0" smtClean="0"/>
              <a:t>1200335</a:t>
            </a:r>
            <a:endParaRPr lang="en-US" sz="1600" dirty="0" smtClean="0"/>
          </a:p>
          <a:p>
            <a:r>
              <a:rPr lang="en-US" sz="1600" dirty="0" smtClean="0"/>
              <a:t>Mariam Hamad 	</a:t>
            </a:r>
            <a:r>
              <a:rPr lang="en-US" sz="1600" b="1" dirty="0" smtClean="0"/>
              <a:t>1200837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NAND Gate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5789" y="1844824"/>
            <a:ext cx="5082740" cy="914400"/>
          </a:xfrm>
        </p:spPr>
        <p:txBody>
          <a:bodyPr/>
          <a:lstStyle/>
          <a:p>
            <a:pPr algn="ctr"/>
            <a:r>
              <a:rPr lang="en-US" dirty="0" smtClean="0"/>
              <a:t>NAND Symbol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NAND Schema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421" y="2717800"/>
            <a:ext cx="2563196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422" y="3356991"/>
            <a:ext cx="3096344" cy="1008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18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5629" y="764704"/>
            <a:ext cx="5082740" cy="914400"/>
          </a:xfrm>
        </p:spPr>
        <p:txBody>
          <a:bodyPr/>
          <a:lstStyle/>
          <a:p>
            <a:pPr algn="ctr"/>
            <a:r>
              <a:rPr lang="en-US" dirty="0" smtClean="0"/>
              <a:t>NAND waveform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197868" y="764704"/>
            <a:ext cx="5082740" cy="914400"/>
          </a:xfrm>
        </p:spPr>
        <p:txBody>
          <a:bodyPr/>
          <a:lstStyle/>
          <a:p>
            <a:pPr algn="ctr"/>
            <a:r>
              <a:rPr lang="en-US" dirty="0" smtClean="0"/>
              <a:t>NAND layout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484" y="2564904"/>
            <a:ext cx="4248472" cy="296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012" y="2132855"/>
            <a:ext cx="2097934" cy="417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56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Gate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5789" y="1844824"/>
            <a:ext cx="5082740" cy="914400"/>
          </a:xfrm>
        </p:spPr>
        <p:txBody>
          <a:bodyPr/>
          <a:lstStyle/>
          <a:p>
            <a:pPr algn="ctr"/>
            <a:r>
              <a:rPr lang="en-US" dirty="0" smtClean="0"/>
              <a:t>AND Symbol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AND Schema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16" y="3573016"/>
            <a:ext cx="45529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00" y="2983632"/>
            <a:ext cx="4640171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84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5629" y="764704"/>
            <a:ext cx="5082740" cy="914400"/>
          </a:xfrm>
        </p:spPr>
        <p:txBody>
          <a:bodyPr/>
          <a:lstStyle/>
          <a:p>
            <a:pPr algn="ctr"/>
            <a:r>
              <a:rPr lang="en-US" dirty="0" smtClean="0"/>
              <a:t>AND waveform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197868" y="764704"/>
            <a:ext cx="5082740" cy="914400"/>
          </a:xfrm>
        </p:spPr>
        <p:txBody>
          <a:bodyPr/>
          <a:lstStyle/>
          <a:p>
            <a:pPr algn="ctr"/>
            <a:r>
              <a:rPr lang="en-US" dirty="0" smtClean="0"/>
              <a:t>AND layout</a:t>
            </a:r>
            <a:endParaRPr lang="en-US" dirty="0"/>
          </a:p>
        </p:txBody>
      </p:sp>
      <p:pic>
        <p:nvPicPr>
          <p:cNvPr id="6150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24" y="1916832"/>
            <a:ext cx="3854767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52" y="2492896"/>
            <a:ext cx="486800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2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ADDER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5789" y="1844824"/>
            <a:ext cx="5082740" cy="914400"/>
          </a:xfrm>
        </p:spPr>
        <p:txBody>
          <a:bodyPr/>
          <a:lstStyle/>
          <a:p>
            <a:pPr algn="ctr"/>
            <a:r>
              <a:rPr lang="en-US" dirty="0"/>
              <a:t>FULL </a:t>
            </a:r>
            <a:r>
              <a:rPr lang="en-US" dirty="0" smtClean="0"/>
              <a:t>ADDER Symbol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FULL </a:t>
            </a:r>
            <a:r>
              <a:rPr lang="en-US" dirty="0" smtClean="0"/>
              <a:t>ADDER Schema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492" y="2780928"/>
            <a:ext cx="4526428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813" y="3284984"/>
            <a:ext cx="3591540" cy="173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198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5629" y="764704"/>
            <a:ext cx="5082740" cy="914400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dirty="0"/>
              <a:t>FULL </a:t>
            </a:r>
            <a:r>
              <a:rPr lang="en-US" dirty="0" smtClean="0"/>
              <a:t>ADDER waveform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197868" y="764704"/>
            <a:ext cx="5082740" cy="914400"/>
          </a:xfrm>
        </p:spPr>
        <p:txBody>
          <a:bodyPr/>
          <a:lstStyle/>
          <a:p>
            <a:pPr algn="ctr"/>
            <a:r>
              <a:rPr lang="en-US" dirty="0"/>
              <a:t>FULL </a:t>
            </a:r>
            <a:r>
              <a:rPr lang="en-US" dirty="0" smtClean="0"/>
              <a:t>ADDER layout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508" y="2132856"/>
            <a:ext cx="4252765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2132856"/>
            <a:ext cx="4712688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03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892" y="1052736"/>
            <a:ext cx="4062942" cy="2438400"/>
          </a:xfrm>
        </p:spPr>
        <p:txBody>
          <a:bodyPr>
            <a:normAutofit/>
          </a:bodyPr>
          <a:lstStyle/>
          <a:p>
            <a:r>
              <a:rPr lang="en-US" b="1" dirty="0" smtClean="0"/>
              <a:t>1- Parallel </a:t>
            </a:r>
            <a:r>
              <a:rPr lang="en-US" b="1" dirty="0"/>
              <a:t>Processing: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341884" y="3573016"/>
            <a:ext cx="4062942" cy="1930400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/>
              <a:t>Splitting  the 8x8 multiplication into smaller parts and calculate them in parallel for faster and more efficient processing.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0596" y="1700808"/>
            <a:ext cx="3086531" cy="360095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18883" y="714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 cap="all" spc="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tx1"/>
                </a:solidFill>
              </a:rPr>
              <a:t>Circuit Optimization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892" y="692696"/>
            <a:ext cx="4062942" cy="2438400"/>
          </a:xfrm>
        </p:spPr>
        <p:txBody>
          <a:bodyPr>
            <a:normAutofit/>
          </a:bodyPr>
          <a:lstStyle/>
          <a:p>
            <a:r>
              <a:rPr lang="en-US" b="1" dirty="0" smtClean="0"/>
              <a:t>2- Optimize </a:t>
            </a:r>
            <a:r>
              <a:rPr lang="en-US" b="1" dirty="0"/>
              <a:t>Partial Product Reduction: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341884" y="3356992"/>
            <a:ext cx="4062942" cy="1930400"/>
          </a:xfrm>
        </p:spPr>
        <p:txBody>
          <a:bodyPr/>
          <a:lstStyle/>
          <a:p>
            <a:r>
              <a:rPr lang="en-US" dirty="0" smtClean="0"/>
              <a:t>Improving </a:t>
            </a:r>
            <a:r>
              <a:rPr lang="en-US" dirty="0"/>
              <a:t>efficiency using techniques like carry-save adders or Wallace tree multipliers, reducing resource usage while maintaining speed.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4452" y="1196752"/>
            <a:ext cx="4222112" cy="379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6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892" y="188640"/>
            <a:ext cx="4062942" cy="2438400"/>
          </a:xfrm>
        </p:spPr>
        <p:txBody>
          <a:bodyPr>
            <a:normAutofit/>
          </a:bodyPr>
          <a:lstStyle/>
          <a:p>
            <a:r>
              <a:rPr lang="en-US" b="1" dirty="0" smtClean="0"/>
              <a:t>3- Pipelining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341884" y="2924944"/>
            <a:ext cx="4062942" cy="1930400"/>
          </a:xfrm>
        </p:spPr>
        <p:txBody>
          <a:bodyPr/>
          <a:lstStyle/>
          <a:p>
            <a:r>
              <a:rPr lang="en-US" dirty="0" smtClean="0"/>
              <a:t>By dividing </a:t>
            </a:r>
            <a:r>
              <a:rPr lang="en-US" dirty="0"/>
              <a:t>the multiplication into stages to keep bits flowing smoothly, </a:t>
            </a:r>
            <a:r>
              <a:rPr lang="en-US" dirty="0" smtClean="0"/>
              <a:t>enhancing throughput</a:t>
            </a:r>
            <a:r>
              <a:rPr lang="en-US" dirty="0"/>
              <a:t>, and </a:t>
            </a:r>
            <a:r>
              <a:rPr lang="en-US" dirty="0" smtClean="0"/>
              <a:t>minimizing delays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6460" y="1484784"/>
            <a:ext cx="3854227" cy="430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0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Power Analysis of </a:t>
            </a:r>
            <a:r>
              <a:rPr lang="en-US" b="1" dirty="0" smtClean="0"/>
              <a:t>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Full Adder Power Consumption: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Each full adder, composed of 9 NAND gates, exhibits a power consumption of approximately 16.38 pW, considering the low supply voltage and current characteristics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AND Gate Power Consumption: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16 AND gates within the system have a slightly higher power consumption, approximately 312 pW per gate, owing to the inherent characteristics of their logic functions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Total System Power Consumption: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total power consumption for the entire system, considering all full adders and AND gates, amounts to approximately 5319.6 </a:t>
            </a:r>
            <a:r>
              <a:rPr lang="en-US" dirty="0" smtClean="0"/>
              <a:t>pW (Pico watts). </a:t>
            </a:r>
            <a:r>
              <a:rPr lang="en-US" dirty="0"/>
              <a:t>This level of power consumption is exceptionally low, highlighting the system's energy-efficient design.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6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This </a:t>
            </a:r>
            <a:r>
              <a:rPr lang="en-US" dirty="0"/>
              <a:t>project focuses on the development of a very efficient 4x4-bit folded pipeline multiplier. Using a modified hierarchical design method, this multiplier delivers exceptional processing performance while drastically decreasing power consumption, hardware resources, and necessary size. It performs well in practical testing using an </a:t>
            </a:r>
            <a:r>
              <a:rPr lang="en-US" dirty="0" err="1"/>
              <a:t>FPGA</a:t>
            </a:r>
            <a:r>
              <a:rPr lang="en-US" dirty="0"/>
              <a:t> implementation, costing only 0.2 mW, saving over 20% of the space, and exhibiting a low latency of 3 ns from input to output utilizing a 22 nm process library.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Area Analysis </a:t>
            </a:r>
            <a:r>
              <a:rPr lang="en-US" b="1" dirty="0"/>
              <a:t>of </a:t>
            </a:r>
            <a:r>
              <a:rPr lang="en-US" b="1" dirty="0" smtClean="0"/>
              <a:t>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We've examined the space our digital system occupies. Here's the breakdown</a:t>
            </a:r>
            <a:r>
              <a:rPr lang="en-US" i="1" dirty="0" smtClean="0"/>
              <a:t>:</a:t>
            </a:r>
            <a:br>
              <a:rPr lang="en-US" i="1" dirty="0" smtClean="0"/>
            </a:br>
            <a:endParaRPr lang="en-US" dirty="0"/>
          </a:p>
          <a:p>
            <a:r>
              <a:rPr lang="en-US" b="1" dirty="0"/>
              <a:t>Full Adders:</a:t>
            </a:r>
            <a:r>
              <a:rPr lang="en-US" dirty="0"/>
              <a:t> 20 of them use 3,600 </a:t>
            </a:r>
            <a:r>
              <a:rPr lang="en-US" dirty="0" err="1"/>
              <a:t>um²</a:t>
            </a:r>
            <a:r>
              <a:rPr lang="en-US" dirty="0"/>
              <a:t>.</a:t>
            </a:r>
          </a:p>
          <a:p>
            <a:r>
              <a:rPr lang="en-US" b="1" dirty="0"/>
              <a:t>Inverters:</a:t>
            </a:r>
            <a:r>
              <a:rPr lang="en-US" dirty="0"/>
              <a:t> We've got 16, taking up 320 </a:t>
            </a:r>
            <a:r>
              <a:rPr lang="en-US" dirty="0" err="1"/>
              <a:t>um²</a:t>
            </a:r>
            <a:r>
              <a:rPr lang="en-US" dirty="0"/>
              <a:t>.</a:t>
            </a:r>
          </a:p>
          <a:p>
            <a:r>
              <a:rPr lang="en-US" b="1" dirty="0"/>
              <a:t>NAND Gates:</a:t>
            </a:r>
            <a:r>
              <a:rPr lang="en-US" dirty="0"/>
              <a:t> Another 16, using 320 </a:t>
            </a:r>
            <a:r>
              <a:rPr lang="en-US" dirty="0" err="1"/>
              <a:t>um²</a:t>
            </a:r>
            <a:r>
              <a:rPr lang="en-US" dirty="0"/>
              <a:t>.</a:t>
            </a:r>
          </a:p>
          <a:p>
            <a:r>
              <a:rPr lang="en-US" i="1" dirty="0"/>
              <a:t>Overall, our system covers 4,240 </a:t>
            </a:r>
            <a:r>
              <a:rPr lang="en-US" i="1" dirty="0" err="1"/>
              <a:t>um²</a:t>
            </a:r>
            <a:r>
              <a:rPr lang="en-US" i="1" dirty="0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6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Delay and Critical Path - Summary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our </a:t>
            </a:r>
            <a:r>
              <a:rPr lang="en-US" dirty="0" smtClean="0"/>
              <a:t>quest for </a:t>
            </a:r>
            <a:r>
              <a:rPr lang="en-US" dirty="0"/>
              <a:t>optimized performance, we've closely examined delays and critical paths. Our maximum delay is 8.2ns, ensuring signals stabilize efficiently. Remarkably, we maintain stability with a 19ns propagation delay.</a:t>
            </a:r>
          </a:p>
          <a:p>
            <a:r>
              <a:rPr lang="en-US" dirty="0"/>
              <a:t>Our pipeline architecture, breaking down operations, minimizes critical path delays. This enhances overall system speed and efficiency.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87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4x4 Enhanced Pipeline Multiplier Project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project successfully achieved its primary goal of designing and implementing a 4x4 Enhanced Pipeline Multiplier. Additionally, we emphasized optimization, conducted a comparative </a:t>
            </a:r>
            <a:r>
              <a:rPr lang="en-US" dirty="0" smtClean="0"/>
              <a:t>analysis.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Our design includes the following key components:</a:t>
            </a:r>
          </a:p>
          <a:p>
            <a:r>
              <a:rPr lang="en-US" dirty="0"/>
              <a:t>Functional 4x4 Multiplier: The project's primary achievement is the successful design and implementation of a functional 4x4 Enhanced Pipeline Multiplier.</a:t>
            </a:r>
          </a:p>
          <a:p>
            <a:r>
              <a:rPr lang="en-US" dirty="0"/>
              <a:t>Component Designs: We meticulously designed several essential </a:t>
            </a:r>
            <a:r>
              <a:rPr lang="en-US" dirty="0" smtClean="0"/>
              <a:t>components to </a:t>
            </a:r>
            <a:r>
              <a:rPr lang="en-US" dirty="0"/>
              <a:t>ensure precise and efficient </a:t>
            </a:r>
            <a:r>
              <a:rPr lang="en-US" dirty="0" smtClean="0"/>
              <a:t>operation.</a:t>
            </a:r>
            <a:endParaRPr lang="en-US" dirty="0"/>
          </a:p>
          <a:p>
            <a:r>
              <a:rPr lang="en-US" dirty="0"/>
              <a:t>Optimization: Our project focused on optimizing the design for efficiency, taking into account factors such as area, power consumption, and speed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4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868" y="1124744"/>
            <a:ext cx="10360501" cy="4462272"/>
          </a:xfrm>
        </p:spPr>
        <p:txBody>
          <a:bodyPr>
            <a:normAutofit/>
          </a:bodyPr>
          <a:lstStyle/>
          <a:p>
            <a:r>
              <a:rPr lang="en-US" dirty="0"/>
              <a:t>Comparative Analysis: We conducted a comparative analysis of flip-flop designs and MUX implementations to make informed design choices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Area, Power, and Delay Calculations: We performed calculations to assess the physical space required for each component of the system, as well as its power consumption and delay characteristics. These calculations contributed to efficient resource utilization.</a:t>
            </a:r>
          </a:p>
        </p:txBody>
      </p:sp>
    </p:spTree>
    <p:extLst>
      <p:ext uri="{BB962C8B-B14F-4D97-AF65-F5344CB8AC3E}">
        <p14:creationId xmlns:p14="http://schemas.microsoft.com/office/powerpoint/2010/main" val="366774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History &amp; Comparison of Literature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68" y="1628800"/>
            <a:ext cx="8136904" cy="504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9585756" y="2348880"/>
            <a:ext cx="2376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chemeClr val="accent1"/>
                </a:solidFill>
              </a:rPr>
              <a:t>From Sluggish Giants to Efficient Champions</a:t>
            </a:r>
            <a:endParaRPr lang="en-US" sz="3600" dirty="0">
              <a:solidFill>
                <a:schemeClr val="accent1"/>
              </a:solidFill>
            </a:endParaRPr>
          </a:p>
          <a:p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Design Block Diagram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054" y="1723040"/>
            <a:ext cx="7346317" cy="4419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013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smtClean="0"/>
              <a:t>Schematic</a:t>
            </a: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72" y="1700808"/>
            <a:ext cx="8064895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067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884" y="1556792"/>
            <a:ext cx="10360501" cy="1223963"/>
          </a:xfrm>
        </p:spPr>
        <p:txBody>
          <a:bodyPr/>
          <a:lstStyle/>
          <a:p>
            <a:r>
              <a:rPr lang="en-US" dirty="0" smtClean="0"/>
              <a:t>Invertor Gate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5222" y="2780928"/>
            <a:ext cx="5082740" cy="914400"/>
          </a:xfrm>
        </p:spPr>
        <p:txBody>
          <a:bodyPr/>
          <a:lstStyle/>
          <a:p>
            <a:pPr algn="ctr"/>
            <a:r>
              <a:rPr lang="en-US" dirty="0" smtClean="0"/>
              <a:t>Invertor Symbol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452" y="2780928"/>
            <a:ext cx="5082740" cy="914400"/>
          </a:xfrm>
        </p:spPr>
        <p:txBody>
          <a:bodyPr/>
          <a:lstStyle/>
          <a:p>
            <a:pPr algn="ctr"/>
            <a:r>
              <a:rPr lang="en-US" dirty="0"/>
              <a:t>Invertor </a:t>
            </a:r>
            <a:r>
              <a:rPr lang="en-US" dirty="0" smtClean="0"/>
              <a:t>Schema</a:t>
            </a:r>
            <a:endParaRPr lang="en-US" dirty="0"/>
          </a:p>
        </p:txBody>
      </p:sp>
      <p:pic>
        <p:nvPicPr>
          <p:cNvPr id="410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05" y="4168598"/>
            <a:ext cx="3346374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588" y="3795170"/>
            <a:ext cx="2667774" cy="2978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269876" y="332656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Design circuit, layout, simulations  and sizing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23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5629" y="764704"/>
            <a:ext cx="5082740" cy="914400"/>
          </a:xfrm>
        </p:spPr>
        <p:txBody>
          <a:bodyPr/>
          <a:lstStyle/>
          <a:p>
            <a:pPr algn="ctr"/>
            <a:r>
              <a:rPr lang="en-US" dirty="0" smtClean="0"/>
              <a:t>Invertor waveform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197868" y="764704"/>
            <a:ext cx="5082740" cy="914400"/>
          </a:xfrm>
        </p:spPr>
        <p:txBody>
          <a:bodyPr/>
          <a:lstStyle/>
          <a:p>
            <a:pPr algn="ctr"/>
            <a:r>
              <a:rPr lang="en-US" dirty="0" smtClean="0"/>
              <a:t>Invertor layout</a:t>
            </a:r>
            <a:endParaRPr lang="en-US" dirty="0"/>
          </a:p>
        </p:txBody>
      </p:sp>
      <p:pic>
        <p:nvPicPr>
          <p:cNvPr id="14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951" y="1780704"/>
            <a:ext cx="2826880" cy="345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429" y="2203872"/>
            <a:ext cx="5163168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448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purl.org/dc/elements/1.1/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730</TotalTime>
  <Words>603</Words>
  <Application>Microsoft Office PowerPoint</Application>
  <PresentationFormat>Custom</PresentationFormat>
  <Paragraphs>74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Tech 16x9</vt:lpstr>
      <vt:lpstr>  ENHANCED PIPELINE  4x4 MULTIPLIER    A Modified Hierarchical Design Approach </vt:lpstr>
      <vt:lpstr>Abstract </vt:lpstr>
      <vt:lpstr>4x4 Enhanced Pipeline Multiplier Project Highlights</vt:lpstr>
      <vt:lpstr>PowerPoint Presentation</vt:lpstr>
      <vt:lpstr>Design History &amp; Comparison of Literature</vt:lpstr>
      <vt:lpstr>Proposed Design Block Diagram</vt:lpstr>
      <vt:lpstr>Design Schematic</vt:lpstr>
      <vt:lpstr>Invertor Gate</vt:lpstr>
      <vt:lpstr>PowerPoint Presentation</vt:lpstr>
      <vt:lpstr>NAND Gate</vt:lpstr>
      <vt:lpstr>PowerPoint Presentation</vt:lpstr>
      <vt:lpstr>AND Gate</vt:lpstr>
      <vt:lpstr>PowerPoint Presentation</vt:lpstr>
      <vt:lpstr>FULL ADDER</vt:lpstr>
      <vt:lpstr>PowerPoint Presentation</vt:lpstr>
      <vt:lpstr>1- Parallel Processing: </vt:lpstr>
      <vt:lpstr>2- Optimize Partial Product Reduction:</vt:lpstr>
      <vt:lpstr>3- Pipelining:</vt:lpstr>
      <vt:lpstr>Power Analysis of the System</vt:lpstr>
      <vt:lpstr>Area Analysis of the System</vt:lpstr>
      <vt:lpstr>Delay and Critical Path - Summary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rasha hamdan</dc:creator>
  <cp:lastModifiedBy>soFTech</cp:lastModifiedBy>
  <cp:revision>46</cp:revision>
  <dcterms:created xsi:type="dcterms:W3CDTF">2023-09-07T10:21:47Z</dcterms:created>
  <dcterms:modified xsi:type="dcterms:W3CDTF">2023-09-08T16:13:26Z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