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8" r:id="rId3"/>
    <p:sldId id="259" r:id="rId4"/>
    <p:sldId id="271" r:id="rId5"/>
    <p:sldId id="272" r:id="rId6"/>
    <p:sldId id="285" r:id="rId7"/>
    <p:sldId id="275" r:id="rId8"/>
    <p:sldId id="286" r:id="rId9"/>
    <p:sldId id="287" r:id="rId10"/>
    <p:sldId id="288" r:id="rId11"/>
    <p:sldId id="289" r:id="rId12"/>
    <p:sldId id="277" r:id="rId13"/>
    <p:sldId id="290" r:id="rId14"/>
    <p:sldId id="291" r:id="rId15"/>
    <p:sldId id="293" r:id="rId16"/>
    <p:sldId id="283" r:id="rId17"/>
    <p:sldId id="292" r:id="rId18"/>
    <p:sldId id="296" r:id="rId19"/>
    <p:sldId id="297" r:id="rId20"/>
    <p:sldId id="269" r:id="rId21"/>
    <p:sldId id="298" r:id="rId22"/>
    <p:sldId id="299" r:id="rId23"/>
    <p:sldId id="294" r:id="rId24"/>
    <p:sldId id="267" r:id="rId25"/>
    <p:sldId id="295" r:id="rId26"/>
    <p:sldId id="261" r:id="rId27"/>
    <p:sldId id="279"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61" d="100"/>
          <a:sy n="61" d="100"/>
        </p:scale>
        <p:origin x="884" y="60"/>
      </p:cViewPr>
      <p:guideLst/>
    </p:cSldViewPr>
  </p:slideViewPr>
  <p:outlineViewPr>
    <p:cViewPr>
      <p:scale>
        <a:sx n="33" d="100"/>
        <a:sy n="33" d="100"/>
      </p:scale>
      <p:origin x="0" y="-37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5313B-DB7B-4CD1-AAE4-E17595E59FD8}" type="datetimeFigureOut">
              <a:rPr lang="fr-FR" smtClean="0"/>
              <a:t>02/09/2022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2DAC6-7885-4FD9-9773-0AC06E7E9C90}" type="slidenum">
              <a:rPr lang="fr-FR" smtClean="0"/>
              <a:t>‹N°›</a:t>
            </a:fld>
            <a:endParaRPr lang="fr-FR" dirty="0"/>
          </a:p>
        </p:txBody>
      </p:sp>
    </p:spTree>
    <p:extLst>
      <p:ext uri="{BB962C8B-B14F-4D97-AF65-F5344CB8AC3E}">
        <p14:creationId xmlns:p14="http://schemas.microsoft.com/office/powerpoint/2010/main" val="332459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765d7774d_3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765d7774d_3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16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9765d7774d_3_2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9765d7774d_3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765d7774d_3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765d7774d_3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398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9765d7774d_3_2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9765d7774d_3_2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9765d7774d_3_4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9765d7774d_3_4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9765d7774d_3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9765d7774d_3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52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9765d7774d_3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9765d7774d_3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6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661d1679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661d1679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765d7774d_3_3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765d7774d_3_3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637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765d7774d_3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765d7774d_3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765d7774d_3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765d7774d_3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765d7774d_3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765d7774d_3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52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765d7774d_3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765d7774d_3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21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765d7774d_3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765d7774d_3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46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9567" y="2112317"/>
            <a:ext cx="4615200" cy="201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267">
                <a:solidFill>
                  <a:schemeClr val="dk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609567" y="4308100"/>
            <a:ext cx="4451200" cy="43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chemeClr val="accent6"/>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57903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82369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195233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649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140334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371973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352767" y="546100"/>
            <a:ext cx="5486400" cy="42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85072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8909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51532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381411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120328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0154789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51206" y="2361099"/>
            <a:ext cx="5082330" cy="2015600"/>
          </a:xfrm>
          <a:prstGeom prst="rect">
            <a:avLst/>
          </a:prstGeom>
        </p:spPr>
        <p:txBody>
          <a:bodyPr spcFirstLastPara="1" wrap="square" lIns="121900" tIns="121900" rIns="121900" bIns="121900" anchor="ctr" anchorCtr="0">
            <a:noAutofit/>
          </a:bodyPr>
          <a:lstStyle/>
          <a:p>
            <a:pPr algn="ctr"/>
            <a:r>
              <a:rPr lang="fr-FR" sz="4000" b="1" i="1" u="sng" dirty="0">
                <a:solidFill>
                  <a:schemeClr val="accent2">
                    <a:lumMod val="75000"/>
                  </a:schemeClr>
                </a:solidFill>
                <a:effectLst/>
                <a:latin typeface="Algerian" panose="04020705040A02060702" pitchFamily="82" charset="0"/>
                <a:ea typeface="MingLiU-ExtB" panose="02020500000000000000" pitchFamily="18" charset="-120"/>
              </a:rPr>
              <a:t>Segmentez des clients d'un site e-commerce</a:t>
            </a:r>
          </a:p>
        </p:txBody>
      </p:sp>
      <p:sp>
        <p:nvSpPr>
          <p:cNvPr id="56" name="Google Shape;56;p15"/>
          <p:cNvSpPr txBox="1">
            <a:spLocks noGrp="1"/>
          </p:cNvSpPr>
          <p:nvPr>
            <p:ph type="subTitle" idx="1"/>
          </p:nvPr>
        </p:nvSpPr>
        <p:spPr>
          <a:xfrm>
            <a:off x="86627" y="6056000"/>
            <a:ext cx="2778880" cy="802000"/>
          </a:xfrm>
          <a:prstGeom prst="rect">
            <a:avLst/>
          </a:prstGeom>
        </p:spPr>
        <p:txBody>
          <a:bodyPr spcFirstLastPara="1" wrap="square" lIns="121900" tIns="121900" rIns="121900" bIns="121900" anchor="ctr" anchorCtr="0">
            <a:noAutofit/>
          </a:bodyPr>
          <a:lstStyle/>
          <a:p>
            <a:pPr marL="0" indent="0" algn="r">
              <a:buClrTx/>
              <a:buSzTx/>
              <a:defRPr/>
            </a:pPr>
            <a:r>
              <a:rPr kumimoji="0" lang="fr-FR" altLang="ko-KR" sz="2400" b="0" i="0" u="none" strike="noStrike" kern="1200" cap="none" spc="0" normalizeH="0" baseline="0" dirty="0">
                <a:ln>
                  <a:noFill/>
                </a:ln>
                <a:solidFill>
                  <a:schemeClr val="accent6">
                    <a:lumMod val="50000"/>
                  </a:schemeClr>
                </a:solidFill>
                <a:effectLst/>
                <a:uLnTx/>
                <a:uFillTx/>
                <a:latin typeface="Bahnschrift Light" panose="020B0502040204020203" pitchFamily="34" charset="0"/>
                <a:ea typeface="맑은 고딕"/>
                <a:cs typeface="Arial" pitchFamily="34" charset="0"/>
              </a:rPr>
              <a:t>OpenClassrooms</a:t>
            </a:r>
          </a:p>
        </p:txBody>
      </p:sp>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dirty="0">
              <a:solidFill>
                <a:schemeClr val="accent2"/>
              </a:solidFill>
            </a:endParaRPr>
          </a:p>
        </p:txBody>
      </p:sp>
      <p:pic>
        <p:nvPicPr>
          <p:cNvPr id="3" name="Image 2">
            <a:extLst>
              <a:ext uri="{FF2B5EF4-FFF2-40B4-BE49-F238E27FC236}">
                <a16:creationId xmlns:a16="http://schemas.microsoft.com/office/drawing/2014/main" id="{34DF68C9-F2B1-5424-6B18-D7D8D8BEFEDA}"/>
              </a:ext>
            </a:extLst>
          </p:cNvPr>
          <p:cNvPicPr>
            <a:picLocks noChangeAspect="1"/>
          </p:cNvPicPr>
          <p:nvPr/>
        </p:nvPicPr>
        <p:blipFill>
          <a:blip r:embed="rId3"/>
          <a:stretch>
            <a:fillRect/>
          </a:stretch>
        </p:blipFill>
        <p:spPr>
          <a:xfrm>
            <a:off x="163630" y="197307"/>
            <a:ext cx="1515508" cy="1227232"/>
          </a:xfrm>
          <a:prstGeom prst="rect">
            <a:avLst/>
          </a:prstGeom>
        </p:spPr>
      </p:pic>
      <p:sp>
        <p:nvSpPr>
          <p:cNvPr id="2" name="ZoneTexte 1">
            <a:extLst>
              <a:ext uri="{FF2B5EF4-FFF2-40B4-BE49-F238E27FC236}">
                <a16:creationId xmlns:a16="http://schemas.microsoft.com/office/drawing/2014/main" id="{762FC984-FC0C-82EC-C92A-8EBF2FE3FA3B}"/>
              </a:ext>
            </a:extLst>
          </p:cNvPr>
          <p:cNvSpPr txBox="1"/>
          <p:nvPr/>
        </p:nvSpPr>
        <p:spPr>
          <a:xfrm>
            <a:off x="11832720" y="6457000"/>
            <a:ext cx="272653" cy="369332"/>
          </a:xfrm>
          <a:prstGeom prst="rect">
            <a:avLst/>
          </a:prstGeom>
          <a:noFill/>
        </p:spPr>
        <p:txBody>
          <a:bodyPr wrap="square" rtlCol="0">
            <a:spAutoFit/>
          </a:bodyPr>
          <a:lstStyle/>
          <a:p>
            <a:r>
              <a:rPr lang="fr-FR"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pic>
        <p:nvPicPr>
          <p:cNvPr id="5122" name="Picture 2">
            <a:extLst>
              <a:ext uri="{FF2B5EF4-FFF2-40B4-BE49-F238E27FC236}">
                <a16:creationId xmlns:a16="http://schemas.microsoft.com/office/drawing/2014/main" id="{174CDDBE-2554-C0C3-0DA3-D4B7067EC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175" y="221381"/>
            <a:ext cx="8067138" cy="282260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315EDF-ED96-574F-3637-72F42DE85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0" y="3684070"/>
            <a:ext cx="4622082" cy="30391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F687AB4-6CE0-51F3-8587-FC4B9C860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681" y="3498783"/>
            <a:ext cx="4647920" cy="313783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83;p34">
            <a:extLst>
              <a:ext uri="{FF2B5EF4-FFF2-40B4-BE49-F238E27FC236}">
                <a16:creationId xmlns:a16="http://schemas.microsoft.com/office/drawing/2014/main" id="{31E268EB-1D33-7A74-13D3-5E458AC73A8A}"/>
              </a:ext>
            </a:extLst>
          </p:cNvPr>
          <p:cNvSpPr/>
          <p:nvPr/>
        </p:nvSpPr>
        <p:spPr>
          <a:xfrm>
            <a:off x="5037004" y="3809199"/>
            <a:ext cx="1904935" cy="235819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Extra Condensed Medium"/>
                <a:ea typeface="Fira Sans Extra Condensed Medium"/>
                <a:cs typeface="Fira Sans Extra Condensed Medium"/>
                <a:sym typeface="Fira Sans Extra Condensed Medium"/>
              </a:rPr>
              <a:t>Répartition des commandes dans le temps (année, mois, heure, jour ) </a:t>
            </a:r>
            <a:endParaRPr dirty="0">
              <a:latin typeface="Fira Sans Extra Condensed Medium"/>
              <a:ea typeface="Fira Sans Extra Condensed Medium"/>
              <a:cs typeface="Fira Sans Extra Condensed Medium"/>
              <a:sym typeface="Fira Sans Extra Condensed Medium"/>
            </a:endParaRPr>
          </a:p>
        </p:txBody>
      </p:sp>
      <p:sp>
        <p:nvSpPr>
          <p:cNvPr id="3" name="ZoneTexte 2">
            <a:extLst>
              <a:ext uri="{FF2B5EF4-FFF2-40B4-BE49-F238E27FC236}">
                <a16:creationId xmlns:a16="http://schemas.microsoft.com/office/drawing/2014/main" id="{4F839EDF-9341-D9BD-28F6-77C8943CB2B4}"/>
              </a:ext>
            </a:extLst>
          </p:cNvPr>
          <p:cNvSpPr txBox="1"/>
          <p:nvPr/>
        </p:nvSpPr>
        <p:spPr>
          <a:xfrm>
            <a:off x="11752446" y="6488668"/>
            <a:ext cx="439554"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168031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82" name="Google Shape;982;p34"/>
          <p:cNvSpPr/>
          <p:nvPr/>
        </p:nvSpPr>
        <p:spPr>
          <a:xfrm>
            <a:off x="595963" y="2453629"/>
            <a:ext cx="3485147" cy="5184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2800" dirty="0">
              <a:latin typeface="Fira Sans Extra Condensed Medium"/>
              <a:ea typeface="Fira Sans Extra Condensed Medium"/>
              <a:cs typeface="Fira Sans Extra Condensed Medium"/>
              <a:sym typeface="Fira Sans Extra Condensed Medium"/>
            </a:endParaRPr>
          </a:p>
        </p:txBody>
      </p:sp>
      <p:sp>
        <p:nvSpPr>
          <p:cNvPr id="6" name="ZoneTexte 5">
            <a:extLst>
              <a:ext uri="{FF2B5EF4-FFF2-40B4-BE49-F238E27FC236}">
                <a16:creationId xmlns:a16="http://schemas.microsoft.com/office/drawing/2014/main" id="{09E438CF-AE8B-FC37-9759-D9A4BA319771}"/>
              </a:ext>
            </a:extLst>
          </p:cNvPr>
          <p:cNvSpPr txBox="1"/>
          <p:nvPr/>
        </p:nvSpPr>
        <p:spPr>
          <a:xfrm>
            <a:off x="201828" y="3608565"/>
            <a:ext cx="4235920" cy="698717"/>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fr-FR" sz="1400" b="0" i="0" dirty="0">
                <a:solidFill>
                  <a:srgbClr val="000000"/>
                </a:solidFill>
                <a:effectLst/>
                <a:latin typeface="Helvetica Neue"/>
              </a:rPr>
              <a:t>Les médianes et variances restent très proche sur les différents mois de l'année.</a:t>
            </a:r>
          </a:p>
        </p:txBody>
      </p:sp>
      <p:sp>
        <p:nvSpPr>
          <p:cNvPr id="7" name="Google Shape;1557;p44">
            <a:extLst>
              <a:ext uri="{FF2B5EF4-FFF2-40B4-BE49-F238E27FC236}">
                <a16:creationId xmlns:a16="http://schemas.microsoft.com/office/drawing/2014/main" id="{DA3EAD47-C937-9721-DF7A-FF3A129DB3D6}"/>
              </a:ext>
            </a:extLst>
          </p:cNvPr>
          <p:cNvSpPr txBox="1"/>
          <p:nvPr/>
        </p:nvSpPr>
        <p:spPr>
          <a:xfrm>
            <a:off x="692716" y="2360829"/>
            <a:ext cx="3745031" cy="611200"/>
          </a:xfrm>
          <a:prstGeom prst="rect">
            <a:avLst/>
          </a:prstGeom>
          <a:noFill/>
          <a:ln>
            <a:noFill/>
          </a:ln>
        </p:spPr>
        <p:txBody>
          <a:bodyPr spcFirstLastPara="1" wrap="square" lIns="121900" tIns="121900" rIns="121900" bIns="121900" anchor="ctr" anchorCtr="0">
            <a:noAutofit/>
          </a:bodyPr>
          <a:lstStyle/>
          <a:p>
            <a:r>
              <a:rPr lang="fr-FR" sz="1600" b="1" dirty="0">
                <a:solidFill>
                  <a:schemeClr val="lt1"/>
                </a:solidFill>
                <a:latin typeface="Fira Sans Extra Condensed Medium"/>
                <a:ea typeface="Fira Sans Extra Condensed Medium"/>
                <a:cs typeface="Fira Sans Extra Condensed Medium"/>
                <a:sym typeface="Fira Sans Extra Condensed Medium"/>
              </a:rPr>
              <a:t>Chiffre d'affaire sur les mois</a:t>
            </a:r>
            <a:endParaRPr sz="1600" b="1" dirty="0">
              <a:solidFill>
                <a:schemeClr val="lt1"/>
              </a:solidFill>
              <a:latin typeface="Fira Sans Extra Condensed Medium"/>
              <a:ea typeface="Fira Sans Extra Condensed Medium"/>
              <a:cs typeface="Fira Sans Extra Condensed Medium"/>
              <a:sym typeface="Fira Sans Extra Condensed Medium"/>
            </a:endParaRPr>
          </a:p>
        </p:txBody>
      </p:sp>
      <p:pic>
        <p:nvPicPr>
          <p:cNvPr id="6146" name="Picture 2">
            <a:extLst>
              <a:ext uri="{FF2B5EF4-FFF2-40B4-BE49-F238E27FC236}">
                <a16:creationId xmlns:a16="http://schemas.microsoft.com/office/drawing/2014/main" id="{831778B4-53A8-E4B0-7507-60012F7A8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384" y="1222553"/>
            <a:ext cx="6896100" cy="47720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1AF35E6-3A47-5F74-2714-B1EC42F45E05}"/>
              </a:ext>
            </a:extLst>
          </p:cNvPr>
          <p:cNvSpPr txBox="1"/>
          <p:nvPr/>
        </p:nvSpPr>
        <p:spPr>
          <a:xfrm>
            <a:off x="11752446" y="6488668"/>
            <a:ext cx="439554" cy="369332"/>
          </a:xfrm>
          <a:prstGeom prst="rect">
            <a:avLst/>
          </a:prstGeom>
          <a:noFill/>
        </p:spPr>
        <p:txBody>
          <a:bodyPr wrap="square" rtlCol="0">
            <a:spAutoFit/>
          </a:bodyPr>
          <a:lstStyle/>
          <a:p>
            <a:r>
              <a:rPr lang="fr-FR" dirty="0"/>
              <a:t>11</a:t>
            </a:r>
          </a:p>
        </p:txBody>
      </p:sp>
    </p:spTree>
    <p:extLst>
      <p:ext uri="{BB962C8B-B14F-4D97-AF65-F5344CB8AC3E}">
        <p14:creationId xmlns:p14="http://schemas.microsoft.com/office/powerpoint/2010/main" val="365838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grpSp>
        <p:nvGrpSpPr>
          <p:cNvPr id="1030" name="Google Shape;1030;p36"/>
          <p:cNvGrpSpPr/>
          <p:nvPr/>
        </p:nvGrpSpPr>
        <p:grpSpPr>
          <a:xfrm>
            <a:off x="155154" y="1537974"/>
            <a:ext cx="3397719" cy="4035067"/>
            <a:chOff x="289574" y="2035349"/>
            <a:chExt cx="2548289" cy="3026301"/>
          </a:xfrm>
        </p:grpSpPr>
        <p:grpSp>
          <p:nvGrpSpPr>
            <p:cNvPr id="1031" name="Google Shape;1031;p36"/>
            <p:cNvGrpSpPr/>
            <p:nvPr/>
          </p:nvGrpSpPr>
          <p:grpSpPr>
            <a:xfrm>
              <a:off x="818706" y="2035349"/>
              <a:ext cx="1255537" cy="1206157"/>
              <a:chOff x="1083775" y="238125"/>
              <a:chExt cx="5432875" cy="5219200"/>
            </a:xfrm>
          </p:grpSpPr>
          <p:sp>
            <p:nvSpPr>
              <p:cNvPr id="1032" name="Google Shape;1032;p36"/>
              <p:cNvSpPr/>
              <p:nvPr/>
            </p:nvSpPr>
            <p:spPr>
              <a:xfrm>
                <a:off x="1083775" y="238125"/>
                <a:ext cx="5432875" cy="5219200"/>
              </a:xfrm>
              <a:custGeom>
                <a:avLst/>
                <a:gdLst/>
                <a:ahLst/>
                <a:cxnLst/>
                <a:rect l="l" t="t" r="r" b="b"/>
                <a:pathLst>
                  <a:path w="217315" h="208768" extrusionOk="0">
                    <a:moveTo>
                      <a:pt x="108658" y="0"/>
                    </a:moveTo>
                    <a:cubicBezTo>
                      <a:pt x="95186" y="0"/>
                      <a:pt x="80768" y="130"/>
                      <a:pt x="65828" y="424"/>
                    </a:cubicBezTo>
                    <a:cubicBezTo>
                      <a:pt x="64131" y="457"/>
                      <a:pt x="62794" y="1827"/>
                      <a:pt x="62827" y="3523"/>
                    </a:cubicBezTo>
                    <a:cubicBezTo>
                      <a:pt x="62859" y="5187"/>
                      <a:pt x="64229" y="6524"/>
                      <a:pt x="65893" y="6524"/>
                    </a:cubicBezTo>
                    <a:lnTo>
                      <a:pt x="65926" y="6524"/>
                    </a:lnTo>
                    <a:cubicBezTo>
                      <a:pt x="80833" y="6263"/>
                      <a:pt x="95218" y="6133"/>
                      <a:pt x="108658" y="6133"/>
                    </a:cubicBezTo>
                    <a:cubicBezTo>
                      <a:pt x="152270" y="6133"/>
                      <a:pt x="193078" y="7568"/>
                      <a:pt x="203712" y="7959"/>
                    </a:cubicBezTo>
                    <a:cubicBezTo>
                      <a:pt x="204854" y="21105"/>
                      <a:pt x="209453" y="81387"/>
                      <a:pt x="205017" y="149432"/>
                    </a:cubicBezTo>
                    <a:cubicBezTo>
                      <a:pt x="194089" y="149823"/>
                      <a:pt x="152303" y="151258"/>
                      <a:pt x="108658" y="151258"/>
                    </a:cubicBezTo>
                    <a:cubicBezTo>
                      <a:pt x="65045" y="151258"/>
                      <a:pt x="23226" y="149823"/>
                      <a:pt x="12298" y="149432"/>
                    </a:cubicBezTo>
                    <a:cubicBezTo>
                      <a:pt x="7862" y="81387"/>
                      <a:pt x="12462" y="21105"/>
                      <a:pt x="13603" y="7959"/>
                    </a:cubicBezTo>
                    <a:cubicBezTo>
                      <a:pt x="19149" y="7764"/>
                      <a:pt x="32849" y="7274"/>
                      <a:pt x="50757" y="6850"/>
                    </a:cubicBezTo>
                    <a:cubicBezTo>
                      <a:pt x="52454" y="6785"/>
                      <a:pt x="53791" y="5415"/>
                      <a:pt x="53758" y="3719"/>
                    </a:cubicBezTo>
                    <a:cubicBezTo>
                      <a:pt x="53694" y="2043"/>
                      <a:pt x="52324" y="717"/>
                      <a:pt x="50686" y="717"/>
                    </a:cubicBezTo>
                    <a:cubicBezTo>
                      <a:pt x="50667" y="717"/>
                      <a:pt x="50647" y="717"/>
                      <a:pt x="50627" y="718"/>
                    </a:cubicBezTo>
                    <a:cubicBezTo>
                      <a:pt x="27141" y="1272"/>
                      <a:pt x="10831" y="1957"/>
                      <a:pt x="10667" y="1957"/>
                    </a:cubicBezTo>
                    <a:cubicBezTo>
                      <a:pt x="9167" y="2022"/>
                      <a:pt x="7895" y="3197"/>
                      <a:pt x="7764" y="4697"/>
                    </a:cubicBezTo>
                    <a:cubicBezTo>
                      <a:pt x="7666" y="5513"/>
                      <a:pt x="1" y="84714"/>
                      <a:pt x="7764" y="169917"/>
                    </a:cubicBezTo>
                    <a:cubicBezTo>
                      <a:pt x="7895" y="171417"/>
                      <a:pt x="9134" y="172624"/>
                      <a:pt x="10667" y="172690"/>
                    </a:cubicBezTo>
                    <a:cubicBezTo>
                      <a:pt x="10733" y="172690"/>
                      <a:pt x="18562" y="173016"/>
                      <a:pt x="31055" y="173407"/>
                    </a:cubicBezTo>
                    <a:lnTo>
                      <a:pt x="31153" y="173407"/>
                    </a:lnTo>
                    <a:cubicBezTo>
                      <a:pt x="32784" y="173407"/>
                      <a:pt x="34154" y="172102"/>
                      <a:pt x="34186" y="170439"/>
                    </a:cubicBezTo>
                    <a:cubicBezTo>
                      <a:pt x="34252" y="168743"/>
                      <a:pt x="32914" y="167340"/>
                      <a:pt x="31251" y="167275"/>
                    </a:cubicBezTo>
                    <a:cubicBezTo>
                      <a:pt x="23063" y="167046"/>
                      <a:pt x="16898" y="166818"/>
                      <a:pt x="13603" y="166688"/>
                    </a:cubicBezTo>
                    <a:cubicBezTo>
                      <a:pt x="13277" y="162969"/>
                      <a:pt x="12984" y="159250"/>
                      <a:pt x="12723" y="155564"/>
                    </a:cubicBezTo>
                    <a:lnTo>
                      <a:pt x="12723" y="155564"/>
                    </a:lnTo>
                    <a:cubicBezTo>
                      <a:pt x="24596" y="155988"/>
                      <a:pt x="65762" y="157391"/>
                      <a:pt x="108658" y="157391"/>
                    </a:cubicBezTo>
                    <a:cubicBezTo>
                      <a:pt x="151553" y="157391"/>
                      <a:pt x="192719" y="155988"/>
                      <a:pt x="204593" y="155564"/>
                    </a:cubicBezTo>
                    <a:lnTo>
                      <a:pt x="204593" y="155564"/>
                    </a:lnTo>
                    <a:cubicBezTo>
                      <a:pt x="204332" y="159250"/>
                      <a:pt x="204038" y="162936"/>
                      <a:pt x="203712" y="166688"/>
                    </a:cubicBezTo>
                    <a:cubicBezTo>
                      <a:pt x="193045" y="167079"/>
                      <a:pt x="152270" y="168514"/>
                      <a:pt x="108658" y="168514"/>
                    </a:cubicBezTo>
                    <a:cubicBezTo>
                      <a:pt x="89151" y="168514"/>
                      <a:pt x="68111" y="168253"/>
                      <a:pt x="46093" y="167699"/>
                    </a:cubicBezTo>
                    <a:lnTo>
                      <a:pt x="46027" y="167699"/>
                    </a:lnTo>
                    <a:cubicBezTo>
                      <a:pt x="44364" y="167699"/>
                      <a:pt x="43026" y="169004"/>
                      <a:pt x="42961" y="170667"/>
                    </a:cubicBezTo>
                    <a:cubicBezTo>
                      <a:pt x="42929" y="172363"/>
                      <a:pt x="44266" y="173766"/>
                      <a:pt x="45962" y="173799"/>
                    </a:cubicBezTo>
                    <a:cubicBezTo>
                      <a:pt x="59858" y="174157"/>
                      <a:pt x="73395" y="174386"/>
                      <a:pt x="86411" y="174516"/>
                    </a:cubicBezTo>
                    <a:cubicBezTo>
                      <a:pt x="76788" y="193664"/>
                      <a:pt x="62305" y="203026"/>
                      <a:pt x="62174" y="203124"/>
                    </a:cubicBezTo>
                    <a:cubicBezTo>
                      <a:pt x="61033" y="203842"/>
                      <a:pt x="60478" y="205244"/>
                      <a:pt x="60869" y="206549"/>
                    </a:cubicBezTo>
                    <a:cubicBezTo>
                      <a:pt x="61228" y="207854"/>
                      <a:pt x="62435" y="208767"/>
                      <a:pt x="63805" y="208767"/>
                    </a:cubicBezTo>
                    <a:lnTo>
                      <a:pt x="116356" y="208767"/>
                    </a:lnTo>
                    <a:cubicBezTo>
                      <a:pt x="118052" y="208767"/>
                      <a:pt x="119422" y="207397"/>
                      <a:pt x="119422" y="205701"/>
                    </a:cubicBezTo>
                    <a:cubicBezTo>
                      <a:pt x="119422" y="204005"/>
                      <a:pt x="118052" y="202635"/>
                      <a:pt x="116356" y="202635"/>
                    </a:cubicBezTo>
                    <a:lnTo>
                      <a:pt x="72613" y="202635"/>
                    </a:lnTo>
                    <a:cubicBezTo>
                      <a:pt x="78549" y="197285"/>
                      <a:pt x="86998" y="188054"/>
                      <a:pt x="93163" y="174582"/>
                    </a:cubicBezTo>
                    <a:cubicBezTo>
                      <a:pt x="98448" y="174614"/>
                      <a:pt x="103601" y="174647"/>
                      <a:pt x="108658" y="174647"/>
                    </a:cubicBezTo>
                    <a:cubicBezTo>
                      <a:pt x="113877" y="174647"/>
                      <a:pt x="119063" y="174614"/>
                      <a:pt x="124152" y="174582"/>
                    </a:cubicBezTo>
                    <a:cubicBezTo>
                      <a:pt x="130317" y="188054"/>
                      <a:pt x="138766" y="197285"/>
                      <a:pt x="144703" y="202635"/>
                    </a:cubicBezTo>
                    <a:lnTo>
                      <a:pt x="130709" y="202635"/>
                    </a:lnTo>
                    <a:cubicBezTo>
                      <a:pt x="129045" y="202635"/>
                      <a:pt x="127675" y="204005"/>
                      <a:pt x="127675" y="205701"/>
                    </a:cubicBezTo>
                    <a:cubicBezTo>
                      <a:pt x="127675" y="207397"/>
                      <a:pt x="129045" y="208767"/>
                      <a:pt x="130709" y="208767"/>
                    </a:cubicBezTo>
                    <a:lnTo>
                      <a:pt x="153510" y="208767"/>
                    </a:lnTo>
                    <a:cubicBezTo>
                      <a:pt x="154880" y="208767"/>
                      <a:pt x="156054" y="207854"/>
                      <a:pt x="156446" y="206549"/>
                    </a:cubicBezTo>
                    <a:cubicBezTo>
                      <a:pt x="156837" y="205244"/>
                      <a:pt x="156283" y="203842"/>
                      <a:pt x="155141" y="203124"/>
                    </a:cubicBezTo>
                    <a:cubicBezTo>
                      <a:pt x="154978" y="203026"/>
                      <a:pt x="140560" y="193729"/>
                      <a:pt x="130904" y="174516"/>
                    </a:cubicBezTo>
                    <a:cubicBezTo>
                      <a:pt x="172234" y="174092"/>
                      <a:pt x="206256" y="172690"/>
                      <a:pt x="206648" y="172690"/>
                    </a:cubicBezTo>
                    <a:cubicBezTo>
                      <a:pt x="208181" y="172624"/>
                      <a:pt x="209420" y="171417"/>
                      <a:pt x="209551" y="169884"/>
                    </a:cubicBezTo>
                    <a:cubicBezTo>
                      <a:pt x="217314" y="84714"/>
                      <a:pt x="209649" y="5513"/>
                      <a:pt x="209551" y="4697"/>
                    </a:cubicBezTo>
                    <a:cubicBezTo>
                      <a:pt x="209420" y="3197"/>
                      <a:pt x="208181" y="2022"/>
                      <a:pt x="206648" y="1957"/>
                    </a:cubicBezTo>
                    <a:cubicBezTo>
                      <a:pt x="206191" y="1925"/>
                      <a:pt x="159316" y="0"/>
                      <a:pt x="10865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33" name="Google Shape;1033;p36"/>
              <p:cNvSpPr/>
              <p:nvPr/>
            </p:nvSpPr>
            <p:spPr>
              <a:xfrm>
                <a:off x="2602225" y="793475"/>
                <a:ext cx="2395975" cy="2839575"/>
              </a:xfrm>
              <a:custGeom>
                <a:avLst/>
                <a:gdLst/>
                <a:ahLst/>
                <a:cxnLst/>
                <a:rect l="l" t="t" r="r" b="b"/>
                <a:pathLst>
                  <a:path w="95839" h="113583" extrusionOk="0">
                    <a:moveTo>
                      <a:pt x="47920" y="6100"/>
                    </a:moveTo>
                    <a:cubicBezTo>
                      <a:pt x="55683" y="6100"/>
                      <a:pt x="61620" y="8775"/>
                      <a:pt x="65502" y="14059"/>
                    </a:cubicBezTo>
                    <a:cubicBezTo>
                      <a:pt x="68013" y="17419"/>
                      <a:pt x="69579" y="21692"/>
                      <a:pt x="70427" y="26357"/>
                    </a:cubicBezTo>
                    <a:cubicBezTo>
                      <a:pt x="62201" y="25918"/>
                      <a:pt x="54444" y="25746"/>
                      <a:pt x="47323" y="25746"/>
                    </a:cubicBezTo>
                    <a:cubicBezTo>
                      <a:pt x="39083" y="25746"/>
                      <a:pt x="31694" y="25977"/>
                      <a:pt x="25412" y="26292"/>
                    </a:cubicBezTo>
                    <a:cubicBezTo>
                      <a:pt x="26260" y="21660"/>
                      <a:pt x="27826" y="17419"/>
                      <a:pt x="30337" y="14059"/>
                    </a:cubicBezTo>
                    <a:cubicBezTo>
                      <a:pt x="34219" y="8775"/>
                      <a:pt x="40156" y="6100"/>
                      <a:pt x="47920" y="6100"/>
                    </a:cubicBezTo>
                    <a:close/>
                    <a:moveTo>
                      <a:pt x="47920" y="0"/>
                    </a:moveTo>
                    <a:cubicBezTo>
                      <a:pt x="38101" y="0"/>
                      <a:pt x="30533" y="3490"/>
                      <a:pt x="25412" y="10406"/>
                    </a:cubicBezTo>
                    <a:cubicBezTo>
                      <a:pt x="22052" y="14907"/>
                      <a:pt x="20095" y="20583"/>
                      <a:pt x="19149" y="26651"/>
                    </a:cubicBezTo>
                    <a:cubicBezTo>
                      <a:pt x="8874" y="27303"/>
                      <a:pt x="2806" y="28118"/>
                      <a:pt x="2643" y="28151"/>
                    </a:cubicBezTo>
                    <a:cubicBezTo>
                      <a:pt x="1143" y="28347"/>
                      <a:pt x="1" y="29652"/>
                      <a:pt x="1" y="31185"/>
                    </a:cubicBezTo>
                    <a:cubicBezTo>
                      <a:pt x="1" y="67393"/>
                      <a:pt x="1" y="87356"/>
                      <a:pt x="5970" y="98936"/>
                    </a:cubicBezTo>
                    <a:cubicBezTo>
                      <a:pt x="9102" y="105069"/>
                      <a:pt x="13930" y="108918"/>
                      <a:pt x="21106" y="111071"/>
                    </a:cubicBezTo>
                    <a:cubicBezTo>
                      <a:pt x="27108" y="112865"/>
                      <a:pt x="34872" y="113582"/>
                      <a:pt x="47920" y="113582"/>
                    </a:cubicBezTo>
                    <a:cubicBezTo>
                      <a:pt x="66904" y="113582"/>
                      <a:pt x="78582" y="112180"/>
                      <a:pt x="85824" y="104677"/>
                    </a:cubicBezTo>
                    <a:cubicBezTo>
                      <a:pt x="93229" y="97044"/>
                      <a:pt x="95023" y="83768"/>
                      <a:pt x="95577" y="63413"/>
                    </a:cubicBezTo>
                    <a:cubicBezTo>
                      <a:pt x="95642" y="61717"/>
                      <a:pt x="94305" y="60314"/>
                      <a:pt x="92609" y="60249"/>
                    </a:cubicBezTo>
                    <a:cubicBezTo>
                      <a:pt x="92588" y="60249"/>
                      <a:pt x="92568" y="60248"/>
                      <a:pt x="92548" y="60248"/>
                    </a:cubicBezTo>
                    <a:cubicBezTo>
                      <a:pt x="90879" y="60248"/>
                      <a:pt x="89510" y="61574"/>
                      <a:pt x="89477" y="63217"/>
                    </a:cubicBezTo>
                    <a:cubicBezTo>
                      <a:pt x="88857" y="84942"/>
                      <a:pt x="86705" y="95022"/>
                      <a:pt x="81453" y="100437"/>
                    </a:cubicBezTo>
                    <a:cubicBezTo>
                      <a:pt x="77114" y="104906"/>
                      <a:pt x="70264" y="107483"/>
                      <a:pt x="47920" y="107483"/>
                    </a:cubicBezTo>
                    <a:cubicBezTo>
                      <a:pt x="35524" y="107483"/>
                      <a:pt x="28250" y="106830"/>
                      <a:pt x="22868" y="105232"/>
                    </a:cubicBezTo>
                    <a:cubicBezTo>
                      <a:pt x="17224" y="103536"/>
                      <a:pt x="13799" y="100828"/>
                      <a:pt x="11385" y="96163"/>
                    </a:cubicBezTo>
                    <a:cubicBezTo>
                      <a:pt x="6264" y="86149"/>
                      <a:pt x="6134" y="67458"/>
                      <a:pt x="6134" y="33892"/>
                    </a:cubicBezTo>
                    <a:cubicBezTo>
                      <a:pt x="8645" y="33599"/>
                      <a:pt x="12918" y="33207"/>
                      <a:pt x="18594" y="32816"/>
                    </a:cubicBezTo>
                    <a:lnTo>
                      <a:pt x="18594" y="32816"/>
                    </a:lnTo>
                    <a:cubicBezTo>
                      <a:pt x="18301" y="40449"/>
                      <a:pt x="19442" y="48278"/>
                      <a:pt x="21432" y="54899"/>
                    </a:cubicBezTo>
                    <a:cubicBezTo>
                      <a:pt x="21832" y="56205"/>
                      <a:pt x="23059" y="57054"/>
                      <a:pt x="24367" y="57054"/>
                    </a:cubicBezTo>
                    <a:cubicBezTo>
                      <a:pt x="24659" y="57054"/>
                      <a:pt x="24956" y="57011"/>
                      <a:pt x="25249" y="56922"/>
                    </a:cubicBezTo>
                    <a:cubicBezTo>
                      <a:pt x="26880" y="56432"/>
                      <a:pt x="27793" y="54736"/>
                      <a:pt x="27304" y="53105"/>
                    </a:cubicBezTo>
                    <a:cubicBezTo>
                      <a:pt x="25444" y="47038"/>
                      <a:pt x="24401" y="39601"/>
                      <a:pt x="24759" y="32424"/>
                    </a:cubicBezTo>
                    <a:cubicBezTo>
                      <a:pt x="31029" y="32096"/>
                      <a:pt x="38487" y="31859"/>
                      <a:pt x="46854" y="31859"/>
                    </a:cubicBezTo>
                    <a:cubicBezTo>
                      <a:pt x="54289" y="31859"/>
                      <a:pt x="62440" y="32046"/>
                      <a:pt x="71112" y="32522"/>
                    </a:cubicBezTo>
                    <a:cubicBezTo>
                      <a:pt x="71471" y="39633"/>
                      <a:pt x="70395" y="47071"/>
                      <a:pt x="68568" y="53105"/>
                    </a:cubicBezTo>
                    <a:cubicBezTo>
                      <a:pt x="68079" y="54736"/>
                      <a:pt x="68992" y="56432"/>
                      <a:pt x="70590" y="56922"/>
                    </a:cubicBezTo>
                    <a:cubicBezTo>
                      <a:pt x="70884" y="57020"/>
                      <a:pt x="71210" y="57085"/>
                      <a:pt x="71504" y="57085"/>
                    </a:cubicBezTo>
                    <a:cubicBezTo>
                      <a:pt x="72809" y="57085"/>
                      <a:pt x="74015" y="56204"/>
                      <a:pt x="74407" y="54899"/>
                    </a:cubicBezTo>
                    <a:cubicBezTo>
                      <a:pt x="76495" y="48114"/>
                      <a:pt x="77506" y="40090"/>
                      <a:pt x="77245" y="32881"/>
                    </a:cubicBezTo>
                    <a:lnTo>
                      <a:pt x="77245" y="32881"/>
                    </a:lnTo>
                    <a:cubicBezTo>
                      <a:pt x="81322" y="33175"/>
                      <a:pt x="85465" y="33501"/>
                      <a:pt x="89706" y="33925"/>
                    </a:cubicBezTo>
                    <a:cubicBezTo>
                      <a:pt x="89706" y="39307"/>
                      <a:pt x="89706" y="44396"/>
                      <a:pt x="89673" y="49060"/>
                    </a:cubicBezTo>
                    <a:cubicBezTo>
                      <a:pt x="89673" y="50757"/>
                      <a:pt x="91043" y="52127"/>
                      <a:pt x="92739" y="52159"/>
                    </a:cubicBezTo>
                    <a:cubicBezTo>
                      <a:pt x="94435" y="52159"/>
                      <a:pt x="95806" y="50789"/>
                      <a:pt x="95806" y="49093"/>
                    </a:cubicBezTo>
                    <a:cubicBezTo>
                      <a:pt x="95838" y="43613"/>
                      <a:pt x="95838" y="37578"/>
                      <a:pt x="95838" y="31185"/>
                    </a:cubicBezTo>
                    <a:cubicBezTo>
                      <a:pt x="95838" y="29619"/>
                      <a:pt x="94664" y="28314"/>
                      <a:pt x="93098" y="28151"/>
                    </a:cubicBezTo>
                    <a:cubicBezTo>
                      <a:pt x="87487" y="27531"/>
                      <a:pt x="82007" y="27075"/>
                      <a:pt x="76690" y="26716"/>
                    </a:cubicBezTo>
                    <a:cubicBezTo>
                      <a:pt x="75712" y="20224"/>
                      <a:pt x="73591" y="14679"/>
                      <a:pt x="70427" y="10406"/>
                    </a:cubicBezTo>
                    <a:cubicBezTo>
                      <a:pt x="65306" y="3490"/>
                      <a:pt x="57738" y="0"/>
                      <a:pt x="479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34" name="Google Shape;1034;p36"/>
              <p:cNvSpPr/>
              <p:nvPr/>
            </p:nvSpPr>
            <p:spPr>
              <a:xfrm>
                <a:off x="3315800" y="2532100"/>
                <a:ext cx="968825" cy="153350"/>
              </a:xfrm>
              <a:custGeom>
                <a:avLst/>
                <a:gdLst/>
                <a:ahLst/>
                <a:cxnLst/>
                <a:rect l="l" t="t" r="r" b="b"/>
                <a:pathLst>
                  <a:path w="38753" h="6134" extrusionOk="0">
                    <a:moveTo>
                      <a:pt x="3067" y="1"/>
                    </a:moveTo>
                    <a:cubicBezTo>
                      <a:pt x="1370" y="1"/>
                      <a:pt x="0" y="1371"/>
                      <a:pt x="0" y="3067"/>
                    </a:cubicBezTo>
                    <a:cubicBezTo>
                      <a:pt x="0" y="4763"/>
                      <a:pt x="1370" y="6133"/>
                      <a:pt x="3067" y="6133"/>
                    </a:cubicBezTo>
                    <a:lnTo>
                      <a:pt x="35687" y="6133"/>
                    </a:lnTo>
                    <a:cubicBezTo>
                      <a:pt x="37383" y="6133"/>
                      <a:pt x="38753" y="4763"/>
                      <a:pt x="38753" y="3067"/>
                    </a:cubicBezTo>
                    <a:cubicBezTo>
                      <a:pt x="38753" y="1371"/>
                      <a:pt x="37383" y="1"/>
                      <a:pt x="3568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35" name="Google Shape;1035;p36"/>
              <p:cNvSpPr/>
              <p:nvPr/>
            </p:nvSpPr>
            <p:spPr>
              <a:xfrm>
                <a:off x="3469100" y="2950450"/>
                <a:ext cx="662225" cy="152525"/>
              </a:xfrm>
              <a:custGeom>
                <a:avLst/>
                <a:gdLst/>
                <a:ahLst/>
                <a:cxnLst/>
                <a:rect l="l" t="t" r="r" b="b"/>
                <a:pathLst>
                  <a:path w="26489" h="6101" extrusionOk="0">
                    <a:moveTo>
                      <a:pt x="3067" y="1"/>
                    </a:moveTo>
                    <a:cubicBezTo>
                      <a:pt x="1371" y="1"/>
                      <a:pt x="1" y="1371"/>
                      <a:pt x="1" y="3067"/>
                    </a:cubicBezTo>
                    <a:cubicBezTo>
                      <a:pt x="1" y="4731"/>
                      <a:pt x="1371" y="6101"/>
                      <a:pt x="3067" y="6101"/>
                    </a:cubicBezTo>
                    <a:lnTo>
                      <a:pt x="23455" y="6101"/>
                    </a:lnTo>
                    <a:cubicBezTo>
                      <a:pt x="25118" y="6101"/>
                      <a:pt x="26488" y="4731"/>
                      <a:pt x="26488" y="3067"/>
                    </a:cubicBezTo>
                    <a:cubicBezTo>
                      <a:pt x="26488" y="1371"/>
                      <a:pt x="25118" y="1"/>
                      <a:pt x="2345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1036" name="Google Shape;1036;p36"/>
            <p:cNvSpPr/>
            <p:nvPr/>
          </p:nvSpPr>
          <p:spPr>
            <a:xfrm>
              <a:off x="328099" y="4430750"/>
              <a:ext cx="2274062" cy="630900"/>
            </a:xfrm>
            <a:prstGeom prst="rect">
              <a:avLst/>
            </a:prstGeom>
            <a:noFill/>
            <a:ln>
              <a:noFill/>
            </a:ln>
          </p:spPr>
          <p:txBody>
            <a:bodyPr spcFirstLastPara="1" wrap="square" lIns="121900" tIns="121900" rIns="121900" bIns="121900" anchor="ctr" anchorCtr="0">
              <a:noAutofit/>
            </a:bodyPr>
            <a:lstStyle/>
            <a:p>
              <a:pPr algn="ctr">
                <a:lnSpc>
                  <a:spcPct val="150000"/>
                </a:lnSpc>
              </a:pPr>
              <a:r>
                <a:rPr lang="fr-FR" sz="1600" i="0" dirty="0">
                  <a:solidFill>
                    <a:srgbClr val="202124"/>
                  </a:solidFill>
                  <a:effectLst/>
                  <a:latin typeface="arial" panose="020B0604020202020204" pitchFamily="34" charset="0"/>
                </a:rPr>
                <a:t>Le délai de livraison, se calcule en faisant la différence, en jours, entre la date où le bien a été livré au client et la date où le client a commandé le bien</a:t>
              </a:r>
              <a:r>
                <a:rPr lang="fr-FR" sz="1600" b="0" i="0" dirty="0">
                  <a:solidFill>
                    <a:srgbClr val="202124"/>
                  </a:solidFill>
                  <a:effectLst/>
                  <a:latin typeface="arial" panose="020B0604020202020204" pitchFamily="34" charset="0"/>
                </a:rPr>
                <a:t>.</a:t>
              </a:r>
              <a:endParaRPr sz="1600" dirty="0">
                <a:solidFill>
                  <a:srgbClr val="000000"/>
                </a:solidFill>
                <a:latin typeface="Roboto"/>
                <a:ea typeface="Roboto"/>
                <a:cs typeface="Roboto"/>
                <a:sym typeface="Roboto"/>
              </a:endParaRPr>
            </a:p>
          </p:txBody>
        </p:sp>
        <p:sp>
          <p:nvSpPr>
            <p:cNvPr id="1037" name="Google Shape;1037;p36"/>
            <p:cNvSpPr/>
            <p:nvPr/>
          </p:nvSpPr>
          <p:spPr>
            <a:xfrm>
              <a:off x="289574" y="3401085"/>
              <a:ext cx="2548289" cy="570000"/>
            </a:xfrm>
            <a:prstGeom prst="rect">
              <a:avLst/>
            </a:prstGeom>
            <a:noFill/>
            <a:ln>
              <a:noFill/>
            </a:ln>
          </p:spPr>
          <p:txBody>
            <a:bodyPr spcFirstLastPara="1" wrap="square" lIns="121900" tIns="121900" rIns="121900" bIns="121900" anchor="ctr" anchorCtr="0">
              <a:noAutofit/>
            </a:bodyPr>
            <a:lstStyle/>
            <a:p>
              <a:pPr algn="ctr"/>
              <a:r>
                <a:rPr lang="fr-FR" sz="2000" dirty="0">
                  <a:solidFill>
                    <a:srgbClr val="C00000"/>
                  </a:solidFill>
                  <a:latin typeface="Fira Sans Extra Condensed Medium"/>
                  <a:ea typeface="Fira Sans Extra Condensed Medium"/>
                  <a:cs typeface="Fira Sans Extra Condensed Medium"/>
                  <a:sym typeface="Fira Sans Extra Condensed Medium"/>
                </a:rPr>
                <a:t>Délais de livraison</a:t>
              </a:r>
            </a:p>
          </p:txBody>
        </p:sp>
      </p:grpSp>
      <p:grpSp>
        <p:nvGrpSpPr>
          <p:cNvPr id="1041" name="Google Shape;1041;p36"/>
          <p:cNvGrpSpPr/>
          <p:nvPr/>
        </p:nvGrpSpPr>
        <p:grpSpPr>
          <a:xfrm>
            <a:off x="4397140" y="1533884"/>
            <a:ext cx="3397719" cy="4034535"/>
            <a:chOff x="2636614" y="2031398"/>
            <a:chExt cx="2548289" cy="3025903"/>
          </a:xfrm>
        </p:grpSpPr>
        <p:sp>
          <p:nvSpPr>
            <p:cNvPr id="1042" name="Google Shape;1042;p36"/>
            <p:cNvSpPr/>
            <p:nvPr/>
          </p:nvSpPr>
          <p:spPr>
            <a:xfrm>
              <a:off x="2636614" y="4435101"/>
              <a:ext cx="2548289" cy="622200"/>
            </a:xfrm>
            <a:prstGeom prst="rect">
              <a:avLst/>
            </a:prstGeom>
            <a:noFill/>
            <a:ln>
              <a:noFill/>
            </a:ln>
          </p:spPr>
          <p:txBody>
            <a:bodyPr spcFirstLastPara="1" wrap="square" lIns="121900" tIns="121900" rIns="121900" bIns="121900" anchor="ctr" anchorCtr="0">
              <a:noAutofit/>
            </a:bodyPr>
            <a:lstStyle/>
            <a:p>
              <a:pPr>
                <a:lnSpc>
                  <a:spcPct val="150000"/>
                </a:lnSpc>
              </a:pPr>
              <a:r>
                <a:rPr lang="fr-FR" sz="1600" dirty="0">
                  <a:solidFill>
                    <a:srgbClr val="000000"/>
                  </a:solidFill>
                  <a:latin typeface="Helvetica Neue"/>
                </a:rPr>
                <a:t>L</a:t>
              </a:r>
              <a:r>
                <a:rPr lang="fr-FR" sz="1600" b="0" i="0" dirty="0">
                  <a:solidFill>
                    <a:srgbClr val="000000"/>
                  </a:solidFill>
                  <a:effectLst/>
                  <a:latin typeface="Helvetica Neue"/>
                </a:rPr>
                <a:t>e jeu de données compte plus de 70 catégories différentes Nous allons donc devoir regrouper plusieurs de ces catégories .</a:t>
              </a:r>
              <a:endParaRPr sz="1600" dirty="0">
                <a:solidFill>
                  <a:srgbClr val="000000"/>
                </a:solidFill>
                <a:latin typeface="Roboto"/>
                <a:ea typeface="Roboto"/>
                <a:cs typeface="Roboto"/>
                <a:sym typeface="Roboto"/>
              </a:endParaRPr>
            </a:p>
          </p:txBody>
        </p:sp>
        <p:sp>
          <p:nvSpPr>
            <p:cNvPr id="1043" name="Google Shape;1043;p36"/>
            <p:cNvSpPr/>
            <p:nvPr/>
          </p:nvSpPr>
          <p:spPr>
            <a:xfrm>
              <a:off x="2860146" y="3460470"/>
              <a:ext cx="1659600" cy="570000"/>
            </a:xfrm>
            <a:prstGeom prst="rect">
              <a:avLst/>
            </a:prstGeom>
            <a:noFill/>
            <a:ln>
              <a:noFill/>
            </a:ln>
          </p:spPr>
          <p:txBody>
            <a:bodyPr spcFirstLastPara="1" wrap="square" lIns="121900" tIns="121900" rIns="121900" bIns="121900" anchor="ctr" anchorCtr="0">
              <a:noAutofit/>
            </a:bodyPr>
            <a:lstStyle/>
            <a:p>
              <a:pPr algn="ctr"/>
              <a:r>
                <a:rPr lang="fr-FR" sz="2000" b="0" i="0" dirty="0">
                  <a:solidFill>
                    <a:srgbClr val="C00000"/>
                  </a:solidFill>
                  <a:effectLst/>
                  <a:latin typeface="Helvetica Neue"/>
                </a:rPr>
                <a:t>la catégorie de produit</a:t>
              </a:r>
              <a:endParaRPr sz="2000" dirty="0">
                <a:solidFill>
                  <a:srgbClr val="C00000"/>
                </a:solidFill>
                <a:latin typeface="Fira Sans Extra Condensed Medium"/>
                <a:ea typeface="Fira Sans Extra Condensed Medium"/>
                <a:cs typeface="Fira Sans Extra Condensed Medium"/>
                <a:sym typeface="Fira Sans Extra Condensed Medium"/>
              </a:endParaRPr>
            </a:p>
          </p:txBody>
        </p:sp>
        <p:grpSp>
          <p:nvGrpSpPr>
            <p:cNvPr id="1044" name="Google Shape;1044;p36"/>
            <p:cNvGrpSpPr/>
            <p:nvPr/>
          </p:nvGrpSpPr>
          <p:grpSpPr>
            <a:xfrm>
              <a:off x="2950229" y="2031398"/>
              <a:ext cx="1255537" cy="1206157"/>
              <a:chOff x="1083772" y="221028"/>
              <a:chExt cx="5432875" cy="5219200"/>
            </a:xfrm>
          </p:grpSpPr>
          <p:sp>
            <p:nvSpPr>
              <p:cNvPr id="1045" name="Google Shape;1045;p36"/>
              <p:cNvSpPr/>
              <p:nvPr/>
            </p:nvSpPr>
            <p:spPr>
              <a:xfrm>
                <a:off x="1083772" y="221028"/>
                <a:ext cx="5432875" cy="5219200"/>
              </a:xfrm>
              <a:custGeom>
                <a:avLst/>
                <a:gdLst/>
                <a:ahLst/>
                <a:cxnLst/>
                <a:rect l="l" t="t" r="r" b="b"/>
                <a:pathLst>
                  <a:path w="217315" h="208768" extrusionOk="0">
                    <a:moveTo>
                      <a:pt x="108658" y="0"/>
                    </a:moveTo>
                    <a:cubicBezTo>
                      <a:pt x="95186" y="0"/>
                      <a:pt x="80768" y="130"/>
                      <a:pt x="65828" y="424"/>
                    </a:cubicBezTo>
                    <a:cubicBezTo>
                      <a:pt x="64131" y="457"/>
                      <a:pt x="62794" y="1827"/>
                      <a:pt x="62827" y="3523"/>
                    </a:cubicBezTo>
                    <a:cubicBezTo>
                      <a:pt x="62859" y="5187"/>
                      <a:pt x="64229" y="6524"/>
                      <a:pt x="65893" y="6524"/>
                    </a:cubicBezTo>
                    <a:lnTo>
                      <a:pt x="65926" y="6524"/>
                    </a:lnTo>
                    <a:cubicBezTo>
                      <a:pt x="80833" y="6263"/>
                      <a:pt x="95218" y="6133"/>
                      <a:pt x="108658" y="6133"/>
                    </a:cubicBezTo>
                    <a:cubicBezTo>
                      <a:pt x="152270" y="6133"/>
                      <a:pt x="193078" y="7568"/>
                      <a:pt x="203712" y="7959"/>
                    </a:cubicBezTo>
                    <a:cubicBezTo>
                      <a:pt x="204854" y="21105"/>
                      <a:pt x="209453" y="81387"/>
                      <a:pt x="205017" y="149432"/>
                    </a:cubicBezTo>
                    <a:cubicBezTo>
                      <a:pt x="194089" y="149823"/>
                      <a:pt x="152303" y="151258"/>
                      <a:pt x="108658" y="151258"/>
                    </a:cubicBezTo>
                    <a:cubicBezTo>
                      <a:pt x="65045" y="151258"/>
                      <a:pt x="23226" y="149823"/>
                      <a:pt x="12298" y="149432"/>
                    </a:cubicBezTo>
                    <a:cubicBezTo>
                      <a:pt x="7862" y="81387"/>
                      <a:pt x="12462" y="21105"/>
                      <a:pt x="13603" y="7959"/>
                    </a:cubicBezTo>
                    <a:cubicBezTo>
                      <a:pt x="19149" y="7764"/>
                      <a:pt x="32849" y="7274"/>
                      <a:pt x="50757" y="6850"/>
                    </a:cubicBezTo>
                    <a:cubicBezTo>
                      <a:pt x="52454" y="6785"/>
                      <a:pt x="53791" y="5415"/>
                      <a:pt x="53758" y="3719"/>
                    </a:cubicBezTo>
                    <a:cubicBezTo>
                      <a:pt x="53694" y="2043"/>
                      <a:pt x="52324" y="717"/>
                      <a:pt x="50686" y="717"/>
                    </a:cubicBezTo>
                    <a:cubicBezTo>
                      <a:pt x="50667" y="717"/>
                      <a:pt x="50647" y="717"/>
                      <a:pt x="50627" y="718"/>
                    </a:cubicBezTo>
                    <a:cubicBezTo>
                      <a:pt x="27141" y="1272"/>
                      <a:pt x="10831" y="1957"/>
                      <a:pt x="10667" y="1957"/>
                    </a:cubicBezTo>
                    <a:cubicBezTo>
                      <a:pt x="9167" y="2022"/>
                      <a:pt x="7895" y="3197"/>
                      <a:pt x="7764" y="4697"/>
                    </a:cubicBezTo>
                    <a:cubicBezTo>
                      <a:pt x="7666" y="5513"/>
                      <a:pt x="1" y="84714"/>
                      <a:pt x="7764" y="169917"/>
                    </a:cubicBezTo>
                    <a:cubicBezTo>
                      <a:pt x="7895" y="171417"/>
                      <a:pt x="9134" y="172624"/>
                      <a:pt x="10667" y="172690"/>
                    </a:cubicBezTo>
                    <a:cubicBezTo>
                      <a:pt x="10733" y="172690"/>
                      <a:pt x="18562" y="173016"/>
                      <a:pt x="31055" y="173407"/>
                    </a:cubicBezTo>
                    <a:lnTo>
                      <a:pt x="31153" y="173407"/>
                    </a:lnTo>
                    <a:cubicBezTo>
                      <a:pt x="32784" y="173407"/>
                      <a:pt x="34154" y="172102"/>
                      <a:pt x="34186" y="170439"/>
                    </a:cubicBezTo>
                    <a:cubicBezTo>
                      <a:pt x="34252" y="168743"/>
                      <a:pt x="32914" y="167340"/>
                      <a:pt x="31251" y="167275"/>
                    </a:cubicBezTo>
                    <a:cubicBezTo>
                      <a:pt x="23063" y="167046"/>
                      <a:pt x="16898" y="166818"/>
                      <a:pt x="13603" y="166688"/>
                    </a:cubicBezTo>
                    <a:cubicBezTo>
                      <a:pt x="13277" y="162969"/>
                      <a:pt x="12984" y="159250"/>
                      <a:pt x="12723" y="155564"/>
                    </a:cubicBezTo>
                    <a:lnTo>
                      <a:pt x="12723" y="155564"/>
                    </a:lnTo>
                    <a:cubicBezTo>
                      <a:pt x="24596" y="155988"/>
                      <a:pt x="65762" y="157391"/>
                      <a:pt x="108658" y="157391"/>
                    </a:cubicBezTo>
                    <a:cubicBezTo>
                      <a:pt x="151553" y="157391"/>
                      <a:pt x="192719" y="155988"/>
                      <a:pt x="204593" y="155564"/>
                    </a:cubicBezTo>
                    <a:lnTo>
                      <a:pt x="204593" y="155564"/>
                    </a:lnTo>
                    <a:cubicBezTo>
                      <a:pt x="204332" y="159250"/>
                      <a:pt x="204038" y="162936"/>
                      <a:pt x="203712" y="166688"/>
                    </a:cubicBezTo>
                    <a:cubicBezTo>
                      <a:pt x="193045" y="167079"/>
                      <a:pt x="152270" y="168514"/>
                      <a:pt x="108658" y="168514"/>
                    </a:cubicBezTo>
                    <a:cubicBezTo>
                      <a:pt x="89151" y="168514"/>
                      <a:pt x="68111" y="168253"/>
                      <a:pt x="46093" y="167699"/>
                    </a:cubicBezTo>
                    <a:lnTo>
                      <a:pt x="46027" y="167699"/>
                    </a:lnTo>
                    <a:cubicBezTo>
                      <a:pt x="44364" y="167699"/>
                      <a:pt x="43026" y="169004"/>
                      <a:pt x="42961" y="170667"/>
                    </a:cubicBezTo>
                    <a:cubicBezTo>
                      <a:pt x="42929" y="172363"/>
                      <a:pt x="44266" y="173766"/>
                      <a:pt x="45962" y="173799"/>
                    </a:cubicBezTo>
                    <a:cubicBezTo>
                      <a:pt x="59858" y="174157"/>
                      <a:pt x="73395" y="174386"/>
                      <a:pt x="86411" y="174516"/>
                    </a:cubicBezTo>
                    <a:cubicBezTo>
                      <a:pt x="76788" y="193664"/>
                      <a:pt x="62305" y="203026"/>
                      <a:pt x="62174" y="203124"/>
                    </a:cubicBezTo>
                    <a:cubicBezTo>
                      <a:pt x="61033" y="203842"/>
                      <a:pt x="60478" y="205244"/>
                      <a:pt x="60869" y="206549"/>
                    </a:cubicBezTo>
                    <a:cubicBezTo>
                      <a:pt x="61228" y="207854"/>
                      <a:pt x="62435" y="208767"/>
                      <a:pt x="63805" y="208767"/>
                    </a:cubicBezTo>
                    <a:lnTo>
                      <a:pt x="116356" y="208767"/>
                    </a:lnTo>
                    <a:cubicBezTo>
                      <a:pt x="118052" y="208767"/>
                      <a:pt x="119422" y="207397"/>
                      <a:pt x="119422" y="205701"/>
                    </a:cubicBezTo>
                    <a:cubicBezTo>
                      <a:pt x="119422" y="204005"/>
                      <a:pt x="118052" y="202635"/>
                      <a:pt x="116356" y="202635"/>
                    </a:cubicBezTo>
                    <a:lnTo>
                      <a:pt x="72613" y="202635"/>
                    </a:lnTo>
                    <a:cubicBezTo>
                      <a:pt x="78549" y="197285"/>
                      <a:pt x="86998" y="188054"/>
                      <a:pt x="93163" y="174582"/>
                    </a:cubicBezTo>
                    <a:cubicBezTo>
                      <a:pt x="98448" y="174614"/>
                      <a:pt x="103601" y="174647"/>
                      <a:pt x="108658" y="174647"/>
                    </a:cubicBezTo>
                    <a:cubicBezTo>
                      <a:pt x="113877" y="174647"/>
                      <a:pt x="119063" y="174614"/>
                      <a:pt x="124152" y="174582"/>
                    </a:cubicBezTo>
                    <a:cubicBezTo>
                      <a:pt x="130317" y="188054"/>
                      <a:pt x="138766" y="197285"/>
                      <a:pt x="144703" y="202635"/>
                    </a:cubicBezTo>
                    <a:lnTo>
                      <a:pt x="130709" y="202635"/>
                    </a:lnTo>
                    <a:cubicBezTo>
                      <a:pt x="129045" y="202635"/>
                      <a:pt x="127675" y="204005"/>
                      <a:pt x="127675" y="205701"/>
                    </a:cubicBezTo>
                    <a:cubicBezTo>
                      <a:pt x="127675" y="207397"/>
                      <a:pt x="129045" y="208767"/>
                      <a:pt x="130709" y="208767"/>
                    </a:cubicBezTo>
                    <a:lnTo>
                      <a:pt x="153510" y="208767"/>
                    </a:lnTo>
                    <a:cubicBezTo>
                      <a:pt x="154880" y="208767"/>
                      <a:pt x="156054" y="207854"/>
                      <a:pt x="156446" y="206549"/>
                    </a:cubicBezTo>
                    <a:cubicBezTo>
                      <a:pt x="156837" y="205244"/>
                      <a:pt x="156283" y="203842"/>
                      <a:pt x="155141" y="203124"/>
                    </a:cubicBezTo>
                    <a:cubicBezTo>
                      <a:pt x="154978" y="203026"/>
                      <a:pt x="140560" y="193729"/>
                      <a:pt x="130904" y="174516"/>
                    </a:cubicBezTo>
                    <a:cubicBezTo>
                      <a:pt x="172234" y="174092"/>
                      <a:pt x="206256" y="172690"/>
                      <a:pt x="206648" y="172690"/>
                    </a:cubicBezTo>
                    <a:cubicBezTo>
                      <a:pt x="208181" y="172624"/>
                      <a:pt x="209420" y="171417"/>
                      <a:pt x="209551" y="169884"/>
                    </a:cubicBezTo>
                    <a:cubicBezTo>
                      <a:pt x="217314" y="84714"/>
                      <a:pt x="209649" y="5513"/>
                      <a:pt x="209551" y="4697"/>
                    </a:cubicBezTo>
                    <a:cubicBezTo>
                      <a:pt x="209420" y="3197"/>
                      <a:pt x="208181" y="2022"/>
                      <a:pt x="206648" y="1957"/>
                    </a:cubicBezTo>
                    <a:cubicBezTo>
                      <a:pt x="206191" y="1925"/>
                      <a:pt x="159316" y="0"/>
                      <a:pt x="10865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46" name="Google Shape;1046;p36"/>
              <p:cNvSpPr/>
              <p:nvPr/>
            </p:nvSpPr>
            <p:spPr>
              <a:xfrm>
                <a:off x="2602225" y="793475"/>
                <a:ext cx="2395975" cy="2839575"/>
              </a:xfrm>
              <a:custGeom>
                <a:avLst/>
                <a:gdLst/>
                <a:ahLst/>
                <a:cxnLst/>
                <a:rect l="l" t="t" r="r" b="b"/>
                <a:pathLst>
                  <a:path w="95839" h="113583" extrusionOk="0">
                    <a:moveTo>
                      <a:pt x="47920" y="6100"/>
                    </a:moveTo>
                    <a:cubicBezTo>
                      <a:pt x="55683" y="6100"/>
                      <a:pt x="61620" y="8775"/>
                      <a:pt x="65502" y="14059"/>
                    </a:cubicBezTo>
                    <a:cubicBezTo>
                      <a:pt x="68013" y="17419"/>
                      <a:pt x="69579" y="21692"/>
                      <a:pt x="70427" y="26357"/>
                    </a:cubicBezTo>
                    <a:cubicBezTo>
                      <a:pt x="62201" y="25918"/>
                      <a:pt x="54444" y="25746"/>
                      <a:pt x="47323" y="25746"/>
                    </a:cubicBezTo>
                    <a:cubicBezTo>
                      <a:pt x="39083" y="25746"/>
                      <a:pt x="31694" y="25977"/>
                      <a:pt x="25412" y="26292"/>
                    </a:cubicBezTo>
                    <a:cubicBezTo>
                      <a:pt x="26260" y="21660"/>
                      <a:pt x="27826" y="17419"/>
                      <a:pt x="30337" y="14059"/>
                    </a:cubicBezTo>
                    <a:cubicBezTo>
                      <a:pt x="34219" y="8775"/>
                      <a:pt x="40156" y="6100"/>
                      <a:pt x="47920" y="6100"/>
                    </a:cubicBezTo>
                    <a:close/>
                    <a:moveTo>
                      <a:pt x="47920" y="0"/>
                    </a:moveTo>
                    <a:cubicBezTo>
                      <a:pt x="38101" y="0"/>
                      <a:pt x="30533" y="3490"/>
                      <a:pt x="25412" y="10406"/>
                    </a:cubicBezTo>
                    <a:cubicBezTo>
                      <a:pt x="22052" y="14907"/>
                      <a:pt x="20095" y="20583"/>
                      <a:pt x="19149" y="26651"/>
                    </a:cubicBezTo>
                    <a:cubicBezTo>
                      <a:pt x="8874" y="27303"/>
                      <a:pt x="2806" y="28118"/>
                      <a:pt x="2643" y="28151"/>
                    </a:cubicBezTo>
                    <a:cubicBezTo>
                      <a:pt x="1143" y="28347"/>
                      <a:pt x="1" y="29652"/>
                      <a:pt x="1" y="31185"/>
                    </a:cubicBezTo>
                    <a:cubicBezTo>
                      <a:pt x="1" y="67393"/>
                      <a:pt x="1" y="87356"/>
                      <a:pt x="5970" y="98936"/>
                    </a:cubicBezTo>
                    <a:cubicBezTo>
                      <a:pt x="9102" y="105069"/>
                      <a:pt x="13930" y="108918"/>
                      <a:pt x="21106" y="111071"/>
                    </a:cubicBezTo>
                    <a:cubicBezTo>
                      <a:pt x="27108" y="112865"/>
                      <a:pt x="34872" y="113582"/>
                      <a:pt x="47920" y="113582"/>
                    </a:cubicBezTo>
                    <a:cubicBezTo>
                      <a:pt x="66904" y="113582"/>
                      <a:pt x="78582" y="112180"/>
                      <a:pt x="85824" y="104677"/>
                    </a:cubicBezTo>
                    <a:cubicBezTo>
                      <a:pt x="93229" y="97044"/>
                      <a:pt x="95023" y="83768"/>
                      <a:pt x="95577" y="63413"/>
                    </a:cubicBezTo>
                    <a:cubicBezTo>
                      <a:pt x="95642" y="61717"/>
                      <a:pt x="94305" y="60314"/>
                      <a:pt x="92609" y="60249"/>
                    </a:cubicBezTo>
                    <a:cubicBezTo>
                      <a:pt x="92588" y="60249"/>
                      <a:pt x="92568" y="60248"/>
                      <a:pt x="92548" y="60248"/>
                    </a:cubicBezTo>
                    <a:cubicBezTo>
                      <a:pt x="90879" y="60248"/>
                      <a:pt x="89510" y="61574"/>
                      <a:pt x="89477" y="63217"/>
                    </a:cubicBezTo>
                    <a:cubicBezTo>
                      <a:pt x="88857" y="84942"/>
                      <a:pt x="86705" y="95022"/>
                      <a:pt x="81453" y="100437"/>
                    </a:cubicBezTo>
                    <a:cubicBezTo>
                      <a:pt x="77114" y="104906"/>
                      <a:pt x="70264" y="107483"/>
                      <a:pt x="47920" y="107483"/>
                    </a:cubicBezTo>
                    <a:cubicBezTo>
                      <a:pt x="35524" y="107483"/>
                      <a:pt x="28250" y="106830"/>
                      <a:pt x="22868" y="105232"/>
                    </a:cubicBezTo>
                    <a:cubicBezTo>
                      <a:pt x="17224" y="103536"/>
                      <a:pt x="13799" y="100828"/>
                      <a:pt x="11385" y="96163"/>
                    </a:cubicBezTo>
                    <a:cubicBezTo>
                      <a:pt x="6264" y="86149"/>
                      <a:pt x="6134" y="67458"/>
                      <a:pt x="6134" y="33892"/>
                    </a:cubicBezTo>
                    <a:cubicBezTo>
                      <a:pt x="8645" y="33599"/>
                      <a:pt x="12918" y="33207"/>
                      <a:pt x="18594" y="32816"/>
                    </a:cubicBezTo>
                    <a:lnTo>
                      <a:pt x="18594" y="32816"/>
                    </a:lnTo>
                    <a:cubicBezTo>
                      <a:pt x="18301" y="40449"/>
                      <a:pt x="19442" y="48278"/>
                      <a:pt x="21432" y="54899"/>
                    </a:cubicBezTo>
                    <a:cubicBezTo>
                      <a:pt x="21832" y="56205"/>
                      <a:pt x="23059" y="57054"/>
                      <a:pt x="24367" y="57054"/>
                    </a:cubicBezTo>
                    <a:cubicBezTo>
                      <a:pt x="24659" y="57054"/>
                      <a:pt x="24956" y="57011"/>
                      <a:pt x="25249" y="56922"/>
                    </a:cubicBezTo>
                    <a:cubicBezTo>
                      <a:pt x="26880" y="56432"/>
                      <a:pt x="27793" y="54736"/>
                      <a:pt x="27304" y="53105"/>
                    </a:cubicBezTo>
                    <a:cubicBezTo>
                      <a:pt x="25444" y="47038"/>
                      <a:pt x="24401" y="39601"/>
                      <a:pt x="24759" y="32424"/>
                    </a:cubicBezTo>
                    <a:cubicBezTo>
                      <a:pt x="31029" y="32096"/>
                      <a:pt x="38487" y="31859"/>
                      <a:pt x="46854" y="31859"/>
                    </a:cubicBezTo>
                    <a:cubicBezTo>
                      <a:pt x="54289" y="31859"/>
                      <a:pt x="62440" y="32046"/>
                      <a:pt x="71112" y="32522"/>
                    </a:cubicBezTo>
                    <a:cubicBezTo>
                      <a:pt x="71471" y="39633"/>
                      <a:pt x="70395" y="47071"/>
                      <a:pt x="68568" y="53105"/>
                    </a:cubicBezTo>
                    <a:cubicBezTo>
                      <a:pt x="68079" y="54736"/>
                      <a:pt x="68992" y="56432"/>
                      <a:pt x="70590" y="56922"/>
                    </a:cubicBezTo>
                    <a:cubicBezTo>
                      <a:pt x="70884" y="57020"/>
                      <a:pt x="71210" y="57085"/>
                      <a:pt x="71504" y="57085"/>
                    </a:cubicBezTo>
                    <a:cubicBezTo>
                      <a:pt x="72809" y="57085"/>
                      <a:pt x="74015" y="56204"/>
                      <a:pt x="74407" y="54899"/>
                    </a:cubicBezTo>
                    <a:cubicBezTo>
                      <a:pt x="76495" y="48114"/>
                      <a:pt x="77506" y="40090"/>
                      <a:pt x="77245" y="32881"/>
                    </a:cubicBezTo>
                    <a:lnTo>
                      <a:pt x="77245" y="32881"/>
                    </a:lnTo>
                    <a:cubicBezTo>
                      <a:pt x="81322" y="33175"/>
                      <a:pt x="85465" y="33501"/>
                      <a:pt x="89706" y="33925"/>
                    </a:cubicBezTo>
                    <a:cubicBezTo>
                      <a:pt x="89706" y="39307"/>
                      <a:pt x="89706" y="44396"/>
                      <a:pt x="89673" y="49060"/>
                    </a:cubicBezTo>
                    <a:cubicBezTo>
                      <a:pt x="89673" y="50757"/>
                      <a:pt x="91043" y="52127"/>
                      <a:pt x="92739" y="52159"/>
                    </a:cubicBezTo>
                    <a:cubicBezTo>
                      <a:pt x="94435" y="52159"/>
                      <a:pt x="95806" y="50789"/>
                      <a:pt x="95806" y="49093"/>
                    </a:cubicBezTo>
                    <a:cubicBezTo>
                      <a:pt x="95838" y="43613"/>
                      <a:pt x="95838" y="37578"/>
                      <a:pt x="95838" y="31185"/>
                    </a:cubicBezTo>
                    <a:cubicBezTo>
                      <a:pt x="95838" y="29619"/>
                      <a:pt x="94664" y="28314"/>
                      <a:pt x="93098" y="28151"/>
                    </a:cubicBezTo>
                    <a:cubicBezTo>
                      <a:pt x="87487" y="27531"/>
                      <a:pt x="82007" y="27075"/>
                      <a:pt x="76690" y="26716"/>
                    </a:cubicBezTo>
                    <a:cubicBezTo>
                      <a:pt x="75712" y="20224"/>
                      <a:pt x="73591" y="14679"/>
                      <a:pt x="70427" y="10406"/>
                    </a:cubicBezTo>
                    <a:cubicBezTo>
                      <a:pt x="65306" y="3490"/>
                      <a:pt x="57738" y="0"/>
                      <a:pt x="4792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47" name="Google Shape;1047;p36"/>
              <p:cNvSpPr/>
              <p:nvPr/>
            </p:nvSpPr>
            <p:spPr>
              <a:xfrm>
                <a:off x="3315800" y="2532100"/>
                <a:ext cx="968825" cy="153350"/>
              </a:xfrm>
              <a:custGeom>
                <a:avLst/>
                <a:gdLst/>
                <a:ahLst/>
                <a:cxnLst/>
                <a:rect l="l" t="t" r="r" b="b"/>
                <a:pathLst>
                  <a:path w="38753" h="6134" extrusionOk="0">
                    <a:moveTo>
                      <a:pt x="3067" y="1"/>
                    </a:moveTo>
                    <a:cubicBezTo>
                      <a:pt x="1370" y="1"/>
                      <a:pt x="0" y="1371"/>
                      <a:pt x="0" y="3067"/>
                    </a:cubicBezTo>
                    <a:cubicBezTo>
                      <a:pt x="0" y="4763"/>
                      <a:pt x="1370" y="6133"/>
                      <a:pt x="3067" y="6133"/>
                    </a:cubicBezTo>
                    <a:lnTo>
                      <a:pt x="35687" y="6133"/>
                    </a:lnTo>
                    <a:cubicBezTo>
                      <a:pt x="37383" y="6133"/>
                      <a:pt x="38753" y="4763"/>
                      <a:pt x="38753" y="3067"/>
                    </a:cubicBezTo>
                    <a:cubicBezTo>
                      <a:pt x="38753" y="1371"/>
                      <a:pt x="37383" y="1"/>
                      <a:pt x="3568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48" name="Google Shape;1048;p36"/>
              <p:cNvSpPr/>
              <p:nvPr/>
            </p:nvSpPr>
            <p:spPr>
              <a:xfrm>
                <a:off x="3469100" y="2950450"/>
                <a:ext cx="662225" cy="152525"/>
              </a:xfrm>
              <a:custGeom>
                <a:avLst/>
                <a:gdLst/>
                <a:ahLst/>
                <a:cxnLst/>
                <a:rect l="l" t="t" r="r" b="b"/>
                <a:pathLst>
                  <a:path w="26489" h="6101" extrusionOk="0">
                    <a:moveTo>
                      <a:pt x="3067" y="1"/>
                    </a:moveTo>
                    <a:cubicBezTo>
                      <a:pt x="1371" y="1"/>
                      <a:pt x="1" y="1371"/>
                      <a:pt x="1" y="3067"/>
                    </a:cubicBezTo>
                    <a:cubicBezTo>
                      <a:pt x="1" y="4731"/>
                      <a:pt x="1371" y="6101"/>
                      <a:pt x="3067" y="6101"/>
                    </a:cubicBezTo>
                    <a:lnTo>
                      <a:pt x="23455" y="6101"/>
                    </a:lnTo>
                    <a:cubicBezTo>
                      <a:pt x="25118" y="6101"/>
                      <a:pt x="26488" y="4731"/>
                      <a:pt x="26488" y="3067"/>
                    </a:cubicBezTo>
                    <a:cubicBezTo>
                      <a:pt x="26488" y="1371"/>
                      <a:pt x="25118" y="1"/>
                      <a:pt x="2345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grpSp>
        <p:nvGrpSpPr>
          <p:cNvPr id="1055" name="Google Shape;1055;p36"/>
          <p:cNvGrpSpPr/>
          <p:nvPr/>
        </p:nvGrpSpPr>
        <p:grpSpPr>
          <a:xfrm>
            <a:off x="9315678" y="1533883"/>
            <a:ext cx="1674049" cy="1608209"/>
            <a:chOff x="1083775" y="238125"/>
            <a:chExt cx="5432875" cy="5219200"/>
          </a:xfrm>
        </p:grpSpPr>
        <p:sp>
          <p:nvSpPr>
            <p:cNvPr id="1056" name="Google Shape;1056;p36"/>
            <p:cNvSpPr/>
            <p:nvPr/>
          </p:nvSpPr>
          <p:spPr>
            <a:xfrm>
              <a:off x="1083775" y="238125"/>
              <a:ext cx="5432875" cy="5219200"/>
            </a:xfrm>
            <a:custGeom>
              <a:avLst/>
              <a:gdLst/>
              <a:ahLst/>
              <a:cxnLst/>
              <a:rect l="l" t="t" r="r" b="b"/>
              <a:pathLst>
                <a:path w="217315" h="208768" extrusionOk="0">
                  <a:moveTo>
                    <a:pt x="108658" y="0"/>
                  </a:moveTo>
                  <a:cubicBezTo>
                    <a:pt x="95186" y="0"/>
                    <a:pt x="80768" y="130"/>
                    <a:pt x="65828" y="424"/>
                  </a:cubicBezTo>
                  <a:cubicBezTo>
                    <a:pt x="64131" y="457"/>
                    <a:pt x="62794" y="1827"/>
                    <a:pt x="62827" y="3523"/>
                  </a:cubicBezTo>
                  <a:cubicBezTo>
                    <a:pt x="62859" y="5187"/>
                    <a:pt x="64229" y="6524"/>
                    <a:pt x="65893" y="6524"/>
                  </a:cubicBezTo>
                  <a:lnTo>
                    <a:pt x="65926" y="6524"/>
                  </a:lnTo>
                  <a:cubicBezTo>
                    <a:pt x="80833" y="6263"/>
                    <a:pt x="95218" y="6133"/>
                    <a:pt x="108658" y="6133"/>
                  </a:cubicBezTo>
                  <a:cubicBezTo>
                    <a:pt x="152270" y="6133"/>
                    <a:pt x="193078" y="7568"/>
                    <a:pt x="203712" y="7959"/>
                  </a:cubicBezTo>
                  <a:cubicBezTo>
                    <a:pt x="204854" y="21105"/>
                    <a:pt x="209453" y="81387"/>
                    <a:pt x="205017" y="149432"/>
                  </a:cubicBezTo>
                  <a:cubicBezTo>
                    <a:pt x="194089" y="149823"/>
                    <a:pt x="152303" y="151258"/>
                    <a:pt x="108658" y="151258"/>
                  </a:cubicBezTo>
                  <a:cubicBezTo>
                    <a:pt x="65045" y="151258"/>
                    <a:pt x="23226" y="149823"/>
                    <a:pt x="12298" y="149432"/>
                  </a:cubicBezTo>
                  <a:cubicBezTo>
                    <a:pt x="7862" y="81387"/>
                    <a:pt x="12462" y="21105"/>
                    <a:pt x="13603" y="7959"/>
                  </a:cubicBezTo>
                  <a:cubicBezTo>
                    <a:pt x="19149" y="7764"/>
                    <a:pt x="32849" y="7274"/>
                    <a:pt x="50757" y="6850"/>
                  </a:cubicBezTo>
                  <a:cubicBezTo>
                    <a:pt x="52454" y="6785"/>
                    <a:pt x="53791" y="5415"/>
                    <a:pt x="53758" y="3719"/>
                  </a:cubicBezTo>
                  <a:cubicBezTo>
                    <a:pt x="53694" y="2043"/>
                    <a:pt x="52324" y="717"/>
                    <a:pt x="50686" y="717"/>
                  </a:cubicBezTo>
                  <a:cubicBezTo>
                    <a:pt x="50667" y="717"/>
                    <a:pt x="50647" y="717"/>
                    <a:pt x="50627" y="718"/>
                  </a:cubicBezTo>
                  <a:cubicBezTo>
                    <a:pt x="27141" y="1272"/>
                    <a:pt x="10831" y="1957"/>
                    <a:pt x="10667" y="1957"/>
                  </a:cubicBezTo>
                  <a:cubicBezTo>
                    <a:pt x="9167" y="2022"/>
                    <a:pt x="7895" y="3197"/>
                    <a:pt x="7764" y="4697"/>
                  </a:cubicBezTo>
                  <a:cubicBezTo>
                    <a:pt x="7666" y="5513"/>
                    <a:pt x="1" y="84714"/>
                    <a:pt x="7764" y="169917"/>
                  </a:cubicBezTo>
                  <a:cubicBezTo>
                    <a:pt x="7895" y="171417"/>
                    <a:pt x="9134" y="172624"/>
                    <a:pt x="10667" y="172690"/>
                  </a:cubicBezTo>
                  <a:cubicBezTo>
                    <a:pt x="10733" y="172690"/>
                    <a:pt x="18562" y="173016"/>
                    <a:pt x="31055" y="173407"/>
                  </a:cubicBezTo>
                  <a:lnTo>
                    <a:pt x="31153" y="173407"/>
                  </a:lnTo>
                  <a:cubicBezTo>
                    <a:pt x="32784" y="173407"/>
                    <a:pt x="34154" y="172102"/>
                    <a:pt x="34186" y="170439"/>
                  </a:cubicBezTo>
                  <a:cubicBezTo>
                    <a:pt x="34252" y="168743"/>
                    <a:pt x="32914" y="167340"/>
                    <a:pt x="31251" y="167275"/>
                  </a:cubicBezTo>
                  <a:cubicBezTo>
                    <a:pt x="23063" y="167046"/>
                    <a:pt x="16898" y="166818"/>
                    <a:pt x="13603" y="166688"/>
                  </a:cubicBezTo>
                  <a:cubicBezTo>
                    <a:pt x="13277" y="162969"/>
                    <a:pt x="12984" y="159250"/>
                    <a:pt x="12723" y="155564"/>
                  </a:cubicBezTo>
                  <a:lnTo>
                    <a:pt x="12723" y="155564"/>
                  </a:lnTo>
                  <a:cubicBezTo>
                    <a:pt x="24596" y="155988"/>
                    <a:pt x="65762" y="157391"/>
                    <a:pt x="108658" y="157391"/>
                  </a:cubicBezTo>
                  <a:cubicBezTo>
                    <a:pt x="151553" y="157391"/>
                    <a:pt x="192719" y="155988"/>
                    <a:pt x="204593" y="155564"/>
                  </a:cubicBezTo>
                  <a:lnTo>
                    <a:pt x="204593" y="155564"/>
                  </a:lnTo>
                  <a:cubicBezTo>
                    <a:pt x="204332" y="159250"/>
                    <a:pt x="204038" y="162936"/>
                    <a:pt x="203712" y="166688"/>
                  </a:cubicBezTo>
                  <a:cubicBezTo>
                    <a:pt x="193045" y="167079"/>
                    <a:pt x="152270" y="168514"/>
                    <a:pt x="108658" y="168514"/>
                  </a:cubicBezTo>
                  <a:cubicBezTo>
                    <a:pt x="89151" y="168514"/>
                    <a:pt x="68111" y="168253"/>
                    <a:pt x="46093" y="167699"/>
                  </a:cubicBezTo>
                  <a:lnTo>
                    <a:pt x="46027" y="167699"/>
                  </a:lnTo>
                  <a:cubicBezTo>
                    <a:pt x="44364" y="167699"/>
                    <a:pt x="43026" y="169004"/>
                    <a:pt x="42961" y="170667"/>
                  </a:cubicBezTo>
                  <a:cubicBezTo>
                    <a:pt x="42929" y="172363"/>
                    <a:pt x="44266" y="173766"/>
                    <a:pt x="45962" y="173799"/>
                  </a:cubicBezTo>
                  <a:cubicBezTo>
                    <a:pt x="59858" y="174157"/>
                    <a:pt x="73395" y="174386"/>
                    <a:pt x="86411" y="174516"/>
                  </a:cubicBezTo>
                  <a:cubicBezTo>
                    <a:pt x="76788" y="193664"/>
                    <a:pt x="62305" y="203026"/>
                    <a:pt x="62174" y="203124"/>
                  </a:cubicBezTo>
                  <a:cubicBezTo>
                    <a:pt x="61033" y="203842"/>
                    <a:pt x="60478" y="205244"/>
                    <a:pt x="60869" y="206549"/>
                  </a:cubicBezTo>
                  <a:cubicBezTo>
                    <a:pt x="61228" y="207854"/>
                    <a:pt x="62435" y="208767"/>
                    <a:pt x="63805" y="208767"/>
                  </a:cubicBezTo>
                  <a:lnTo>
                    <a:pt x="116356" y="208767"/>
                  </a:lnTo>
                  <a:cubicBezTo>
                    <a:pt x="118052" y="208767"/>
                    <a:pt x="119422" y="207397"/>
                    <a:pt x="119422" y="205701"/>
                  </a:cubicBezTo>
                  <a:cubicBezTo>
                    <a:pt x="119422" y="204005"/>
                    <a:pt x="118052" y="202635"/>
                    <a:pt x="116356" y="202635"/>
                  </a:cubicBezTo>
                  <a:lnTo>
                    <a:pt x="72613" y="202635"/>
                  </a:lnTo>
                  <a:cubicBezTo>
                    <a:pt x="78549" y="197285"/>
                    <a:pt x="86998" y="188054"/>
                    <a:pt x="93163" y="174582"/>
                  </a:cubicBezTo>
                  <a:cubicBezTo>
                    <a:pt x="98448" y="174614"/>
                    <a:pt x="103601" y="174647"/>
                    <a:pt x="108658" y="174647"/>
                  </a:cubicBezTo>
                  <a:cubicBezTo>
                    <a:pt x="113877" y="174647"/>
                    <a:pt x="119063" y="174614"/>
                    <a:pt x="124152" y="174582"/>
                  </a:cubicBezTo>
                  <a:cubicBezTo>
                    <a:pt x="130317" y="188054"/>
                    <a:pt x="138766" y="197285"/>
                    <a:pt x="144703" y="202635"/>
                  </a:cubicBezTo>
                  <a:lnTo>
                    <a:pt x="130709" y="202635"/>
                  </a:lnTo>
                  <a:cubicBezTo>
                    <a:pt x="129045" y="202635"/>
                    <a:pt x="127675" y="204005"/>
                    <a:pt x="127675" y="205701"/>
                  </a:cubicBezTo>
                  <a:cubicBezTo>
                    <a:pt x="127675" y="207397"/>
                    <a:pt x="129045" y="208767"/>
                    <a:pt x="130709" y="208767"/>
                  </a:cubicBezTo>
                  <a:lnTo>
                    <a:pt x="153510" y="208767"/>
                  </a:lnTo>
                  <a:cubicBezTo>
                    <a:pt x="154880" y="208767"/>
                    <a:pt x="156054" y="207854"/>
                    <a:pt x="156446" y="206549"/>
                  </a:cubicBezTo>
                  <a:cubicBezTo>
                    <a:pt x="156837" y="205244"/>
                    <a:pt x="156283" y="203842"/>
                    <a:pt x="155141" y="203124"/>
                  </a:cubicBezTo>
                  <a:cubicBezTo>
                    <a:pt x="154978" y="203026"/>
                    <a:pt x="140560" y="193729"/>
                    <a:pt x="130904" y="174516"/>
                  </a:cubicBezTo>
                  <a:cubicBezTo>
                    <a:pt x="172234" y="174092"/>
                    <a:pt x="206256" y="172690"/>
                    <a:pt x="206648" y="172690"/>
                  </a:cubicBezTo>
                  <a:cubicBezTo>
                    <a:pt x="208181" y="172624"/>
                    <a:pt x="209420" y="171417"/>
                    <a:pt x="209551" y="169884"/>
                  </a:cubicBezTo>
                  <a:cubicBezTo>
                    <a:pt x="217314" y="84714"/>
                    <a:pt x="209649" y="5513"/>
                    <a:pt x="209551" y="4697"/>
                  </a:cubicBezTo>
                  <a:cubicBezTo>
                    <a:pt x="209420" y="3197"/>
                    <a:pt x="208181" y="2022"/>
                    <a:pt x="206648" y="1957"/>
                  </a:cubicBezTo>
                  <a:cubicBezTo>
                    <a:pt x="206191" y="1925"/>
                    <a:pt x="159316" y="0"/>
                    <a:pt x="10865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57" name="Google Shape;1057;p36"/>
            <p:cNvSpPr/>
            <p:nvPr/>
          </p:nvSpPr>
          <p:spPr>
            <a:xfrm>
              <a:off x="2602225" y="793475"/>
              <a:ext cx="2395975" cy="2839575"/>
            </a:xfrm>
            <a:custGeom>
              <a:avLst/>
              <a:gdLst/>
              <a:ahLst/>
              <a:cxnLst/>
              <a:rect l="l" t="t" r="r" b="b"/>
              <a:pathLst>
                <a:path w="95839" h="113583" extrusionOk="0">
                  <a:moveTo>
                    <a:pt x="47920" y="6100"/>
                  </a:moveTo>
                  <a:cubicBezTo>
                    <a:pt x="55683" y="6100"/>
                    <a:pt x="61620" y="8775"/>
                    <a:pt x="65502" y="14059"/>
                  </a:cubicBezTo>
                  <a:cubicBezTo>
                    <a:pt x="68013" y="17419"/>
                    <a:pt x="69579" y="21692"/>
                    <a:pt x="70427" y="26357"/>
                  </a:cubicBezTo>
                  <a:cubicBezTo>
                    <a:pt x="62201" y="25918"/>
                    <a:pt x="54444" y="25746"/>
                    <a:pt x="47323" y="25746"/>
                  </a:cubicBezTo>
                  <a:cubicBezTo>
                    <a:pt x="39083" y="25746"/>
                    <a:pt x="31694" y="25977"/>
                    <a:pt x="25412" y="26292"/>
                  </a:cubicBezTo>
                  <a:cubicBezTo>
                    <a:pt x="26260" y="21660"/>
                    <a:pt x="27826" y="17419"/>
                    <a:pt x="30337" y="14059"/>
                  </a:cubicBezTo>
                  <a:cubicBezTo>
                    <a:pt x="34219" y="8775"/>
                    <a:pt x="40156" y="6100"/>
                    <a:pt x="47920" y="6100"/>
                  </a:cubicBezTo>
                  <a:close/>
                  <a:moveTo>
                    <a:pt x="47920" y="0"/>
                  </a:moveTo>
                  <a:cubicBezTo>
                    <a:pt x="38101" y="0"/>
                    <a:pt x="30533" y="3490"/>
                    <a:pt x="25412" y="10406"/>
                  </a:cubicBezTo>
                  <a:cubicBezTo>
                    <a:pt x="22052" y="14907"/>
                    <a:pt x="20095" y="20583"/>
                    <a:pt x="19149" y="26651"/>
                  </a:cubicBezTo>
                  <a:cubicBezTo>
                    <a:pt x="8874" y="27303"/>
                    <a:pt x="2806" y="28118"/>
                    <a:pt x="2643" y="28151"/>
                  </a:cubicBezTo>
                  <a:cubicBezTo>
                    <a:pt x="1143" y="28347"/>
                    <a:pt x="1" y="29652"/>
                    <a:pt x="1" y="31185"/>
                  </a:cubicBezTo>
                  <a:cubicBezTo>
                    <a:pt x="1" y="67393"/>
                    <a:pt x="1" y="87356"/>
                    <a:pt x="5970" y="98936"/>
                  </a:cubicBezTo>
                  <a:cubicBezTo>
                    <a:pt x="9102" y="105069"/>
                    <a:pt x="13930" y="108918"/>
                    <a:pt x="21106" y="111071"/>
                  </a:cubicBezTo>
                  <a:cubicBezTo>
                    <a:pt x="27108" y="112865"/>
                    <a:pt x="34872" y="113582"/>
                    <a:pt x="47920" y="113582"/>
                  </a:cubicBezTo>
                  <a:cubicBezTo>
                    <a:pt x="66904" y="113582"/>
                    <a:pt x="78582" y="112180"/>
                    <a:pt x="85824" y="104677"/>
                  </a:cubicBezTo>
                  <a:cubicBezTo>
                    <a:pt x="93229" y="97044"/>
                    <a:pt x="95023" y="83768"/>
                    <a:pt x="95577" y="63413"/>
                  </a:cubicBezTo>
                  <a:cubicBezTo>
                    <a:pt x="95642" y="61717"/>
                    <a:pt x="94305" y="60314"/>
                    <a:pt x="92609" y="60249"/>
                  </a:cubicBezTo>
                  <a:cubicBezTo>
                    <a:pt x="92588" y="60249"/>
                    <a:pt x="92568" y="60248"/>
                    <a:pt x="92548" y="60248"/>
                  </a:cubicBezTo>
                  <a:cubicBezTo>
                    <a:pt x="90879" y="60248"/>
                    <a:pt x="89510" y="61574"/>
                    <a:pt x="89477" y="63217"/>
                  </a:cubicBezTo>
                  <a:cubicBezTo>
                    <a:pt x="88857" y="84942"/>
                    <a:pt x="86705" y="95022"/>
                    <a:pt x="81453" y="100437"/>
                  </a:cubicBezTo>
                  <a:cubicBezTo>
                    <a:pt x="77114" y="104906"/>
                    <a:pt x="70264" y="107483"/>
                    <a:pt x="47920" y="107483"/>
                  </a:cubicBezTo>
                  <a:cubicBezTo>
                    <a:pt x="35524" y="107483"/>
                    <a:pt x="28250" y="106830"/>
                    <a:pt x="22868" y="105232"/>
                  </a:cubicBezTo>
                  <a:cubicBezTo>
                    <a:pt x="17224" y="103536"/>
                    <a:pt x="13799" y="100828"/>
                    <a:pt x="11385" y="96163"/>
                  </a:cubicBezTo>
                  <a:cubicBezTo>
                    <a:pt x="6264" y="86149"/>
                    <a:pt x="6134" y="67458"/>
                    <a:pt x="6134" y="33892"/>
                  </a:cubicBezTo>
                  <a:cubicBezTo>
                    <a:pt x="8645" y="33599"/>
                    <a:pt x="12918" y="33207"/>
                    <a:pt x="18594" y="32816"/>
                  </a:cubicBezTo>
                  <a:lnTo>
                    <a:pt x="18594" y="32816"/>
                  </a:lnTo>
                  <a:cubicBezTo>
                    <a:pt x="18301" y="40449"/>
                    <a:pt x="19442" y="48278"/>
                    <a:pt x="21432" y="54899"/>
                  </a:cubicBezTo>
                  <a:cubicBezTo>
                    <a:pt x="21832" y="56205"/>
                    <a:pt x="23059" y="57054"/>
                    <a:pt x="24367" y="57054"/>
                  </a:cubicBezTo>
                  <a:cubicBezTo>
                    <a:pt x="24659" y="57054"/>
                    <a:pt x="24956" y="57011"/>
                    <a:pt x="25249" y="56922"/>
                  </a:cubicBezTo>
                  <a:cubicBezTo>
                    <a:pt x="26880" y="56432"/>
                    <a:pt x="27793" y="54736"/>
                    <a:pt x="27304" y="53105"/>
                  </a:cubicBezTo>
                  <a:cubicBezTo>
                    <a:pt x="25444" y="47038"/>
                    <a:pt x="24401" y="39601"/>
                    <a:pt x="24759" y="32424"/>
                  </a:cubicBezTo>
                  <a:cubicBezTo>
                    <a:pt x="31029" y="32096"/>
                    <a:pt x="38487" y="31859"/>
                    <a:pt x="46854" y="31859"/>
                  </a:cubicBezTo>
                  <a:cubicBezTo>
                    <a:pt x="54289" y="31859"/>
                    <a:pt x="62440" y="32046"/>
                    <a:pt x="71112" y="32522"/>
                  </a:cubicBezTo>
                  <a:cubicBezTo>
                    <a:pt x="71471" y="39633"/>
                    <a:pt x="70395" y="47071"/>
                    <a:pt x="68568" y="53105"/>
                  </a:cubicBezTo>
                  <a:cubicBezTo>
                    <a:pt x="68079" y="54736"/>
                    <a:pt x="68992" y="56432"/>
                    <a:pt x="70590" y="56922"/>
                  </a:cubicBezTo>
                  <a:cubicBezTo>
                    <a:pt x="70884" y="57020"/>
                    <a:pt x="71210" y="57085"/>
                    <a:pt x="71504" y="57085"/>
                  </a:cubicBezTo>
                  <a:cubicBezTo>
                    <a:pt x="72809" y="57085"/>
                    <a:pt x="74015" y="56204"/>
                    <a:pt x="74407" y="54899"/>
                  </a:cubicBezTo>
                  <a:cubicBezTo>
                    <a:pt x="76495" y="48114"/>
                    <a:pt x="77506" y="40090"/>
                    <a:pt x="77245" y="32881"/>
                  </a:cubicBezTo>
                  <a:lnTo>
                    <a:pt x="77245" y="32881"/>
                  </a:lnTo>
                  <a:cubicBezTo>
                    <a:pt x="81322" y="33175"/>
                    <a:pt x="85465" y="33501"/>
                    <a:pt x="89706" y="33925"/>
                  </a:cubicBezTo>
                  <a:cubicBezTo>
                    <a:pt x="89706" y="39307"/>
                    <a:pt x="89706" y="44396"/>
                    <a:pt x="89673" y="49060"/>
                  </a:cubicBezTo>
                  <a:cubicBezTo>
                    <a:pt x="89673" y="50757"/>
                    <a:pt x="91043" y="52127"/>
                    <a:pt x="92739" y="52159"/>
                  </a:cubicBezTo>
                  <a:cubicBezTo>
                    <a:pt x="94435" y="52159"/>
                    <a:pt x="95806" y="50789"/>
                    <a:pt x="95806" y="49093"/>
                  </a:cubicBezTo>
                  <a:cubicBezTo>
                    <a:pt x="95838" y="43613"/>
                    <a:pt x="95838" y="37578"/>
                    <a:pt x="95838" y="31185"/>
                  </a:cubicBezTo>
                  <a:cubicBezTo>
                    <a:pt x="95838" y="29619"/>
                    <a:pt x="94664" y="28314"/>
                    <a:pt x="93098" y="28151"/>
                  </a:cubicBezTo>
                  <a:cubicBezTo>
                    <a:pt x="87487" y="27531"/>
                    <a:pt x="82007" y="27075"/>
                    <a:pt x="76690" y="26716"/>
                  </a:cubicBezTo>
                  <a:cubicBezTo>
                    <a:pt x="75712" y="20224"/>
                    <a:pt x="73591" y="14679"/>
                    <a:pt x="70427" y="10406"/>
                  </a:cubicBezTo>
                  <a:cubicBezTo>
                    <a:pt x="65306" y="3490"/>
                    <a:pt x="57738" y="0"/>
                    <a:pt x="4792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58" name="Google Shape;1058;p36"/>
            <p:cNvSpPr/>
            <p:nvPr/>
          </p:nvSpPr>
          <p:spPr>
            <a:xfrm>
              <a:off x="3315800" y="2532100"/>
              <a:ext cx="968825" cy="153350"/>
            </a:xfrm>
            <a:custGeom>
              <a:avLst/>
              <a:gdLst/>
              <a:ahLst/>
              <a:cxnLst/>
              <a:rect l="l" t="t" r="r" b="b"/>
              <a:pathLst>
                <a:path w="38753" h="6134" extrusionOk="0">
                  <a:moveTo>
                    <a:pt x="3067" y="1"/>
                  </a:moveTo>
                  <a:cubicBezTo>
                    <a:pt x="1370" y="1"/>
                    <a:pt x="0" y="1371"/>
                    <a:pt x="0" y="3067"/>
                  </a:cubicBezTo>
                  <a:cubicBezTo>
                    <a:pt x="0" y="4763"/>
                    <a:pt x="1370" y="6133"/>
                    <a:pt x="3067" y="6133"/>
                  </a:cubicBezTo>
                  <a:lnTo>
                    <a:pt x="35687" y="6133"/>
                  </a:lnTo>
                  <a:cubicBezTo>
                    <a:pt x="37383" y="6133"/>
                    <a:pt x="38753" y="4763"/>
                    <a:pt x="38753" y="3067"/>
                  </a:cubicBezTo>
                  <a:cubicBezTo>
                    <a:pt x="38753" y="1371"/>
                    <a:pt x="37383" y="1"/>
                    <a:pt x="3568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59" name="Google Shape;1059;p36"/>
            <p:cNvSpPr/>
            <p:nvPr/>
          </p:nvSpPr>
          <p:spPr>
            <a:xfrm>
              <a:off x="3469100" y="2950450"/>
              <a:ext cx="662225" cy="152525"/>
            </a:xfrm>
            <a:custGeom>
              <a:avLst/>
              <a:gdLst/>
              <a:ahLst/>
              <a:cxnLst/>
              <a:rect l="l" t="t" r="r" b="b"/>
              <a:pathLst>
                <a:path w="26489" h="6101" extrusionOk="0">
                  <a:moveTo>
                    <a:pt x="3067" y="1"/>
                  </a:moveTo>
                  <a:cubicBezTo>
                    <a:pt x="1371" y="1"/>
                    <a:pt x="1" y="1371"/>
                    <a:pt x="1" y="3067"/>
                  </a:cubicBezTo>
                  <a:cubicBezTo>
                    <a:pt x="1" y="4731"/>
                    <a:pt x="1371" y="6101"/>
                    <a:pt x="3067" y="6101"/>
                  </a:cubicBezTo>
                  <a:lnTo>
                    <a:pt x="23455" y="6101"/>
                  </a:lnTo>
                  <a:cubicBezTo>
                    <a:pt x="25118" y="6101"/>
                    <a:pt x="26488" y="4731"/>
                    <a:pt x="26488" y="3067"/>
                  </a:cubicBezTo>
                  <a:cubicBezTo>
                    <a:pt x="26488" y="1371"/>
                    <a:pt x="25118" y="1"/>
                    <a:pt x="2345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2" name="Google Shape;1549;p44">
            <a:extLst>
              <a:ext uri="{FF2B5EF4-FFF2-40B4-BE49-F238E27FC236}">
                <a16:creationId xmlns:a16="http://schemas.microsoft.com/office/drawing/2014/main" id="{4EB19A83-90B9-1B4B-275B-25DB78E332BE}"/>
              </a:ext>
            </a:extLst>
          </p:cNvPr>
          <p:cNvSpPr txBox="1"/>
          <p:nvPr/>
        </p:nvSpPr>
        <p:spPr>
          <a:xfrm>
            <a:off x="3414062" y="564315"/>
            <a:ext cx="5139486" cy="333668"/>
          </a:xfrm>
          <a:prstGeom prst="rect">
            <a:avLst/>
          </a:prstGeom>
          <a:noFill/>
          <a:ln>
            <a:noFill/>
          </a:ln>
        </p:spPr>
        <p:txBody>
          <a:bodyPr spcFirstLastPara="1" wrap="square" lIns="121900" tIns="121900" rIns="121900" bIns="121900" anchor="ctr" anchorCtr="0">
            <a:noAutofit/>
          </a:bodyPr>
          <a:lstStyle/>
          <a:p>
            <a:pPr algn="ctr"/>
            <a:r>
              <a:rPr lang="fr-FR" sz="3200" b="1" i="1" u="sng" dirty="0" err="1">
                <a:solidFill>
                  <a:schemeClr val="accent4"/>
                </a:solidFill>
                <a:latin typeface="Fira Sans Extra Condensed Medium"/>
                <a:sym typeface="Fira Sans Extra Condensed Medium"/>
              </a:rPr>
              <a:t>Feature</a:t>
            </a:r>
            <a:r>
              <a:rPr lang="fr-FR" sz="3200" b="1" i="1" u="sng" dirty="0">
                <a:solidFill>
                  <a:schemeClr val="accent4"/>
                </a:solidFill>
                <a:latin typeface="Fira Sans Extra Condensed Medium"/>
                <a:sym typeface="Fira Sans Extra Condensed Medium"/>
              </a:rPr>
              <a:t> engineering</a:t>
            </a:r>
          </a:p>
        </p:txBody>
      </p:sp>
      <p:sp>
        <p:nvSpPr>
          <p:cNvPr id="6" name="ZoneTexte 5">
            <a:extLst>
              <a:ext uri="{FF2B5EF4-FFF2-40B4-BE49-F238E27FC236}">
                <a16:creationId xmlns:a16="http://schemas.microsoft.com/office/drawing/2014/main" id="{642273AB-F1C1-7B00-1367-C931BC6B0233}"/>
              </a:ext>
            </a:extLst>
          </p:cNvPr>
          <p:cNvSpPr txBox="1"/>
          <p:nvPr/>
        </p:nvSpPr>
        <p:spPr>
          <a:xfrm>
            <a:off x="7002676" y="3432858"/>
            <a:ext cx="6096000" cy="400110"/>
          </a:xfrm>
          <a:prstGeom prst="rect">
            <a:avLst/>
          </a:prstGeom>
          <a:noFill/>
        </p:spPr>
        <p:txBody>
          <a:bodyPr wrap="square">
            <a:spAutoFit/>
          </a:bodyPr>
          <a:lstStyle/>
          <a:p>
            <a:pPr algn="ctr"/>
            <a:r>
              <a:rPr lang="fr-FR" sz="2000" dirty="0" err="1">
                <a:solidFill>
                  <a:srgbClr val="C00000"/>
                </a:solidFill>
                <a:latin typeface="Helvetica Neue"/>
              </a:rPr>
              <a:t>haversine_distances</a:t>
            </a:r>
            <a:endParaRPr lang="fr-FR" sz="2000" dirty="0">
              <a:solidFill>
                <a:srgbClr val="C00000"/>
              </a:solidFill>
              <a:latin typeface="Helvetica Neue"/>
            </a:endParaRPr>
          </a:p>
        </p:txBody>
      </p:sp>
      <p:sp>
        <p:nvSpPr>
          <p:cNvPr id="8" name="ZoneTexte 7">
            <a:extLst>
              <a:ext uri="{FF2B5EF4-FFF2-40B4-BE49-F238E27FC236}">
                <a16:creationId xmlns:a16="http://schemas.microsoft.com/office/drawing/2014/main" id="{8DA84F47-C7ED-7864-FE9D-CC7B61DDACFB}"/>
              </a:ext>
            </a:extLst>
          </p:cNvPr>
          <p:cNvSpPr txBox="1"/>
          <p:nvPr/>
        </p:nvSpPr>
        <p:spPr>
          <a:xfrm>
            <a:off x="8304579" y="4352843"/>
            <a:ext cx="3397719" cy="2262671"/>
          </a:xfrm>
          <a:prstGeom prst="rect">
            <a:avLst/>
          </a:prstGeom>
          <a:noFill/>
        </p:spPr>
        <p:txBody>
          <a:bodyPr wrap="square">
            <a:spAutoFit/>
          </a:bodyPr>
          <a:lstStyle/>
          <a:p>
            <a:pPr algn="l">
              <a:lnSpc>
                <a:spcPct val="150000"/>
              </a:lnSpc>
            </a:pPr>
            <a:r>
              <a:rPr lang="fr-FR" sz="1600" dirty="0">
                <a:solidFill>
                  <a:srgbClr val="000000"/>
                </a:solidFill>
                <a:latin typeface="Helvetica Neue"/>
              </a:rPr>
              <a:t>La distance </a:t>
            </a:r>
            <a:r>
              <a:rPr lang="fr-FR" sz="1600" dirty="0" err="1">
                <a:solidFill>
                  <a:srgbClr val="000000"/>
                </a:solidFill>
                <a:latin typeface="Helvetica Neue"/>
              </a:rPr>
              <a:t>Haversine</a:t>
            </a:r>
            <a:r>
              <a:rPr lang="fr-FR" sz="1600" dirty="0">
                <a:solidFill>
                  <a:srgbClr val="000000"/>
                </a:solidFill>
                <a:latin typeface="Helvetica Neue"/>
              </a:rPr>
              <a:t> entre l'état du client et  le siège de </a:t>
            </a:r>
            <a:r>
              <a:rPr lang="fr-FR" sz="1600" dirty="0" err="1">
                <a:solidFill>
                  <a:srgbClr val="000000"/>
                </a:solidFill>
                <a:latin typeface="Helvetica Neue"/>
              </a:rPr>
              <a:t>Olist</a:t>
            </a:r>
            <a:r>
              <a:rPr lang="fr-FR" sz="1600" dirty="0">
                <a:solidFill>
                  <a:srgbClr val="000000"/>
                </a:solidFill>
                <a:latin typeface="Helvetica Neue"/>
              </a:rPr>
              <a:t>.</a:t>
            </a:r>
          </a:p>
          <a:p>
            <a:pPr algn="l">
              <a:lnSpc>
                <a:spcPct val="150000"/>
              </a:lnSpc>
            </a:pPr>
            <a:endParaRPr lang="fr-FR" sz="1600" dirty="0">
              <a:solidFill>
                <a:srgbClr val="000000"/>
              </a:solidFill>
              <a:latin typeface="Helvetica Neue"/>
            </a:endParaRPr>
          </a:p>
          <a:p>
            <a:pPr algn="l">
              <a:lnSpc>
                <a:spcPct val="150000"/>
              </a:lnSpc>
            </a:pPr>
            <a:r>
              <a:rPr lang="fr-FR" sz="1600" b="0" i="0" dirty="0">
                <a:solidFill>
                  <a:srgbClr val="000000"/>
                </a:solidFill>
                <a:effectLst/>
                <a:latin typeface="Helvetica Neue"/>
              </a:rPr>
              <a:t>Afin d'utiliser une variable de localisation </a:t>
            </a:r>
            <a:r>
              <a:rPr lang="fr-FR" sz="1600" b="0" i="0" dirty="0" err="1">
                <a:solidFill>
                  <a:srgbClr val="000000"/>
                </a:solidFill>
                <a:effectLst/>
                <a:latin typeface="Helvetica Neue"/>
              </a:rPr>
              <a:t>encodable</a:t>
            </a:r>
            <a:r>
              <a:rPr lang="fr-FR" sz="1600" b="0" i="0" dirty="0">
                <a:solidFill>
                  <a:srgbClr val="000000"/>
                </a:solidFill>
                <a:effectLst/>
                <a:latin typeface="Helvetica Neue"/>
              </a:rPr>
              <a:t> sans impact négatif sur nos modélisation.</a:t>
            </a:r>
            <a:endParaRPr lang="fr-FR" sz="1600" dirty="0">
              <a:solidFill>
                <a:srgbClr val="000000"/>
              </a:solidFill>
              <a:latin typeface="Helvetica Neue"/>
            </a:endParaRPr>
          </a:p>
        </p:txBody>
      </p:sp>
      <p:sp>
        <p:nvSpPr>
          <p:cNvPr id="3" name="ZoneTexte 2">
            <a:extLst>
              <a:ext uri="{FF2B5EF4-FFF2-40B4-BE49-F238E27FC236}">
                <a16:creationId xmlns:a16="http://schemas.microsoft.com/office/drawing/2014/main" id="{21A58D52-C98A-8BF3-8D69-8B30ECD44CD2}"/>
              </a:ext>
            </a:extLst>
          </p:cNvPr>
          <p:cNvSpPr txBox="1"/>
          <p:nvPr/>
        </p:nvSpPr>
        <p:spPr>
          <a:xfrm>
            <a:off x="11752446" y="6488668"/>
            <a:ext cx="439554" cy="369332"/>
          </a:xfrm>
          <a:prstGeom prst="rect">
            <a:avLst/>
          </a:prstGeom>
          <a:noFill/>
        </p:spPr>
        <p:txBody>
          <a:bodyPr wrap="square" rtlCol="0">
            <a:spAutoFit/>
          </a:bodyPr>
          <a:lstStyle/>
          <a:p>
            <a:r>
              <a:rPr lang="fr-FR"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4"/>
          <p:cNvSpPr/>
          <p:nvPr/>
        </p:nvSpPr>
        <p:spPr>
          <a:xfrm>
            <a:off x="3964078" y="1679900"/>
            <a:ext cx="4263845" cy="4264040"/>
          </a:xfrm>
          <a:custGeom>
            <a:avLst/>
            <a:gdLst/>
            <a:ahLst/>
            <a:cxnLst/>
            <a:rect l="l" t="t" r="r" b="b"/>
            <a:pathLst>
              <a:path w="21965" h="21966" extrusionOk="0">
                <a:moveTo>
                  <a:pt x="10966" y="1"/>
                </a:moveTo>
                <a:cubicBezTo>
                  <a:pt x="4917" y="1"/>
                  <a:pt x="1" y="4890"/>
                  <a:pt x="1" y="10966"/>
                </a:cubicBezTo>
                <a:cubicBezTo>
                  <a:pt x="1" y="17042"/>
                  <a:pt x="4917" y="21965"/>
                  <a:pt x="10966" y="21965"/>
                </a:cubicBezTo>
                <a:cubicBezTo>
                  <a:pt x="17042" y="21965"/>
                  <a:pt x="21965" y="17042"/>
                  <a:pt x="21965" y="10966"/>
                </a:cubicBezTo>
                <a:cubicBezTo>
                  <a:pt x="21965" y="4890"/>
                  <a:pt x="17042" y="1"/>
                  <a:pt x="10966" y="1"/>
                </a:cubicBezTo>
                <a:close/>
              </a:path>
            </a:pathLst>
          </a:custGeom>
          <a:solidFill>
            <a:schemeClr val="accent5"/>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0" name="Google Shape;970;p34"/>
          <p:cNvSpPr/>
          <p:nvPr/>
        </p:nvSpPr>
        <p:spPr>
          <a:xfrm>
            <a:off x="4363091" y="2081729"/>
            <a:ext cx="3465819" cy="3460383"/>
          </a:xfrm>
          <a:custGeom>
            <a:avLst/>
            <a:gdLst/>
            <a:ahLst/>
            <a:cxnLst/>
            <a:rect l="l" t="t" r="r" b="b"/>
            <a:pathLst>
              <a:path w="17854" h="17826" extrusionOk="0">
                <a:moveTo>
                  <a:pt x="8910" y="0"/>
                </a:moveTo>
                <a:cubicBezTo>
                  <a:pt x="3993" y="0"/>
                  <a:pt x="0" y="3993"/>
                  <a:pt x="0" y="8910"/>
                </a:cubicBezTo>
                <a:cubicBezTo>
                  <a:pt x="0" y="13833"/>
                  <a:pt x="3993" y="17826"/>
                  <a:pt x="8910" y="17826"/>
                </a:cubicBezTo>
                <a:cubicBezTo>
                  <a:pt x="13861" y="17826"/>
                  <a:pt x="17854" y="13833"/>
                  <a:pt x="17854" y="8910"/>
                </a:cubicBezTo>
                <a:cubicBezTo>
                  <a:pt x="17854" y="3993"/>
                  <a:pt x="13861" y="0"/>
                  <a:pt x="8910"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1" name="Google Shape;971;p34"/>
          <p:cNvSpPr/>
          <p:nvPr/>
        </p:nvSpPr>
        <p:spPr>
          <a:xfrm>
            <a:off x="4762382" y="2478410"/>
            <a:ext cx="2667237" cy="2667020"/>
          </a:xfrm>
          <a:custGeom>
            <a:avLst/>
            <a:gdLst/>
            <a:ahLst/>
            <a:cxnLst/>
            <a:rect l="l" t="t" r="r" b="b"/>
            <a:pathLst>
              <a:path w="12272" h="12271" extrusionOk="0">
                <a:moveTo>
                  <a:pt x="6133" y="0"/>
                </a:moveTo>
                <a:cubicBezTo>
                  <a:pt x="4459" y="0"/>
                  <a:pt x="2924" y="694"/>
                  <a:pt x="1792" y="1792"/>
                </a:cubicBezTo>
                <a:cubicBezTo>
                  <a:pt x="695" y="2896"/>
                  <a:pt x="1" y="4458"/>
                  <a:pt x="1" y="6132"/>
                </a:cubicBezTo>
                <a:cubicBezTo>
                  <a:pt x="1" y="7840"/>
                  <a:pt x="695" y="9374"/>
                  <a:pt x="1792" y="10472"/>
                </a:cubicBezTo>
                <a:cubicBezTo>
                  <a:pt x="2924" y="11604"/>
                  <a:pt x="4459" y="12270"/>
                  <a:pt x="6133" y="12270"/>
                </a:cubicBezTo>
                <a:cubicBezTo>
                  <a:pt x="7841" y="12270"/>
                  <a:pt x="9375" y="11604"/>
                  <a:pt x="10473" y="10472"/>
                </a:cubicBezTo>
                <a:cubicBezTo>
                  <a:pt x="11604" y="9374"/>
                  <a:pt x="12271" y="7840"/>
                  <a:pt x="12271" y="6132"/>
                </a:cubicBezTo>
                <a:cubicBezTo>
                  <a:pt x="12271" y="4458"/>
                  <a:pt x="11604" y="2896"/>
                  <a:pt x="10473" y="1792"/>
                </a:cubicBezTo>
                <a:cubicBezTo>
                  <a:pt x="9375" y="694"/>
                  <a:pt x="7841" y="0"/>
                  <a:pt x="6133"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2" name="Google Shape;972;p34"/>
          <p:cNvSpPr/>
          <p:nvPr/>
        </p:nvSpPr>
        <p:spPr>
          <a:xfrm>
            <a:off x="5178831" y="2894788"/>
            <a:ext cx="1834339" cy="1834265"/>
          </a:xfrm>
          <a:custGeom>
            <a:avLst/>
            <a:gdLst/>
            <a:ahLst/>
            <a:cxnLst/>
            <a:rect l="l" t="t" r="r" b="b"/>
            <a:pathLst>
              <a:path w="7237" h="7237" extrusionOk="0">
                <a:moveTo>
                  <a:pt x="3619" y="1"/>
                </a:moveTo>
                <a:cubicBezTo>
                  <a:pt x="1626" y="1"/>
                  <a:pt x="1" y="1626"/>
                  <a:pt x="1" y="3619"/>
                </a:cubicBezTo>
                <a:cubicBezTo>
                  <a:pt x="1" y="5619"/>
                  <a:pt x="1626" y="7236"/>
                  <a:pt x="3619" y="7236"/>
                </a:cubicBezTo>
                <a:cubicBezTo>
                  <a:pt x="5618" y="7236"/>
                  <a:pt x="7236" y="5619"/>
                  <a:pt x="7236" y="3619"/>
                </a:cubicBezTo>
                <a:cubicBezTo>
                  <a:pt x="7236" y="1626"/>
                  <a:pt x="5618" y="1"/>
                  <a:pt x="3619"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chemeClr val="dk1"/>
              </a:solidFill>
              <a:latin typeface="Fira Sans Extra Condensed Medium"/>
              <a:ea typeface="Fira Sans Extra Condensed Medium"/>
              <a:cs typeface="Fira Sans Extra Condensed Medium"/>
              <a:sym typeface="Fira Sans Extra Condensed Medium"/>
            </a:endParaRPr>
          </a:p>
        </p:txBody>
      </p:sp>
      <p:sp>
        <p:nvSpPr>
          <p:cNvPr id="973" name="Google Shape;973;p34"/>
          <p:cNvSpPr txBox="1">
            <a:spLocks noGrp="1"/>
          </p:cNvSpPr>
          <p:nvPr>
            <p:ph type="title"/>
          </p:nvPr>
        </p:nvSpPr>
        <p:spPr>
          <a:xfrm>
            <a:off x="-406949" y="660173"/>
            <a:ext cx="5486400" cy="428000"/>
          </a:xfrm>
          <a:prstGeom prst="rect">
            <a:avLst/>
          </a:prstGeom>
        </p:spPr>
        <p:txBody>
          <a:bodyPr spcFirstLastPara="1" wrap="square" lIns="121900" tIns="121900" rIns="121900" bIns="121900" anchor="ctr" anchorCtr="0">
            <a:noAutofit/>
          </a:bodyPr>
          <a:lstStyle/>
          <a:p>
            <a:r>
              <a:rPr lang="en" sz="2400" b="1" i="1" dirty="0">
                <a:solidFill>
                  <a:srgbClr val="C00000"/>
                </a:solidFill>
              </a:rPr>
              <a:t>Création du dataset client : </a:t>
            </a:r>
            <a:endParaRPr sz="2400" b="1" i="1" dirty="0">
              <a:solidFill>
                <a:srgbClr val="C00000"/>
              </a:solidFill>
            </a:endParaRPr>
          </a:p>
        </p:txBody>
      </p:sp>
      <p:sp>
        <p:nvSpPr>
          <p:cNvPr id="977" name="Google Shape;977;p34"/>
          <p:cNvSpPr txBox="1"/>
          <p:nvPr/>
        </p:nvSpPr>
        <p:spPr>
          <a:xfrm>
            <a:off x="250208" y="1754083"/>
            <a:ext cx="3814734" cy="713200"/>
          </a:xfrm>
          <a:prstGeom prst="rect">
            <a:avLst/>
          </a:prstGeom>
          <a:noFill/>
          <a:ln>
            <a:noFill/>
          </a:ln>
        </p:spPr>
        <p:txBody>
          <a:bodyPr spcFirstLastPara="1" wrap="square" lIns="121900" tIns="121900" rIns="121900" bIns="121900" anchor="ctr" anchorCtr="0">
            <a:noAutofit/>
          </a:bodyPr>
          <a:lstStyle/>
          <a:p>
            <a:pPr marL="285750" indent="-285750">
              <a:lnSpc>
                <a:spcPct val="150000"/>
              </a:lnSpc>
              <a:buFont typeface="Wingdings" panose="05000000000000000000" pitchFamily="2" charset="2"/>
              <a:buChar char="q"/>
            </a:pPr>
            <a:r>
              <a:rPr lang="fr-FR" dirty="0">
                <a:solidFill>
                  <a:srgbClr val="202124"/>
                </a:solidFill>
                <a:latin typeface="arial" panose="020B0604020202020204" pitchFamily="34" charset="0"/>
              </a:rPr>
              <a:t> </a:t>
            </a:r>
            <a:r>
              <a:rPr lang="fr-FR" sz="1600" dirty="0">
                <a:solidFill>
                  <a:srgbClr val="202124"/>
                </a:solidFill>
                <a:latin typeface="arial" panose="020B0604020202020204" pitchFamily="34" charset="0"/>
              </a:rPr>
              <a:t>Centrer les données obtenues sur le client.</a:t>
            </a:r>
            <a:endParaRPr sz="1600" dirty="0">
              <a:solidFill>
                <a:srgbClr val="202124"/>
              </a:solidFill>
              <a:latin typeface="arial" panose="020B0604020202020204" pitchFamily="34" charset="0"/>
              <a:sym typeface="Roboto"/>
            </a:endParaRPr>
          </a:p>
        </p:txBody>
      </p:sp>
      <p:sp>
        <p:nvSpPr>
          <p:cNvPr id="986" name="Google Shape;986;p34"/>
          <p:cNvSpPr/>
          <p:nvPr/>
        </p:nvSpPr>
        <p:spPr>
          <a:xfrm>
            <a:off x="5527506" y="3240719"/>
            <a:ext cx="1137005" cy="1136957"/>
          </a:xfrm>
          <a:custGeom>
            <a:avLst/>
            <a:gdLst/>
            <a:ahLst/>
            <a:cxnLst/>
            <a:rect l="l" t="t" r="r" b="b"/>
            <a:pathLst>
              <a:path w="7237" h="7237" extrusionOk="0">
                <a:moveTo>
                  <a:pt x="3619" y="1"/>
                </a:moveTo>
                <a:cubicBezTo>
                  <a:pt x="1626" y="1"/>
                  <a:pt x="1" y="1626"/>
                  <a:pt x="1" y="3619"/>
                </a:cubicBezTo>
                <a:cubicBezTo>
                  <a:pt x="1" y="5619"/>
                  <a:pt x="1626" y="7236"/>
                  <a:pt x="3619" y="7236"/>
                </a:cubicBezTo>
                <a:cubicBezTo>
                  <a:pt x="5618" y="7236"/>
                  <a:pt x="7236" y="5619"/>
                  <a:pt x="7236" y="3619"/>
                </a:cubicBezTo>
                <a:cubicBezTo>
                  <a:pt x="7236" y="1626"/>
                  <a:pt x="5618" y="1"/>
                  <a:pt x="3619" y="1"/>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2133" dirty="0">
                <a:solidFill>
                  <a:schemeClr val="dk1"/>
                </a:solidFill>
                <a:latin typeface="Fira Sans Extra Condensed Medium"/>
                <a:ea typeface="Fira Sans Extra Condensed Medium"/>
                <a:cs typeface="Fira Sans Extra Condensed Medium"/>
                <a:sym typeface="Fira Sans Extra Condensed Medium"/>
              </a:rPr>
              <a:t>client</a:t>
            </a:r>
            <a:endParaRPr sz="2133"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4" name="ZoneTexte 3">
            <a:extLst>
              <a:ext uri="{FF2B5EF4-FFF2-40B4-BE49-F238E27FC236}">
                <a16:creationId xmlns:a16="http://schemas.microsoft.com/office/drawing/2014/main" id="{BA4F0F9D-0102-DAC1-2224-B3E7862FF33F}"/>
              </a:ext>
            </a:extLst>
          </p:cNvPr>
          <p:cNvSpPr txBox="1"/>
          <p:nvPr/>
        </p:nvSpPr>
        <p:spPr>
          <a:xfrm>
            <a:off x="8021956" y="1679900"/>
            <a:ext cx="6353502" cy="338554"/>
          </a:xfrm>
          <a:prstGeom prst="rect">
            <a:avLst/>
          </a:prstGeom>
          <a:noFill/>
        </p:spPr>
        <p:txBody>
          <a:bodyPr wrap="square">
            <a:spAutoFit/>
          </a:bodyPr>
          <a:lstStyle/>
          <a:p>
            <a:pPr marL="285750" indent="-285750">
              <a:buFont typeface="Wingdings" panose="05000000000000000000" pitchFamily="2" charset="2"/>
              <a:buChar char="q"/>
            </a:pPr>
            <a:r>
              <a:rPr lang="en-US" sz="1600" dirty="0"/>
              <a:t>Group by </a:t>
            </a:r>
            <a:r>
              <a:rPr lang="en-US" sz="1600" dirty="0" err="1"/>
              <a:t>customer_unique_id</a:t>
            </a:r>
            <a:endParaRPr lang="fr-FR" sz="1600" dirty="0"/>
          </a:p>
        </p:txBody>
      </p:sp>
      <p:sp>
        <p:nvSpPr>
          <p:cNvPr id="6" name="ZoneTexte 5">
            <a:extLst>
              <a:ext uri="{FF2B5EF4-FFF2-40B4-BE49-F238E27FC236}">
                <a16:creationId xmlns:a16="http://schemas.microsoft.com/office/drawing/2014/main" id="{E4A1A75A-E5C5-5CA1-F065-622CE8069995}"/>
              </a:ext>
            </a:extLst>
          </p:cNvPr>
          <p:cNvSpPr txBox="1"/>
          <p:nvPr/>
        </p:nvSpPr>
        <p:spPr>
          <a:xfrm rot="10800000" flipV="1">
            <a:off x="9425722" y="2894788"/>
            <a:ext cx="3373377" cy="1323439"/>
          </a:xfrm>
          <a:prstGeom prst="rect">
            <a:avLst/>
          </a:prstGeom>
          <a:noFill/>
        </p:spPr>
        <p:txBody>
          <a:bodyPr wrap="square">
            <a:spAutoFit/>
          </a:bodyPr>
          <a:lstStyle/>
          <a:p>
            <a:pPr marL="285750" indent="-285750">
              <a:buFont typeface="Wingdings" panose="05000000000000000000" pitchFamily="2" charset="2"/>
              <a:buChar char="v"/>
            </a:pPr>
            <a:r>
              <a:rPr lang="fr-FR" sz="1600" dirty="0" err="1"/>
              <a:t>Sum</a:t>
            </a:r>
            <a:endParaRPr lang="fr-FR" sz="1600" dirty="0"/>
          </a:p>
          <a:p>
            <a:pPr marL="285750" indent="-285750">
              <a:buFont typeface="Wingdings" panose="05000000000000000000" pitchFamily="2" charset="2"/>
              <a:buChar char="v"/>
            </a:pPr>
            <a:endParaRPr lang="fr-FR" sz="1600" dirty="0"/>
          </a:p>
          <a:p>
            <a:r>
              <a:rPr lang="fr-FR" sz="1600" dirty="0"/>
              <a:t>ou</a:t>
            </a:r>
          </a:p>
          <a:p>
            <a:pPr marL="285750" indent="-285750">
              <a:buFont typeface="Wingdings" panose="05000000000000000000" pitchFamily="2" charset="2"/>
              <a:buChar char="v"/>
            </a:pPr>
            <a:endParaRPr lang="fr-FR" sz="1600" dirty="0"/>
          </a:p>
          <a:p>
            <a:pPr marL="285750" indent="-285750">
              <a:buFont typeface="Wingdings" panose="05000000000000000000" pitchFamily="2" charset="2"/>
              <a:buChar char="v"/>
            </a:pPr>
            <a:r>
              <a:rPr lang="fr-FR" sz="1600" dirty="0" err="1"/>
              <a:t>Mean</a:t>
            </a:r>
            <a:r>
              <a:rPr lang="fr-FR" sz="1600" dirty="0"/>
              <a:t> </a:t>
            </a:r>
          </a:p>
        </p:txBody>
      </p:sp>
      <p:sp>
        <p:nvSpPr>
          <p:cNvPr id="8" name="ZoneTexte 7">
            <a:extLst>
              <a:ext uri="{FF2B5EF4-FFF2-40B4-BE49-F238E27FC236}">
                <a16:creationId xmlns:a16="http://schemas.microsoft.com/office/drawing/2014/main" id="{0608B7EC-447A-01EC-135F-F76853C774A0}"/>
              </a:ext>
            </a:extLst>
          </p:cNvPr>
          <p:cNvSpPr txBox="1"/>
          <p:nvPr/>
        </p:nvSpPr>
        <p:spPr>
          <a:xfrm>
            <a:off x="682160" y="3171749"/>
            <a:ext cx="2882627" cy="2585323"/>
          </a:xfrm>
          <a:prstGeom prst="rect">
            <a:avLst/>
          </a:prstGeom>
          <a:noFill/>
        </p:spPr>
        <p:txBody>
          <a:bodyPr wrap="square">
            <a:spAutoFit/>
          </a:bodyPr>
          <a:lstStyle/>
          <a:p>
            <a:pPr marL="285750" indent="-285750">
              <a:buFont typeface="Wingdings" panose="05000000000000000000" pitchFamily="2" charset="2"/>
              <a:buChar char="v"/>
            </a:pPr>
            <a:r>
              <a:rPr lang="fr-FR" dirty="0" err="1"/>
              <a:t>payment_installments</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 </a:t>
            </a:r>
            <a:r>
              <a:rPr lang="fr-FR" dirty="0" err="1"/>
              <a:t>freight_value</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 </a:t>
            </a:r>
            <a:r>
              <a:rPr lang="fr-FR" dirty="0" err="1"/>
              <a:t>payment_sequential</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 </a:t>
            </a:r>
            <a:r>
              <a:rPr lang="fr-FR" dirty="0" err="1"/>
              <a:t>payment_value</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 </a:t>
            </a:r>
            <a:r>
              <a:rPr lang="fr-FR" dirty="0" err="1"/>
              <a:t>review_score</a:t>
            </a:r>
            <a:endParaRPr lang="fr-FR" dirty="0"/>
          </a:p>
        </p:txBody>
      </p:sp>
      <p:sp>
        <p:nvSpPr>
          <p:cNvPr id="2" name="ZoneTexte 1">
            <a:extLst>
              <a:ext uri="{FF2B5EF4-FFF2-40B4-BE49-F238E27FC236}">
                <a16:creationId xmlns:a16="http://schemas.microsoft.com/office/drawing/2014/main" id="{2C51A06E-D97D-1B9D-E829-CB28436DE5DE}"/>
              </a:ext>
            </a:extLst>
          </p:cNvPr>
          <p:cNvSpPr txBox="1"/>
          <p:nvPr/>
        </p:nvSpPr>
        <p:spPr>
          <a:xfrm>
            <a:off x="11752446" y="6488668"/>
            <a:ext cx="439554" cy="369332"/>
          </a:xfrm>
          <a:prstGeom prst="rect">
            <a:avLst/>
          </a:prstGeom>
          <a:noFill/>
        </p:spPr>
        <p:txBody>
          <a:bodyPr wrap="square" rtlCol="0">
            <a:spAutoFit/>
          </a:bodyPr>
          <a:lstStyle/>
          <a:p>
            <a:r>
              <a:rPr lang="fr-FR"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a:solidFill>
                <a:schemeClr val="accent2"/>
              </a:solidFill>
            </a:endParaRPr>
          </a:p>
        </p:txBody>
      </p:sp>
      <p:sp>
        <p:nvSpPr>
          <p:cNvPr id="4" name="Google Shape;126;p16">
            <a:extLst>
              <a:ext uri="{FF2B5EF4-FFF2-40B4-BE49-F238E27FC236}">
                <a16:creationId xmlns:a16="http://schemas.microsoft.com/office/drawing/2014/main" id="{6412459A-85AF-5403-D408-BA747C741C4C}"/>
              </a:ext>
            </a:extLst>
          </p:cNvPr>
          <p:cNvSpPr/>
          <p:nvPr/>
        </p:nvSpPr>
        <p:spPr>
          <a:xfrm>
            <a:off x="1930942" y="1440486"/>
            <a:ext cx="916587" cy="828253"/>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03</a:t>
            </a:r>
            <a:endParaRPr sz="2000" dirty="0">
              <a:solidFill>
                <a:srgbClr val="FFFFFF"/>
              </a:solidFill>
            </a:endParaRPr>
          </a:p>
        </p:txBody>
      </p:sp>
      <p:sp>
        <p:nvSpPr>
          <p:cNvPr id="7" name="Google Shape;114;p16">
            <a:extLst>
              <a:ext uri="{FF2B5EF4-FFF2-40B4-BE49-F238E27FC236}">
                <a16:creationId xmlns:a16="http://schemas.microsoft.com/office/drawing/2014/main" id="{E09F0956-E407-2F10-01F7-CFB60896FA90}"/>
              </a:ext>
            </a:extLst>
          </p:cNvPr>
          <p:cNvSpPr txBox="1"/>
          <p:nvPr/>
        </p:nvSpPr>
        <p:spPr>
          <a:xfrm>
            <a:off x="661210" y="3142600"/>
            <a:ext cx="4039154" cy="572800"/>
          </a:xfrm>
          <a:prstGeom prst="rect">
            <a:avLst/>
          </a:prstGeom>
          <a:noFill/>
          <a:ln>
            <a:noFill/>
          </a:ln>
        </p:spPr>
        <p:txBody>
          <a:bodyPr spcFirstLastPara="1" wrap="square" lIns="121900" tIns="121900" rIns="121900" bIns="121900" anchor="ctr" anchorCtr="0">
            <a:noAutofit/>
          </a:bodyPr>
          <a:lstStyle/>
          <a:p>
            <a:pPr algn="ctr"/>
            <a:r>
              <a:rPr lang="fr-FR" sz="3600" b="1" i="1" u="sng" dirty="0">
                <a:solidFill>
                  <a:schemeClr val="accent1"/>
                </a:solidFill>
                <a:latin typeface="Fira Sans Extra Condensed Medium"/>
                <a:ea typeface="Fira Sans Extra Condensed Medium"/>
                <a:cs typeface="Fira Sans Extra Condensed Medium"/>
                <a:sym typeface="Fira Sans Extra Condensed Medium"/>
              </a:rPr>
              <a:t>Les différentes approches de modélisation</a:t>
            </a:r>
          </a:p>
        </p:txBody>
      </p:sp>
      <p:sp>
        <p:nvSpPr>
          <p:cNvPr id="2" name="ZoneTexte 1">
            <a:extLst>
              <a:ext uri="{FF2B5EF4-FFF2-40B4-BE49-F238E27FC236}">
                <a16:creationId xmlns:a16="http://schemas.microsoft.com/office/drawing/2014/main" id="{A8280B4E-8ACF-4BB0-14E6-6F9D2DEC0635}"/>
              </a:ext>
            </a:extLst>
          </p:cNvPr>
          <p:cNvSpPr txBox="1"/>
          <p:nvPr/>
        </p:nvSpPr>
        <p:spPr>
          <a:xfrm>
            <a:off x="11752446" y="6488668"/>
            <a:ext cx="439554" cy="369332"/>
          </a:xfrm>
          <a:prstGeom prst="rect">
            <a:avLst/>
          </a:prstGeom>
          <a:noFill/>
        </p:spPr>
        <p:txBody>
          <a:bodyPr wrap="square" rtlCol="0">
            <a:spAutoFit/>
          </a:bodyPr>
          <a:lstStyle/>
          <a:p>
            <a:r>
              <a:rPr lang="fr-FR" dirty="0"/>
              <a:t>14</a:t>
            </a:r>
          </a:p>
        </p:txBody>
      </p:sp>
    </p:spTree>
    <p:extLst>
      <p:ext uri="{BB962C8B-B14F-4D97-AF65-F5344CB8AC3E}">
        <p14:creationId xmlns:p14="http://schemas.microsoft.com/office/powerpoint/2010/main" val="1212660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1"/>
          <p:cNvSpPr/>
          <p:nvPr/>
        </p:nvSpPr>
        <p:spPr>
          <a:xfrm>
            <a:off x="8714352" y="2826452"/>
            <a:ext cx="1806504" cy="2186457"/>
          </a:xfrm>
          <a:custGeom>
            <a:avLst/>
            <a:gdLst/>
            <a:ahLst/>
            <a:cxnLst/>
            <a:rect l="l" t="t" r="r" b="b"/>
            <a:pathLst>
              <a:path w="26050" h="30093" extrusionOk="0">
                <a:moveTo>
                  <a:pt x="13040" y="1"/>
                </a:moveTo>
                <a:lnTo>
                  <a:pt x="0" y="7539"/>
                </a:lnTo>
                <a:lnTo>
                  <a:pt x="0" y="22584"/>
                </a:lnTo>
                <a:lnTo>
                  <a:pt x="13040" y="30092"/>
                </a:lnTo>
                <a:lnTo>
                  <a:pt x="26049" y="22584"/>
                </a:lnTo>
                <a:lnTo>
                  <a:pt x="26049" y="7539"/>
                </a:lnTo>
                <a:lnTo>
                  <a:pt x="13040" y="1"/>
                </a:lnTo>
                <a:close/>
              </a:path>
            </a:pathLst>
          </a:custGeom>
          <a:solidFill>
            <a:schemeClr val="accent3"/>
          </a:solidFill>
          <a:ln>
            <a:noFill/>
          </a:ln>
        </p:spPr>
        <p:txBody>
          <a:bodyPr spcFirstLastPara="1" wrap="square" lIns="121900" tIns="121900" rIns="121900" bIns="121900" anchor="ctr" anchorCtr="0">
            <a:noAutofit/>
          </a:bodyPr>
          <a:lstStyle/>
          <a:p>
            <a:pPr algn="ctr"/>
            <a:r>
              <a:rPr lang="fr-FR" sz="1600" b="1" u="sng" dirty="0" err="1">
                <a:solidFill>
                  <a:schemeClr val="lt1"/>
                </a:solidFill>
                <a:latin typeface="Fira Sans Extra Condensed Medium"/>
              </a:rPr>
              <a:t>Monetary</a:t>
            </a:r>
            <a:r>
              <a:rPr lang="fr-FR" sz="1600" b="1" dirty="0">
                <a:solidFill>
                  <a:schemeClr val="lt1"/>
                </a:solidFill>
                <a:latin typeface="Fira Sans Extra Condensed Medium"/>
              </a:rPr>
              <a:t> :</a:t>
            </a:r>
          </a:p>
          <a:p>
            <a:pPr algn="l"/>
            <a:endParaRPr lang="fr-FR" sz="1600" b="1" dirty="0">
              <a:solidFill>
                <a:schemeClr val="lt1"/>
              </a:solidFill>
              <a:latin typeface="Fira Sans Extra Condensed Medium"/>
            </a:endParaRPr>
          </a:p>
          <a:p>
            <a:pPr algn="ctr"/>
            <a:r>
              <a:rPr lang="fr-FR" sz="1600" b="1" dirty="0">
                <a:solidFill>
                  <a:schemeClr val="lt1"/>
                </a:solidFill>
                <a:latin typeface="Fira Sans Extra Condensed Medium"/>
              </a:rPr>
              <a:t>La somme totale que chaque client a payé</a:t>
            </a:r>
          </a:p>
        </p:txBody>
      </p:sp>
      <p:sp>
        <p:nvSpPr>
          <p:cNvPr id="880" name="Google Shape;880;p31"/>
          <p:cNvSpPr/>
          <p:nvPr/>
        </p:nvSpPr>
        <p:spPr>
          <a:xfrm>
            <a:off x="5148547" y="1913427"/>
            <a:ext cx="1894973" cy="2188637"/>
          </a:xfrm>
          <a:custGeom>
            <a:avLst/>
            <a:gdLst/>
            <a:ahLst/>
            <a:cxnLst/>
            <a:rect l="l" t="t" r="r" b="b"/>
            <a:pathLst>
              <a:path w="26080" h="30123" extrusionOk="0">
                <a:moveTo>
                  <a:pt x="13040" y="0"/>
                </a:moveTo>
                <a:lnTo>
                  <a:pt x="0" y="7538"/>
                </a:lnTo>
                <a:lnTo>
                  <a:pt x="0" y="22584"/>
                </a:lnTo>
                <a:lnTo>
                  <a:pt x="13040" y="30122"/>
                </a:lnTo>
                <a:lnTo>
                  <a:pt x="26080" y="22584"/>
                </a:lnTo>
                <a:lnTo>
                  <a:pt x="26080" y="7538"/>
                </a:lnTo>
                <a:lnTo>
                  <a:pt x="13040" y="0"/>
                </a:lnTo>
                <a:close/>
              </a:path>
            </a:pathLst>
          </a:custGeom>
          <a:solidFill>
            <a:schemeClr val="accent2"/>
          </a:solidFill>
          <a:ln>
            <a:noFill/>
          </a:ln>
        </p:spPr>
        <p:txBody>
          <a:bodyPr spcFirstLastPara="1" wrap="square" lIns="121900" tIns="121900" rIns="121900" bIns="121900" anchor="ctr" anchorCtr="0">
            <a:noAutofit/>
          </a:bodyPr>
          <a:lstStyle/>
          <a:p>
            <a:pPr algn="ctr"/>
            <a:r>
              <a:rPr lang="fr-FR" sz="1600" b="1" u="sng" dirty="0">
                <a:solidFill>
                  <a:schemeClr val="lt1"/>
                </a:solidFill>
                <a:latin typeface="Fira Sans Extra Condensed Medium"/>
              </a:rPr>
              <a:t>Frequency:</a:t>
            </a:r>
          </a:p>
          <a:p>
            <a:pPr algn="l"/>
            <a:endParaRPr lang="fr-FR" sz="1600" b="1" dirty="0">
              <a:solidFill>
                <a:schemeClr val="lt1"/>
              </a:solidFill>
              <a:latin typeface="Fira Sans Extra Condensed Medium"/>
            </a:endParaRPr>
          </a:p>
          <a:p>
            <a:pPr algn="ctr"/>
            <a:r>
              <a:rPr lang="fr-FR" sz="1600" b="1" dirty="0">
                <a:solidFill>
                  <a:schemeClr val="lt1"/>
                </a:solidFill>
                <a:latin typeface="Fira Sans Extra Condensed Medium"/>
              </a:rPr>
              <a:t>Nombre d'achats effectués par chaque client</a:t>
            </a:r>
          </a:p>
        </p:txBody>
      </p:sp>
      <p:sp>
        <p:nvSpPr>
          <p:cNvPr id="881" name="Google Shape;881;p31"/>
          <p:cNvSpPr/>
          <p:nvPr/>
        </p:nvSpPr>
        <p:spPr>
          <a:xfrm>
            <a:off x="1584856" y="2826452"/>
            <a:ext cx="1894973" cy="2186457"/>
          </a:xfrm>
          <a:custGeom>
            <a:avLst/>
            <a:gdLst/>
            <a:ahLst/>
            <a:cxnLst/>
            <a:rect l="l" t="t" r="r" b="b"/>
            <a:pathLst>
              <a:path w="26080" h="30093" extrusionOk="0">
                <a:moveTo>
                  <a:pt x="13040" y="1"/>
                </a:moveTo>
                <a:lnTo>
                  <a:pt x="0" y="7539"/>
                </a:lnTo>
                <a:lnTo>
                  <a:pt x="0" y="22584"/>
                </a:lnTo>
                <a:lnTo>
                  <a:pt x="13040" y="30092"/>
                </a:lnTo>
                <a:lnTo>
                  <a:pt x="26080" y="22584"/>
                </a:lnTo>
                <a:lnTo>
                  <a:pt x="26080" y="7539"/>
                </a:lnTo>
                <a:lnTo>
                  <a:pt x="13040"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888" name="Google Shape;888;p31"/>
          <p:cNvSpPr txBox="1"/>
          <p:nvPr/>
        </p:nvSpPr>
        <p:spPr>
          <a:xfrm>
            <a:off x="1728610" y="3590581"/>
            <a:ext cx="1527188" cy="460981"/>
          </a:xfrm>
          <a:prstGeom prst="rect">
            <a:avLst/>
          </a:prstGeom>
          <a:solidFill>
            <a:schemeClr val="accent1"/>
          </a:solidFill>
          <a:ln>
            <a:noFill/>
          </a:ln>
        </p:spPr>
        <p:txBody>
          <a:bodyPr spcFirstLastPara="1" wrap="square" lIns="121900" tIns="121900" rIns="121900" bIns="121900" anchor="ctr" anchorCtr="0">
            <a:noAutofit/>
          </a:bodyPr>
          <a:lstStyle/>
          <a:p>
            <a:pPr algn="ctr"/>
            <a:r>
              <a:rPr lang="fr-FR" sz="1600" b="1" u="sng" dirty="0" err="1">
                <a:solidFill>
                  <a:schemeClr val="lt1"/>
                </a:solidFill>
                <a:latin typeface="Fira Sans Extra Condensed Medium"/>
                <a:ea typeface="Fira Sans Extra Condensed Medium"/>
                <a:cs typeface="Fira Sans Extra Condensed Medium"/>
                <a:sym typeface="Fira Sans Extra Condensed Medium"/>
              </a:rPr>
              <a:t>Recency</a:t>
            </a:r>
            <a:r>
              <a:rPr lang="fr-FR" sz="1600" b="1" u="sng" dirty="0">
                <a:solidFill>
                  <a:schemeClr val="lt1"/>
                </a:solidFill>
                <a:latin typeface="Fira Sans Extra Condensed Medium"/>
                <a:ea typeface="Fira Sans Extra Condensed Medium"/>
                <a:cs typeface="Fira Sans Extra Condensed Medium"/>
                <a:sym typeface="Fira Sans Extra Condensed Medium"/>
              </a:rPr>
              <a:t> </a:t>
            </a:r>
            <a:r>
              <a:rPr lang="fr-FR" sz="1600" b="1" dirty="0">
                <a:solidFill>
                  <a:schemeClr val="lt1"/>
                </a:solidFill>
                <a:latin typeface="Fira Sans Extra Condensed Medium"/>
                <a:ea typeface="Fira Sans Extra Condensed Medium"/>
                <a:cs typeface="Fira Sans Extra Condensed Medium"/>
                <a:sym typeface="Fira Sans Extra Condensed Medium"/>
              </a:rPr>
              <a:t>:</a:t>
            </a:r>
          </a:p>
          <a:p>
            <a:pPr algn="ctr"/>
            <a:endParaRPr lang="fr-FR" sz="1600" b="1" dirty="0">
              <a:solidFill>
                <a:schemeClr val="lt1"/>
              </a:solidFill>
              <a:latin typeface="Fira Sans Extra Condensed Medium"/>
              <a:ea typeface="Fira Sans Extra Condensed Medium"/>
              <a:cs typeface="Fira Sans Extra Condensed Medium"/>
              <a:sym typeface="Fira Sans Extra Condensed Medium"/>
            </a:endParaRPr>
          </a:p>
          <a:p>
            <a:pPr algn="ctr"/>
            <a:r>
              <a:rPr lang="fr-FR" sz="1600" b="1" dirty="0">
                <a:solidFill>
                  <a:schemeClr val="lt1"/>
                </a:solidFill>
                <a:latin typeface="Fira Sans Extra Condensed Medium"/>
                <a:ea typeface="Fira Sans Extra Condensed Medium"/>
                <a:cs typeface="Fira Sans Extra Condensed Medium"/>
                <a:sym typeface="Fira Sans Extra Condensed Medium"/>
              </a:rPr>
              <a:t> Date depuis la dernière Date d'achat</a:t>
            </a:r>
          </a:p>
        </p:txBody>
      </p:sp>
      <p:cxnSp>
        <p:nvCxnSpPr>
          <p:cNvPr id="901" name="Google Shape;901;p31"/>
          <p:cNvCxnSpPr/>
          <p:nvPr/>
        </p:nvCxnSpPr>
        <p:spPr>
          <a:xfrm>
            <a:off x="3562351" y="4534700"/>
            <a:ext cx="1655600" cy="707600"/>
          </a:xfrm>
          <a:prstGeom prst="straightConnector1">
            <a:avLst/>
          </a:prstGeom>
          <a:noFill/>
          <a:ln w="28575" cap="flat" cmpd="sng">
            <a:solidFill>
              <a:schemeClr val="accent1"/>
            </a:solidFill>
            <a:prstDash val="solid"/>
            <a:round/>
            <a:headEnd type="none" w="med" len="med"/>
            <a:tailEnd type="none" w="med" len="med"/>
          </a:ln>
        </p:spPr>
      </p:cxnSp>
      <p:cxnSp>
        <p:nvCxnSpPr>
          <p:cNvPr id="902" name="Google Shape;902;p31"/>
          <p:cNvCxnSpPr/>
          <p:nvPr/>
        </p:nvCxnSpPr>
        <p:spPr>
          <a:xfrm flipH="1">
            <a:off x="7008451" y="4560100"/>
            <a:ext cx="1621200" cy="656800"/>
          </a:xfrm>
          <a:prstGeom prst="straightConnector1">
            <a:avLst/>
          </a:prstGeom>
          <a:noFill/>
          <a:ln w="28575" cap="flat" cmpd="sng">
            <a:solidFill>
              <a:schemeClr val="accent3"/>
            </a:solidFill>
            <a:prstDash val="solid"/>
            <a:round/>
            <a:headEnd type="none" w="med" len="med"/>
            <a:tailEnd type="none" w="med" len="med"/>
          </a:ln>
        </p:spPr>
      </p:cxnSp>
      <p:cxnSp>
        <p:nvCxnSpPr>
          <p:cNvPr id="903" name="Google Shape;903;p31"/>
          <p:cNvCxnSpPr/>
          <p:nvPr/>
        </p:nvCxnSpPr>
        <p:spPr>
          <a:xfrm>
            <a:off x="6096033" y="4147053"/>
            <a:ext cx="0" cy="580000"/>
          </a:xfrm>
          <a:prstGeom prst="straightConnector1">
            <a:avLst/>
          </a:prstGeom>
          <a:noFill/>
          <a:ln w="28575" cap="flat" cmpd="sng">
            <a:solidFill>
              <a:schemeClr val="accent2"/>
            </a:solidFill>
            <a:prstDash val="solid"/>
            <a:round/>
            <a:headEnd type="none" w="med" len="med"/>
            <a:tailEnd type="none" w="med" len="med"/>
          </a:ln>
        </p:spPr>
      </p:cxnSp>
      <p:sp>
        <p:nvSpPr>
          <p:cNvPr id="904" name="Google Shape;904;p31"/>
          <p:cNvSpPr/>
          <p:nvPr/>
        </p:nvSpPr>
        <p:spPr>
          <a:xfrm>
            <a:off x="5737913" y="1290167"/>
            <a:ext cx="716244" cy="826455"/>
          </a:xfrm>
          <a:custGeom>
            <a:avLst/>
            <a:gdLst/>
            <a:ahLst/>
            <a:cxnLst/>
            <a:rect l="l" t="t" r="r" b="b"/>
            <a:pathLst>
              <a:path w="26080" h="30093" extrusionOk="0">
                <a:moveTo>
                  <a:pt x="13040" y="1"/>
                </a:moveTo>
                <a:lnTo>
                  <a:pt x="0" y="7539"/>
                </a:lnTo>
                <a:lnTo>
                  <a:pt x="0" y="22584"/>
                </a:lnTo>
                <a:lnTo>
                  <a:pt x="13040" y="30092"/>
                </a:lnTo>
                <a:lnTo>
                  <a:pt x="26080" y="22584"/>
                </a:lnTo>
                <a:lnTo>
                  <a:pt x="26080" y="7539"/>
                </a:lnTo>
                <a:lnTo>
                  <a:pt x="13040" y="1"/>
                </a:ln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2267" dirty="0">
                <a:solidFill>
                  <a:schemeClr val="lt1"/>
                </a:solidFill>
                <a:latin typeface="Fira Sans Extra Condensed Medium"/>
                <a:ea typeface="Fira Sans Extra Condensed Medium"/>
                <a:cs typeface="Fira Sans Extra Condensed Medium"/>
                <a:sym typeface="Fira Sans Extra Condensed Medium"/>
              </a:rPr>
              <a:t>F</a:t>
            </a:r>
            <a:endParaRPr sz="2267"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905" name="Google Shape;905;p31"/>
          <p:cNvSpPr/>
          <p:nvPr/>
        </p:nvSpPr>
        <p:spPr>
          <a:xfrm>
            <a:off x="9301603" y="2092366"/>
            <a:ext cx="717443" cy="826455"/>
          </a:xfrm>
          <a:custGeom>
            <a:avLst/>
            <a:gdLst/>
            <a:ahLst/>
            <a:cxnLst/>
            <a:rect l="l" t="t" r="r" b="b"/>
            <a:pathLst>
              <a:path w="26080" h="30093" extrusionOk="0">
                <a:moveTo>
                  <a:pt x="13040" y="1"/>
                </a:moveTo>
                <a:lnTo>
                  <a:pt x="0" y="7539"/>
                </a:lnTo>
                <a:lnTo>
                  <a:pt x="0" y="22584"/>
                </a:lnTo>
                <a:lnTo>
                  <a:pt x="13040" y="30092"/>
                </a:lnTo>
                <a:lnTo>
                  <a:pt x="26080" y="22584"/>
                </a:lnTo>
                <a:lnTo>
                  <a:pt x="26080" y="7539"/>
                </a:lnTo>
                <a:lnTo>
                  <a:pt x="13040" y="1"/>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2267" dirty="0">
                <a:solidFill>
                  <a:schemeClr val="lt1"/>
                </a:solidFill>
                <a:latin typeface="Fira Sans Extra Condensed Medium"/>
                <a:ea typeface="Fira Sans Extra Condensed Medium"/>
                <a:cs typeface="Fira Sans Extra Condensed Medium"/>
                <a:sym typeface="Fira Sans Extra Condensed Medium"/>
              </a:rPr>
              <a:t>M</a:t>
            </a:r>
            <a:endParaRPr sz="2267"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906" name="Google Shape;906;p31"/>
          <p:cNvSpPr/>
          <p:nvPr/>
        </p:nvSpPr>
        <p:spPr>
          <a:xfrm>
            <a:off x="2174220" y="2116622"/>
            <a:ext cx="716244" cy="826455"/>
          </a:xfrm>
          <a:custGeom>
            <a:avLst/>
            <a:gdLst/>
            <a:ahLst/>
            <a:cxnLst/>
            <a:rect l="l" t="t" r="r" b="b"/>
            <a:pathLst>
              <a:path w="26080" h="30093" extrusionOk="0">
                <a:moveTo>
                  <a:pt x="13040" y="1"/>
                </a:moveTo>
                <a:lnTo>
                  <a:pt x="0" y="7539"/>
                </a:lnTo>
                <a:lnTo>
                  <a:pt x="0" y="22584"/>
                </a:lnTo>
                <a:lnTo>
                  <a:pt x="13040" y="30092"/>
                </a:lnTo>
                <a:lnTo>
                  <a:pt x="26080" y="22584"/>
                </a:lnTo>
                <a:lnTo>
                  <a:pt x="26080" y="7539"/>
                </a:lnTo>
                <a:lnTo>
                  <a:pt x="13040"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2267" dirty="0">
                <a:solidFill>
                  <a:schemeClr val="lt1"/>
                </a:solidFill>
                <a:latin typeface="Fira Sans Extra Condensed Medium"/>
                <a:ea typeface="Fira Sans Extra Condensed Medium"/>
                <a:cs typeface="Fira Sans Extra Condensed Medium"/>
                <a:sym typeface="Fira Sans Extra Condensed Medium"/>
              </a:rPr>
              <a:t>R</a:t>
            </a:r>
            <a:endParaRPr sz="2267"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4" name="Google Shape;1549;p44">
            <a:extLst>
              <a:ext uri="{FF2B5EF4-FFF2-40B4-BE49-F238E27FC236}">
                <a16:creationId xmlns:a16="http://schemas.microsoft.com/office/drawing/2014/main" id="{3D22A279-77F5-F3F0-5829-7B1E1E96F3DB}"/>
              </a:ext>
            </a:extLst>
          </p:cNvPr>
          <p:cNvSpPr txBox="1"/>
          <p:nvPr/>
        </p:nvSpPr>
        <p:spPr>
          <a:xfrm>
            <a:off x="4130401" y="425432"/>
            <a:ext cx="3931197" cy="128663"/>
          </a:xfrm>
          <a:prstGeom prst="rect">
            <a:avLst/>
          </a:prstGeom>
          <a:noFill/>
          <a:ln>
            <a:noFill/>
          </a:ln>
        </p:spPr>
        <p:txBody>
          <a:bodyPr spcFirstLastPara="1" wrap="square" lIns="121900" tIns="121900" rIns="121900" bIns="121900" anchor="ctr" anchorCtr="0">
            <a:noAutofit/>
          </a:bodyPr>
          <a:lstStyle/>
          <a:p>
            <a:r>
              <a:rPr lang="en" sz="3600" b="1" i="1" u="sng" dirty="0">
                <a:solidFill>
                  <a:schemeClr val="accent3"/>
                </a:solidFill>
                <a:latin typeface="Fira Sans Extra Condensed Medium"/>
                <a:sym typeface="Fira Sans Extra Condensed Medium"/>
              </a:rPr>
              <a:t>RFM MODELING </a:t>
            </a:r>
            <a:endParaRPr sz="3600" b="1" i="1" u="sng" dirty="0">
              <a:solidFill>
                <a:schemeClr val="accent3"/>
              </a:solidFill>
              <a:latin typeface="Fira Sans Extra Condensed Medium"/>
              <a:sym typeface="Fira Sans Extra Condensed Medium"/>
            </a:endParaRPr>
          </a:p>
        </p:txBody>
      </p:sp>
      <p:sp>
        <p:nvSpPr>
          <p:cNvPr id="6" name="ZoneTexte 5">
            <a:extLst>
              <a:ext uri="{FF2B5EF4-FFF2-40B4-BE49-F238E27FC236}">
                <a16:creationId xmlns:a16="http://schemas.microsoft.com/office/drawing/2014/main" id="{61B3A211-0423-616F-B799-5C546D832839}"/>
              </a:ext>
            </a:extLst>
          </p:cNvPr>
          <p:cNvSpPr txBox="1"/>
          <p:nvPr/>
        </p:nvSpPr>
        <p:spPr>
          <a:xfrm>
            <a:off x="3406156" y="5445545"/>
            <a:ext cx="6096000" cy="1154675"/>
          </a:xfrm>
          <a:prstGeom prst="rect">
            <a:avLst/>
          </a:prstGeom>
          <a:noFill/>
        </p:spPr>
        <p:txBody>
          <a:bodyPr wrap="square">
            <a:spAutoFit/>
          </a:bodyPr>
          <a:lstStyle/>
          <a:p>
            <a:pPr algn="ctr">
              <a:lnSpc>
                <a:spcPct val="150000"/>
              </a:lnSpc>
            </a:pPr>
            <a:r>
              <a:rPr lang="fr-FR" sz="1600" dirty="0">
                <a:solidFill>
                  <a:srgbClr val="000000"/>
                </a:solidFill>
                <a:latin typeface="Helvetica Neue"/>
              </a:rPr>
              <a:t>La segmentation RFM vise à connaître les comportements d'achat de la clientèle existante et éventuellement à prédire leurs comportements ainsi que celui des prospects.</a:t>
            </a:r>
          </a:p>
        </p:txBody>
      </p:sp>
      <p:sp>
        <p:nvSpPr>
          <p:cNvPr id="2" name="ZoneTexte 1">
            <a:extLst>
              <a:ext uri="{FF2B5EF4-FFF2-40B4-BE49-F238E27FC236}">
                <a16:creationId xmlns:a16="http://schemas.microsoft.com/office/drawing/2014/main" id="{B97273C3-658D-ABB2-06D7-B6B5A861F8F7}"/>
              </a:ext>
            </a:extLst>
          </p:cNvPr>
          <p:cNvSpPr txBox="1"/>
          <p:nvPr/>
        </p:nvSpPr>
        <p:spPr>
          <a:xfrm>
            <a:off x="11752446" y="6488668"/>
            <a:ext cx="439554" cy="369332"/>
          </a:xfrm>
          <a:prstGeom prst="rect">
            <a:avLst/>
          </a:prstGeom>
          <a:noFill/>
        </p:spPr>
        <p:txBody>
          <a:bodyPr wrap="square" rtlCol="0">
            <a:spAutoFit/>
          </a:bodyPr>
          <a:lstStyle/>
          <a:p>
            <a:r>
              <a:rPr lang="fr-FR" dirty="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2"/>
          <p:cNvSpPr txBox="1">
            <a:spLocks noGrp="1"/>
          </p:cNvSpPr>
          <p:nvPr>
            <p:ph type="title"/>
          </p:nvPr>
        </p:nvSpPr>
        <p:spPr>
          <a:xfrm>
            <a:off x="3352767" y="546100"/>
            <a:ext cx="5486400" cy="428000"/>
          </a:xfrm>
          <a:prstGeom prst="rect">
            <a:avLst/>
          </a:prstGeom>
        </p:spPr>
        <p:txBody>
          <a:bodyPr spcFirstLastPara="1" wrap="square" lIns="121900" tIns="121900" rIns="121900" bIns="121900" anchor="ctr" anchorCtr="0">
            <a:noAutofit/>
          </a:bodyPr>
          <a:lstStyle/>
          <a:p>
            <a:r>
              <a:rPr lang="en" sz="3600" b="1" i="1" u="sng" kern="1200" dirty="0">
                <a:solidFill>
                  <a:schemeClr val="accent3"/>
                </a:solidFill>
                <a:ea typeface="+mn-ea"/>
                <a:cs typeface="+mn-cs"/>
              </a:rPr>
              <a:t>Les différents clusters </a:t>
            </a:r>
            <a:endParaRPr sz="3600" b="1" i="1" u="sng" kern="1200" dirty="0">
              <a:solidFill>
                <a:schemeClr val="accent3"/>
              </a:solidFill>
              <a:ea typeface="+mn-ea"/>
              <a:cs typeface="+mn-cs"/>
            </a:endParaRPr>
          </a:p>
        </p:txBody>
      </p:sp>
      <p:grpSp>
        <p:nvGrpSpPr>
          <p:cNvPr id="1381" name="Google Shape;1381;p42"/>
          <p:cNvGrpSpPr/>
          <p:nvPr/>
        </p:nvGrpSpPr>
        <p:grpSpPr>
          <a:xfrm>
            <a:off x="9047749" y="1430961"/>
            <a:ext cx="2193600" cy="4876800"/>
            <a:chOff x="6791850" y="1076325"/>
            <a:chExt cx="1645201" cy="3657600"/>
          </a:xfrm>
        </p:grpSpPr>
        <p:sp>
          <p:nvSpPr>
            <p:cNvPr id="1382" name="Google Shape;1382;p42"/>
            <p:cNvSpPr/>
            <p:nvPr/>
          </p:nvSpPr>
          <p:spPr>
            <a:xfrm>
              <a:off x="6791851" y="1076325"/>
              <a:ext cx="1645200" cy="3301800"/>
            </a:xfrm>
            <a:prstGeom prst="round2SameRect">
              <a:avLst>
                <a:gd name="adj1" fmla="val 50000"/>
                <a:gd name="adj2" fmla="val 0"/>
              </a:avLst>
            </a:prstGeom>
            <a:solidFill>
              <a:schemeClr val="accent4"/>
            </a:solidFill>
            <a:ln>
              <a:noFill/>
            </a:ln>
          </p:spPr>
          <p:txBody>
            <a:bodyPr spcFirstLastPara="1" wrap="square" lIns="0" tIns="1828800" rIns="0" bIns="121900" anchor="t" anchorCtr="0">
              <a:noAutofit/>
            </a:bodyPr>
            <a:lstStyle/>
            <a:p>
              <a:pPr algn="ctr">
                <a:buClr>
                  <a:srgbClr val="000000"/>
                </a:buClr>
                <a:buSzPts val="1100"/>
              </a:pPr>
              <a:r>
                <a:rPr lang="fr-FR" sz="1600" b="1" i="1" u="sng" dirty="0">
                  <a:solidFill>
                    <a:schemeClr val="bg1"/>
                  </a:solidFill>
                  <a:effectLst/>
                  <a:latin typeface="Helvetica Neue"/>
                </a:rPr>
                <a:t>Des clients potentiels</a:t>
              </a:r>
              <a:r>
                <a:rPr lang="fr-FR" sz="1600" b="0" i="0" dirty="0">
                  <a:solidFill>
                    <a:schemeClr val="bg1"/>
                  </a:solidFill>
                  <a:effectLst/>
                  <a:latin typeface="Helvetica Neue"/>
                </a:rPr>
                <a:t>:</a:t>
              </a:r>
            </a:p>
            <a:p>
              <a:pPr algn="ctr">
                <a:buClr>
                  <a:srgbClr val="000000"/>
                </a:buClr>
                <a:buSzPts val="1100"/>
              </a:pPr>
              <a:r>
                <a:rPr lang="fr-FR" sz="1600" b="0" i="0" dirty="0">
                  <a:solidFill>
                    <a:schemeClr val="bg1"/>
                  </a:solidFill>
                  <a:effectLst/>
                  <a:latin typeface="Helvetica Neue"/>
                </a:rPr>
                <a:t> Il achètent très fréquemment, avec des grands budgets et ont acheté récemment</a:t>
              </a:r>
              <a:endParaRPr sz="1733" dirty="0">
                <a:solidFill>
                  <a:schemeClr val="bg1"/>
                </a:solidFill>
                <a:latin typeface="Roboto"/>
                <a:ea typeface="Roboto"/>
                <a:cs typeface="Roboto"/>
                <a:sym typeface="Roboto"/>
              </a:endParaRPr>
            </a:p>
          </p:txBody>
        </p:sp>
        <p:sp>
          <p:nvSpPr>
            <p:cNvPr id="1383" name="Google Shape;1383;p42"/>
            <p:cNvSpPr/>
            <p:nvPr/>
          </p:nvSpPr>
          <p:spPr>
            <a:xfrm>
              <a:off x="7123200" y="1342350"/>
              <a:ext cx="982500" cy="982500"/>
            </a:xfrm>
            <a:prstGeom prst="ellipse">
              <a:avLst/>
            </a:prstGeom>
            <a:solidFill>
              <a:srgbClr val="FFFFFF"/>
            </a:solidFill>
            <a:ln>
              <a:noFill/>
            </a:ln>
          </p:spPr>
          <p:txBody>
            <a:bodyPr spcFirstLastPara="1" wrap="square" lIns="121900" tIns="121900" rIns="121900" bIns="121900" anchor="ctr" anchorCtr="0">
              <a:noAutofit/>
            </a:bodyPr>
            <a:lstStyle/>
            <a:p>
              <a:pPr algn="ctr"/>
              <a:r>
                <a:rPr lang="en" sz="6667" dirty="0">
                  <a:solidFill>
                    <a:schemeClr val="accent4"/>
                  </a:solidFill>
                  <a:latin typeface="Fira Sans Extra Condensed Medium"/>
                  <a:ea typeface="Fira Sans Extra Condensed Medium"/>
                  <a:cs typeface="Fira Sans Extra Condensed Medium"/>
                  <a:sym typeface="Fira Sans Extra Condensed Medium"/>
                </a:rPr>
                <a:t>3</a:t>
              </a:r>
              <a:endParaRPr sz="2400" dirty="0">
                <a:solidFill>
                  <a:schemeClr val="accent4"/>
                </a:solidFill>
              </a:endParaRPr>
            </a:p>
          </p:txBody>
        </p:sp>
        <p:sp>
          <p:nvSpPr>
            <p:cNvPr id="1384" name="Google Shape;1384;p42"/>
            <p:cNvSpPr/>
            <p:nvPr/>
          </p:nvSpPr>
          <p:spPr>
            <a:xfrm>
              <a:off x="6791850" y="4485525"/>
              <a:ext cx="1645200" cy="248400"/>
            </a:xfrm>
            <a:prstGeom prst="rect">
              <a:avLst/>
            </a:pr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401" name="Google Shape;1401;p42"/>
          <p:cNvGrpSpPr/>
          <p:nvPr/>
        </p:nvGrpSpPr>
        <p:grpSpPr>
          <a:xfrm>
            <a:off x="939976" y="1435100"/>
            <a:ext cx="2198833" cy="4876800"/>
            <a:chOff x="703013" y="1076325"/>
            <a:chExt cx="1649125" cy="3657600"/>
          </a:xfrm>
        </p:grpSpPr>
        <p:grpSp>
          <p:nvGrpSpPr>
            <p:cNvPr id="1402" name="Google Shape;1402;p42"/>
            <p:cNvGrpSpPr/>
            <p:nvPr/>
          </p:nvGrpSpPr>
          <p:grpSpPr>
            <a:xfrm>
              <a:off x="703013" y="1076325"/>
              <a:ext cx="1649125" cy="3657600"/>
              <a:chOff x="703675" y="1076325"/>
              <a:chExt cx="1649125" cy="3657600"/>
            </a:xfrm>
          </p:grpSpPr>
          <p:sp>
            <p:nvSpPr>
              <p:cNvPr id="1403" name="Google Shape;1403;p42"/>
              <p:cNvSpPr/>
              <p:nvPr/>
            </p:nvSpPr>
            <p:spPr>
              <a:xfrm>
                <a:off x="707600" y="1076325"/>
                <a:ext cx="1645200" cy="3301800"/>
              </a:xfrm>
              <a:prstGeom prst="round2SameRect">
                <a:avLst>
                  <a:gd name="adj1" fmla="val 50000"/>
                  <a:gd name="adj2" fmla="val 0"/>
                </a:avLst>
              </a:prstGeom>
              <a:solidFill>
                <a:schemeClr val="accent1"/>
              </a:solidFill>
              <a:ln>
                <a:noFill/>
              </a:ln>
            </p:spPr>
            <p:txBody>
              <a:bodyPr spcFirstLastPara="1" wrap="square" lIns="0" tIns="1828800" rIns="0" bIns="121900" anchor="t" anchorCtr="0">
                <a:noAutofit/>
              </a:bodyPr>
              <a:lstStyle/>
              <a:p>
                <a:pPr algn="ctr">
                  <a:buClr>
                    <a:srgbClr val="000000"/>
                  </a:buClr>
                  <a:buSzPts val="1100"/>
                </a:pPr>
                <a:r>
                  <a:rPr lang="fr-FR" sz="1600" b="1" i="1" u="sng" dirty="0">
                    <a:solidFill>
                      <a:schemeClr val="bg1"/>
                    </a:solidFill>
                    <a:effectLst/>
                    <a:latin typeface="Helvetica Neue"/>
                  </a:rPr>
                  <a:t>mauvais client :</a:t>
                </a:r>
              </a:p>
              <a:p>
                <a:pPr algn="ctr">
                  <a:buClr>
                    <a:srgbClr val="000000"/>
                  </a:buClr>
                  <a:buSzPts val="1100"/>
                </a:pPr>
                <a:r>
                  <a:rPr lang="fr-FR" sz="1600" b="0" i="0" dirty="0">
                    <a:solidFill>
                      <a:schemeClr val="bg1"/>
                    </a:solidFill>
                    <a:effectLst/>
                    <a:latin typeface="Helvetica Neue"/>
                  </a:rPr>
                  <a:t>Ils ont effectués un très petit nombre d'achats, avec des petits budgets et ils ne sont pas des clients fidèles.</a:t>
                </a:r>
                <a:endParaRPr sz="1600" dirty="0">
                  <a:solidFill>
                    <a:schemeClr val="bg1"/>
                  </a:solidFill>
                  <a:latin typeface="Roboto"/>
                  <a:ea typeface="Roboto"/>
                  <a:cs typeface="Roboto"/>
                  <a:sym typeface="Roboto"/>
                </a:endParaRPr>
              </a:p>
              <a:p>
                <a:pPr algn="ctr">
                  <a:buClr>
                    <a:srgbClr val="000000"/>
                  </a:buClr>
                  <a:buSzPts val="1100"/>
                </a:pPr>
                <a:endParaRPr sz="1600" dirty="0">
                  <a:solidFill>
                    <a:schemeClr val="bg1"/>
                  </a:solidFill>
                  <a:latin typeface="Roboto"/>
                  <a:ea typeface="Roboto"/>
                  <a:cs typeface="Roboto"/>
                  <a:sym typeface="Roboto"/>
                </a:endParaRPr>
              </a:p>
              <a:p>
                <a:pPr algn="ctr">
                  <a:buClr>
                    <a:srgbClr val="000000"/>
                  </a:buClr>
                  <a:buSzPts val="1100"/>
                </a:pPr>
                <a:r>
                  <a:rPr lang="en" sz="1733" dirty="0">
                    <a:solidFill>
                      <a:srgbClr val="FFFFFF"/>
                    </a:solidFill>
                    <a:latin typeface="Roboto"/>
                    <a:ea typeface="Roboto"/>
                    <a:cs typeface="Roboto"/>
                    <a:sym typeface="Roboto"/>
                  </a:rPr>
                  <a:t>Mercury is the closest planet to the Sun</a:t>
                </a:r>
                <a:endParaRPr sz="2000" dirty="0">
                  <a:solidFill>
                    <a:srgbClr val="FFFFFF"/>
                  </a:solidFill>
                </a:endParaRPr>
              </a:p>
            </p:txBody>
          </p:sp>
          <p:sp>
            <p:nvSpPr>
              <p:cNvPr id="1404" name="Google Shape;1404;p42"/>
              <p:cNvSpPr/>
              <p:nvPr/>
            </p:nvSpPr>
            <p:spPr>
              <a:xfrm>
                <a:off x="1038950" y="1342350"/>
                <a:ext cx="982500" cy="982500"/>
              </a:xfrm>
              <a:prstGeom prst="ellipse">
                <a:avLst/>
              </a:prstGeom>
              <a:solidFill>
                <a:srgbClr val="FFFFFF"/>
              </a:solidFill>
              <a:ln>
                <a:noFill/>
              </a:ln>
            </p:spPr>
            <p:txBody>
              <a:bodyPr spcFirstLastPara="1" wrap="square" lIns="121900" tIns="121900" rIns="121900" bIns="121900" anchor="ctr" anchorCtr="0">
                <a:noAutofit/>
              </a:bodyPr>
              <a:lstStyle/>
              <a:p>
                <a:pPr algn="ctr"/>
                <a:r>
                  <a:rPr lang="en" sz="6667" dirty="0">
                    <a:solidFill>
                      <a:schemeClr val="accent1"/>
                    </a:solidFill>
                    <a:latin typeface="Fira Sans Extra Condensed Medium"/>
                    <a:ea typeface="Fira Sans Extra Condensed Medium"/>
                    <a:cs typeface="Fira Sans Extra Condensed Medium"/>
                    <a:sym typeface="Fira Sans Extra Condensed Medium"/>
                  </a:rPr>
                  <a:t>0</a:t>
                </a:r>
                <a:endParaRPr sz="2400" dirty="0">
                  <a:solidFill>
                    <a:schemeClr val="accent1"/>
                  </a:solidFill>
                </a:endParaRPr>
              </a:p>
            </p:txBody>
          </p:sp>
          <p:sp>
            <p:nvSpPr>
              <p:cNvPr id="1405" name="Google Shape;1405;p42"/>
              <p:cNvSpPr/>
              <p:nvPr/>
            </p:nvSpPr>
            <p:spPr>
              <a:xfrm>
                <a:off x="703675" y="4485525"/>
                <a:ext cx="1645200" cy="248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grpSp>
        <p:sp>
          <p:nvSpPr>
            <p:cNvPr id="1408" name="Google Shape;1408;p42"/>
            <p:cNvSpPr/>
            <p:nvPr/>
          </p:nvSpPr>
          <p:spPr>
            <a:xfrm>
              <a:off x="1279768" y="2526789"/>
              <a:ext cx="507545" cy="44961"/>
            </a:xfrm>
            <a:custGeom>
              <a:avLst/>
              <a:gdLst/>
              <a:ahLst/>
              <a:cxnLst/>
              <a:rect l="l" t="t" r="r" b="b"/>
              <a:pathLst>
                <a:path w="18376" h="1628" extrusionOk="0">
                  <a:moveTo>
                    <a:pt x="1" y="1"/>
                  </a:moveTo>
                  <a:lnTo>
                    <a:pt x="1" y="1628"/>
                  </a:lnTo>
                  <a:lnTo>
                    <a:pt x="18375" y="1628"/>
                  </a:lnTo>
                  <a:lnTo>
                    <a:pt x="1837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grpSp>
      <p:grpSp>
        <p:nvGrpSpPr>
          <p:cNvPr id="1418" name="Google Shape;1418;p42"/>
          <p:cNvGrpSpPr/>
          <p:nvPr/>
        </p:nvGrpSpPr>
        <p:grpSpPr>
          <a:xfrm>
            <a:off x="3649611" y="1435100"/>
            <a:ext cx="2193602" cy="4876800"/>
            <a:chOff x="2733933" y="1076325"/>
            <a:chExt cx="1645202" cy="3657600"/>
          </a:xfrm>
        </p:grpSpPr>
        <p:sp>
          <p:nvSpPr>
            <p:cNvPr id="1419" name="Google Shape;1419;p42"/>
            <p:cNvSpPr/>
            <p:nvPr/>
          </p:nvSpPr>
          <p:spPr>
            <a:xfrm>
              <a:off x="2733935" y="1076325"/>
              <a:ext cx="1645200" cy="3301800"/>
            </a:xfrm>
            <a:prstGeom prst="round2SameRect">
              <a:avLst>
                <a:gd name="adj1" fmla="val 50000"/>
                <a:gd name="adj2" fmla="val 0"/>
              </a:avLst>
            </a:prstGeom>
            <a:solidFill>
              <a:schemeClr val="accent2"/>
            </a:solidFill>
            <a:ln>
              <a:noFill/>
            </a:ln>
          </p:spPr>
          <p:txBody>
            <a:bodyPr spcFirstLastPara="1" wrap="square" lIns="0" tIns="1828800" rIns="0" bIns="121900" anchor="t" anchorCtr="0">
              <a:noAutofit/>
            </a:bodyPr>
            <a:lstStyle/>
            <a:p>
              <a:pPr algn="ctr">
                <a:buClr>
                  <a:srgbClr val="000000"/>
                </a:buClr>
                <a:buSzPts val="1100"/>
              </a:pPr>
              <a:r>
                <a:rPr lang="fr-FR" sz="1600" b="1" i="1" u="sng" dirty="0">
                  <a:solidFill>
                    <a:schemeClr val="bg1"/>
                  </a:solidFill>
                  <a:effectLst/>
                  <a:latin typeface="Helvetica Neue"/>
                </a:rPr>
                <a:t>Des clients passagers :</a:t>
              </a:r>
            </a:p>
            <a:p>
              <a:pPr algn="ctr">
                <a:buClr>
                  <a:srgbClr val="000000"/>
                </a:buClr>
                <a:buSzPts val="1100"/>
              </a:pPr>
              <a:r>
                <a:rPr lang="fr-FR" sz="1600" b="0" i="0" dirty="0">
                  <a:solidFill>
                    <a:schemeClr val="bg1"/>
                  </a:solidFill>
                  <a:effectLst/>
                  <a:latin typeface="Helvetica Neue"/>
                </a:rPr>
                <a:t> Ils ont effectués maximum 3 achats avec des budgets très variés.</a:t>
              </a:r>
              <a:endParaRPr sz="1733" dirty="0">
                <a:solidFill>
                  <a:schemeClr val="bg1"/>
                </a:solidFill>
                <a:latin typeface="Roboto"/>
                <a:ea typeface="Roboto"/>
                <a:cs typeface="Roboto"/>
                <a:sym typeface="Roboto"/>
              </a:endParaRPr>
            </a:p>
            <a:p>
              <a:pPr algn="ctr">
                <a:buClr>
                  <a:srgbClr val="000000"/>
                </a:buClr>
                <a:buSzPts val="1100"/>
              </a:pPr>
              <a:endParaRPr sz="1733" dirty="0">
                <a:solidFill>
                  <a:srgbClr val="FFFFFF"/>
                </a:solidFill>
                <a:latin typeface="Roboto"/>
                <a:ea typeface="Roboto"/>
                <a:cs typeface="Roboto"/>
                <a:sym typeface="Roboto"/>
              </a:endParaRPr>
            </a:p>
            <a:p>
              <a:pPr algn="ctr">
                <a:buClr>
                  <a:srgbClr val="000000"/>
                </a:buClr>
                <a:buSzPts val="1100"/>
              </a:pPr>
              <a:endParaRPr sz="1733" dirty="0">
                <a:solidFill>
                  <a:srgbClr val="FFFFFF"/>
                </a:solidFill>
                <a:latin typeface="Roboto"/>
                <a:ea typeface="Roboto"/>
                <a:cs typeface="Roboto"/>
                <a:sym typeface="Roboto"/>
              </a:endParaRPr>
            </a:p>
            <a:p>
              <a:pPr algn="ctr">
                <a:buClr>
                  <a:srgbClr val="000000"/>
                </a:buClr>
                <a:buSzPts val="1100"/>
              </a:pPr>
              <a:r>
                <a:rPr lang="en" sz="1733" dirty="0">
                  <a:solidFill>
                    <a:srgbClr val="FFFFFF"/>
                  </a:solidFill>
                  <a:latin typeface="Roboto"/>
                  <a:ea typeface="Roboto"/>
                  <a:cs typeface="Roboto"/>
                  <a:sym typeface="Roboto"/>
                </a:rPr>
                <a:t>Jupiter is a gas giant and the biggest planet</a:t>
              </a:r>
              <a:endParaRPr sz="1733" dirty="0">
                <a:solidFill>
                  <a:srgbClr val="FFFFFF"/>
                </a:solidFill>
              </a:endParaRPr>
            </a:p>
          </p:txBody>
        </p:sp>
        <p:sp>
          <p:nvSpPr>
            <p:cNvPr id="1420" name="Google Shape;1420;p42"/>
            <p:cNvSpPr/>
            <p:nvPr/>
          </p:nvSpPr>
          <p:spPr>
            <a:xfrm>
              <a:off x="3065283" y="1342350"/>
              <a:ext cx="982500" cy="982500"/>
            </a:xfrm>
            <a:prstGeom prst="ellipse">
              <a:avLst/>
            </a:prstGeom>
            <a:solidFill>
              <a:srgbClr val="FFFFFF"/>
            </a:solidFill>
            <a:ln>
              <a:noFill/>
            </a:ln>
          </p:spPr>
          <p:txBody>
            <a:bodyPr spcFirstLastPara="1" wrap="square" lIns="121900" tIns="121900" rIns="121900" bIns="121900" anchor="ctr" anchorCtr="0">
              <a:noAutofit/>
            </a:bodyPr>
            <a:lstStyle/>
            <a:p>
              <a:pPr algn="ctr"/>
              <a:r>
                <a:rPr lang="en" sz="6667" dirty="0">
                  <a:solidFill>
                    <a:schemeClr val="accent2"/>
                  </a:solidFill>
                  <a:latin typeface="Fira Sans Extra Condensed Medium"/>
                  <a:ea typeface="Fira Sans Extra Condensed Medium"/>
                  <a:cs typeface="Fira Sans Extra Condensed Medium"/>
                  <a:sym typeface="Fira Sans Extra Condensed Medium"/>
                </a:rPr>
                <a:t>1</a:t>
              </a:r>
              <a:endParaRPr sz="2400" dirty="0">
                <a:solidFill>
                  <a:schemeClr val="accent2"/>
                </a:solidFill>
              </a:endParaRPr>
            </a:p>
          </p:txBody>
        </p:sp>
        <p:sp>
          <p:nvSpPr>
            <p:cNvPr id="1421" name="Google Shape;1421;p42"/>
            <p:cNvSpPr/>
            <p:nvPr/>
          </p:nvSpPr>
          <p:spPr>
            <a:xfrm>
              <a:off x="2733933" y="4485525"/>
              <a:ext cx="1645200" cy="248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2" name="Google Shape;1422;p42"/>
            <p:cNvSpPr/>
            <p:nvPr/>
          </p:nvSpPr>
          <p:spPr>
            <a:xfrm>
              <a:off x="3530633" y="2742525"/>
              <a:ext cx="51800" cy="249600"/>
            </a:xfrm>
            <a:custGeom>
              <a:avLst/>
              <a:gdLst/>
              <a:ahLst/>
              <a:cxnLst/>
              <a:rect l="l" t="t" r="r" b="b"/>
              <a:pathLst>
                <a:path w="2072" h="9984" extrusionOk="0">
                  <a:moveTo>
                    <a:pt x="2071" y="9983"/>
                  </a:move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3" name="Google Shape;1423;p42"/>
            <p:cNvSpPr/>
            <p:nvPr/>
          </p:nvSpPr>
          <p:spPr>
            <a:xfrm>
              <a:off x="3548208" y="2742525"/>
              <a:ext cx="16650" cy="249600"/>
            </a:xfrm>
            <a:custGeom>
              <a:avLst/>
              <a:gdLst/>
              <a:ahLst/>
              <a:cxnLst/>
              <a:rect l="l" t="t" r="r" b="b"/>
              <a:pathLst>
                <a:path w="666" h="9984" extrusionOk="0">
                  <a:moveTo>
                    <a:pt x="666" y="9983"/>
                  </a:move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4" name="Google Shape;1424;p42"/>
            <p:cNvSpPr/>
            <p:nvPr/>
          </p:nvSpPr>
          <p:spPr>
            <a:xfrm flipV="1">
              <a:off x="3422963" y="2969927"/>
              <a:ext cx="140839" cy="55449"/>
            </a:xfrm>
            <a:custGeom>
              <a:avLst/>
              <a:gdLst/>
              <a:ahLst/>
              <a:cxnLst/>
              <a:rect l="l" t="t" r="r" b="b"/>
              <a:pathLst>
                <a:path w="741" h="9984" extrusionOk="0">
                  <a:moveTo>
                    <a:pt x="1" y="9983"/>
                  </a:moveTo>
                  <a:lnTo>
                    <a:pt x="74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445" name="Google Shape;1445;p42"/>
          <p:cNvGrpSpPr/>
          <p:nvPr/>
        </p:nvGrpSpPr>
        <p:grpSpPr>
          <a:xfrm>
            <a:off x="6354020" y="1435100"/>
            <a:ext cx="2193600" cy="4876800"/>
            <a:chOff x="4762892" y="1076325"/>
            <a:chExt cx="1645200" cy="3657600"/>
          </a:xfrm>
        </p:grpSpPr>
        <p:sp>
          <p:nvSpPr>
            <p:cNvPr id="1446" name="Google Shape;1446;p42"/>
            <p:cNvSpPr/>
            <p:nvPr/>
          </p:nvSpPr>
          <p:spPr>
            <a:xfrm>
              <a:off x="4762892" y="1076325"/>
              <a:ext cx="1645200" cy="3301800"/>
            </a:xfrm>
            <a:prstGeom prst="round2SameRect">
              <a:avLst>
                <a:gd name="adj1" fmla="val 50000"/>
                <a:gd name="adj2" fmla="val 0"/>
              </a:avLst>
            </a:prstGeom>
            <a:solidFill>
              <a:schemeClr val="accent3"/>
            </a:solidFill>
            <a:ln>
              <a:noFill/>
            </a:ln>
          </p:spPr>
          <p:txBody>
            <a:bodyPr spcFirstLastPara="1" wrap="square" lIns="0" tIns="1828800" rIns="0" bIns="121900" anchor="t" anchorCtr="0">
              <a:noAutofit/>
            </a:bodyPr>
            <a:lstStyle/>
            <a:p>
              <a:pPr algn="ctr">
                <a:buClr>
                  <a:srgbClr val="000000"/>
                </a:buClr>
                <a:buSzPts val="1100"/>
              </a:pPr>
              <a:r>
                <a:rPr lang="fr-FR" sz="1600" b="1" i="1" u="sng" dirty="0">
                  <a:solidFill>
                    <a:schemeClr val="bg1"/>
                  </a:solidFill>
                  <a:effectLst/>
                  <a:latin typeface="Helvetica Neue"/>
                </a:rPr>
                <a:t>Des clients </a:t>
              </a:r>
              <a:r>
                <a:rPr lang="fr-FR" sz="1600" b="1" i="1" u="sng" dirty="0" err="1">
                  <a:solidFill>
                    <a:schemeClr val="bg1"/>
                  </a:solidFill>
                  <a:effectLst/>
                  <a:latin typeface="Helvetica Neue"/>
                </a:rPr>
                <a:t>dépenseurs</a:t>
              </a:r>
              <a:r>
                <a:rPr lang="fr-FR" sz="1600" b="1" i="1" u="sng" dirty="0">
                  <a:solidFill>
                    <a:schemeClr val="bg1"/>
                  </a:solidFill>
                  <a:effectLst/>
                  <a:latin typeface="Helvetica Neue"/>
                </a:rPr>
                <a:t> : </a:t>
              </a:r>
            </a:p>
            <a:p>
              <a:pPr algn="ctr">
                <a:buClr>
                  <a:srgbClr val="000000"/>
                </a:buClr>
                <a:buSzPts val="1100"/>
              </a:pPr>
              <a:r>
                <a:rPr lang="fr-FR" sz="1600" b="0" i="0" dirty="0">
                  <a:solidFill>
                    <a:schemeClr val="bg1"/>
                  </a:solidFill>
                  <a:effectLst/>
                  <a:latin typeface="Helvetica Neue"/>
                </a:rPr>
                <a:t>qui n'</a:t>
              </a:r>
              <a:r>
                <a:rPr lang="fr-FR" sz="1600" b="0" i="0" dirty="0" err="1">
                  <a:solidFill>
                    <a:schemeClr val="bg1"/>
                  </a:solidFill>
                  <a:effectLst/>
                  <a:latin typeface="Helvetica Neue"/>
                </a:rPr>
                <a:t>achétent</a:t>
              </a:r>
              <a:r>
                <a:rPr lang="fr-FR" sz="1600" b="0" i="0" dirty="0">
                  <a:solidFill>
                    <a:schemeClr val="bg1"/>
                  </a:solidFill>
                  <a:effectLst/>
                  <a:latin typeface="Helvetica Neue"/>
                </a:rPr>
                <a:t> pas fréquemment mais qui dépensent des grands montants.</a:t>
              </a:r>
              <a:endParaRPr sz="1733" dirty="0">
                <a:solidFill>
                  <a:schemeClr val="bg1"/>
                </a:solidFill>
                <a:latin typeface="Roboto"/>
                <a:ea typeface="Roboto"/>
                <a:cs typeface="Roboto"/>
                <a:sym typeface="Roboto"/>
              </a:endParaRPr>
            </a:p>
            <a:p>
              <a:pPr algn="ctr">
                <a:buClr>
                  <a:srgbClr val="000000"/>
                </a:buClr>
                <a:buSzPts val="1100"/>
              </a:pPr>
              <a:endParaRPr sz="1733" dirty="0">
                <a:solidFill>
                  <a:srgbClr val="FFFFFF"/>
                </a:solidFill>
                <a:latin typeface="Roboto"/>
                <a:ea typeface="Roboto"/>
                <a:cs typeface="Roboto"/>
                <a:sym typeface="Roboto"/>
              </a:endParaRPr>
            </a:p>
          </p:txBody>
        </p:sp>
        <p:sp>
          <p:nvSpPr>
            <p:cNvPr id="1447" name="Google Shape;1447;p42"/>
            <p:cNvSpPr/>
            <p:nvPr/>
          </p:nvSpPr>
          <p:spPr>
            <a:xfrm>
              <a:off x="5094242" y="1342350"/>
              <a:ext cx="982500" cy="982500"/>
            </a:xfrm>
            <a:prstGeom prst="ellipse">
              <a:avLst/>
            </a:prstGeom>
            <a:solidFill>
              <a:srgbClr val="FFFFFF"/>
            </a:solidFill>
            <a:ln>
              <a:noFill/>
            </a:ln>
          </p:spPr>
          <p:txBody>
            <a:bodyPr spcFirstLastPara="1" wrap="square" lIns="121900" tIns="121900" rIns="121900" bIns="121900" anchor="ctr" anchorCtr="0">
              <a:noAutofit/>
            </a:bodyPr>
            <a:lstStyle/>
            <a:p>
              <a:pPr algn="ctr"/>
              <a:r>
                <a:rPr lang="en" sz="6667" dirty="0">
                  <a:solidFill>
                    <a:schemeClr val="accent3"/>
                  </a:solidFill>
                  <a:latin typeface="Fira Sans Extra Condensed Medium"/>
                  <a:ea typeface="Fira Sans Extra Condensed Medium"/>
                  <a:cs typeface="Fira Sans Extra Condensed Medium"/>
                  <a:sym typeface="Fira Sans Extra Condensed Medium"/>
                </a:rPr>
                <a:t>2</a:t>
              </a:r>
              <a:endParaRPr sz="2400" dirty="0">
                <a:solidFill>
                  <a:schemeClr val="accent3"/>
                </a:solidFill>
              </a:endParaRPr>
            </a:p>
          </p:txBody>
        </p:sp>
        <p:sp>
          <p:nvSpPr>
            <p:cNvPr id="1448" name="Google Shape;1448;p42"/>
            <p:cNvSpPr/>
            <p:nvPr/>
          </p:nvSpPr>
          <p:spPr>
            <a:xfrm>
              <a:off x="4762892" y="4485525"/>
              <a:ext cx="1645200" cy="2484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grpSp>
      <p:sp>
        <p:nvSpPr>
          <p:cNvPr id="2" name="Google Shape;1408;p42">
            <a:extLst>
              <a:ext uri="{FF2B5EF4-FFF2-40B4-BE49-F238E27FC236}">
                <a16:creationId xmlns:a16="http://schemas.microsoft.com/office/drawing/2014/main" id="{B1A92DF9-0431-F819-7F5F-FA89E95B50BF}"/>
              </a:ext>
            </a:extLst>
          </p:cNvPr>
          <p:cNvSpPr/>
          <p:nvPr/>
        </p:nvSpPr>
        <p:spPr>
          <a:xfrm>
            <a:off x="4434945" y="3343055"/>
            <a:ext cx="676727" cy="59948"/>
          </a:xfrm>
          <a:custGeom>
            <a:avLst/>
            <a:gdLst/>
            <a:ahLst/>
            <a:cxnLst/>
            <a:rect l="l" t="t" r="r" b="b"/>
            <a:pathLst>
              <a:path w="18376" h="1628" extrusionOk="0">
                <a:moveTo>
                  <a:pt x="1" y="1"/>
                </a:moveTo>
                <a:lnTo>
                  <a:pt x="1" y="1628"/>
                </a:lnTo>
                <a:lnTo>
                  <a:pt x="18375" y="1628"/>
                </a:lnTo>
                <a:lnTo>
                  <a:pt x="1837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3" name="Google Shape;1408;p42">
            <a:extLst>
              <a:ext uri="{FF2B5EF4-FFF2-40B4-BE49-F238E27FC236}">
                <a16:creationId xmlns:a16="http://schemas.microsoft.com/office/drawing/2014/main" id="{C3EB446B-44FA-87D1-F946-F7994817F752}"/>
              </a:ext>
            </a:extLst>
          </p:cNvPr>
          <p:cNvSpPr/>
          <p:nvPr/>
        </p:nvSpPr>
        <p:spPr>
          <a:xfrm>
            <a:off x="7130181" y="3339078"/>
            <a:ext cx="676727" cy="59948"/>
          </a:xfrm>
          <a:custGeom>
            <a:avLst/>
            <a:gdLst/>
            <a:ahLst/>
            <a:cxnLst/>
            <a:rect l="l" t="t" r="r" b="b"/>
            <a:pathLst>
              <a:path w="18376" h="1628" extrusionOk="0">
                <a:moveTo>
                  <a:pt x="1" y="1"/>
                </a:moveTo>
                <a:lnTo>
                  <a:pt x="1" y="1628"/>
                </a:lnTo>
                <a:lnTo>
                  <a:pt x="18375" y="1628"/>
                </a:lnTo>
                <a:lnTo>
                  <a:pt x="1837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4" name="Google Shape;1408;p42">
            <a:extLst>
              <a:ext uri="{FF2B5EF4-FFF2-40B4-BE49-F238E27FC236}">
                <a16:creationId xmlns:a16="http://schemas.microsoft.com/office/drawing/2014/main" id="{1F637FA5-287D-12F8-3D70-CBB1AE3BEEAF}"/>
              </a:ext>
            </a:extLst>
          </p:cNvPr>
          <p:cNvSpPr/>
          <p:nvPr/>
        </p:nvSpPr>
        <p:spPr>
          <a:xfrm>
            <a:off x="9894831" y="3339078"/>
            <a:ext cx="676727" cy="59948"/>
          </a:xfrm>
          <a:custGeom>
            <a:avLst/>
            <a:gdLst/>
            <a:ahLst/>
            <a:cxnLst/>
            <a:rect l="l" t="t" r="r" b="b"/>
            <a:pathLst>
              <a:path w="18376" h="1628" extrusionOk="0">
                <a:moveTo>
                  <a:pt x="1" y="1"/>
                </a:moveTo>
                <a:lnTo>
                  <a:pt x="1" y="1628"/>
                </a:lnTo>
                <a:lnTo>
                  <a:pt x="18375" y="1628"/>
                </a:lnTo>
                <a:lnTo>
                  <a:pt x="1837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5" name="ZoneTexte 4">
            <a:extLst>
              <a:ext uri="{FF2B5EF4-FFF2-40B4-BE49-F238E27FC236}">
                <a16:creationId xmlns:a16="http://schemas.microsoft.com/office/drawing/2014/main" id="{6A84F876-14F3-FA8E-F902-E2CECB4EFA7E}"/>
              </a:ext>
            </a:extLst>
          </p:cNvPr>
          <p:cNvSpPr txBox="1"/>
          <p:nvPr/>
        </p:nvSpPr>
        <p:spPr>
          <a:xfrm>
            <a:off x="11752446" y="6488668"/>
            <a:ext cx="439554" cy="369332"/>
          </a:xfrm>
          <a:prstGeom prst="rect">
            <a:avLst/>
          </a:prstGeom>
          <a:noFill/>
        </p:spPr>
        <p:txBody>
          <a:bodyPr wrap="square" rtlCol="0">
            <a:spAutoFit/>
          </a:bodyPr>
          <a:lstStyle/>
          <a:p>
            <a:r>
              <a:rPr lang="fr-FR"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49;p44">
            <a:extLst>
              <a:ext uri="{FF2B5EF4-FFF2-40B4-BE49-F238E27FC236}">
                <a16:creationId xmlns:a16="http://schemas.microsoft.com/office/drawing/2014/main" id="{EDE77C6B-22EF-388A-1B9A-64FC610BDF95}"/>
              </a:ext>
            </a:extLst>
          </p:cNvPr>
          <p:cNvSpPr txBox="1"/>
          <p:nvPr/>
        </p:nvSpPr>
        <p:spPr>
          <a:xfrm>
            <a:off x="3429917" y="453291"/>
            <a:ext cx="5089793" cy="152636"/>
          </a:xfrm>
          <a:prstGeom prst="rect">
            <a:avLst/>
          </a:prstGeom>
          <a:noFill/>
          <a:ln>
            <a:noFill/>
          </a:ln>
        </p:spPr>
        <p:txBody>
          <a:bodyPr spcFirstLastPara="1" wrap="square" lIns="121900" tIns="121900" rIns="121900" bIns="121900" anchor="ctr" anchorCtr="0">
            <a:noAutofit/>
          </a:bodyPr>
          <a:lstStyle/>
          <a:p>
            <a:pPr algn="ctr"/>
            <a:r>
              <a:rPr lang="fr-FR" sz="2400" b="1" i="1" u="sng" dirty="0">
                <a:solidFill>
                  <a:schemeClr val="accent3"/>
                </a:solidFill>
                <a:latin typeface="Fira Sans Extra Condensed Medium"/>
                <a:sym typeface="Fira Sans Extra Condensed Medium"/>
              </a:rPr>
              <a:t>Clustering avec l'algorithme du K-</a:t>
            </a:r>
            <a:r>
              <a:rPr lang="fr-FR" sz="2400" b="1" i="1" u="sng" dirty="0" err="1">
                <a:solidFill>
                  <a:schemeClr val="accent3"/>
                </a:solidFill>
                <a:latin typeface="Fira Sans Extra Condensed Medium"/>
                <a:sym typeface="Fira Sans Extra Condensed Medium"/>
              </a:rPr>
              <a:t>Means</a:t>
            </a:r>
            <a:endParaRPr lang="fr-FR" sz="2400" b="1" i="1" u="sng" dirty="0">
              <a:solidFill>
                <a:schemeClr val="accent3"/>
              </a:solidFill>
              <a:latin typeface="Fira Sans Extra Condensed Medium"/>
              <a:sym typeface="Fira Sans Extra Condensed Medium"/>
            </a:endParaRPr>
          </a:p>
        </p:txBody>
      </p:sp>
      <p:pic>
        <p:nvPicPr>
          <p:cNvPr id="8194" name="Picture 2">
            <a:extLst>
              <a:ext uri="{FF2B5EF4-FFF2-40B4-BE49-F238E27FC236}">
                <a16:creationId xmlns:a16="http://schemas.microsoft.com/office/drawing/2014/main" id="{EF1A750F-A907-2327-AE31-A91A62E68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04" y="1849974"/>
            <a:ext cx="5181600" cy="340042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1;p29">
            <a:extLst>
              <a:ext uri="{FF2B5EF4-FFF2-40B4-BE49-F238E27FC236}">
                <a16:creationId xmlns:a16="http://schemas.microsoft.com/office/drawing/2014/main" id="{1E98B3E9-87F8-6024-91CD-D831FF7CEEFA}"/>
              </a:ext>
            </a:extLst>
          </p:cNvPr>
          <p:cNvSpPr/>
          <p:nvPr/>
        </p:nvSpPr>
        <p:spPr>
          <a:xfrm>
            <a:off x="5612042" y="2544037"/>
            <a:ext cx="1426292" cy="1426292"/>
          </a:xfrm>
          <a:custGeom>
            <a:avLst/>
            <a:gdLst/>
            <a:ahLst/>
            <a:cxnLst/>
            <a:rect l="l" t="t" r="r" b="b"/>
            <a:pathLst>
              <a:path w="25586" h="25586" extrusionOk="0">
                <a:moveTo>
                  <a:pt x="12810" y="0"/>
                </a:moveTo>
                <a:cubicBezTo>
                  <a:pt x="5738" y="0"/>
                  <a:pt x="1" y="5704"/>
                  <a:pt x="1" y="12776"/>
                </a:cubicBezTo>
                <a:cubicBezTo>
                  <a:pt x="1" y="19848"/>
                  <a:pt x="5738" y="25585"/>
                  <a:pt x="12810" y="25585"/>
                </a:cubicBezTo>
                <a:cubicBezTo>
                  <a:pt x="19848" y="25585"/>
                  <a:pt x="25586" y="19848"/>
                  <a:pt x="25586" y="12776"/>
                </a:cubicBezTo>
                <a:cubicBezTo>
                  <a:pt x="25586" y="5704"/>
                  <a:pt x="19848" y="0"/>
                  <a:pt x="1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chemeClr val="bg1"/>
                </a:solidFill>
              </a:rPr>
              <a:t>K = 6</a:t>
            </a:r>
            <a:endParaRPr b="1" dirty="0">
              <a:solidFill>
                <a:schemeClr val="bg1"/>
              </a:solidFill>
            </a:endParaRPr>
          </a:p>
        </p:txBody>
      </p:sp>
      <p:sp>
        <p:nvSpPr>
          <p:cNvPr id="8" name="ZoneTexte 7">
            <a:extLst>
              <a:ext uri="{FF2B5EF4-FFF2-40B4-BE49-F238E27FC236}">
                <a16:creationId xmlns:a16="http://schemas.microsoft.com/office/drawing/2014/main" id="{54ED1653-BB97-E4A3-89A3-E9D17DA004F3}"/>
              </a:ext>
            </a:extLst>
          </p:cNvPr>
          <p:cNvSpPr txBox="1"/>
          <p:nvPr/>
        </p:nvSpPr>
        <p:spPr>
          <a:xfrm>
            <a:off x="1840735" y="1402318"/>
            <a:ext cx="2415448" cy="369332"/>
          </a:xfrm>
          <a:prstGeom prst="rect">
            <a:avLst/>
          </a:prstGeom>
          <a:noFill/>
        </p:spPr>
        <p:txBody>
          <a:bodyPr wrap="square">
            <a:spAutoFit/>
          </a:bodyPr>
          <a:lstStyle/>
          <a:p>
            <a:pPr algn="l"/>
            <a:r>
              <a:rPr lang="fr-FR" b="1" i="0" u="sng" dirty="0">
                <a:solidFill>
                  <a:srgbClr val="000000"/>
                </a:solidFill>
                <a:effectLst/>
                <a:latin typeface="Helvetica Neue"/>
              </a:rPr>
              <a:t>Méthode du coude</a:t>
            </a:r>
          </a:p>
        </p:txBody>
      </p:sp>
      <p:pic>
        <p:nvPicPr>
          <p:cNvPr id="8196" name="Picture 4">
            <a:extLst>
              <a:ext uri="{FF2B5EF4-FFF2-40B4-BE49-F238E27FC236}">
                <a16:creationId xmlns:a16="http://schemas.microsoft.com/office/drawing/2014/main" id="{39A6D990-E481-3455-6522-05E9A3C26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587" y="1890232"/>
            <a:ext cx="4581525" cy="3314700"/>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FF90A957-C5DC-BDAD-0D9B-A731A05F4B6A}"/>
              </a:ext>
            </a:extLst>
          </p:cNvPr>
          <p:cNvSpPr txBox="1"/>
          <p:nvPr/>
        </p:nvSpPr>
        <p:spPr>
          <a:xfrm>
            <a:off x="6147843" y="5250399"/>
            <a:ext cx="6097836" cy="1021883"/>
          </a:xfrm>
          <a:prstGeom prst="rect">
            <a:avLst/>
          </a:prstGeom>
          <a:noFill/>
        </p:spPr>
        <p:txBody>
          <a:bodyPr wrap="square">
            <a:spAutoFit/>
          </a:bodyPr>
          <a:lstStyle/>
          <a:p>
            <a:pPr algn="ctr">
              <a:lnSpc>
                <a:spcPct val="150000"/>
              </a:lnSpc>
            </a:pPr>
            <a:r>
              <a:rPr lang="fr-FR" sz="1400" b="0" i="0" dirty="0">
                <a:solidFill>
                  <a:srgbClr val="000000"/>
                </a:solidFill>
                <a:effectLst/>
                <a:latin typeface="Helvetica Neue"/>
              </a:rPr>
              <a:t>Sur cette projection en 2D, on remarque que les différents clusters sont bien séparés sur les 2 premières composantes principales. Le clustering semble donc performant</a:t>
            </a:r>
            <a:endParaRPr lang="fr-FR" sz="1400" dirty="0"/>
          </a:p>
        </p:txBody>
      </p:sp>
      <p:sp>
        <p:nvSpPr>
          <p:cNvPr id="12" name="ZoneTexte 11">
            <a:extLst>
              <a:ext uri="{FF2B5EF4-FFF2-40B4-BE49-F238E27FC236}">
                <a16:creationId xmlns:a16="http://schemas.microsoft.com/office/drawing/2014/main" id="{296E1345-E3C7-1F1C-BBFF-B067B7D80E8A}"/>
              </a:ext>
            </a:extLst>
          </p:cNvPr>
          <p:cNvSpPr txBox="1"/>
          <p:nvPr/>
        </p:nvSpPr>
        <p:spPr>
          <a:xfrm>
            <a:off x="199810" y="5499730"/>
            <a:ext cx="6125378" cy="698717"/>
          </a:xfrm>
          <a:prstGeom prst="rect">
            <a:avLst/>
          </a:prstGeom>
          <a:noFill/>
        </p:spPr>
        <p:txBody>
          <a:bodyPr wrap="square">
            <a:spAutoFit/>
          </a:bodyPr>
          <a:lstStyle/>
          <a:p>
            <a:pPr algn="ctr">
              <a:lnSpc>
                <a:spcPct val="150000"/>
              </a:lnSpc>
            </a:pPr>
            <a:r>
              <a:rPr lang="fr-FR" sz="1400" dirty="0">
                <a:solidFill>
                  <a:srgbClr val="000000"/>
                </a:solidFill>
                <a:latin typeface="Helvetica Neue"/>
              </a:rPr>
              <a:t>Grâce à la méthode du coude basée sur le score de </a:t>
            </a:r>
            <a:r>
              <a:rPr lang="fr-FR" sz="1400" dirty="0" err="1">
                <a:solidFill>
                  <a:srgbClr val="000000"/>
                </a:solidFill>
                <a:latin typeface="Helvetica Neue"/>
              </a:rPr>
              <a:t>distortion</a:t>
            </a:r>
            <a:r>
              <a:rPr lang="fr-FR" sz="1400" dirty="0">
                <a:solidFill>
                  <a:srgbClr val="000000"/>
                </a:solidFill>
                <a:latin typeface="Helvetica Neue"/>
              </a:rPr>
              <a:t>, une </a:t>
            </a:r>
            <a:r>
              <a:rPr lang="fr-FR" sz="1400" dirty="0" err="1">
                <a:solidFill>
                  <a:srgbClr val="000000"/>
                </a:solidFill>
                <a:latin typeface="Helvetica Neue"/>
              </a:rPr>
              <a:t>segementation</a:t>
            </a:r>
            <a:r>
              <a:rPr lang="fr-FR" sz="1400" dirty="0">
                <a:solidFill>
                  <a:srgbClr val="000000"/>
                </a:solidFill>
                <a:latin typeface="Helvetica Neue"/>
              </a:rPr>
              <a:t> en K= 6 clusters serait la meilleure option.</a:t>
            </a:r>
          </a:p>
        </p:txBody>
      </p:sp>
      <p:sp>
        <p:nvSpPr>
          <p:cNvPr id="4" name="ZoneTexte 3">
            <a:extLst>
              <a:ext uri="{FF2B5EF4-FFF2-40B4-BE49-F238E27FC236}">
                <a16:creationId xmlns:a16="http://schemas.microsoft.com/office/drawing/2014/main" id="{091C9D62-B89A-769C-0DA7-07C3DD0B6835}"/>
              </a:ext>
            </a:extLst>
          </p:cNvPr>
          <p:cNvSpPr txBox="1"/>
          <p:nvPr/>
        </p:nvSpPr>
        <p:spPr>
          <a:xfrm>
            <a:off x="11752446" y="6488668"/>
            <a:ext cx="439554" cy="369332"/>
          </a:xfrm>
          <a:prstGeom prst="rect">
            <a:avLst/>
          </a:prstGeom>
          <a:noFill/>
        </p:spPr>
        <p:txBody>
          <a:bodyPr wrap="square" rtlCol="0">
            <a:spAutoFit/>
          </a:bodyPr>
          <a:lstStyle/>
          <a:p>
            <a:r>
              <a:rPr lang="fr-FR" dirty="0"/>
              <a:t>17</a:t>
            </a:r>
          </a:p>
        </p:txBody>
      </p:sp>
    </p:spTree>
    <p:extLst>
      <p:ext uri="{BB962C8B-B14F-4D97-AF65-F5344CB8AC3E}">
        <p14:creationId xmlns:p14="http://schemas.microsoft.com/office/powerpoint/2010/main" val="22179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753282D-FB9C-D1CA-DFD4-6D655498400D}"/>
              </a:ext>
            </a:extLst>
          </p:cNvPr>
          <p:cNvSpPr>
            <a:spLocks noGrp="1"/>
          </p:cNvSpPr>
          <p:nvPr>
            <p:ph type="body" idx="1"/>
          </p:nvPr>
        </p:nvSpPr>
        <p:spPr>
          <a:xfrm>
            <a:off x="1575414" y="5500356"/>
            <a:ext cx="7998400" cy="806800"/>
          </a:xfrm>
        </p:spPr>
        <p:txBody>
          <a:bodyPr/>
          <a:lstStyle/>
          <a:p>
            <a:pPr algn="ctr">
              <a:lnSpc>
                <a:spcPct val="150000"/>
              </a:lnSpc>
            </a:pPr>
            <a:r>
              <a:rPr lang="fr-FR" sz="1600" b="0" i="0" u="sng" dirty="0">
                <a:solidFill>
                  <a:srgbClr val="000000"/>
                </a:solidFill>
                <a:effectLst/>
                <a:latin typeface="Helvetica Neue"/>
              </a:rPr>
              <a:t>Malheureusement ici, la segmentation se base principalement sur les catégories de produit achetées. Le poids de ces </a:t>
            </a:r>
            <a:r>
              <a:rPr lang="fr-FR" sz="1600" b="0" i="0" u="sng" dirty="0" err="1">
                <a:solidFill>
                  <a:srgbClr val="000000"/>
                </a:solidFill>
                <a:effectLst/>
                <a:latin typeface="Helvetica Neue"/>
              </a:rPr>
              <a:t>features</a:t>
            </a:r>
            <a:r>
              <a:rPr lang="fr-FR" sz="1600" b="0" i="0" u="sng" dirty="0">
                <a:solidFill>
                  <a:srgbClr val="000000"/>
                </a:solidFill>
                <a:effectLst/>
                <a:latin typeface="Helvetica Neue"/>
              </a:rPr>
              <a:t> masque les autres axes de catégorisation, nous allons donc réaliser un nouveau K-</a:t>
            </a:r>
            <a:r>
              <a:rPr lang="fr-FR" sz="1600" b="0" i="0" u="sng" dirty="0" err="1">
                <a:solidFill>
                  <a:srgbClr val="000000"/>
                </a:solidFill>
                <a:effectLst/>
                <a:latin typeface="Helvetica Neue"/>
              </a:rPr>
              <a:t>Means</a:t>
            </a:r>
            <a:r>
              <a:rPr lang="fr-FR" sz="1600" b="0" i="0" u="sng" dirty="0">
                <a:solidFill>
                  <a:srgbClr val="000000"/>
                </a:solidFill>
                <a:effectLst/>
                <a:latin typeface="Helvetica Neue"/>
              </a:rPr>
              <a:t> en supprimant ces variables</a:t>
            </a:r>
            <a:r>
              <a:rPr lang="fr-FR" sz="1600" b="0" i="0" dirty="0">
                <a:solidFill>
                  <a:srgbClr val="000000"/>
                </a:solidFill>
                <a:effectLst/>
                <a:latin typeface="Helvetica Neue"/>
              </a:rPr>
              <a:t>.</a:t>
            </a:r>
            <a:endParaRPr lang="fr-FR" sz="1600" dirty="0"/>
          </a:p>
        </p:txBody>
      </p:sp>
      <p:pic>
        <p:nvPicPr>
          <p:cNvPr id="4" name="Image 3">
            <a:extLst>
              <a:ext uri="{FF2B5EF4-FFF2-40B4-BE49-F238E27FC236}">
                <a16:creationId xmlns:a16="http://schemas.microsoft.com/office/drawing/2014/main" id="{AEF277F9-AB0B-5078-4557-42F8C54D0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90" y="275422"/>
            <a:ext cx="8981254" cy="4671152"/>
          </a:xfrm>
          <a:prstGeom prst="rect">
            <a:avLst/>
          </a:prstGeom>
        </p:spPr>
      </p:pic>
      <p:sp>
        <p:nvSpPr>
          <p:cNvPr id="5" name="Google Shape;722;p29">
            <a:extLst>
              <a:ext uri="{FF2B5EF4-FFF2-40B4-BE49-F238E27FC236}">
                <a16:creationId xmlns:a16="http://schemas.microsoft.com/office/drawing/2014/main" id="{CBD0C3E1-C4E2-D4DD-E8F6-36BAA57E4955}"/>
              </a:ext>
            </a:extLst>
          </p:cNvPr>
          <p:cNvSpPr/>
          <p:nvPr/>
        </p:nvSpPr>
        <p:spPr>
          <a:xfrm>
            <a:off x="8516039" y="2690963"/>
            <a:ext cx="3495720" cy="2123408"/>
          </a:xfrm>
          <a:custGeom>
            <a:avLst/>
            <a:gdLst/>
            <a:ahLst/>
            <a:cxnLst/>
            <a:rect l="l" t="t" r="r" b="b"/>
            <a:pathLst>
              <a:path w="26086" h="24819" extrusionOk="0">
                <a:moveTo>
                  <a:pt x="1268" y="0"/>
                </a:moveTo>
                <a:cubicBezTo>
                  <a:pt x="568" y="0"/>
                  <a:pt x="0" y="568"/>
                  <a:pt x="0" y="1268"/>
                </a:cubicBezTo>
                <a:lnTo>
                  <a:pt x="0" y="23551"/>
                </a:lnTo>
                <a:cubicBezTo>
                  <a:pt x="0" y="24251"/>
                  <a:pt x="568" y="24818"/>
                  <a:pt x="1268" y="24818"/>
                </a:cubicBezTo>
                <a:lnTo>
                  <a:pt x="24818" y="24818"/>
                </a:lnTo>
                <a:cubicBezTo>
                  <a:pt x="25519" y="24818"/>
                  <a:pt x="26086" y="24251"/>
                  <a:pt x="26086" y="23551"/>
                </a:cubicBezTo>
                <a:lnTo>
                  <a:pt x="26086" y="1268"/>
                </a:lnTo>
                <a:cubicBezTo>
                  <a:pt x="26086" y="568"/>
                  <a:pt x="25519" y="0"/>
                  <a:pt x="24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fr-FR" b="1" i="1" dirty="0">
                <a:solidFill>
                  <a:schemeClr val="bg1"/>
                </a:solidFill>
                <a:effectLst/>
                <a:latin typeface="Helvetica Neue"/>
              </a:rPr>
              <a:t>entrainer notre </a:t>
            </a:r>
            <a:r>
              <a:rPr lang="fr-FR" b="1" i="1" dirty="0" err="1">
                <a:solidFill>
                  <a:schemeClr val="bg1"/>
                </a:solidFill>
                <a:effectLst/>
                <a:latin typeface="Helvetica Neue"/>
              </a:rPr>
              <a:t>KMeans</a:t>
            </a:r>
            <a:r>
              <a:rPr lang="fr-FR" b="1" i="1" dirty="0">
                <a:solidFill>
                  <a:schemeClr val="bg1"/>
                </a:solidFill>
                <a:effectLst/>
                <a:latin typeface="Helvetica Neue"/>
              </a:rPr>
              <a:t> avec le K optimal sélectionné et affecter son cluster à chaque client</a:t>
            </a:r>
            <a:endParaRPr b="1" i="1" dirty="0">
              <a:solidFill>
                <a:schemeClr val="bg1"/>
              </a:solidFill>
            </a:endParaRPr>
          </a:p>
        </p:txBody>
      </p:sp>
      <p:sp>
        <p:nvSpPr>
          <p:cNvPr id="6" name="Flèche : droite 5">
            <a:extLst>
              <a:ext uri="{FF2B5EF4-FFF2-40B4-BE49-F238E27FC236}">
                <a16:creationId xmlns:a16="http://schemas.microsoft.com/office/drawing/2014/main" id="{C356B038-4BEA-A234-9015-BA407F61A594}"/>
              </a:ext>
            </a:extLst>
          </p:cNvPr>
          <p:cNvSpPr/>
          <p:nvPr/>
        </p:nvSpPr>
        <p:spPr>
          <a:xfrm>
            <a:off x="550841" y="5519451"/>
            <a:ext cx="870333" cy="63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CF97E0A-DF0A-D6F8-D9E7-84F31349CB7A}"/>
              </a:ext>
            </a:extLst>
          </p:cNvPr>
          <p:cNvSpPr txBox="1"/>
          <p:nvPr/>
        </p:nvSpPr>
        <p:spPr>
          <a:xfrm>
            <a:off x="11752446" y="6488668"/>
            <a:ext cx="439554" cy="369332"/>
          </a:xfrm>
          <a:prstGeom prst="rect">
            <a:avLst/>
          </a:prstGeom>
          <a:noFill/>
        </p:spPr>
        <p:txBody>
          <a:bodyPr wrap="square" rtlCol="0">
            <a:spAutoFit/>
          </a:bodyPr>
          <a:lstStyle/>
          <a:p>
            <a:r>
              <a:rPr lang="fr-FR" dirty="0"/>
              <a:t>18</a:t>
            </a:r>
          </a:p>
        </p:txBody>
      </p:sp>
    </p:spTree>
    <p:extLst>
      <p:ext uri="{BB962C8B-B14F-4D97-AF65-F5344CB8AC3E}">
        <p14:creationId xmlns:p14="http://schemas.microsoft.com/office/powerpoint/2010/main" val="245344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E0D0506-4E2A-657B-B0DA-CC5E6FBF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998" y="1261300"/>
            <a:ext cx="10170003" cy="5596700"/>
          </a:xfrm>
          <a:prstGeom prst="rect">
            <a:avLst/>
          </a:prstGeom>
        </p:spPr>
      </p:pic>
      <p:sp>
        <p:nvSpPr>
          <p:cNvPr id="6" name="ZoneTexte 5">
            <a:extLst>
              <a:ext uri="{FF2B5EF4-FFF2-40B4-BE49-F238E27FC236}">
                <a16:creationId xmlns:a16="http://schemas.microsoft.com/office/drawing/2014/main" id="{EA0965C1-1D18-D71B-D801-E791F5E530C5}"/>
              </a:ext>
            </a:extLst>
          </p:cNvPr>
          <p:cNvSpPr txBox="1"/>
          <p:nvPr/>
        </p:nvSpPr>
        <p:spPr>
          <a:xfrm>
            <a:off x="3787048" y="225767"/>
            <a:ext cx="6097836" cy="369332"/>
          </a:xfrm>
          <a:prstGeom prst="rect">
            <a:avLst/>
          </a:prstGeom>
          <a:noFill/>
        </p:spPr>
        <p:txBody>
          <a:bodyPr wrap="square">
            <a:spAutoFit/>
          </a:bodyPr>
          <a:lstStyle/>
          <a:p>
            <a:pPr algn="l"/>
            <a:r>
              <a:rPr lang="fr-FR" b="1" i="1" u="sng" dirty="0">
                <a:solidFill>
                  <a:srgbClr val="000000"/>
                </a:solidFill>
                <a:effectLst/>
                <a:latin typeface="Helvetica Neue"/>
              </a:rPr>
              <a:t>Clustering sans les catégories produits</a:t>
            </a:r>
          </a:p>
        </p:txBody>
      </p:sp>
      <p:sp>
        <p:nvSpPr>
          <p:cNvPr id="2" name="ZoneTexte 1">
            <a:extLst>
              <a:ext uri="{FF2B5EF4-FFF2-40B4-BE49-F238E27FC236}">
                <a16:creationId xmlns:a16="http://schemas.microsoft.com/office/drawing/2014/main" id="{50463551-4332-52BA-CD09-93A882BB8CF1}"/>
              </a:ext>
            </a:extLst>
          </p:cNvPr>
          <p:cNvSpPr txBox="1"/>
          <p:nvPr/>
        </p:nvSpPr>
        <p:spPr>
          <a:xfrm>
            <a:off x="11752446" y="6488668"/>
            <a:ext cx="439554" cy="369332"/>
          </a:xfrm>
          <a:prstGeom prst="rect">
            <a:avLst/>
          </a:prstGeom>
          <a:noFill/>
        </p:spPr>
        <p:txBody>
          <a:bodyPr wrap="square" rtlCol="0">
            <a:spAutoFit/>
          </a:bodyPr>
          <a:lstStyle/>
          <a:p>
            <a:r>
              <a:rPr lang="fr-FR" dirty="0"/>
              <a:t>19</a:t>
            </a:r>
          </a:p>
        </p:txBody>
      </p:sp>
    </p:spTree>
    <p:extLst>
      <p:ext uri="{BB962C8B-B14F-4D97-AF65-F5344CB8AC3E}">
        <p14:creationId xmlns:p14="http://schemas.microsoft.com/office/powerpoint/2010/main" val="276846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3352767" y="546100"/>
            <a:ext cx="5486400" cy="428000"/>
          </a:xfrm>
          <a:prstGeom prst="rect">
            <a:avLst/>
          </a:prstGeom>
        </p:spPr>
        <p:txBody>
          <a:bodyPr spcFirstLastPara="1" wrap="square" lIns="121900" tIns="121900" rIns="121900" bIns="121900" anchor="ctr" anchorCtr="0">
            <a:noAutofit/>
          </a:bodyPr>
          <a:lstStyle/>
          <a:p>
            <a:r>
              <a:rPr lang="en" sz="4000" b="1" i="1" u="sng" dirty="0">
                <a:solidFill>
                  <a:schemeClr val="accent2">
                    <a:lumMod val="75000"/>
                  </a:schemeClr>
                </a:solidFill>
                <a:latin typeface="Algerian" panose="04020705040A02060702" pitchFamily="82" charset="0"/>
                <a:ea typeface="MingLiU-ExtB" panose="02020500000000000000" pitchFamily="18" charset="-120"/>
              </a:rPr>
              <a:t>Table </a:t>
            </a:r>
            <a:r>
              <a:rPr lang="fr-FR" sz="4000" b="1" i="1" u="sng" dirty="0">
                <a:solidFill>
                  <a:schemeClr val="accent2">
                    <a:lumMod val="75000"/>
                  </a:schemeClr>
                </a:solidFill>
                <a:latin typeface="Algerian" panose="04020705040A02060702" pitchFamily="82" charset="0"/>
                <a:ea typeface="MingLiU-ExtB" panose="02020500000000000000" pitchFamily="18" charset="-120"/>
              </a:rPr>
              <a:t>des</a:t>
            </a:r>
            <a:r>
              <a:rPr lang="en" sz="4000" b="1" i="1" u="sng" dirty="0">
                <a:solidFill>
                  <a:schemeClr val="accent2">
                    <a:lumMod val="75000"/>
                  </a:schemeClr>
                </a:solidFill>
                <a:latin typeface="Algerian" panose="04020705040A02060702" pitchFamily="82" charset="0"/>
                <a:ea typeface="MingLiU-ExtB" panose="02020500000000000000" pitchFamily="18" charset="-120"/>
              </a:rPr>
              <a:t> mati</a:t>
            </a:r>
            <a:r>
              <a:rPr lang="fr-FR" sz="4000" b="1" i="1" u="sng" dirty="0">
                <a:solidFill>
                  <a:schemeClr val="accent2">
                    <a:lumMod val="75000"/>
                  </a:schemeClr>
                </a:solidFill>
                <a:latin typeface="Algerian" panose="04020705040A02060702" pitchFamily="82" charset="0"/>
                <a:ea typeface="MingLiU-ExtB" panose="02020500000000000000" pitchFamily="18" charset="-120"/>
              </a:rPr>
              <a:t>è</a:t>
            </a:r>
            <a:r>
              <a:rPr lang="en" sz="4000" b="1" i="1" u="sng" dirty="0">
                <a:solidFill>
                  <a:schemeClr val="accent2">
                    <a:lumMod val="75000"/>
                  </a:schemeClr>
                </a:solidFill>
                <a:latin typeface="Algerian" panose="04020705040A02060702" pitchFamily="82" charset="0"/>
                <a:ea typeface="MingLiU-ExtB" panose="02020500000000000000" pitchFamily="18" charset="-120"/>
              </a:rPr>
              <a:t>res </a:t>
            </a:r>
            <a:endParaRPr sz="4000" b="1" i="1" u="sng" dirty="0">
              <a:solidFill>
                <a:schemeClr val="accent2">
                  <a:lumMod val="75000"/>
                </a:schemeClr>
              </a:solidFill>
              <a:latin typeface="Algerian" panose="04020705040A02060702" pitchFamily="82" charset="0"/>
              <a:ea typeface="MingLiU-ExtB" panose="02020500000000000000" pitchFamily="18" charset="-120"/>
            </a:endParaRPr>
          </a:p>
        </p:txBody>
      </p:sp>
      <p:sp>
        <p:nvSpPr>
          <p:cNvPr id="114" name="Google Shape;114;p16"/>
          <p:cNvSpPr txBox="1"/>
          <p:nvPr/>
        </p:nvSpPr>
        <p:spPr>
          <a:xfrm>
            <a:off x="7961126" y="1436833"/>
            <a:ext cx="3810571" cy="572800"/>
          </a:xfrm>
          <a:prstGeom prst="rect">
            <a:avLst/>
          </a:prstGeom>
          <a:noFill/>
          <a:ln>
            <a:noFill/>
          </a:ln>
        </p:spPr>
        <p:txBody>
          <a:bodyPr spcFirstLastPara="1" wrap="square" lIns="121900" tIns="121900" rIns="121900" bIns="121900" anchor="ctr" anchorCtr="0">
            <a:noAutofit/>
          </a:bodyPr>
          <a:lstStyle/>
          <a:p>
            <a:r>
              <a:rPr lang="en" sz="2000" dirty="0">
                <a:solidFill>
                  <a:schemeClr val="accent1"/>
                </a:solidFill>
                <a:latin typeface="Fira Sans Extra Condensed Medium"/>
                <a:ea typeface="Fira Sans Extra Condensed Medium"/>
                <a:cs typeface="Fira Sans Extra Condensed Medium"/>
                <a:sym typeface="Fira Sans Extra Condensed Medium"/>
              </a:rPr>
              <a:t>Présentation du sujet </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6" name="Google Shape;116;p16"/>
          <p:cNvSpPr txBox="1"/>
          <p:nvPr/>
        </p:nvSpPr>
        <p:spPr>
          <a:xfrm>
            <a:off x="8835009" y="4700720"/>
            <a:ext cx="3148679" cy="572800"/>
          </a:xfrm>
          <a:prstGeom prst="rect">
            <a:avLst/>
          </a:prstGeom>
          <a:noFill/>
          <a:ln>
            <a:noFill/>
          </a:ln>
        </p:spPr>
        <p:txBody>
          <a:bodyPr spcFirstLastPara="1" wrap="square" lIns="121900" tIns="121900" rIns="121900" bIns="121900" anchor="ctr" anchorCtr="0">
            <a:noAutofit/>
          </a:bodyPr>
          <a:lstStyle/>
          <a:p>
            <a:r>
              <a:rPr lang="fr-FR" sz="2000" dirty="0">
                <a:solidFill>
                  <a:schemeClr val="accent4"/>
                </a:solidFill>
                <a:latin typeface="Fira Sans Extra Condensed Medium"/>
                <a:ea typeface="Fira Sans Extra Condensed Medium"/>
                <a:cs typeface="Fira Sans Extra Condensed Medium"/>
                <a:sym typeface="Fira Sans Extra Condensed Medium"/>
              </a:rPr>
              <a:t>La fréquence nécessaire de mise à jour</a:t>
            </a:r>
          </a:p>
        </p:txBody>
      </p:sp>
      <p:sp>
        <p:nvSpPr>
          <p:cNvPr id="118" name="Google Shape;118;p16"/>
          <p:cNvSpPr txBox="1"/>
          <p:nvPr/>
        </p:nvSpPr>
        <p:spPr>
          <a:xfrm>
            <a:off x="8063361" y="3594319"/>
            <a:ext cx="3670950" cy="572800"/>
          </a:xfrm>
          <a:prstGeom prst="rect">
            <a:avLst/>
          </a:prstGeom>
          <a:noFill/>
          <a:ln>
            <a:noFill/>
          </a:ln>
        </p:spPr>
        <p:txBody>
          <a:bodyPr spcFirstLastPara="1" wrap="square" lIns="121900" tIns="121900" rIns="121900" bIns="121900" anchor="ctr" anchorCtr="0">
            <a:noAutofit/>
          </a:bodyPr>
          <a:lstStyle/>
          <a:p>
            <a:r>
              <a:rPr lang="fr-FR" sz="2000" dirty="0">
                <a:solidFill>
                  <a:schemeClr val="accent3"/>
                </a:solidFill>
                <a:latin typeface="Fira Sans Extra Condensed Medium"/>
                <a:ea typeface="Fira Sans Extra Condensed Medium"/>
                <a:cs typeface="Fira Sans Extra Condensed Medium"/>
                <a:sym typeface="Fira Sans Extra Condensed Medium"/>
              </a:rPr>
              <a:t>Les différentes approches de modélisation</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nvGrpSpPr>
          <p:cNvPr id="120" name="Google Shape;120;p16"/>
          <p:cNvGrpSpPr/>
          <p:nvPr/>
        </p:nvGrpSpPr>
        <p:grpSpPr>
          <a:xfrm>
            <a:off x="4748630" y="1593154"/>
            <a:ext cx="4034424" cy="4255904"/>
            <a:chOff x="3514681" y="1107568"/>
            <a:chExt cx="3025818" cy="3191928"/>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cxnSp>
          <p:nvCxnSpPr>
            <p:cNvPr id="125" name="Google Shape;125;p16"/>
            <p:cNvCxnSpPr>
              <a:cxnSpLocks/>
            </p:cNvCxnSpPr>
            <p:nvPr/>
          </p:nvCxnSpPr>
          <p:spPr>
            <a:xfrm>
              <a:off x="4368097" y="1275635"/>
              <a:ext cx="1422602"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8713" y="1107568"/>
              <a:ext cx="451922" cy="429599"/>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01</a:t>
              </a:r>
              <a:endParaRPr sz="2000" dirty="0">
                <a:solidFill>
                  <a:srgbClr val="FFFFFF"/>
                </a:solidFill>
              </a:endParaRPr>
            </a:p>
          </p:txBody>
        </p:sp>
        <p:cxnSp>
          <p:nvCxnSpPr>
            <p:cNvPr id="127" name="Google Shape;127;p16"/>
            <p:cNvCxnSpPr/>
            <p:nvPr/>
          </p:nvCxnSpPr>
          <p:spPr>
            <a:xfrm>
              <a:off x="4950499" y="3677093"/>
              <a:ext cx="1590000" cy="0"/>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4498577" y="3491401"/>
              <a:ext cx="451922"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04</a:t>
              </a:r>
              <a:endParaRPr sz="2000" dirty="0">
                <a:solidFill>
                  <a:srgbClr val="FFFFFF"/>
                </a:solidFill>
              </a:endParaRPr>
            </a:p>
          </p:txBody>
        </p:sp>
        <p:cxnSp>
          <p:nvCxnSpPr>
            <p:cNvPr id="129" name="Google Shape;129;p16"/>
            <p:cNvCxnSpPr/>
            <p:nvPr/>
          </p:nvCxnSpPr>
          <p:spPr>
            <a:xfrm>
              <a:off x="5158897" y="2872322"/>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3027" y="2676796"/>
              <a:ext cx="465346"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03</a:t>
              </a:r>
              <a:endParaRPr sz="2000" dirty="0">
                <a:solidFill>
                  <a:srgbClr val="FFFFFF"/>
                </a:solidFill>
              </a:endParaRPr>
            </a:p>
          </p:txBody>
        </p:sp>
        <p:cxnSp>
          <p:nvCxnSpPr>
            <p:cNvPr id="131" name="Google Shape;131;p16"/>
            <p:cNvCxnSpPr/>
            <p:nvPr/>
          </p:nvCxnSpPr>
          <p:spPr>
            <a:xfrm>
              <a:off x="5082221" y="1950986"/>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616879" y="1749117"/>
              <a:ext cx="46534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02</a:t>
              </a:r>
              <a:endParaRPr sz="2000" dirty="0">
                <a:solidFill>
                  <a:srgbClr val="FFFFFF"/>
                </a:solidFill>
              </a:endParaRPr>
            </a:p>
          </p:txBody>
        </p:sp>
      </p:grpSp>
      <p:sp>
        <p:nvSpPr>
          <p:cNvPr id="133" name="Google Shape;133;p16"/>
          <p:cNvSpPr txBox="1"/>
          <p:nvPr/>
        </p:nvSpPr>
        <p:spPr>
          <a:xfrm>
            <a:off x="8012400" y="2297212"/>
            <a:ext cx="3386887" cy="572800"/>
          </a:xfrm>
          <a:prstGeom prst="rect">
            <a:avLst/>
          </a:prstGeom>
          <a:noFill/>
          <a:ln>
            <a:noFill/>
          </a:ln>
        </p:spPr>
        <p:txBody>
          <a:bodyPr spcFirstLastPara="1" wrap="square" lIns="121900" tIns="121900" rIns="121900" bIns="121900" anchor="ctr" anchorCtr="0">
            <a:noAutofit/>
          </a:bodyPr>
          <a:lstStyle/>
          <a:p>
            <a:r>
              <a:rPr lang="en" sz="2000" dirty="0">
                <a:solidFill>
                  <a:schemeClr val="accent2"/>
                </a:solidFill>
                <a:latin typeface="Fira Sans Extra Condensed Medium"/>
                <a:ea typeface="Fira Sans Extra Condensed Medium"/>
                <a:cs typeface="Fira Sans Extra Condensed Medium"/>
                <a:sym typeface="Fira Sans Extra Condensed Medium"/>
              </a:rPr>
              <a:t>Analyses exploratoires </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5" name="Google Shape;135;p16"/>
          <p:cNvSpPr/>
          <p:nvPr/>
        </p:nvSpPr>
        <p:spPr>
          <a:xfrm>
            <a:off x="4611000" y="3352000"/>
            <a:ext cx="25600" cy="48933"/>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6" name="Google Shape;136;p16"/>
          <p:cNvSpPr/>
          <p:nvPr/>
        </p:nvSpPr>
        <p:spPr>
          <a:xfrm>
            <a:off x="611251" y="3175955"/>
            <a:ext cx="2442092" cy="3681973"/>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37" name="Google Shape;137;p16"/>
          <p:cNvSpPr/>
          <p:nvPr/>
        </p:nvSpPr>
        <p:spPr>
          <a:xfrm>
            <a:off x="2839592" y="3135855"/>
            <a:ext cx="694752" cy="740093"/>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38" name="Google Shape;138;p16"/>
          <p:cNvSpPr/>
          <p:nvPr/>
        </p:nvSpPr>
        <p:spPr>
          <a:xfrm>
            <a:off x="1284948" y="2270154"/>
            <a:ext cx="1964344" cy="3599929"/>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139" name="Google Shape;139;p16"/>
          <p:cNvSpPr/>
          <p:nvPr/>
        </p:nvSpPr>
        <p:spPr>
          <a:xfrm>
            <a:off x="1286550" y="2568139"/>
            <a:ext cx="1961140" cy="2712496"/>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40" name="Google Shape;140;p16"/>
          <p:cNvSpPr/>
          <p:nvPr/>
        </p:nvSpPr>
        <p:spPr>
          <a:xfrm>
            <a:off x="1467925" y="2768933"/>
            <a:ext cx="1420233" cy="1020257"/>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1" name="Google Shape;141;p16"/>
          <p:cNvSpPr/>
          <p:nvPr/>
        </p:nvSpPr>
        <p:spPr>
          <a:xfrm>
            <a:off x="2023407" y="3070024"/>
            <a:ext cx="150640" cy="719171"/>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2" name="Google Shape;142;p16"/>
          <p:cNvSpPr/>
          <p:nvPr/>
        </p:nvSpPr>
        <p:spPr>
          <a:xfrm>
            <a:off x="2379651" y="3070024"/>
            <a:ext cx="142581" cy="719171"/>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3" name="Google Shape;143;p16"/>
          <p:cNvSpPr/>
          <p:nvPr/>
        </p:nvSpPr>
        <p:spPr>
          <a:xfrm>
            <a:off x="1767513" y="3279070"/>
            <a:ext cx="1029967" cy="77772"/>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4" name="Google Shape;144;p16"/>
          <p:cNvSpPr/>
          <p:nvPr/>
        </p:nvSpPr>
        <p:spPr>
          <a:xfrm>
            <a:off x="1793437" y="3489573"/>
            <a:ext cx="978167" cy="77772"/>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5" name="Google Shape;145;p16"/>
          <p:cNvSpPr/>
          <p:nvPr/>
        </p:nvSpPr>
        <p:spPr>
          <a:xfrm>
            <a:off x="1937575" y="3828047"/>
            <a:ext cx="221907" cy="221907"/>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6" name="Google Shape;146;p16"/>
          <p:cNvSpPr/>
          <p:nvPr/>
        </p:nvSpPr>
        <p:spPr>
          <a:xfrm>
            <a:off x="2387757" y="3828047"/>
            <a:ext cx="221907" cy="221907"/>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7" name="Google Shape;147;p16"/>
          <p:cNvSpPr/>
          <p:nvPr/>
        </p:nvSpPr>
        <p:spPr>
          <a:xfrm>
            <a:off x="1467925" y="4445039"/>
            <a:ext cx="1600001" cy="552267"/>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48" name="Google Shape;148;p16"/>
          <p:cNvSpPr/>
          <p:nvPr/>
        </p:nvSpPr>
        <p:spPr>
          <a:xfrm>
            <a:off x="2013649" y="2394873"/>
            <a:ext cx="534451" cy="43740"/>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49" name="Google Shape;149;p16"/>
          <p:cNvSpPr/>
          <p:nvPr/>
        </p:nvSpPr>
        <p:spPr>
          <a:xfrm>
            <a:off x="2067101" y="5379385"/>
            <a:ext cx="388713" cy="38716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121900" tIns="121900" rIns="121900" bIns="121900" anchor="ctr" anchorCtr="0">
            <a:noAutofit/>
          </a:bodyPr>
          <a:lstStyle/>
          <a:p>
            <a:endParaRPr sz="2400" dirty="0"/>
          </a:p>
        </p:txBody>
      </p:sp>
      <p:sp>
        <p:nvSpPr>
          <p:cNvPr id="150" name="Google Shape;150;p16"/>
          <p:cNvSpPr/>
          <p:nvPr/>
        </p:nvSpPr>
        <p:spPr>
          <a:xfrm>
            <a:off x="2067101" y="5379385"/>
            <a:ext cx="388713" cy="38716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51" name="Google Shape;151;p16"/>
          <p:cNvSpPr/>
          <p:nvPr/>
        </p:nvSpPr>
        <p:spPr>
          <a:xfrm>
            <a:off x="2115696" y="5426380"/>
            <a:ext cx="293173" cy="291571"/>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52" name="Google Shape;152;p16"/>
          <p:cNvSpPr/>
          <p:nvPr/>
        </p:nvSpPr>
        <p:spPr>
          <a:xfrm>
            <a:off x="2873575" y="3636478"/>
            <a:ext cx="798399" cy="666935"/>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53" name="Google Shape;153;p16"/>
          <p:cNvSpPr/>
          <p:nvPr/>
        </p:nvSpPr>
        <p:spPr>
          <a:xfrm>
            <a:off x="2935134" y="4036510"/>
            <a:ext cx="796748" cy="666885"/>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54" name="Google Shape;154;p16"/>
          <p:cNvSpPr/>
          <p:nvPr/>
        </p:nvSpPr>
        <p:spPr>
          <a:xfrm>
            <a:off x="3004751" y="4520677"/>
            <a:ext cx="691547" cy="593580"/>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55" name="Google Shape;155;p16"/>
          <p:cNvSpPr/>
          <p:nvPr/>
        </p:nvSpPr>
        <p:spPr>
          <a:xfrm>
            <a:off x="2876828" y="3128767"/>
            <a:ext cx="652661" cy="560471"/>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56" name="Google Shape;156;p16"/>
          <p:cNvSpPr/>
          <p:nvPr/>
        </p:nvSpPr>
        <p:spPr>
          <a:xfrm>
            <a:off x="1226641" y="3232077"/>
            <a:ext cx="233219" cy="856703"/>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57" name="Google Shape;157;p16"/>
          <p:cNvSpPr/>
          <p:nvPr/>
        </p:nvSpPr>
        <p:spPr>
          <a:xfrm>
            <a:off x="2033125" y="2006006"/>
            <a:ext cx="456679" cy="16539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58" name="Google Shape;158;p16"/>
          <p:cNvSpPr/>
          <p:nvPr/>
        </p:nvSpPr>
        <p:spPr>
          <a:xfrm>
            <a:off x="1550535" y="1475041"/>
            <a:ext cx="1421835" cy="367644"/>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59" name="Google Shape;159;p16"/>
          <p:cNvSpPr/>
          <p:nvPr/>
        </p:nvSpPr>
        <p:spPr>
          <a:xfrm>
            <a:off x="1795871" y="1740596"/>
            <a:ext cx="931173" cy="264045"/>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60" name="Google Shape;160;p16"/>
          <p:cNvSpPr/>
          <p:nvPr/>
        </p:nvSpPr>
        <p:spPr>
          <a:xfrm>
            <a:off x="2431500" y="4810069"/>
            <a:ext cx="2534379" cy="2047892"/>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121900" tIns="121900" rIns="121900" bIns="121900" anchor="ctr" anchorCtr="0">
            <a:noAutofit/>
          </a:bodyPr>
          <a:lstStyle/>
          <a:p>
            <a:endParaRPr sz="2400" dirty="0"/>
          </a:p>
        </p:txBody>
      </p:sp>
      <p:sp>
        <p:nvSpPr>
          <p:cNvPr id="161" name="Google Shape;161;p16"/>
          <p:cNvSpPr/>
          <p:nvPr/>
        </p:nvSpPr>
        <p:spPr>
          <a:xfrm>
            <a:off x="1280897" y="1150433"/>
            <a:ext cx="1961124" cy="507088"/>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62" name="Google Shape;162;p16"/>
          <p:cNvSpPr txBox="1">
            <a:spLocks noGrp="1"/>
          </p:cNvSpPr>
          <p:nvPr>
            <p:ph type="ctrTitle" idx="4294967295"/>
          </p:nvPr>
        </p:nvSpPr>
        <p:spPr>
          <a:xfrm>
            <a:off x="1474236" y="4474296"/>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lt1"/>
                </a:solidFill>
              </a:rPr>
              <a:t>PAY</a:t>
            </a:r>
            <a:endParaRPr sz="3333" dirty="0">
              <a:solidFill>
                <a:schemeClr val="lt1"/>
              </a:solidFill>
            </a:endParaRPr>
          </a:p>
        </p:txBody>
      </p:sp>
      <p:sp>
        <p:nvSpPr>
          <p:cNvPr id="2" name="Google Shape;126;p16">
            <a:extLst>
              <a:ext uri="{FF2B5EF4-FFF2-40B4-BE49-F238E27FC236}">
                <a16:creationId xmlns:a16="http://schemas.microsoft.com/office/drawing/2014/main" id="{8AEA404F-89D1-64A9-21E2-C746358164C4}"/>
              </a:ext>
            </a:extLst>
          </p:cNvPr>
          <p:cNvSpPr/>
          <p:nvPr/>
        </p:nvSpPr>
        <p:spPr>
          <a:xfrm>
            <a:off x="5069621" y="5461583"/>
            <a:ext cx="602563" cy="572799"/>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05</a:t>
            </a:r>
            <a:endParaRPr sz="2000" dirty="0">
              <a:solidFill>
                <a:srgbClr val="FFFFFF"/>
              </a:solidFill>
            </a:endParaRPr>
          </a:p>
        </p:txBody>
      </p:sp>
      <p:cxnSp>
        <p:nvCxnSpPr>
          <p:cNvPr id="4" name="Google Shape;125;p16">
            <a:extLst>
              <a:ext uri="{FF2B5EF4-FFF2-40B4-BE49-F238E27FC236}">
                <a16:creationId xmlns:a16="http://schemas.microsoft.com/office/drawing/2014/main" id="{1F256714-8797-0C02-BB09-31EDF72A06EE}"/>
              </a:ext>
            </a:extLst>
          </p:cNvPr>
          <p:cNvCxnSpPr>
            <a:cxnSpLocks/>
          </p:cNvCxnSpPr>
          <p:nvPr/>
        </p:nvCxnSpPr>
        <p:spPr>
          <a:xfrm>
            <a:off x="5672184" y="5817190"/>
            <a:ext cx="1896803" cy="0"/>
          </a:xfrm>
          <a:prstGeom prst="straightConnector1">
            <a:avLst/>
          </a:prstGeom>
          <a:noFill/>
          <a:ln w="19050" cap="flat" cmpd="sng">
            <a:solidFill>
              <a:schemeClr val="accent1"/>
            </a:solidFill>
            <a:prstDash val="solid"/>
            <a:round/>
            <a:headEnd type="none" w="med" len="med"/>
            <a:tailEnd type="oval" w="med" len="med"/>
          </a:ln>
        </p:spPr>
      </p:cxnSp>
      <p:sp>
        <p:nvSpPr>
          <p:cNvPr id="5" name="Google Shape;114;p16">
            <a:extLst>
              <a:ext uri="{FF2B5EF4-FFF2-40B4-BE49-F238E27FC236}">
                <a16:creationId xmlns:a16="http://schemas.microsoft.com/office/drawing/2014/main" id="{FFD2900D-AA8D-A741-ECA5-3B73175679E3}"/>
              </a:ext>
            </a:extLst>
          </p:cNvPr>
          <p:cNvSpPr txBox="1"/>
          <p:nvPr/>
        </p:nvSpPr>
        <p:spPr>
          <a:xfrm>
            <a:off x="7681036" y="5527852"/>
            <a:ext cx="3810571" cy="572800"/>
          </a:xfrm>
          <a:prstGeom prst="rect">
            <a:avLst/>
          </a:prstGeom>
          <a:noFill/>
          <a:ln>
            <a:noFill/>
          </a:ln>
        </p:spPr>
        <p:txBody>
          <a:bodyPr spcFirstLastPara="1" wrap="square" lIns="121900" tIns="121900" rIns="121900" bIns="121900" anchor="ctr" anchorCtr="0">
            <a:noAutofit/>
          </a:bodyPr>
          <a:lstStyle/>
          <a:p>
            <a:r>
              <a:rPr lang="en" sz="2000" dirty="0">
                <a:solidFill>
                  <a:schemeClr val="accent1"/>
                </a:solidFill>
                <a:latin typeface="Fira Sans Extra Condensed Medium"/>
                <a:ea typeface="Fira Sans Extra Condensed Medium"/>
                <a:cs typeface="Fira Sans Extra Condensed Medium"/>
                <a:sym typeface="Fira Sans Extra Condensed Medium"/>
              </a:rPr>
              <a:t>Conclusion</a:t>
            </a:r>
            <a:r>
              <a:rPr lang="en" sz="2400" dirty="0">
                <a:solidFill>
                  <a:schemeClr val="accent1"/>
                </a:solidFill>
                <a:latin typeface="Fira Sans Extra Condensed Medium"/>
                <a:ea typeface="Fira Sans Extra Condensed Medium"/>
                <a:cs typeface="Fira Sans Extra Condensed Medium"/>
                <a:sym typeface="Fira Sans Extra Condensed Medium"/>
              </a:rPr>
              <a:t> </a:t>
            </a:r>
            <a:endParaRPr sz="24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 name="ZoneTexte 2">
            <a:extLst>
              <a:ext uri="{FF2B5EF4-FFF2-40B4-BE49-F238E27FC236}">
                <a16:creationId xmlns:a16="http://schemas.microsoft.com/office/drawing/2014/main" id="{3FDDE2E5-93C2-81C6-64EE-4656DA331EA5}"/>
              </a:ext>
            </a:extLst>
          </p:cNvPr>
          <p:cNvSpPr txBox="1"/>
          <p:nvPr/>
        </p:nvSpPr>
        <p:spPr>
          <a:xfrm>
            <a:off x="11832720" y="6457000"/>
            <a:ext cx="272653" cy="369332"/>
          </a:xfrm>
          <a:prstGeom prst="rect">
            <a:avLst/>
          </a:prstGeom>
          <a:noFill/>
        </p:spPr>
        <p:txBody>
          <a:bodyPr wrap="square" rtlCol="0">
            <a:spAutoFit/>
          </a:bodyPr>
          <a:lstStyle/>
          <a:p>
            <a:r>
              <a:rPr lang="fr-FR" dirty="0"/>
              <a:t>2</a:t>
            </a:r>
          </a:p>
        </p:txBody>
      </p:sp>
      <p:sp>
        <p:nvSpPr>
          <p:cNvPr id="6" name="Google Shape;114;p16">
            <a:extLst>
              <a:ext uri="{FF2B5EF4-FFF2-40B4-BE49-F238E27FC236}">
                <a16:creationId xmlns:a16="http://schemas.microsoft.com/office/drawing/2014/main" id="{37BD4D8F-A4E5-7276-A978-3B259DB74CED}"/>
              </a:ext>
            </a:extLst>
          </p:cNvPr>
          <p:cNvSpPr txBox="1"/>
          <p:nvPr/>
        </p:nvSpPr>
        <p:spPr>
          <a:xfrm>
            <a:off x="7681036" y="5529070"/>
            <a:ext cx="3810571" cy="572800"/>
          </a:xfrm>
          <a:prstGeom prst="rect">
            <a:avLst/>
          </a:prstGeom>
          <a:noFill/>
          <a:ln>
            <a:noFill/>
          </a:ln>
        </p:spPr>
        <p:txBody>
          <a:bodyPr spcFirstLastPara="1" wrap="square" lIns="121900" tIns="121900" rIns="121900" bIns="121900" anchor="ctr" anchorCtr="0">
            <a:noAutofit/>
          </a:bodyPr>
          <a:lstStyle/>
          <a:p>
            <a:r>
              <a:rPr lang="en" sz="2000" dirty="0">
                <a:solidFill>
                  <a:schemeClr val="accent1"/>
                </a:solidFill>
                <a:latin typeface="Fira Sans Extra Condensed Medium"/>
                <a:ea typeface="Fira Sans Extra Condensed Medium"/>
                <a:cs typeface="Fira Sans Extra Condensed Medium"/>
                <a:sym typeface="Fira Sans Extra Condensed Medium"/>
              </a:rPr>
              <a:t>Conclusion</a:t>
            </a:r>
            <a:r>
              <a:rPr lang="en" sz="2400" dirty="0">
                <a:solidFill>
                  <a:schemeClr val="accent1"/>
                </a:solidFill>
                <a:latin typeface="Fira Sans Extra Condensed Medium"/>
                <a:ea typeface="Fira Sans Extra Condensed Medium"/>
                <a:cs typeface="Fira Sans Extra Condensed Medium"/>
                <a:sym typeface="Fira Sans Extra Condensed Medium"/>
              </a:rPr>
              <a:t> </a:t>
            </a:r>
            <a:endParaRPr sz="2400" dirty="0">
              <a:solidFill>
                <a:schemeClr val="accen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28"/>
          <p:cNvSpPr/>
          <p:nvPr/>
        </p:nvSpPr>
        <p:spPr>
          <a:xfrm>
            <a:off x="4520362" y="1965292"/>
            <a:ext cx="55447" cy="56413"/>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68" name="Google Shape;668;p28"/>
          <p:cNvSpPr/>
          <p:nvPr/>
        </p:nvSpPr>
        <p:spPr>
          <a:xfrm>
            <a:off x="7638467" y="2100660"/>
            <a:ext cx="542800" cy="3059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9" name="Google Shape;669;p28"/>
          <p:cNvSpPr/>
          <p:nvPr/>
        </p:nvSpPr>
        <p:spPr>
          <a:xfrm>
            <a:off x="8862984" y="2102443"/>
            <a:ext cx="542800" cy="3059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0" name="Google Shape;670;p28"/>
          <p:cNvSpPr/>
          <p:nvPr/>
        </p:nvSpPr>
        <p:spPr>
          <a:xfrm>
            <a:off x="10077986" y="2112651"/>
            <a:ext cx="542800" cy="3059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1" name="Google Shape;671;p28"/>
          <p:cNvSpPr/>
          <p:nvPr/>
        </p:nvSpPr>
        <p:spPr>
          <a:xfrm>
            <a:off x="11309690" y="2102443"/>
            <a:ext cx="542800" cy="3059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28"/>
          <p:cNvSpPr/>
          <p:nvPr/>
        </p:nvSpPr>
        <p:spPr>
          <a:xfrm>
            <a:off x="7718050" y="3429000"/>
            <a:ext cx="356885" cy="161974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673" name="Google Shape;673;p28"/>
          <p:cNvSpPr/>
          <p:nvPr/>
        </p:nvSpPr>
        <p:spPr>
          <a:xfrm>
            <a:off x="8951171" y="2552413"/>
            <a:ext cx="366400" cy="252133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674" name="Google Shape;674;p28"/>
          <p:cNvSpPr/>
          <p:nvPr/>
        </p:nvSpPr>
        <p:spPr>
          <a:xfrm>
            <a:off x="10200212" y="2253715"/>
            <a:ext cx="315049" cy="2802663"/>
          </a:xfrm>
          <a:prstGeom prst="rect">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675" name="Google Shape;675;p28"/>
          <p:cNvSpPr/>
          <p:nvPr/>
        </p:nvSpPr>
        <p:spPr>
          <a:xfrm>
            <a:off x="11401421" y="4792337"/>
            <a:ext cx="335929" cy="258800"/>
          </a:xfrm>
          <a:prstGeom prst="rect">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676" name="Google Shape;676;p28"/>
          <p:cNvSpPr/>
          <p:nvPr/>
        </p:nvSpPr>
        <p:spPr>
          <a:xfrm>
            <a:off x="6477542" y="2125447"/>
            <a:ext cx="542800" cy="3059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7" name="Google Shape;677;p28"/>
          <p:cNvSpPr/>
          <p:nvPr/>
        </p:nvSpPr>
        <p:spPr>
          <a:xfrm>
            <a:off x="6610120" y="4186987"/>
            <a:ext cx="295086" cy="886756"/>
          </a:xfrm>
          <a:prstGeom prst="rect">
            <a:avLst/>
          </a:prstGeom>
          <a:solidFill>
            <a:schemeClr val="accent1"/>
          </a:solidFill>
          <a:ln>
            <a:noFill/>
          </a:ln>
        </p:spPr>
        <p:txBody>
          <a:bodyPr spcFirstLastPara="1" wrap="square" lIns="121900" tIns="121900" rIns="121900" bIns="121900" anchor="ctr" anchorCtr="0">
            <a:noAutofit/>
          </a:bodyPr>
          <a:lstStyle/>
          <a:p>
            <a:endParaRPr sz="2400" dirty="0">
              <a:solidFill>
                <a:schemeClr val="accent6">
                  <a:lumMod val="60000"/>
                  <a:lumOff val="40000"/>
                </a:schemeClr>
              </a:solidFill>
              <a:highlight>
                <a:srgbClr val="800080"/>
              </a:highlight>
            </a:endParaRPr>
          </a:p>
        </p:txBody>
      </p:sp>
      <p:sp>
        <p:nvSpPr>
          <p:cNvPr id="684" name="Google Shape;684;p28"/>
          <p:cNvSpPr txBox="1"/>
          <p:nvPr/>
        </p:nvSpPr>
        <p:spPr>
          <a:xfrm>
            <a:off x="840849" y="1538057"/>
            <a:ext cx="5460799" cy="534000"/>
          </a:xfrm>
          <a:prstGeom prst="rect">
            <a:avLst/>
          </a:prstGeom>
          <a:noFill/>
          <a:ln>
            <a:noFill/>
          </a:ln>
        </p:spPr>
        <p:txBody>
          <a:bodyPr spcFirstLastPara="1" wrap="square" lIns="121900" tIns="121900" rIns="121900" bIns="121900" anchor="t" anchorCtr="0">
            <a:noAutofit/>
          </a:bodyPr>
          <a:lstStyle/>
          <a:p>
            <a:pPr>
              <a:lnSpc>
                <a:spcPct val="150000"/>
              </a:lnSpc>
              <a:spcAft>
                <a:spcPts val="2133"/>
              </a:spcAft>
            </a:pPr>
            <a:r>
              <a:rPr lang="fr-FR" sz="1400" b="0" i="0" dirty="0">
                <a:solidFill>
                  <a:srgbClr val="000000"/>
                </a:solidFill>
                <a:effectLst/>
                <a:latin typeface="Helvetica Neue"/>
              </a:rPr>
              <a:t>Des client très satisfaits, mais qui ont très peu dépensé sur le site. Géographiquement, ils sont très proches du siège de OLIST.</a:t>
            </a:r>
            <a:endParaRPr sz="1400" dirty="0">
              <a:solidFill>
                <a:srgbClr val="000000"/>
              </a:solidFill>
              <a:latin typeface="Roboto"/>
              <a:ea typeface="Roboto"/>
              <a:cs typeface="Roboto"/>
              <a:sym typeface="Roboto"/>
            </a:endParaRPr>
          </a:p>
        </p:txBody>
      </p:sp>
      <p:sp>
        <p:nvSpPr>
          <p:cNvPr id="687" name="Google Shape;687;p28"/>
          <p:cNvSpPr/>
          <p:nvPr/>
        </p:nvSpPr>
        <p:spPr>
          <a:xfrm>
            <a:off x="311536" y="371969"/>
            <a:ext cx="312400" cy="312400"/>
          </a:xfrm>
          <a:prstGeom prst="rect">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688" name="Google Shape;688;p28"/>
          <p:cNvSpPr/>
          <p:nvPr/>
        </p:nvSpPr>
        <p:spPr>
          <a:xfrm>
            <a:off x="352553" y="1698292"/>
            <a:ext cx="312400" cy="312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689" name="Google Shape;689;p28"/>
          <p:cNvSpPr/>
          <p:nvPr/>
        </p:nvSpPr>
        <p:spPr>
          <a:xfrm>
            <a:off x="352553" y="2949953"/>
            <a:ext cx="312400" cy="3124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690" name="Google Shape;690;p28"/>
          <p:cNvSpPr/>
          <p:nvPr/>
        </p:nvSpPr>
        <p:spPr>
          <a:xfrm>
            <a:off x="298450" y="4387659"/>
            <a:ext cx="312400" cy="312400"/>
          </a:xfrm>
          <a:prstGeom prst="rect">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691" name="Google Shape;691;p28"/>
          <p:cNvSpPr/>
          <p:nvPr/>
        </p:nvSpPr>
        <p:spPr>
          <a:xfrm>
            <a:off x="298450" y="5903427"/>
            <a:ext cx="312400" cy="312400"/>
          </a:xfrm>
          <a:prstGeom prst="rect">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692" name="Google Shape;692;p28"/>
          <p:cNvSpPr/>
          <p:nvPr/>
        </p:nvSpPr>
        <p:spPr>
          <a:xfrm>
            <a:off x="11246298" y="5366868"/>
            <a:ext cx="669761" cy="669755"/>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solidFill>
            <a:schemeClr val="accent5"/>
          </a:solidFill>
          <a:ln>
            <a:noFill/>
          </a:ln>
        </p:spPr>
        <p:txBody>
          <a:bodyPr spcFirstLastPara="1" wrap="square" lIns="121900" tIns="121900" rIns="121900" bIns="121900" anchor="ctr" anchorCtr="0">
            <a:noAutofit/>
          </a:bodyPr>
          <a:lstStyle/>
          <a:p>
            <a:pPr algn="ctr"/>
            <a:r>
              <a:rPr lang="fr-FR" sz="2400" dirty="0">
                <a:solidFill>
                  <a:schemeClr val="bg1"/>
                </a:solidFill>
              </a:rPr>
              <a:t>5</a:t>
            </a:r>
            <a:endParaRPr sz="2400" dirty="0">
              <a:solidFill>
                <a:schemeClr val="bg1"/>
              </a:solidFill>
            </a:endParaRPr>
          </a:p>
        </p:txBody>
      </p:sp>
      <p:sp>
        <p:nvSpPr>
          <p:cNvPr id="693" name="Google Shape;693;p28"/>
          <p:cNvSpPr/>
          <p:nvPr/>
        </p:nvSpPr>
        <p:spPr>
          <a:xfrm>
            <a:off x="10014595" y="5377076"/>
            <a:ext cx="669761" cy="669755"/>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solidFill>
            <a:schemeClr val="accent4"/>
          </a:solidFill>
          <a:ln>
            <a:noFill/>
          </a:ln>
        </p:spPr>
        <p:txBody>
          <a:bodyPr spcFirstLastPara="1" wrap="square" lIns="121900" tIns="121900" rIns="121900" bIns="121900" anchor="ctr" anchorCtr="0">
            <a:noAutofit/>
          </a:bodyPr>
          <a:lstStyle/>
          <a:p>
            <a:pPr algn="ctr"/>
            <a:r>
              <a:rPr lang="fr-FR" sz="2400" dirty="0">
                <a:solidFill>
                  <a:schemeClr val="bg1"/>
                </a:solidFill>
              </a:rPr>
              <a:t>4</a:t>
            </a:r>
            <a:endParaRPr sz="2400" dirty="0">
              <a:solidFill>
                <a:schemeClr val="bg1"/>
              </a:solidFill>
            </a:endParaRPr>
          </a:p>
        </p:txBody>
      </p:sp>
      <p:sp>
        <p:nvSpPr>
          <p:cNvPr id="694" name="Google Shape;694;p28"/>
          <p:cNvSpPr/>
          <p:nvPr/>
        </p:nvSpPr>
        <p:spPr>
          <a:xfrm>
            <a:off x="6414150" y="5389872"/>
            <a:ext cx="669761" cy="669755"/>
          </a:xfrm>
          <a:custGeom>
            <a:avLst/>
            <a:gdLst/>
            <a:ahLst/>
            <a:cxnLst/>
            <a:rect l="l" t="t" r="r" b="b"/>
            <a:pathLst>
              <a:path w="23218" h="23250" extrusionOk="0">
                <a:moveTo>
                  <a:pt x="11609" y="0"/>
                </a:moveTo>
                <a:cubicBezTo>
                  <a:pt x="5171" y="0"/>
                  <a:pt x="1" y="5204"/>
                  <a:pt x="1" y="11642"/>
                </a:cubicBezTo>
                <a:cubicBezTo>
                  <a:pt x="1" y="18046"/>
                  <a:pt x="5171" y="23250"/>
                  <a:pt x="11609" y="23250"/>
                </a:cubicBezTo>
                <a:cubicBezTo>
                  <a:pt x="18013" y="23250"/>
                  <a:pt x="23217" y="18046"/>
                  <a:pt x="23217" y="11642"/>
                </a:cubicBezTo>
                <a:cubicBezTo>
                  <a:pt x="23217" y="5204"/>
                  <a:pt x="18013" y="0"/>
                  <a:pt x="11609" y="0"/>
                </a:cubicBezTo>
                <a:close/>
              </a:path>
            </a:pathLst>
          </a:custGeom>
          <a:solidFill>
            <a:schemeClr val="accent1"/>
          </a:solidFill>
          <a:ln>
            <a:noFill/>
          </a:ln>
        </p:spPr>
        <p:txBody>
          <a:bodyPr spcFirstLastPara="1" wrap="square" lIns="121900" tIns="121900" rIns="121900" bIns="121900" anchor="ctr" anchorCtr="0">
            <a:noAutofit/>
          </a:bodyPr>
          <a:lstStyle/>
          <a:p>
            <a:pPr algn="ctr"/>
            <a:r>
              <a:rPr lang="fr-FR" sz="2400" dirty="0">
                <a:solidFill>
                  <a:schemeClr val="bg1"/>
                </a:solidFill>
              </a:rPr>
              <a:t>1</a:t>
            </a:r>
            <a:endParaRPr sz="2400" dirty="0">
              <a:solidFill>
                <a:schemeClr val="bg1"/>
              </a:solidFill>
            </a:endParaRPr>
          </a:p>
        </p:txBody>
      </p:sp>
      <p:sp>
        <p:nvSpPr>
          <p:cNvPr id="695" name="Google Shape;695;p28"/>
          <p:cNvSpPr/>
          <p:nvPr/>
        </p:nvSpPr>
        <p:spPr>
          <a:xfrm>
            <a:off x="7575074" y="5365083"/>
            <a:ext cx="669761" cy="669761"/>
          </a:xfrm>
          <a:custGeom>
            <a:avLst/>
            <a:gdLst/>
            <a:ahLst/>
            <a:cxnLst/>
            <a:rect l="l" t="t" r="r" b="b"/>
            <a:pathLst>
              <a:path w="23218" h="23218" extrusionOk="0">
                <a:moveTo>
                  <a:pt x="11609" y="1"/>
                </a:moveTo>
                <a:cubicBezTo>
                  <a:pt x="5171" y="1"/>
                  <a:pt x="0" y="5204"/>
                  <a:pt x="0" y="11609"/>
                </a:cubicBezTo>
                <a:cubicBezTo>
                  <a:pt x="0" y="18047"/>
                  <a:pt x="5171" y="23217"/>
                  <a:pt x="11609" y="23217"/>
                </a:cubicBezTo>
                <a:cubicBezTo>
                  <a:pt x="18013" y="23217"/>
                  <a:pt x="23217" y="18047"/>
                  <a:pt x="23217" y="11609"/>
                </a:cubicBezTo>
                <a:cubicBezTo>
                  <a:pt x="23217" y="5204"/>
                  <a:pt x="18013" y="1"/>
                  <a:pt x="11609" y="1"/>
                </a:cubicBezTo>
                <a:close/>
              </a:path>
            </a:pathLst>
          </a:custGeom>
          <a:solidFill>
            <a:schemeClr val="accent2"/>
          </a:solidFill>
          <a:ln>
            <a:noFill/>
          </a:ln>
        </p:spPr>
        <p:txBody>
          <a:bodyPr spcFirstLastPara="1" wrap="square" lIns="121900" tIns="121900" rIns="121900" bIns="121900" anchor="ctr" anchorCtr="0">
            <a:noAutofit/>
          </a:bodyPr>
          <a:lstStyle/>
          <a:p>
            <a:pPr algn="ctr"/>
            <a:r>
              <a:rPr lang="fr-FR" sz="2400" dirty="0">
                <a:solidFill>
                  <a:schemeClr val="bg1"/>
                </a:solidFill>
              </a:rPr>
              <a:t>2</a:t>
            </a:r>
            <a:endParaRPr sz="2400" dirty="0">
              <a:solidFill>
                <a:schemeClr val="bg1"/>
              </a:solidFill>
            </a:endParaRPr>
          </a:p>
        </p:txBody>
      </p:sp>
      <p:sp>
        <p:nvSpPr>
          <p:cNvPr id="696" name="Google Shape;696;p28"/>
          <p:cNvSpPr/>
          <p:nvPr/>
        </p:nvSpPr>
        <p:spPr>
          <a:xfrm>
            <a:off x="8799567" y="5366866"/>
            <a:ext cx="669811" cy="669761"/>
          </a:xfrm>
          <a:custGeom>
            <a:avLst/>
            <a:gdLst/>
            <a:ahLst/>
            <a:cxnLst/>
            <a:rect l="l" t="t" r="r" b="b"/>
            <a:pathLst>
              <a:path w="23217" h="23218" extrusionOk="0">
                <a:moveTo>
                  <a:pt x="11608" y="1"/>
                </a:moveTo>
                <a:cubicBezTo>
                  <a:pt x="5204" y="1"/>
                  <a:pt x="0" y="5204"/>
                  <a:pt x="0" y="11609"/>
                </a:cubicBezTo>
                <a:cubicBezTo>
                  <a:pt x="0" y="18047"/>
                  <a:pt x="5204" y="23217"/>
                  <a:pt x="11608" y="23217"/>
                </a:cubicBezTo>
                <a:cubicBezTo>
                  <a:pt x="18013" y="23217"/>
                  <a:pt x="23217" y="18047"/>
                  <a:pt x="23217" y="11609"/>
                </a:cubicBezTo>
                <a:cubicBezTo>
                  <a:pt x="23217" y="5204"/>
                  <a:pt x="18013" y="1"/>
                  <a:pt x="11608" y="1"/>
                </a:cubicBezTo>
                <a:close/>
              </a:path>
            </a:pathLst>
          </a:custGeom>
          <a:solidFill>
            <a:schemeClr val="accent3"/>
          </a:solidFill>
          <a:ln>
            <a:noFill/>
          </a:ln>
        </p:spPr>
        <p:txBody>
          <a:bodyPr spcFirstLastPara="1" wrap="square" lIns="121900" tIns="121900" rIns="121900" bIns="121900" anchor="ctr" anchorCtr="0">
            <a:noAutofit/>
          </a:bodyPr>
          <a:lstStyle/>
          <a:p>
            <a:pPr algn="ctr"/>
            <a:r>
              <a:rPr lang="fr-FR" sz="2400" dirty="0">
                <a:solidFill>
                  <a:schemeClr val="bg1"/>
                </a:solidFill>
              </a:rPr>
              <a:t>3</a:t>
            </a:r>
            <a:endParaRPr sz="2400" dirty="0">
              <a:solidFill>
                <a:schemeClr val="bg1"/>
              </a:solidFill>
            </a:endParaRPr>
          </a:p>
        </p:txBody>
      </p:sp>
      <p:sp>
        <p:nvSpPr>
          <p:cNvPr id="703" name="Google Shape;703;p28"/>
          <p:cNvSpPr txBox="1"/>
          <p:nvPr/>
        </p:nvSpPr>
        <p:spPr>
          <a:xfrm>
            <a:off x="6477537" y="2467842"/>
            <a:ext cx="528400" cy="1167723"/>
          </a:xfrm>
          <a:prstGeom prst="rect">
            <a:avLst/>
          </a:prstGeom>
          <a:noFill/>
          <a:ln>
            <a:noFill/>
          </a:ln>
        </p:spPr>
        <p:txBody>
          <a:bodyPr spcFirstLastPara="1" wrap="square" lIns="121900" tIns="121900" rIns="121900" bIns="121900" anchor="ctr" anchorCtr="0">
            <a:noAutofit/>
          </a:bodyPr>
          <a:lstStyle/>
          <a:p>
            <a:pPr algn="ctr"/>
            <a:endParaRPr sz="26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04" name="Google Shape;704;p28"/>
          <p:cNvSpPr txBox="1"/>
          <p:nvPr/>
        </p:nvSpPr>
        <p:spPr>
          <a:xfrm>
            <a:off x="7645769" y="3766829"/>
            <a:ext cx="528400" cy="427600"/>
          </a:xfrm>
          <a:prstGeom prst="rect">
            <a:avLst/>
          </a:prstGeom>
          <a:noFill/>
          <a:ln>
            <a:noFill/>
          </a:ln>
        </p:spPr>
        <p:txBody>
          <a:bodyPr spcFirstLastPara="1" wrap="square" lIns="121900" tIns="121900" rIns="121900" bIns="121900" anchor="ctr" anchorCtr="0">
            <a:noAutofit/>
          </a:bodyPr>
          <a:lstStyle/>
          <a:p>
            <a:pPr algn="ctr"/>
            <a:endParaRPr sz="2667"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05" name="Google Shape;705;p28"/>
          <p:cNvSpPr txBox="1"/>
          <p:nvPr/>
        </p:nvSpPr>
        <p:spPr>
          <a:xfrm>
            <a:off x="8870171" y="3321872"/>
            <a:ext cx="528400" cy="427600"/>
          </a:xfrm>
          <a:prstGeom prst="rect">
            <a:avLst/>
          </a:prstGeom>
          <a:noFill/>
          <a:ln>
            <a:noFill/>
          </a:ln>
        </p:spPr>
        <p:txBody>
          <a:bodyPr spcFirstLastPara="1" wrap="square" lIns="121900" tIns="121900" rIns="121900" bIns="121900" anchor="ctr" anchorCtr="0">
            <a:noAutofit/>
          </a:bodyPr>
          <a:lstStyle/>
          <a:p>
            <a:pPr algn="ctr"/>
            <a:endParaRPr sz="2667"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706" name="Google Shape;706;p28"/>
          <p:cNvSpPr txBox="1"/>
          <p:nvPr/>
        </p:nvSpPr>
        <p:spPr>
          <a:xfrm>
            <a:off x="10085141" y="2713209"/>
            <a:ext cx="528400" cy="427600"/>
          </a:xfrm>
          <a:prstGeom prst="rect">
            <a:avLst/>
          </a:prstGeom>
          <a:noFill/>
          <a:ln>
            <a:noFill/>
          </a:ln>
        </p:spPr>
        <p:txBody>
          <a:bodyPr spcFirstLastPara="1" wrap="square" lIns="121900" tIns="121900" rIns="121900" bIns="121900" anchor="ctr" anchorCtr="0">
            <a:noAutofit/>
          </a:bodyPr>
          <a:lstStyle/>
          <a:p>
            <a:pPr algn="ctr"/>
            <a:endParaRPr sz="26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07" name="Google Shape;707;p28"/>
          <p:cNvSpPr txBox="1"/>
          <p:nvPr/>
        </p:nvSpPr>
        <p:spPr>
          <a:xfrm>
            <a:off x="11309719" y="2102443"/>
            <a:ext cx="528400" cy="427600"/>
          </a:xfrm>
          <a:prstGeom prst="rect">
            <a:avLst/>
          </a:prstGeom>
          <a:noFill/>
          <a:ln>
            <a:noFill/>
          </a:ln>
        </p:spPr>
        <p:txBody>
          <a:bodyPr spcFirstLastPara="1" wrap="square" lIns="121900" tIns="121900" rIns="121900" bIns="121900" anchor="ctr" anchorCtr="0">
            <a:noAutofit/>
          </a:bodyPr>
          <a:lstStyle/>
          <a:p>
            <a:pPr algn="ctr"/>
            <a:endParaRPr sz="2667"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708" name="Google Shape;708;p28"/>
          <p:cNvSpPr txBox="1"/>
          <p:nvPr/>
        </p:nvSpPr>
        <p:spPr>
          <a:xfrm>
            <a:off x="780136" y="168873"/>
            <a:ext cx="5315864" cy="534000"/>
          </a:xfrm>
          <a:prstGeom prst="rect">
            <a:avLst/>
          </a:prstGeom>
          <a:noFill/>
          <a:ln>
            <a:noFill/>
          </a:ln>
        </p:spPr>
        <p:txBody>
          <a:bodyPr spcFirstLastPara="1" wrap="square" lIns="121900" tIns="121900" rIns="121900" bIns="121900" anchor="t" anchorCtr="0">
            <a:noAutofit/>
          </a:bodyPr>
          <a:lstStyle/>
          <a:p>
            <a:pPr>
              <a:lnSpc>
                <a:spcPct val="150000"/>
              </a:lnSpc>
              <a:spcAft>
                <a:spcPts val="2133"/>
              </a:spcAft>
            </a:pPr>
            <a:r>
              <a:rPr lang="fr-FR" sz="1400" b="0" i="0" dirty="0">
                <a:solidFill>
                  <a:srgbClr val="000000"/>
                </a:solidFill>
                <a:effectLst/>
                <a:latin typeface="Helvetica Neue"/>
              </a:rPr>
              <a:t>Des clients qui passent des commandes tard dans la journée. Ces clients sont géographiquement peu éloignés et les délais de livraison sont courts. Leurs niveau de satisfaction est moyen.</a:t>
            </a:r>
            <a:endParaRPr sz="1400" dirty="0">
              <a:solidFill>
                <a:srgbClr val="000000"/>
              </a:solidFill>
              <a:latin typeface="Roboto"/>
              <a:ea typeface="Roboto"/>
              <a:cs typeface="Roboto"/>
              <a:sym typeface="Roboto"/>
            </a:endParaRPr>
          </a:p>
        </p:txBody>
      </p:sp>
      <p:sp>
        <p:nvSpPr>
          <p:cNvPr id="2" name="ZoneTexte 1">
            <a:extLst>
              <a:ext uri="{FF2B5EF4-FFF2-40B4-BE49-F238E27FC236}">
                <a16:creationId xmlns:a16="http://schemas.microsoft.com/office/drawing/2014/main" id="{726F3E83-5462-66C8-71A0-B484AE368049}"/>
              </a:ext>
            </a:extLst>
          </p:cNvPr>
          <p:cNvSpPr txBox="1"/>
          <p:nvPr/>
        </p:nvSpPr>
        <p:spPr>
          <a:xfrm>
            <a:off x="7237899" y="315037"/>
            <a:ext cx="6097836" cy="369332"/>
          </a:xfrm>
          <a:prstGeom prst="rect">
            <a:avLst/>
          </a:prstGeom>
          <a:noFill/>
        </p:spPr>
        <p:txBody>
          <a:bodyPr wrap="square">
            <a:spAutoFit/>
          </a:bodyPr>
          <a:lstStyle/>
          <a:p>
            <a:pPr algn="l"/>
            <a:r>
              <a:rPr lang="fr-FR" b="1" i="1" u="sng" dirty="0">
                <a:solidFill>
                  <a:srgbClr val="000000"/>
                </a:solidFill>
                <a:effectLst/>
                <a:latin typeface="Helvetica Neue"/>
              </a:rPr>
              <a:t>Analyse des différents cluster </a:t>
            </a:r>
          </a:p>
        </p:txBody>
      </p:sp>
      <p:sp>
        <p:nvSpPr>
          <p:cNvPr id="6" name="ZoneTexte 5">
            <a:extLst>
              <a:ext uri="{FF2B5EF4-FFF2-40B4-BE49-F238E27FC236}">
                <a16:creationId xmlns:a16="http://schemas.microsoft.com/office/drawing/2014/main" id="{F736FBD1-1076-C959-93F1-ED92F10498EE}"/>
              </a:ext>
            </a:extLst>
          </p:cNvPr>
          <p:cNvSpPr txBox="1"/>
          <p:nvPr/>
        </p:nvSpPr>
        <p:spPr>
          <a:xfrm>
            <a:off x="801897" y="2810930"/>
            <a:ext cx="5573301" cy="1021883"/>
          </a:xfrm>
          <a:prstGeom prst="rect">
            <a:avLst/>
          </a:prstGeom>
          <a:noFill/>
        </p:spPr>
        <p:txBody>
          <a:bodyPr wrap="square">
            <a:spAutoFit/>
          </a:bodyPr>
          <a:lstStyle/>
          <a:p>
            <a:pPr>
              <a:lnSpc>
                <a:spcPct val="150000"/>
              </a:lnSpc>
            </a:pPr>
            <a:r>
              <a:rPr lang="fr-FR" sz="1400" dirty="0">
                <a:solidFill>
                  <a:srgbClr val="000000"/>
                </a:solidFill>
                <a:latin typeface="Helvetica Neue"/>
              </a:rPr>
              <a:t>Des clients mécontents (les avis sont mauvais). Ce sont cependant les clients qui ont le plus dépensé et qui utilisent plusieurs moyens de paiement et un nombre important d'échéances.</a:t>
            </a:r>
          </a:p>
        </p:txBody>
      </p:sp>
      <p:sp>
        <p:nvSpPr>
          <p:cNvPr id="8" name="ZoneTexte 7">
            <a:extLst>
              <a:ext uri="{FF2B5EF4-FFF2-40B4-BE49-F238E27FC236}">
                <a16:creationId xmlns:a16="http://schemas.microsoft.com/office/drawing/2014/main" id="{4E3A28DE-A73B-2E79-C6A2-E78CECCEC4C4}"/>
              </a:ext>
            </a:extLst>
          </p:cNvPr>
          <p:cNvSpPr txBox="1"/>
          <p:nvPr/>
        </p:nvSpPr>
        <p:spPr>
          <a:xfrm>
            <a:off x="790579" y="4186987"/>
            <a:ext cx="5380450" cy="1345048"/>
          </a:xfrm>
          <a:prstGeom prst="rect">
            <a:avLst/>
          </a:prstGeom>
          <a:noFill/>
        </p:spPr>
        <p:txBody>
          <a:bodyPr wrap="square">
            <a:spAutoFit/>
          </a:bodyPr>
          <a:lstStyle/>
          <a:p>
            <a:pPr>
              <a:lnSpc>
                <a:spcPct val="150000"/>
              </a:lnSpc>
            </a:pPr>
            <a:r>
              <a:rPr lang="fr-FR" sz="1400" b="0" i="0" dirty="0">
                <a:solidFill>
                  <a:srgbClr val="000000"/>
                </a:solidFill>
                <a:effectLst/>
                <a:latin typeface="Helvetica Neue"/>
              </a:rPr>
              <a:t>des clients potentiels, leurs avis sont très bons, ils ont dépensés des sommes importantes sur le site et avec un nombre important d'échéances. Ces clients sont géographiquement très éloignés donc les délais de livraison et les frais de port sont importants.</a:t>
            </a:r>
            <a:endParaRPr lang="fr-FR" sz="1400" dirty="0"/>
          </a:p>
        </p:txBody>
      </p:sp>
      <p:sp>
        <p:nvSpPr>
          <p:cNvPr id="10" name="ZoneTexte 9">
            <a:extLst>
              <a:ext uri="{FF2B5EF4-FFF2-40B4-BE49-F238E27FC236}">
                <a16:creationId xmlns:a16="http://schemas.microsoft.com/office/drawing/2014/main" id="{8B1C7667-EEA0-99D1-D305-D12F7635B031}"/>
              </a:ext>
            </a:extLst>
          </p:cNvPr>
          <p:cNvSpPr txBox="1"/>
          <p:nvPr/>
        </p:nvSpPr>
        <p:spPr>
          <a:xfrm>
            <a:off x="780136" y="5886209"/>
            <a:ext cx="5634014" cy="698717"/>
          </a:xfrm>
          <a:prstGeom prst="rect">
            <a:avLst/>
          </a:prstGeom>
          <a:noFill/>
        </p:spPr>
        <p:txBody>
          <a:bodyPr wrap="square">
            <a:spAutoFit/>
          </a:bodyPr>
          <a:lstStyle/>
          <a:p>
            <a:pPr>
              <a:lnSpc>
                <a:spcPct val="150000"/>
              </a:lnSpc>
            </a:pPr>
            <a:r>
              <a:rPr lang="fr-FR" sz="1400" dirty="0">
                <a:solidFill>
                  <a:srgbClr val="000000"/>
                </a:solidFill>
                <a:latin typeface="Helvetica Neue"/>
              </a:rPr>
              <a:t>Ce sont des client infidèles mais qui ont bien appréciés leur expérience avec l'achat sur le site de OLIST.</a:t>
            </a:r>
          </a:p>
        </p:txBody>
      </p:sp>
      <p:sp>
        <p:nvSpPr>
          <p:cNvPr id="3" name="ZoneTexte 2">
            <a:extLst>
              <a:ext uri="{FF2B5EF4-FFF2-40B4-BE49-F238E27FC236}">
                <a16:creationId xmlns:a16="http://schemas.microsoft.com/office/drawing/2014/main" id="{352F6E43-8552-E828-7085-F047F4B03925}"/>
              </a:ext>
            </a:extLst>
          </p:cNvPr>
          <p:cNvSpPr txBox="1"/>
          <p:nvPr/>
        </p:nvSpPr>
        <p:spPr>
          <a:xfrm>
            <a:off x="11752446" y="6488668"/>
            <a:ext cx="439554" cy="369332"/>
          </a:xfrm>
          <a:prstGeom prst="rect">
            <a:avLst/>
          </a:prstGeom>
          <a:noFill/>
        </p:spPr>
        <p:txBody>
          <a:bodyPr wrap="square" rtlCol="0">
            <a:spAutoFit/>
          </a:bodyPr>
          <a:lstStyle/>
          <a:p>
            <a:r>
              <a:rPr lang="fr-FR" dirty="0"/>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06DA77D-001C-A952-778B-983229BE5804}"/>
              </a:ext>
            </a:extLst>
          </p:cNvPr>
          <p:cNvSpPr txBox="1"/>
          <p:nvPr/>
        </p:nvSpPr>
        <p:spPr>
          <a:xfrm>
            <a:off x="3676879" y="426770"/>
            <a:ext cx="6097836" cy="369332"/>
          </a:xfrm>
          <a:prstGeom prst="rect">
            <a:avLst/>
          </a:prstGeom>
          <a:noFill/>
        </p:spPr>
        <p:txBody>
          <a:bodyPr wrap="square">
            <a:spAutoFit/>
          </a:bodyPr>
          <a:lstStyle/>
          <a:p>
            <a:pPr algn="l"/>
            <a:r>
              <a:rPr lang="fr-FR" b="1" i="1" u="sng" dirty="0">
                <a:solidFill>
                  <a:srgbClr val="000000"/>
                </a:solidFill>
                <a:effectLst/>
                <a:latin typeface="Helvetica Neue"/>
              </a:rPr>
              <a:t>K-</a:t>
            </a:r>
            <a:r>
              <a:rPr lang="fr-FR" b="1" i="1" u="sng" dirty="0" err="1">
                <a:solidFill>
                  <a:srgbClr val="000000"/>
                </a:solidFill>
                <a:effectLst/>
                <a:latin typeface="Helvetica Neue"/>
              </a:rPr>
              <a:t>Means</a:t>
            </a:r>
            <a:r>
              <a:rPr lang="fr-FR" b="1" i="1" u="sng" dirty="0">
                <a:solidFill>
                  <a:srgbClr val="000000"/>
                </a:solidFill>
                <a:effectLst/>
                <a:latin typeface="Helvetica Neue"/>
              </a:rPr>
              <a:t> après réduction de dimensions</a:t>
            </a:r>
          </a:p>
        </p:txBody>
      </p:sp>
      <p:pic>
        <p:nvPicPr>
          <p:cNvPr id="10242" name="Picture 2">
            <a:extLst>
              <a:ext uri="{FF2B5EF4-FFF2-40B4-BE49-F238E27FC236}">
                <a16:creationId xmlns:a16="http://schemas.microsoft.com/office/drawing/2014/main" id="{4C34FBDC-0228-015E-E26D-A10FEC065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66" y="1246341"/>
            <a:ext cx="6867525" cy="469582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722;p29">
            <a:extLst>
              <a:ext uri="{FF2B5EF4-FFF2-40B4-BE49-F238E27FC236}">
                <a16:creationId xmlns:a16="http://schemas.microsoft.com/office/drawing/2014/main" id="{B053687F-3D7E-4BD5-4097-2825DF946E6D}"/>
              </a:ext>
            </a:extLst>
          </p:cNvPr>
          <p:cNvSpPr/>
          <p:nvPr/>
        </p:nvSpPr>
        <p:spPr>
          <a:xfrm>
            <a:off x="7927703" y="2283339"/>
            <a:ext cx="3495720" cy="2123408"/>
          </a:xfrm>
          <a:custGeom>
            <a:avLst/>
            <a:gdLst/>
            <a:ahLst/>
            <a:cxnLst/>
            <a:rect l="l" t="t" r="r" b="b"/>
            <a:pathLst>
              <a:path w="26086" h="24819" extrusionOk="0">
                <a:moveTo>
                  <a:pt x="1268" y="0"/>
                </a:moveTo>
                <a:cubicBezTo>
                  <a:pt x="568" y="0"/>
                  <a:pt x="0" y="568"/>
                  <a:pt x="0" y="1268"/>
                </a:cubicBezTo>
                <a:lnTo>
                  <a:pt x="0" y="23551"/>
                </a:lnTo>
                <a:cubicBezTo>
                  <a:pt x="0" y="24251"/>
                  <a:pt x="568" y="24818"/>
                  <a:pt x="1268" y="24818"/>
                </a:cubicBezTo>
                <a:lnTo>
                  <a:pt x="24818" y="24818"/>
                </a:lnTo>
                <a:cubicBezTo>
                  <a:pt x="25519" y="24818"/>
                  <a:pt x="26086" y="24251"/>
                  <a:pt x="26086" y="23551"/>
                </a:cubicBezTo>
                <a:lnTo>
                  <a:pt x="26086" y="1268"/>
                </a:lnTo>
                <a:cubicBezTo>
                  <a:pt x="26086" y="568"/>
                  <a:pt x="25519" y="0"/>
                  <a:pt x="24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fr-FR" b="1" i="1" dirty="0">
                <a:solidFill>
                  <a:schemeClr val="bg1"/>
                </a:solidFill>
                <a:effectLst/>
                <a:latin typeface="Helvetica Neue"/>
              </a:rPr>
              <a:t>Il faut conserver 3 axes principaux pour expliquer la variance à 95%</a:t>
            </a:r>
            <a:endParaRPr b="1" i="1" dirty="0">
              <a:solidFill>
                <a:schemeClr val="bg1"/>
              </a:solidFill>
            </a:endParaRPr>
          </a:p>
        </p:txBody>
      </p:sp>
      <p:sp>
        <p:nvSpPr>
          <p:cNvPr id="2" name="ZoneTexte 1">
            <a:extLst>
              <a:ext uri="{FF2B5EF4-FFF2-40B4-BE49-F238E27FC236}">
                <a16:creationId xmlns:a16="http://schemas.microsoft.com/office/drawing/2014/main" id="{A43EF16C-95F1-2C21-469A-D7B9725E992B}"/>
              </a:ext>
            </a:extLst>
          </p:cNvPr>
          <p:cNvSpPr txBox="1"/>
          <p:nvPr/>
        </p:nvSpPr>
        <p:spPr>
          <a:xfrm>
            <a:off x="11752446" y="6488668"/>
            <a:ext cx="439554" cy="369332"/>
          </a:xfrm>
          <a:prstGeom prst="rect">
            <a:avLst/>
          </a:prstGeom>
          <a:noFill/>
        </p:spPr>
        <p:txBody>
          <a:bodyPr wrap="square" rtlCol="0">
            <a:spAutoFit/>
          </a:bodyPr>
          <a:lstStyle/>
          <a:p>
            <a:r>
              <a:rPr lang="fr-FR" dirty="0"/>
              <a:t>21</a:t>
            </a:r>
          </a:p>
        </p:txBody>
      </p:sp>
    </p:spTree>
    <p:extLst>
      <p:ext uri="{BB962C8B-B14F-4D97-AF65-F5344CB8AC3E}">
        <p14:creationId xmlns:p14="http://schemas.microsoft.com/office/powerpoint/2010/main" val="185502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9B7B518-482F-23B6-0E04-903F6B8BA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056" y="1222975"/>
            <a:ext cx="8487963" cy="4671049"/>
          </a:xfrm>
          <a:prstGeom prst="rect">
            <a:avLst/>
          </a:prstGeom>
        </p:spPr>
      </p:pic>
      <p:sp>
        <p:nvSpPr>
          <p:cNvPr id="5" name="Flèche : droite 4">
            <a:extLst>
              <a:ext uri="{FF2B5EF4-FFF2-40B4-BE49-F238E27FC236}">
                <a16:creationId xmlns:a16="http://schemas.microsoft.com/office/drawing/2014/main" id="{0594A0C7-00F8-F408-954F-D5E595EC58B1}"/>
              </a:ext>
            </a:extLst>
          </p:cNvPr>
          <p:cNvSpPr/>
          <p:nvPr/>
        </p:nvSpPr>
        <p:spPr>
          <a:xfrm>
            <a:off x="594909" y="5894024"/>
            <a:ext cx="870333" cy="63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A58634A-85AC-C9A2-B22E-0BFA6344F402}"/>
              </a:ext>
            </a:extLst>
          </p:cNvPr>
          <p:cNvSpPr txBox="1"/>
          <p:nvPr/>
        </p:nvSpPr>
        <p:spPr>
          <a:xfrm>
            <a:off x="1553377" y="5708059"/>
            <a:ext cx="10322806" cy="785343"/>
          </a:xfrm>
          <a:prstGeom prst="rect">
            <a:avLst/>
          </a:prstGeom>
          <a:noFill/>
        </p:spPr>
        <p:txBody>
          <a:bodyPr wrap="square">
            <a:spAutoFit/>
          </a:bodyPr>
          <a:lstStyle/>
          <a:p>
            <a:pPr algn="ctr">
              <a:lnSpc>
                <a:spcPct val="150000"/>
              </a:lnSpc>
            </a:pPr>
            <a:r>
              <a:rPr lang="fr-FR" sz="1600" u="sng" dirty="0">
                <a:solidFill>
                  <a:srgbClr val="000000"/>
                </a:solidFill>
                <a:latin typeface="Helvetica Neue"/>
                <a:ea typeface="Roboto"/>
                <a:sym typeface="Roboto"/>
              </a:rPr>
              <a:t>la réduction de dimension offre les mêmes axes de segmentation. Il est donc possible de réduire le nombre de </a:t>
            </a:r>
            <a:r>
              <a:rPr lang="fr-FR" sz="1600" u="sng" dirty="0" err="1">
                <a:solidFill>
                  <a:srgbClr val="000000"/>
                </a:solidFill>
                <a:latin typeface="Helvetica Neue"/>
                <a:ea typeface="Roboto"/>
                <a:sym typeface="Roboto"/>
              </a:rPr>
              <a:t>features</a:t>
            </a:r>
            <a:r>
              <a:rPr lang="fr-FR" sz="1600" u="sng" dirty="0">
                <a:solidFill>
                  <a:srgbClr val="000000"/>
                </a:solidFill>
                <a:latin typeface="Helvetica Neue"/>
                <a:ea typeface="Roboto"/>
                <a:sym typeface="Roboto"/>
              </a:rPr>
              <a:t> en entrée et d'utiliser les variables synthétiques de la PCA pour segmenter notre fichier client</a:t>
            </a:r>
          </a:p>
        </p:txBody>
      </p:sp>
      <p:sp>
        <p:nvSpPr>
          <p:cNvPr id="9" name="ZoneTexte 8">
            <a:extLst>
              <a:ext uri="{FF2B5EF4-FFF2-40B4-BE49-F238E27FC236}">
                <a16:creationId xmlns:a16="http://schemas.microsoft.com/office/drawing/2014/main" id="{B3153DA0-45F1-6239-8BC8-CC9B07258666}"/>
              </a:ext>
            </a:extLst>
          </p:cNvPr>
          <p:cNvSpPr txBox="1"/>
          <p:nvPr/>
        </p:nvSpPr>
        <p:spPr>
          <a:xfrm>
            <a:off x="2258458" y="208866"/>
            <a:ext cx="7203161" cy="646331"/>
          </a:xfrm>
          <a:prstGeom prst="rect">
            <a:avLst/>
          </a:prstGeom>
          <a:noFill/>
        </p:spPr>
        <p:txBody>
          <a:bodyPr wrap="square">
            <a:spAutoFit/>
          </a:bodyPr>
          <a:lstStyle/>
          <a:p>
            <a:pPr algn="ctr"/>
            <a:r>
              <a:rPr lang="fr-FR" b="1" i="1" u="sng" dirty="0">
                <a:solidFill>
                  <a:srgbClr val="000000"/>
                </a:solidFill>
                <a:latin typeface="Helvetica Neue"/>
              </a:rPr>
              <a:t>Projection des différentes moyennes sur un Radar plot pour visualiser les différences entre cluster </a:t>
            </a:r>
            <a:endParaRPr lang="fr-FR" dirty="0"/>
          </a:p>
        </p:txBody>
      </p:sp>
      <p:sp>
        <p:nvSpPr>
          <p:cNvPr id="2" name="ZoneTexte 1">
            <a:extLst>
              <a:ext uri="{FF2B5EF4-FFF2-40B4-BE49-F238E27FC236}">
                <a16:creationId xmlns:a16="http://schemas.microsoft.com/office/drawing/2014/main" id="{2A73B4B9-9E3C-6662-1840-4D5AB0BE54D8}"/>
              </a:ext>
            </a:extLst>
          </p:cNvPr>
          <p:cNvSpPr txBox="1"/>
          <p:nvPr/>
        </p:nvSpPr>
        <p:spPr>
          <a:xfrm>
            <a:off x="11752446" y="6488668"/>
            <a:ext cx="439554" cy="369332"/>
          </a:xfrm>
          <a:prstGeom prst="rect">
            <a:avLst/>
          </a:prstGeom>
          <a:noFill/>
        </p:spPr>
        <p:txBody>
          <a:bodyPr wrap="square" rtlCol="0">
            <a:spAutoFit/>
          </a:bodyPr>
          <a:lstStyle/>
          <a:p>
            <a:r>
              <a:rPr lang="fr-FR" dirty="0"/>
              <a:t>22</a:t>
            </a:r>
          </a:p>
        </p:txBody>
      </p:sp>
    </p:spTree>
    <p:extLst>
      <p:ext uri="{BB962C8B-B14F-4D97-AF65-F5344CB8AC3E}">
        <p14:creationId xmlns:p14="http://schemas.microsoft.com/office/powerpoint/2010/main" val="246683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a:solidFill>
                <a:schemeClr val="accent2"/>
              </a:solidFill>
            </a:endParaRPr>
          </a:p>
        </p:txBody>
      </p:sp>
      <p:sp>
        <p:nvSpPr>
          <p:cNvPr id="4" name="Google Shape;126;p16">
            <a:extLst>
              <a:ext uri="{FF2B5EF4-FFF2-40B4-BE49-F238E27FC236}">
                <a16:creationId xmlns:a16="http://schemas.microsoft.com/office/drawing/2014/main" id="{6412459A-85AF-5403-D408-BA747C741C4C}"/>
              </a:ext>
            </a:extLst>
          </p:cNvPr>
          <p:cNvSpPr/>
          <p:nvPr/>
        </p:nvSpPr>
        <p:spPr>
          <a:xfrm>
            <a:off x="1930942" y="1440486"/>
            <a:ext cx="916587" cy="828253"/>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04</a:t>
            </a:r>
            <a:endParaRPr sz="2000" dirty="0">
              <a:solidFill>
                <a:srgbClr val="FFFFFF"/>
              </a:solidFill>
            </a:endParaRPr>
          </a:p>
        </p:txBody>
      </p:sp>
      <p:sp>
        <p:nvSpPr>
          <p:cNvPr id="7" name="Google Shape;114;p16">
            <a:extLst>
              <a:ext uri="{FF2B5EF4-FFF2-40B4-BE49-F238E27FC236}">
                <a16:creationId xmlns:a16="http://schemas.microsoft.com/office/drawing/2014/main" id="{E09F0956-E407-2F10-01F7-CFB60896FA90}"/>
              </a:ext>
            </a:extLst>
          </p:cNvPr>
          <p:cNvSpPr txBox="1"/>
          <p:nvPr/>
        </p:nvSpPr>
        <p:spPr>
          <a:xfrm>
            <a:off x="432628" y="3140112"/>
            <a:ext cx="4039154" cy="572800"/>
          </a:xfrm>
          <a:prstGeom prst="rect">
            <a:avLst/>
          </a:prstGeom>
          <a:noFill/>
          <a:ln>
            <a:noFill/>
          </a:ln>
        </p:spPr>
        <p:txBody>
          <a:bodyPr spcFirstLastPara="1" wrap="square" lIns="121900" tIns="121900" rIns="121900" bIns="121900" anchor="ctr" anchorCtr="0">
            <a:noAutofit/>
          </a:bodyPr>
          <a:lstStyle/>
          <a:p>
            <a:pPr algn="ctr"/>
            <a:r>
              <a:rPr lang="fr-FR" sz="3600" b="1" i="1" u="sng" dirty="0">
                <a:solidFill>
                  <a:schemeClr val="accent1"/>
                </a:solidFill>
                <a:latin typeface="Fira Sans Extra Condensed Medium"/>
                <a:ea typeface="Fira Sans Extra Condensed Medium"/>
                <a:cs typeface="Fira Sans Extra Condensed Medium"/>
                <a:sym typeface="Fira Sans Extra Condensed Medium"/>
              </a:rPr>
              <a:t>La fréquence nécessaire de mise à jour</a:t>
            </a:r>
          </a:p>
        </p:txBody>
      </p:sp>
      <p:sp>
        <p:nvSpPr>
          <p:cNvPr id="2" name="ZoneTexte 1">
            <a:extLst>
              <a:ext uri="{FF2B5EF4-FFF2-40B4-BE49-F238E27FC236}">
                <a16:creationId xmlns:a16="http://schemas.microsoft.com/office/drawing/2014/main" id="{19678F49-BBC8-4311-88E4-0656AABBB79B}"/>
              </a:ext>
            </a:extLst>
          </p:cNvPr>
          <p:cNvSpPr txBox="1"/>
          <p:nvPr/>
        </p:nvSpPr>
        <p:spPr>
          <a:xfrm>
            <a:off x="11752446" y="6488668"/>
            <a:ext cx="439554" cy="369332"/>
          </a:xfrm>
          <a:prstGeom prst="rect">
            <a:avLst/>
          </a:prstGeom>
          <a:noFill/>
        </p:spPr>
        <p:txBody>
          <a:bodyPr wrap="square" rtlCol="0">
            <a:spAutoFit/>
          </a:bodyPr>
          <a:lstStyle/>
          <a:p>
            <a:r>
              <a:rPr lang="fr-FR" dirty="0"/>
              <a:t>23</a:t>
            </a:r>
          </a:p>
        </p:txBody>
      </p:sp>
    </p:spTree>
    <p:extLst>
      <p:ext uri="{BB962C8B-B14F-4D97-AF65-F5344CB8AC3E}">
        <p14:creationId xmlns:p14="http://schemas.microsoft.com/office/powerpoint/2010/main" val="1976041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92" name="Google Shape;592;p26"/>
          <p:cNvSpPr txBox="1"/>
          <p:nvPr/>
        </p:nvSpPr>
        <p:spPr>
          <a:xfrm flipH="1">
            <a:off x="604711" y="1704139"/>
            <a:ext cx="2710800" cy="784800"/>
          </a:xfrm>
          <a:prstGeom prst="rect">
            <a:avLst/>
          </a:prstGeom>
          <a:noFill/>
          <a:ln>
            <a:noFill/>
          </a:ln>
        </p:spPr>
        <p:txBody>
          <a:bodyPr spcFirstLastPara="1" wrap="square" lIns="121900" tIns="121900" rIns="121900" bIns="121900" anchor="ctr" anchorCtr="0">
            <a:noAutofit/>
          </a:bodyPr>
          <a:lstStyle/>
          <a:p>
            <a:pPr marL="285750" indent="-285750" algn="l">
              <a:lnSpc>
                <a:spcPct val="150000"/>
              </a:lnSpc>
              <a:buFont typeface="Wingdings" panose="05000000000000000000" pitchFamily="2" charset="2"/>
              <a:buChar char="Ø"/>
            </a:pPr>
            <a:r>
              <a:rPr lang="fr-FR" sz="1400" i="0" dirty="0">
                <a:solidFill>
                  <a:srgbClr val="000000"/>
                </a:solidFill>
                <a:effectLst/>
                <a:latin typeface="Helvetica Neue"/>
              </a:rPr>
              <a:t>Sur ce plot des scores ARI obtenus sur les itérations par période de 2 mois, on remarque une forte inflexion après 4 mois qui s’étend jusqu’au 6 mois.</a:t>
            </a:r>
            <a:endParaRPr lang="fr-FR" sz="1600" i="0" dirty="0">
              <a:solidFill>
                <a:srgbClr val="000000"/>
              </a:solidFill>
              <a:effectLst/>
              <a:latin typeface="Helvetica Neue"/>
            </a:endParaRPr>
          </a:p>
        </p:txBody>
      </p:sp>
      <p:sp>
        <p:nvSpPr>
          <p:cNvPr id="594" name="Google Shape;594;p26"/>
          <p:cNvSpPr txBox="1"/>
          <p:nvPr/>
        </p:nvSpPr>
        <p:spPr>
          <a:xfrm flipH="1">
            <a:off x="608295" y="3773164"/>
            <a:ext cx="2710800" cy="784800"/>
          </a:xfrm>
          <a:prstGeom prst="rect">
            <a:avLst/>
          </a:prstGeom>
          <a:noFill/>
          <a:ln>
            <a:noFill/>
          </a:ln>
        </p:spPr>
        <p:txBody>
          <a:bodyPr spcFirstLastPara="1" wrap="square" lIns="121900" tIns="121900" rIns="121900" bIns="121900" anchor="ctr" anchorCtr="0">
            <a:noAutofit/>
          </a:bodyPr>
          <a:lstStyle/>
          <a:p>
            <a:pPr marL="285750" indent="-285750">
              <a:lnSpc>
                <a:spcPct val="150000"/>
              </a:lnSpc>
              <a:buFont typeface="Wingdings" panose="05000000000000000000" pitchFamily="2" charset="2"/>
              <a:buChar char="Ø"/>
            </a:pPr>
            <a:r>
              <a:rPr lang="fr-FR" sz="1400" b="0" i="0" dirty="0">
                <a:solidFill>
                  <a:srgbClr val="000000"/>
                </a:solidFill>
                <a:effectLst/>
                <a:latin typeface="Helvetica Neue"/>
              </a:rPr>
              <a:t>Il faudra donc prévoir la maintenance du programme de segmentation tous les 6 mois.</a:t>
            </a:r>
            <a:endParaRPr sz="1600" dirty="0">
              <a:latin typeface="Roboto"/>
              <a:ea typeface="Roboto"/>
              <a:cs typeface="Roboto"/>
              <a:sym typeface="Roboto"/>
            </a:endParaRPr>
          </a:p>
        </p:txBody>
      </p:sp>
      <p:grpSp>
        <p:nvGrpSpPr>
          <p:cNvPr id="595" name="Google Shape;595;p26"/>
          <p:cNvGrpSpPr/>
          <p:nvPr/>
        </p:nvGrpSpPr>
        <p:grpSpPr>
          <a:xfrm>
            <a:off x="3410667" y="1678516"/>
            <a:ext cx="691600" cy="4156408"/>
            <a:chOff x="2558000" y="1258887"/>
            <a:chExt cx="518700" cy="3117306"/>
          </a:xfrm>
        </p:grpSpPr>
        <p:sp>
          <p:nvSpPr>
            <p:cNvPr id="596" name="Google Shape;596;p26"/>
            <p:cNvSpPr/>
            <p:nvPr/>
          </p:nvSpPr>
          <p:spPr>
            <a:xfrm flipH="1">
              <a:off x="2558000" y="3857493"/>
              <a:ext cx="518700" cy="518700"/>
            </a:xfrm>
            <a:prstGeom prst="ellipse">
              <a:avLst/>
            </a:prstGeom>
            <a:solidFill>
              <a:schemeClr val="accent3"/>
            </a:solidFill>
            <a:ln>
              <a:noFill/>
            </a:ln>
          </p:spPr>
          <p:txBody>
            <a:bodyPr spcFirstLastPara="1" wrap="square" lIns="121900" tIns="121900" rIns="121900" bIns="121900" anchor="ctr" anchorCtr="0">
              <a:noAutofit/>
            </a:bodyPr>
            <a:lstStyle/>
            <a:p>
              <a:pPr algn="ctr"/>
              <a:r>
                <a:rPr lang="en" sz="3467">
                  <a:solidFill>
                    <a:schemeClr val="lt1"/>
                  </a:solidFill>
                  <a:latin typeface="Fira Sans Extra Condensed Medium"/>
                  <a:ea typeface="Fira Sans Extra Condensed Medium"/>
                  <a:cs typeface="Fira Sans Extra Condensed Medium"/>
                  <a:sym typeface="Fira Sans Extra Condensed Medium"/>
                </a:rPr>
                <a:t>C</a:t>
              </a:r>
              <a:endParaRPr sz="3467">
                <a:solidFill>
                  <a:schemeClr val="lt1"/>
                </a:solidFill>
                <a:latin typeface="Fira Sans Extra Condensed Medium"/>
                <a:ea typeface="Fira Sans Extra Condensed Medium"/>
                <a:cs typeface="Fira Sans Extra Condensed Medium"/>
                <a:sym typeface="Fira Sans Extra Condensed Medium"/>
              </a:endParaRPr>
            </a:p>
          </p:txBody>
        </p:sp>
        <p:sp>
          <p:nvSpPr>
            <p:cNvPr id="597" name="Google Shape;597;p26"/>
            <p:cNvSpPr/>
            <p:nvPr/>
          </p:nvSpPr>
          <p:spPr>
            <a:xfrm flipH="1">
              <a:off x="2558000" y="2565355"/>
              <a:ext cx="518700" cy="518700"/>
            </a:xfrm>
            <a:prstGeom prst="ellipse">
              <a:avLst/>
            </a:prstGeom>
            <a:solidFill>
              <a:schemeClr val="accent2"/>
            </a:solidFill>
            <a:ln>
              <a:noFill/>
            </a:ln>
          </p:spPr>
          <p:txBody>
            <a:bodyPr spcFirstLastPara="1" wrap="square" lIns="121900" tIns="121900" rIns="121900" bIns="121900" anchor="ctr" anchorCtr="0">
              <a:noAutofit/>
            </a:bodyPr>
            <a:lstStyle/>
            <a:p>
              <a:pPr algn="ctr"/>
              <a:r>
                <a:rPr lang="en" sz="3467">
                  <a:solidFill>
                    <a:schemeClr val="lt1"/>
                  </a:solidFill>
                  <a:latin typeface="Fira Sans Extra Condensed Medium"/>
                  <a:ea typeface="Fira Sans Extra Condensed Medium"/>
                  <a:cs typeface="Fira Sans Extra Condensed Medium"/>
                  <a:sym typeface="Fira Sans Extra Condensed Medium"/>
                </a:rPr>
                <a:t>B</a:t>
              </a:r>
              <a:endParaRPr sz="3467">
                <a:solidFill>
                  <a:schemeClr val="lt1"/>
                </a:solidFill>
                <a:latin typeface="Fira Sans Extra Condensed Medium"/>
                <a:ea typeface="Fira Sans Extra Condensed Medium"/>
                <a:cs typeface="Fira Sans Extra Condensed Medium"/>
                <a:sym typeface="Fira Sans Extra Condensed Medium"/>
              </a:endParaRPr>
            </a:p>
          </p:txBody>
        </p:sp>
        <p:sp>
          <p:nvSpPr>
            <p:cNvPr id="598" name="Google Shape;598;p26"/>
            <p:cNvSpPr/>
            <p:nvPr/>
          </p:nvSpPr>
          <p:spPr>
            <a:xfrm flipH="1">
              <a:off x="2558000" y="1258887"/>
              <a:ext cx="518700" cy="5187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3467">
                  <a:solidFill>
                    <a:schemeClr val="lt1"/>
                  </a:solidFill>
                  <a:latin typeface="Fira Sans Extra Condensed Medium"/>
                  <a:ea typeface="Fira Sans Extra Condensed Medium"/>
                  <a:cs typeface="Fira Sans Extra Condensed Medium"/>
                  <a:sym typeface="Fira Sans Extra Condensed Medium"/>
                </a:rPr>
                <a:t>A</a:t>
              </a:r>
              <a:endParaRPr sz="3467">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599" name="Google Shape;599;p26"/>
          <p:cNvGrpSpPr/>
          <p:nvPr/>
        </p:nvGrpSpPr>
        <p:grpSpPr>
          <a:xfrm flipH="1">
            <a:off x="4225810" y="1880934"/>
            <a:ext cx="3211100" cy="3751573"/>
            <a:chOff x="2864825" y="1518944"/>
            <a:chExt cx="2188789" cy="2557193"/>
          </a:xfrm>
        </p:grpSpPr>
        <p:sp>
          <p:nvSpPr>
            <p:cNvPr id="600" name="Google Shape;600;p26"/>
            <p:cNvSpPr/>
            <p:nvPr/>
          </p:nvSpPr>
          <p:spPr>
            <a:xfrm>
              <a:off x="4805188" y="1518944"/>
              <a:ext cx="248427" cy="2557193"/>
            </a:xfrm>
            <a:custGeom>
              <a:avLst/>
              <a:gdLst/>
              <a:ahLst/>
              <a:cxnLst/>
              <a:rect l="l" t="t" r="r" b="b"/>
              <a:pathLst>
                <a:path w="1646" h="9029" extrusionOk="0">
                  <a:moveTo>
                    <a:pt x="0" y="1"/>
                  </a:moveTo>
                  <a:lnTo>
                    <a:pt x="0" y="9028"/>
                  </a:lnTo>
                  <a:lnTo>
                    <a:pt x="1646" y="9028"/>
                  </a:lnTo>
                  <a:lnTo>
                    <a:pt x="1646" y="8966"/>
                  </a:lnTo>
                  <a:lnTo>
                    <a:pt x="56" y="8966"/>
                  </a:lnTo>
                  <a:lnTo>
                    <a:pt x="56" y="56"/>
                  </a:lnTo>
                  <a:lnTo>
                    <a:pt x="1646" y="56"/>
                  </a:lnTo>
                  <a:lnTo>
                    <a:pt x="1646" y="1"/>
                  </a:lnTo>
                  <a:close/>
                </a:path>
              </a:pathLst>
            </a:cu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1" name="Google Shape;601;p26"/>
            <p:cNvSpPr/>
            <p:nvPr/>
          </p:nvSpPr>
          <p:spPr>
            <a:xfrm>
              <a:off x="2864825" y="2793250"/>
              <a:ext cx="2188761" cy="8600"/>
            </a:xfrm>
            <a:custGeom>
              <a:avLst/>
              <a:gdLst/>
              <a:ahLst/>
              <a:cxnLst/>
              <a:rect l="l" t="t" r="r" b="b"/>
              <a:pathLst>
                <a:path w="11576" h="57" extrusionOk="0">
                  <a:moveTo>
                    <a:pt x="0" y="1"/>
                  </a:moveTo>
                  <a:lnTo>
                    <a:pt x="0" y="56"/>
                  </a:lnTo>
                  <a:lnTo>
                    <a:pt x="11576" y="56"/>
                  </a:lnTo>
                  <a:lnTo>
                    <a:pt x="11576" y="1"/>
                  </a:lnTo>
                  <a:close/>
                </a:path>
              </a:pathLst>
            </a:cu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02" name="Google Shape;602;p26"/>
          <p:cNvSpPr/>
          <p:nvPr/>
        </p:nvSpPr>
        <p:spPr>
          <a:xfrm flipH="1">
            <a:off x="7560471" y="2797313"/>
            <a:ext cx="1494072" cy="1647257"/>
          </a:xfrm>
          <a:custGeom>
            <a:avLst/>
            <a:gdLst/>
            <a:ahLst/>
            <a:cxnLst/>
            <a:rect l="l" t="t" r="r" b="b"/>
            <a:pathLst>
              <a:path w="50103" h="55240" extrusionOk="0">
                <a:moveTo>
                  <a:pt x="3703" y="0"/>
                </a:moveTo>
                <a:cubicBezTo>
                  <a:pt x="4170" y="18380"/>
                  <a:pt x="3003" y="36860"/>
                  <a:pt x="1" y="55240"/>
                </a:cubicBezTo>
                <a:lnTo>
                  <a:pt x="50103" y="55240"/>
                </a:lnTo>
                <a:cubicBezTo>
                  <a:pt x="47067" y="36860"/>
                  <a:pt x="45933" y="18380"/>
                  <a:pt x="4640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03" name="Google Shape;603;p26"/>
          <p:cNvSpPr/>
          <p:nvPr/>
        </p:nvSpPr>
        <p:spPr>
          <a:xfrm flipH="1">
            <a:off x="7775317" y="3363317"/>
            <a:ext cx="1072327" cy="409847"/>
          </a:xfrm>
          <a:custGeom>
            <a:avLst/>
            <a:gdLst/>
            <a:ahLst/>
            <a:cxnLst/>
            <a:rect l="l" t="t" r="r" b="b"/>
            <a:pathLst>
              <a:path w="35960" h="13744" extrusionOk="0">
                <a:moveTo>
                  <a:pt x="8674" y="334"/>
                </a:moveTo>
                <a:cubicBezTo>
                  <a:pt x="10809" y="201"/>
                  <a:pt x="12877" y="534"/>
                  <a:pt x="14978" y="868"/>
                </a:cubicBezTo>
                <a:cubicBezTo>
                  <a:pt x="17246" y="1268"/>
                  <a:pt x="19515" y="1135"/>
                  <a:pt x="21750" y="668"/>
                </a:cubicBezTo>
                <a:cubicBezTo>
                  <a:pt x="24585" y="34"/>
                  <a:pt x="27454" y="0"/>
                  <a:pt x="30322" y="301"/>
                </a:cubicBezTo>
                <a:cubicBezTo>
                  <a:pt x="31890" y="467"/>
                  <a:pt x="33425" y="701"/>
                  <a:pt x="34959" y="968"/>
                </a:cubicBezTo>
                <a:cubicBezTo>
                  <a:pt x="35760" y="1101"/>
                  <a:pt x="35793" y="1135"/>
                  <a:pt x="35860" y="1968"/>
                </a:cubicBezTo>
                <a:cubicBezTo>
                  <a:pt x="35960" y="2936"/>
                  <a:pt x="35960" y="3937"/>
                  <a:pt x="35960" y="4904"/>
                </a:cubicBezTo>
                <a:cubicBezTo>
                  <a:pt x="35960" y="5104"/>
                  <a:pt x="35893" y="5371"/>
                  <a:pt x="35760" y="5471"/>
                </a:cubicBezTo>
                <a:cubicBezTo>
                  <a:pt x="35393" y="5671"/>
                  <a:pt x="35359" y="6005"/>
                  <a:pt x="35259" y="6338"/>
                </a:cubicBezTo>
                <a:cubicBezTo>
                  <a:pt x="34859" y="7773"/>
                  <a:pt x="34492" y="9207"/>
                  <a:pt x="33992" y="10608"/>
                </a:cubicBezTo>
                <a:cubicBezTo>
                  <a:pt x="33425" y="12242"/>
                  <a:pt x="32090" y="13043"/>
                  <a:pt x="30423" y="13210"/>
                </a:cubicBezTo>
                <a:cubicBezTo>
                  <a:pt x="28454" y="13410"/>
                  <a:pt x="26520" y="13443"/>
                  <a:pt x="24585" y="12943"/>
                </a:cubicBezTo>
                <a:cubicBezTo>
                  <a:pt x="23251" y="12609"/>
                  <a:pt x="22217" y="11942"/>
                  <a:pt x="21449" y="10708"/>
                </a:cubicBezTo>
                <a:cubicBezTo>
                  <a:pt x="20382" y="8973"/>
                  <a:pt x="19715" y="7105"/>
                  <a:pt x="19215" y="5171"/>
                </a:cubicBezTo>
                <a:cubicBezTo>
                  <a:pt x="19114" y="4837"/>
                  <a:pt x="19014" y="4537"/>
                  <a:pt x="18914" y="4237"/>
                </a:cubicBezTo>
                <a:cubicBezTo>
                  <a:pt x="18748" y="3703"/>
                  <a:pt x="18581" y="3636"/>
                  <a:pt x="17947" y="3636"/>
                </a:cubicBezTo>
                <a:cubicBezTo>
                  <a:pt x="17513" y="3636"/>
                  <a:pt x="17180" y="3736"/>
                  <a:pt x="17013" y="4237"/>
                </a:cubicBezTo>
                <a:cubicBezTo>
                  <a:pt x="16713" y="5404"/>
                  <a:pt x="16479" y="6572"/>
                  <a:pt x="16046" y="7673"/>
                </a:cubicBezTo>
                <a:cubicBezTo>
                  <a:pt x="15645" y="8773"/>
                  <a:pt x="15078" y="9841"/>
                  <a:pt x="14545" y="10942"/>
                </a:cubicBezTo>
                <a:cubicBezTo>
                  <a:pt x="13977" y="12109"/>
                  <a:pt x="12910" y="12709"/>
                  <a:pt x="11709" y="13043"/>
                </a:cubicBezTo>
                <a:cubicBezTo>
                  <a:pt x="9574" y="13677"/>
                  <a:pt x="7406" y="13744"/>
                  <a:pt x="5238" y="13443"/>
                </a:cubicBezTo>
                <a:cubicBezTo>
                  <a:pt x="3770" y="13243"/>
                  <a:pt x="2636" y="12443"/>
                  <a:pt x="2102" y="11008"/>
                </a:cubicBezTo>
                <a:cubicBezTo>
                  <a:pt x="1569" y="9574"/>
                  <a:pt x="1168" y="8106"/>
                  <a:pt x="701" y="6672"/>
                </a:cubicBezTo>
                <a:cubicBezTo>
                  <a:pt x="601" y="6405"/>
                  <a:pt x="401" y="6205"/>
                  <a:pt x="268" y="5938"/>
                </a:cubicBezTo>
                <a:cubicBezTo>
                  <a:pt x="168" y="5738"/>
                  <a:pt x="1" y="5538"/>
                  <a:pt x="1" y="5338"/>
                </a:cubicBezTo>
                <a:cubicBezTo>
                  <a:pt x="1" y="4237"/>
                  <a:pt x="34" y="3169"/>
                  <a:pt x="68" y="2069"/>
                </a:cubicBezTo>
                <a:cubicBezTo>
                  <a:pt x="68" y="1702"/>
                  <a:pt x="268" y="1501"/>
                  <a:pt x="635" y="1468"/>
                </a:cubicBezTo>
                <a:cubicBezTo>
                  <a:pt x="2436" y="1135"/>
                  <a:pt x="4237" y="834"/>
                  <a:pt x="6038" y="534"/>
                </a:cubicBezTo>
                <a:cubicBezTo>
                  <a:pt x="6906" y="401"/>
                  <a:pt x="7806" y="401"/>
                  <a:pt x="8674" y="334"/>
                </a:cubicBezTo>
                <a:close/>
                <a:moveTo>
                  <a:pt x="9274" y="1835"/>
                </a:moveTo>
                <a:cubicBezTo>
                  <a:pt x="8707" y="1868"/>
                  <a:pt x="7873" y="1902"/>
                  <a:pt x="7006" y="1968"/>
                </a:cubicBezTo>
                <a:cubicBezTo>
                  <a:pt x="5805" y="2102"/>
                  <a:pt x="4604" y="2302"/>
                  <a:pt x="3503" y="2869"/>
                </a:cubicBezTo>
                <a:cubicBezTo>
                  <a:pt x="3003" y="3103"/>
                  <a:pt x="2569" y="3436"/>
                  <a:pt x="2436" y="4037"/>
                </a:cubicBezTo>
                <a:cubicBezTo>
                  <a:pt x="1969" y="6438"/>
                  <a:pt x="2236" y="8740"/>
                  <a:pt x="3403" y="10942"/>
                </a:cubicBezTo>
                <a:cubicBezTo>
                  <a:pt x="3770" y="11675"/>
                  <a:pt x="4371" y="12142"/>
                  <a:pt x="5205" y="12276"/>
                </a:cubicBezTo>
                <a:cubicBezTo>
                  <a:pt x="7106" y="12643"/>
                  <a:pt x="9041" y="12676"/>
                  <a:pt x="10942" y="12242"/>
                </a:cubicBezTo>
                <a:cubicBezTo>
                  <a:pt x="12276" y="11942"/>
                  <a:pt x="13244" y="11242"/>
                  <a:pt x="13911" y="10074"/>
                </a:cubicBezTo>
                <a:cubicBezTo>
                  <a:pt x="14778" y="8607"/>
                  <a:pt x="15378" y="7005"/>
                  <a:pt x="15645" y="5304"/>
                </a:cubicBezTo>
                <a:cubicBezTo>
                  <a:pt x="15912" y="3603"/>
                  <a:pt x="15479" y="2936"/>
                  <a:pt x="13811" y="2402"/>
                </a:cubicBezTo>
                <a:cubicBezTo>
                  <a:pt x="12443" y="1935"/>
                  <a:pt x="11009" y="1902"/>
                  <a:pt x="9274" y="1835"/>
                </a:cubicBezTo>
                <a:close/>
                <a:moveTo>
                  <a:pt x="28454" y="12309"/>
                </a:moveTo>
                <a:cubicBezTo>
                  <a:pt x="28955" y="12242"/>
                  <a:pt x="29555" y="12176"/>
                  <a:pt x="30156" y="12142"/>
                </a:cubicBezTo>
                <a:cubicBezTo>
                  <a:pt x="31590" y="12009"/>
                  <a:pt x="32557" y="11275"/>
                  <a:pt x="33058" y="9907"/>
                </a:cubicBezTo>
                <a:cubicBezTo>
                  <a:pt x="33692" y="8240"/>
                  <a:pt x="33892" y="6538"/>
                  <a:pt x="33692" y="4804"/>
                </a:cubicBezTo>
                <a:cubicBezTo>
                  <a:pt x="33625" y="4037"/>
                  <a:pt x="33591" y="3203"/>
                  <a:pt x="32824" y="2736"/>
                </a:cubicBezTo>
                <a:cubicBezTo>
                  <a:pt x="32391" y="2469"/>
                  <a:pt x="31890" y="2269"/>
                  <a:pt x="31390" y="2135"/>
                </a:cubicBezTo>
                <a:cubicBezTo>
                  <a:pt x="29522" y="1635"/>
                  <a:pt x="27621" y="1535"/>
                  <a:pt x="25719" y="1668"/>
                </a:cubicBezTo>
                <a:cubicBezTo>
                  <a:pt x="24318" y="1735"/>
                  <a:pt x="22951" y="1902"/>
                  <a:pt x="21650" y="2469"/>
                </a:cubicBezTo>
                <a:cubicBezTo>
                  <a:pt x="20582" y="2936"/>
                  <a:pt x="20149" y="3470"/>
                  <a:pt x="20282" y="4637"/>
                </a:cubicBezTo>
                <a:cubicBezTo>
                  <a:pt x="20515" y="6872"/>
                  <a:pt x="21316" y="8940"/>
                  <a:pt x="22750" y="10741"/>
                </a:cubicBezTo>
                <a:cubicBezTo>
                  <a:pt x="23184" y="11308"/>
                  <a:pt x="23784" y="11642"/>
                  <a:pt x="24452" y="11842"/>
                </a:cubicBezTo>
                <a:cubicBezTo>
                  <a:pt x="25719" y="12276"/>
                  <a:pt x="27020" y="12343"/>
                  <a:pt x="28454" y="12309"/>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04" name="Google Shape;604;p26"/>
          <p:cNvSpPr/>
          <p:nvPr/>
        </p:nvSpPr>
        <p:spPr>
          <a:xfrm flipH="1">
            <a:off x="8367162" y="2797313"/>
            <a:ext cx="687381" cy="1647257"/>
          </a:xfrm>
          <a:custGeom>
            <a:avLst/>
            <a:gdLst/>
            <a:ahLst/>
            <a:cxnLst/>
            <a:rect l="l" t="t" r="r" b="b"/>
            <a:pathLst>
              <a:path w="23051" h="55240" extrusionOk="0">
                <a:moveTo>
                  <a:pt x="3703" y="0"/>
                </a:moveTo>
                <a:cubicBezTo>
                  <a:pt x="4137" y="18380"/>
                  <a:pt x="3003" y="36860"/>
                  <a:pt x="1" y="55240"/>
                </a:cubicBezTo>
                <a:lnTo>
                  <a:pt x="23050" y="55240"/>
                </a:lnTo>
                <a:cubicBezTo>
                  <a:pt x="18180" y="37294"/>
                  <a:pt x="12309" y="18380"/>
                  <a:pt x="18080" y="0"/>
                </a:cubicBezTo>
                <a:close/>
              </a:path>
            </a:pathLst>
          </a:custGeom>
          <a:solidFill>
            <a:srgbClr val="1E6C6B"/>
          </a:solidFill>
          <a:ln>
            <a:noFill/>
          </a:ln>
        </p:spPr>
        <p:txBody>
          <a:bodyPr spcFirstLastPara="1" wrap="square" lIns="121900" tIns="121900" rIns="121900" bIns="121900" anchor="ctr" anchorCtr="0">
            <a:noAutofit/>
          </a:bodyPr>
          <a:lstStyle/>
          <a:p>
            <a:endParaRPr sz="2400"/>
          </a:p>
        </p:txBody>
      </p:sp>
      <p:sp>
        <p:nvSpPr>
          <p:cNvPr id="605" name="Google Shape;605;p26"/>
          <p:cNvSpPr/>
          <p:nvPr/>
        </p:nvSpPr>
        <p:spPr>
          <a:xfrm flipH="1">
            <a:off x="8409934" y="2883852"/>
            <a:ext cx="101477" cy="101477"/>
          </a:xfrm>
          <a:custGeom>
            <a:avLst/>
            <a:gdLst/>
            <a:ahLst/>
            <a:cxnLst/>
            <a:rect l="l" t="t" r="r" b="b"/>
            <a:pathLst>
              <a:path w="3403" h="3403" extrusionOk="0">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spcFirstLastPara="1" wrap="square" lIns="121900" tIns="121900" rIns="121900" bIns="121900" anchor="ctr" anchorCtr="0">
            <a:noAutofit/>
          </a:bodyPr>
          <a:lstStyle/>
          <a:p>
            <a:endParaRPr sz="2400"/>
          </a:p>
        </p:txBody>
      </p:sp>
      <p:sp>
        <p:nvSpPr>
          <p:cNvPr id="606" name="Google Shape;606;p26"/>
          <p:cNvSpPr/>
          <p:nvPr/>
        </p:nvSpPr>
        <p:spPr>
          <a:xfrm flipH="1">
            <a:off x="8052796" y="2883852"/>
            <a:ext cx="101507" cy="101477"/>
          </a:xfrm>
          <a:custGeom>
            <a:avLst/>
            <a:gdLst/>
            <a:ahLst/>
            <a:cxnLst/>
            <a:rect l="l" t="t" r="r" b="b"/>
            <a:pathLst>
              <a:path w="3404" h="3403" extrusionOk="0">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spcFirstLastPara="1" wrap="square" lIns="121900" tIns="121900" rIns="121900" bIns="121900" anchor="ctr" anchorCtr="0">
            <a:noAutofit/>
          </a:bodyPr>
          <a:lstStyle/>
          <a:p>
            <a:endParaRPr sz="2400"/>
          </a:p>
        </p:txBody>
      </p:sp>
      <p:sp>
        <p:nvSpPr>
          <p:cNvPr id="607" name="Google Shape;607;p26"/>
          <p:cNvSpPr/>
          <p:nvPr/>
        </p:nvSpPr>
        <p:spPr>
          <a:xfrm flipH="1">
            <a:off x="8103562" y="2606308"/>
            <a:ext cx="357124" cy="328288"/>
          </a:xfrm>
          <a:custGeom>
            <a:avLst/>
            <a:gdLst/>
            <a:ahLst/>
            <a:cxnLst/>
            <a:rect l="l" t="t" r="r" b="b"/>
            <a:pathLst>
              <a:path w="11976" h="11009" fill="none" extrusionOk="0">
                <a:moveTo>
                  <a:pt x="1" y="11008"/>
                </a:moveTo>
                <a:cubicBezTo>
                  <a:pt x="1" y="1935"/>
                  <a:pt x="2669" y="1"/>
                  <a:pt x="5972" y="1"/>
                </a:cubicBezTo>
                <a:cubicBezTo>
                  <a:pt x="9307" y="1"/>
                  <a:pt x="11976" y="1935"/>
                  <a:pt x="11976" y="11008"/>
                </a:cubicBezTo>
              </a:path>
            </a:pathLst>
          </a:custGeom>
          <a:noFill/>
          <a:ln w="417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8" name="Google Shape;608;p26"/>
          <p:cNvSpPr/>
          <p:nvPr/>
        </p:nvSpPr>
        <p:spPr>
          <a:xfrm flipH="1">
            <a:off x="10037379" y="2797313"/>
            <a:ext cx="1494072" cy="1647257"/>
          </a:xfrm>
          <a:custGeom>
            <a:avLst/>
            <a:gdLst/>
            <a:ahLst/>
            <a:cxnLst/>
            <a:rect l="l" t="t" r="r" b="b"/>
            <a:pathLst>
              <a:path w="50103" h="55240" extrusionOk="0">
                <a:moveTo>
                  <a:pt x="3703" y="0"/>
                </a:moveTo>
                <a:cubicBezTo>
                  <a:pt x="4170" y="18380"/>
                  <a:pt x="3036" y="36860"/>
                  <a:pt x="0" y="55240"/>
                </a:cubicBezTo>
                <a:lnTo>
                  <a:pt x="50103" y="55240"/>
                </a:lnTo>
                <a:cubicBezTo>
                  <a:pt x="47101" y="36860"/>
                  <a:pt x="45966" y="18380"/>
                  <a:pt x="4640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09" name="Google Shape;609;p26"/>
          <p:cNvSpPr/>
          <p:nvPr/>
        </p:nvSpPr>
        <p:spPr>
          <a:xfrm flipH="1">
            <a:off x="10405407" y="3300304"/>
            <a:ext cx="835587" cy="497725"/>
          </a:xfrm>
          <a:custGeom>
            <a:avLst/>
            <a:gdLst/>
            <a:ahLst/>
            <a:cxnLst/>
            <a:rect l="l" t="t" r="r" b="b"/>
            <a:pathLst>
              <a:path w="28021" h="16691" extrusionOk="0">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10" name="Google Shape;610;p26"/>
          <p:cNvSpPr/>
          <p:nvPr/>
        </p:nvSpPr>
        <p:spPr>
          <a:xfrm flipH="1">
            <a:off x="10522317" y="3345096"/>
            <a:ext cx="344480" cy="281977"/>
          </a:xfrm>
          <a:custGeom>
            <a:avLst/>
            <a:gdLst/>
            <a:ahLst/>
            <a:cxnLst/>
            <a:rect l="l" t="t" r="r" b="b"/>
            <a:pathLst>
              <a:path w="11552" h="9456" extrusionOk="0">
                <a:moveTo>
                  <a:pt x="11298" y="0"/>
                </a:moveTo>
                <a:cubicBezTo>
                  <a:pt x="11279" y="0"/>
                  <a:pt x="11258" y="4"/>
                  <a:pt x="11236" y="11"/>
                </a:cubicBezTo>
                <a:cubicBezTo>
                  <a:pt x="4031" y="2046"/>
                  <a:pt x="762" y="7817"/>
                  <a:pt x="62" y="9184"/>
                </a:cubicBezTo>
                <a:cubicBezTo>
                  <a:pt x="1" y="9306"/>
                  <a:pt x="106" y="9455"/>
                  <a:pt x="227" y="9455"/>
                </a:cubicBezTo>
                <a:cubicBezTo>
                  <a:pt x="238" y="9455"/>
                  <a:pt x="250" y="9454"/>
                  <a:pt x="262" y="9451"/>
                </a:cubicBezTo>
                <a:cubicBezTo>
                  <a:pt x="1062" y="9318"/>
                  <a:pt x="3164" y="8817"/>
                  <a:pt x="4665" y="6682"/>
                </a:cubicBezTo>
                <a:cubicBezTo>
                  <a:pt x="6133" y="4581"/>
                  <a:pt x="9869" y="1579"/>
                  <a:pt x="11403" y="345"/>
                </a:cubicBezTo>
                <a:cubicBezTo>
                  <a:pt x="11552" y="226"/>
                  <a:pt x="11462" y="0"/>
                  <a:pt x="1129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11" name="Google Shape;611;p26"/>
          <p:cNvSpPr/>
          <p:nvPr/>
        </p:nvSpPr>
        <p:spPr>
          <a:xfrm flipH="1">
            <a:off x="10037350" y="2797313"/>
            <a:ext cx="687381" cy="1647257"/>
          </a:xfrm>
          <a:custGeom>
            <a:avLst/>
            <a:gdLst/>
            <a:ahLst/>
            <a:cxnLst/>
            <a:rect l="l" t="t" r="r" b="b"/>
            <a:pathLst>
              <a:path w="23051" h="55240" extrusionOk="0">
                <a:moveTo>
                  <a:pt x="4971" y="0"/>
                </a:moveTo>
                <a:cubicBezTo>
                  <a:pt x="11176" y="19080"/>
                  <a:pt x="4871" y="37294"/>
                  <a:pt x="1" y="55240"/>
                </a:cubicBezTo>
                <a:lnTo>
                  <a:pt x="23051" y="55240"/>
                </a:lnTo>
                <a:cubicBezTo>
                  <a:pt x="20049" y="36860"/>
                  <a:pt x="18914" y="18380"/>
                  <a:pt x="19348" y="0"/>
                </a:cubicBezTo>
                <a:close/>
              </a:path>
            </a:pathLst>
          </a:custGeom>
          <a:solidFill>
            <a:srgbClr val="895691"/>
          </a:solidFill>
          <a:ln>
            <a:noFill/>
          </a:ln>
        </p:spPr>
        <p:txBody>
          <a:bodyPr spcFirstLastPara="1" wrap="square" lIns="121900" tIns="121900" rIns="121900" bIns="121900" anchor="ctr" anchorCtr="0">
            <a:noAutofit/>
          </a:bodyPr>
          <a:lstStyle/>
          <a:p>
            <a:endParaRPr sz="2400"/>
          </a:p>
        </p:txBody>
      </p:sp>
      <p:sp>
        <p:nvSpPr>
          <p:cNvPr id="612" name="Google Shape;612;p26"/>
          <p:cNvSpPr/>
          <p:nvPr/>
        </p:nvSpPr>
        <p:spPr>
          <a:xfrm flipH="1">
            <a:off x="10580460" y="2883852"/>
            <a:ext cx="101477" cy="101477"/>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rgbClr val="895691"/>
          </a:solidFill>
          <a:ln>
            <a:noFill/>
          </a:ln>
        </p:spPr>
        <p:txBody>
          <a:bodyPr spcFirstLastPara="1" wrap="square" lIns="121900" tIns="121900" rIns="121900" bIns="121900" anchor="ctr" anchorCtr="0">
            <a:noAutofit/>
          </a:bodyPr>
          <a:lstStyle/>
          <a:p>
            <a:endParaRPr sz="2400"/>
          </a:p>
        </p:txBody>
      </p:sp>
      <p:sp>
        <p:nvSpPr>
          <p:cNvPr id="613" name="Google Shape;613;p26"/>
          <p:cNvSpPr/>
          <p:nvPr/>
        </p:nvSpPr>
        <p:spPr>
          <a:xfrm flipH="1">
            <a:off x="10937568" y="2883852"/>
            <a:ext cx="101477" cy="101477"/>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2" y="2635"/>
                  <a:pt x="3402" y="1701"/>
                </a:cubicBezTo>
                <a:cubicBezTo>
                  <a:pt x="3402" y="767"/>
                  <a:pt x="2635" y="0"/>
                  <a:pt x="1701" y="0"/>
                </a:cubicBezTo>
                <a:close/>
              </a:path>
            </a:pathLst>
          </a:custGeom>
          <a:solidFill>
            <a:srgbClr val="895691"/>
          </a:solidFill>
          <a:ln>
            <a:noFill/>
          </a:ln>
        </p:spPr>
        <p:txBody>
          <a:bodyPr spcFirstLastPara="1" wrap="square" lIns="121900" tIns="121900" rIns="121900" bIns="121900" anchor="ctr" anchorCtr="0">
            <a:noAutofit/>
          </a:bodyPr>
          <a:lstStyle/>
          <a:p>
            <a:endParaRPr sz="2400"/>
          </a:p>
        </p:txBody>
      </p:sp>
      <p:sp>
        <p:nvSpPr>
          <p:cNvPr id="614" name="Google Shape;614;p26"/>
          <p:cNvSpPr/>
          <p:nvPr/>
        </p:nvSpPr>
        <p:spPr>
          <a:xfrm flipH="1">
            <a:off x="10631195" y="2606308"/>
            <a:ext cx="357124" cy="328288"/>
          </a:xfrm>
          <a:custGeom>
            <a:avLst/>
            <a:gdLst/>
            <a:ahLst/>
            <a:cxnLst/>
            <a:rect l="l" t="t" r="r" b="b"/>
            <a:pathLst>
              <a:path w="11976" h="11009" fill="none" extrusionOk="0">
                <a:moveTo>
                  <a:pt x="11975" y="11008"/>
                </a:moveTo>
                <a:cubicBezTo>
                  <a:pt x="11975" y="1935"/>
                  <a:pt x="9307" y="1"/>
                  <a:pt x="6005" y="1"/>
                </a:cubicBezTo>
                <a:cubicBezTo>
                  <a:pt x="2702" y="1"/>
                  <a:pt x="0" y="1935"/>
                  <a:pt x="0" y="11008"/>
                </a:cubicBezTo>
              </a:path>
            </a:pathLst>
          </a:custGeom>
          <a:noFill/>
          <a:ln w="417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5" name="Google Shape;615;p26"/>
          <p:cNvSpPr/>
          <p:nvPr/>
        </p:nvSpPr>
        <p:spPr>
          <a:xfrm flipH="1">
            <a:off x="8597990" y="2575474"/>
            <a:ext cx="1896940" cy="2090919"/>
          </a:xfrm>
          <a:custGeom>
            <a:avLst/>
            <a:gdLst/>
            <a:ahLst/>
            <a:cxnLst/>
            <a:rect l="l" t="t" r="r" b="b"/>
            <a:pathLst>
              <a:path w="63613" h="70118" extrusionOk="0">
                <a:moveTo>
                  <a:pt x="4737" y="0"/>
                </a:moveTo>
                <a:cubicBezTo>
                  <a:pt x="5304" y="23317"/>
                  <a:pt x="3836" y="46801"/>
                  <a:pt x="0" y="70117"/>
                </a:cubicBezTo>
                <a:lnTo>
                  <a:pt x="63612" y="70117"/>
                </a:lnTo>
                <a:cubicBezTo>
                  <a:pt x="59810" y="46801"/>
                  <a:pt x="58342" y="23317"/>
                  <a:pt x="5890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16" name="Google Shape;616;p26"/>
          <p:cNvSpPr/>
          <p:nvPr/>
        </p:nvSpPr>
        <p:spPr>
          <a:xfrm flipH="1">
            <a:off x="9708078" y="2662014"/>
            <a:ext cx="168125" cy="168125"/>
          </a:xfrm>
          <a:custGeom>
            <a:avLst/>
            <a:gdLst/>
            <a:ahLst/>
            <a:cxnLst/>
            <a:rect l="l" t="t" r="r" b="b"/>
            <a:pathLst>
              <a:path w="5638" h="5638" extrusionOk="0">
                <a:moveTo>
                  <a:pt x="2803" y="1"/>
                </a:moveTo>
                <a:cubicBezTo>
                  <a:pt x="1268" y="1"/>
                  <a:pt x="1" y="1268"/>
                  <a:pt x="1" y="2803"/>
                </a:cubicBezTo>
                <a:cubicBezTo>
                  <a:pt x="1" y="4370"/>
                  <a:pt x="1268" y="5638"/>
                  <a:pt x="2803" y="5638"/>
                </a:cubicBezTo>
                <a:cubicBezTo>
                  <a:pt x="4370" y="5638"/>
                  <a:pt x="5638" y="4370"/>
                  <a:pt x="5638" y="2803"/>
                </a:cubicBezTo>
                <a:cubicBezTo>
                  <a:pt x="5638" y="1268"/>
                  <a:pt x="4370" y="1"/>
                  <a:pt x="2803" y="1"/>
                </a:cubicBezTo>
                <a:close/>
              </a:path>
            </a:pathLst>
          </a:custGeom>
          <a:solidFill>
            <a:srgbClr val="909628"/>
          </a:solidFill>
          <a:ln>
            <a:noFill/>
          </a:ln>
        </p:spPr>
        <p:txBody>
          <a:bodyPr spcFirstLastPara="1" wrap="square" lIns="121900" tIns="121900" rIns="121900" bIns="121900" anchor="ctr" anchorCtr="0">
            <a:noAutofit/>
          </a:bodyPr>
          <a:lstStyle/>
          <a:p>
            <a:endParaRPr sz="2400"/>
          </a:p>
        </p:txBody>
      </p:sp>
      <p:sp>
        <p:nvSpPr>
          <p:cNvPr id="617" name="Google Shape;617;p26"/>
          <p:cNvSpPr/>
          <p:nvPr/>
        </p:nvSpPr>
        <p:spPr>
          <a:xfrm flipH="1">
            <a:off x="9214658" y="2661029"/>
            <a:ext cx="170153" cy="170123"/>
          </a:xfrm>
          <a:custGeom>
            <a:avLst/>
            <a:gdLst/>
            <a:ahLst/>
            <a:cxnLst/>
            <a:rect l="l" t="t" r="r" b="b"/>
            <a:pathLst>
              <a:path w="5706" h="5705" extrusionOk="0">
                <a:moveTo>
                  <a:pt x="2870" y="0"/>
                </a:moveTo>
                <a:cubicBezTo>
                  <a:pt x="1269" y="0"/>
                  <a:pt x="1" y="1268"/>
                  <a:pt x="1" y="2836"/>
                </a:cubicBezTo>
                <a:cubicBezTo>
                  <a:pt x="1" y="4437"/>
                  <a:pt x="1269" y="5704"/>
                  <a:pt x="2870" y="5704"/>
                </a:cubicBezTo>
                <a:cubicBezTo>
                  <a:pt x="4437" y="5704"/>
                  <a:pt x="5705" y="4437"/>
                  <a:pt x="5705" y="2836"/>
                </a:cubicBezTo>
                <a:cubicBezTo>
                  <a:pt x="5705" y="1268"/>
                  <a:pt x="4437" y="0"/>
                  <a:pt x="2870" y="0"/>
                </a:cubicBezTo>
                <a:close/>
              </a:path>
            </a:pathLst>
          </a:custGeom>
          <a:solidFill>
            <a:srgbClr val="909628"/>
          </a:solidFill>
          <a:ln>
            <a:noFill/>
          </a:ln>
        </p:spPr>
        <p:txBody>
          <a:bodyPr spcFirstLastPara="1" wrap="square" lIns="121900" tIns="121900" rIns="121900" bIns="121900" anchor="ctr" anchorCtr="0">
            <a:noAutofit/>
          </a:bodyPr>
          <a:lstStyle/>
          <a:p>
            <a:endParaRPr sz="2400"/>
          </a:p>
        </p:txBody>
      </p:sp>
      <p:sp>
        <p:nvSpPr>
          <p:cNvPr id="618" name="Google Shape;618;p26"/>
          <p:cNvSpPr/>
          <p:nvPr/>
        </p:nvSpPr>
        <p:spPr>
          <a:xfrm flipH="1">
            <a:off x="9299242" y="2232293"/>
            <a:ext cx="493401" cy="513292"/>
          </a:xfrm>
          <a:custGeom>
            <a:avLst/>
            <a:gdLst/>
            <a:ahLst/>
            <a:cxnLst/>
            <a:rect l="l" t="t" r="r" b="b"/>
            <a:pathLst>
              <a:path w="16546" h="17213" fill="none" extrusionOk="0">
                <a:moveTo>
                  <a:pt x="1" y="17213"/>
                </a:moveTo>
                <a:cubicBezTo>
                  <a:pt x="1" y="4704"/>
                  <a:pt x="3703" y="0"/>
                  <a:pt x="8273" y="0"/>
                </a:cubicBezTo>
                <a:cubicBezTo>
                  <a:pt x="12843" y="0"/>
                  <a:pt x="16546" y="4704"/>
                  <a:pt x="16546" y="17213"/>
                </a:cubicBezTo>
              </a:path>
            </a:pathLst>
          </a:custGeom>
          <a:noFill/>
          <a:ln w="417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9" name="Google Shape;619;p26"/>
          <p:cNvSpPr/>
          <p:nvPr/>
        </p:nvSpPr>
        <p:spPr>
          <a:xfrm flipH="1">
            <a:off x="9136015" y="3045931"/>
            <a:ext cx="860813" cy="356916"/>
          </a:xfrm>
          <a:custGeom>
            <a:avLst/>
            <a:gdLst/>
            <a:ahLst/>
            <a:cxnLst/>
            <a:rect l="l" t="t" r="r" b="b"/>
            <a:pathLst>
              <a:path w="28867" h="11969" extrusionOk="0">
                <a:moveTo>
                  <a:pt x="9526" y="2060"/>
                </a:moveTo>
                <a:cubicBezTo>
                  <a:pt x="11700" y="2060"/>
                  <a:pt x="12681" y="6132"/>
                  <a:pt x="13052" y="8642"/>
                </a:cubicBezTo>
                <a:cubicBezTo>
                  <a:pt x="10917" y="7208"/>
                  <a:pt x="6047" y="3772"/>
                  <a:pt x="8315" y="2438"/>
                </a:cubicBezTo>
                <a:cubicBezTo>
                  <a:pt x="8755" y="2177"/>
                  <a:pt x="9157" y="2060"/>
                  <a:pt x="9526" y="2060"/>
                </a:cubicBezTo>
                <a:close/>
                <a:moveTo>
                  <a:pt x="17816" y="1471"/>
                </a:moveTo>
                <a:cubicBezTo>
                  <a:pt x="18061" y="1471"/>
                  <a:pt x="18329" y="1513"/>
                  <a:pt x="18623" y="1604"/>
                </a:cubicBezTo>
                <a:cubicBezTo>
                  <a:pt x="21158" y="2371"/>
                  <a:pt x="17255" y="6874"/>
                  <a:pt x="15520" y="8775"/>
                </a:cubicBezTo>
                <a:cubicBezTo>
                  <a:pt x="15277" y="6096"/>
                  <a:pt x="15256" y="1471"/>
                  <a:pt x="17816" y="1471"/>
                </a:cubicBezTo>
                <a:close/>
                <a:moveTo>
                  <a:pt x="17733" y="0"/>
                </a:moveTo>
                <a:cubicBezTo>
                  <a:pt x="14962" y="0"/>
                  <a:pt x="14106" y="2795"/>
                  <a:pt x="13953" y="5673"/>
                </a:cubicBezTo>
                <a:cubicBezTo>
                  <a:pt x="13236" y="3084"/>
                  <a:pt x="11929" y="540"/>
                  <a:pt x="9635" y="540"/>
                </a:cubicBezTo>
                <a:cubicBezTo>
                  <a:pt x="9151" y="540"/>
                  <a:pt x="8624" y="653"/>
                  <a:pt x="8048" y="903"/>
                </a:cubicBezTo>
                <a:cubicBezTo>
                  <a:pt x="4246" y="2538"/>
                  <a:pt x="6747" y="5606"/>
                  <a:pt x="9516" y="7875"/>
                </a:cubicBezTo>
                <a:cubicBezTo>
                  <a:pt x="9110" y="7837"/>
                  <a:pt x="8699" y="7819"/>
                  <a:pt x="8289" y="7819"/>
                </a:cubicBezTo>
                <a:cubicBezTo>
                  <a:pt x="5396" y="7819"/>
                  <a:pt x="2471" y="8749"/>
                  <a:pt x="543" y="10677"/>
                </a:cubicBezTo>
                <a:cubicBezTo>
                  <a:pt x="1" y="11193"/>
                  <a:pt x="518" y="11969"/>
                  <a:pt x="1088" y="11969"/>
                </a:cubicBezTo>
                <a:cubicBezTo>
                  <a:pt x="1255" y="11969"/>
                  <a:pt x="1426" y="11903"/>
                  <a:pt x="1577" y="11744"/>
                </a:cubicBezTo>
                <a:cubicBezTo>
                  <a:pt x="3229" y="10112"/>
                  <a:pt x="5796" y="9299"/>
                  <a:pt x="8307" y="9299"/>
                </a:cubicBezTo>
                <a:cubicBezTo>
                  <a:pt x="10003" y="9299"/>
                  <a:pt x="11674" y="9670"/>
                  <a:pt x="13019" y="10410"/>
                </a:cubicBezTo>
                <a:cubicBezTo>
                  <a:pt x="13185" y="10510"/>
                  <a:pt x="13352" y="10510"/>
                  <a:pt x="13486" y="10510"/>
                </a:cubicBezTo>
                <a:cubicBezTo>
                  <a:pt x="13643" y="10641"/>
                  <a:pt x="13883" y="10731"/>
                  <a:pt x="14092" y="10731"/>
                </a:cubicBezTo>
                <a:cubicBezTo>
                  <a:pt x="14148" y="10731"/>
                  <a:pt x="14203" y="10724"/>
                  <a:pt x="14253" y="10710"/>
                </a:cubicBezTo>
                <a:cubicBezTo>
                  <a:pt x="14362" y="10959"/>
                  <a:pt x="14580" y="11070"/>
                  <a:pt x="14812" y="11070"/>
                </a:cubicBezTo>
                <a:cubicBezTo>
                  <a:pt x="15077" y="11070"/>
                  <a:pt x="15360" y="10926"/>
                  <a:pt x="15520" y="10677"/>
                </a:cubicBezTo>
                <a:cubicBezTo>
                  <a:pt x="15687" y="10677"/>
                  <a:pt x="15821" y="10610"/>
                  <a:pt x="15987" y="10477"/>
                </a:cubicBezTo>
                <a:cubicBezTo>
                  <a:pt x="17731" y="8879"/>
                  <a:pt x="20429" y="7939"/>
                  <a:pt x="23023" y="7939"/>
                </a:cubicBezTo>
                <a:cubicBezTo>
                  <a:pt x="24598" y="7939"/>
                  <a:pt x="26135" y="8286"/>
                  <a:pt x="27396" y="9042"/>
                </a:cubicBezTo>
                <a:cubicBezTo>
                  <a:pt x="27526" y="9121"/>
                  <a:pt x="27655" y="9155"/>
                  <a:pt x="27777" y="9155"/>
                </a:cubicBezTo>
                <a:cubicBezTo>
                  <a:pt x="28431" y="9155"/>
                  <a:pt x="28866" y="8163"/>
                  <a:pt x="28163" y="7741"/>
                </a:cubicBezTo>
                <a:cubicBezTo>
                  <a:pt x="26677" y="6850"/>
                  <a:pt x="24891" y="6444"/>
                  <a:pt x="23064" y="6444"/>
                </a:cubicBezTo>
                <a:cubicBezTo>
                  <a:pt x="21611" y="6444"/>
                  <a:pt x="20131" y="6701"/>
                  <a:pt x="18756" y="7174"/>
                </a:cubicBezTo>
                <a:cubicBezTo>
                  <a:pt x="20891" y="4306"/>
                  <a:pt x="22625" y="736"/>
                  <a:pt x="18523" y="69"/>
                </a:cubicBezTo>
                <a:cubicBezTo>
                  <a:pt x="18244" y="23"/>
                  <a:pt x="17981" y="0"/>
                  <a:pt x="177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0" name="Google Shape;620;p26"/>
          <p:cNvSpPr/>
          <p:nvPr/>
        </p:nvSpPr>
        <p:spPr>
          <a:xfrm flipH="1">
            <a:off x="9186826" y="3377212"/>
            <a:ext cx="742100" cy="381040"/>
          </a:xfrm>
          <a:custGeom>
            <a:avLst/>
            <a:gdLst/>
            <a:ahLst/>
            <a:cxnLst/>
            <a:rect l="l" t="t" r="r" b="b"/>
            <a:pathLst>
              <a:path w="24886" h="12778" extrusionOk="0">
                <a:moveTo>
                  <a:pt x="22243" y="1"/>
                </a:moveTo>
                <a:cubicBezTo>
                  <a:pt x="22223" y="1"/>
                  <a:pt x="22203" y="1"/>
                  <a:pt x="22183" y="1"/>
                </a:cubicBezTo>
                <a:lnTo>
                  <a:pt x="2669" y="68"/>
                </a:lnTo>
                <a:cubicBezTo>
                  <a:pt x="1201" y="68"/>
                  <a:pt x="1" y="1269"/>
                  <a:pt x="1" y="2737"/>
                </a:cubicBezTo>
                <a:lnTo>
                  <a:pt x="34" y="10409"/>
                </a:lnTo>
                <a:lnTo>
                  <a:pt x="34" y="12777"/>
                </a:lnTo>
                <a:cubicBezTo>
                  <a:pt x="3784" y="11559"/>
                  <a:pt x="7707" y="11076"/>
                  <a:pt x="11678" y="11076"/>
                </a:cubicBezTo>
                <a:cubicBezTo>
                  <a:pt x="16078" y="11076"/>
                  <a:pt x="20537" y="11669"/>
                  <a:pt x="24885" y="12510"/>
                </a:cubicBezTo>
                <a:lnTo>
                  <a:pt x="24885" y="10042"/>
                </a:lnTo>
                <a:lnTo>
                  <a:pt x="24852" y="2637"/>
                </a:lnTo>
                <a:cubicBezTo>
                  <a:pt x="24852" y="1189"/>
                  <a:pt x="23683" y="1"/>
                  <a:pt x="2224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1" name="Google Shape;621;p26"/>
          <p:cNvSpPr/>
          <p:nvPr/>
        </p:nvSpPr>
        <p:spPr>
          <a:xfrm flipH="1">
            <a:off x="9185842" y="3707361"/>
            <a:ext cx="742100" cy="411963"/>
          </a:xfrm>
          <a:custGeom>
            <a:avLst/>
            <a:gdLst/>
            <a:ahLst/>
            <a:cxnLst/>
            <a:rect l="l" t="t" r="r" b="b"/>
            <a:pathLst>
              <a:path w="24886" h="13815" extrusionOk="0">
                <a:moveTo>
                  <a:pt x="11591" y="0"/>
                </a:moveTo>
                <a:cubicBezTo>
                  <a:pt x="7638" y="0"/>
                  <a:pt x="3734" y="476"/>
                  <a:pt x="1" y="1673"/>
                </a:cubicBezTo>
                <a:lnTo>
                  <a:pt x="34" y="11180"/>
                </a:lnTo>
                <a:cubicBezTo>
                  <a:pt x="34" y="12647"/>
                  <a:pt x="1235" y="13815"/>
                  <a:pt x="2703" y="13815"/>
                </a:cubicBezTo>
                <a:lnTo>
                  <a:pt x="22217" y="13748"/>
                </a:lnTo>
                <a:cubicBezTo>
                  <a:pt x="23718" y="13748"/>
                  <a:pt x="24885" y="12547"/>
                  <a:pt x="24885" y="11080"/>
                </a:cubicBezTo>
                <a:lnTo>
                  <a:pt x="24852" y="1439"/>
                </a:lnTo>
                <a:cubicBezTo>
                  <a:pt x="20486" y="594"/>
                  <a:pt x="16008" y="0"/>
                  <a:pt x="1159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2" name="Google Shape;622;p26"/>
          <p:cNvSpPr/>
          <p:nvPr/>
        </p:nvSpPr>
        <p:spPr>
          <a:xfrm flipH="1">
            <a:off x="9116213" y="3339430"/>
            <a:ext cx="883328" cy="252695"/>
          </a:xfrm>
          <a:custGeom>
            <a:avLst/>
            <a:gdLst/>
            <a:ahLst/>
            <a:cxnLst/>
            <a:rect l="l" t="t" r="r" b="b"/>
            <a:pathLst>
              <a:path w="29622" h="8474" extrusionOk="0">
                <a:moveTo>
                  <a:pt x="26919" y="1"/>
                </a:moveTo>
                <a:lnTo>
                  <a:pt x="2635" y="68"/>
                </a:lnTo>
                <a:cubicBezTo>
                  <a:pt x="1168" y="68"/>
                  <a:pt x="0" y="1268"/>
                  <a:pt x="0" y="2769"/>
                </a:cubicBezTo>
                <a:lnTo>
                  <a:pt x="0" y="5805"/>
                </a:lnTo>
                <a:cubicBezTo>
                  <a:pt x="0" y="7273"/>
                  <a:pt x="1201" y="8474"/>
                  <a:pt x="2669" y="8474"/>
                </a:cubicBezTo>
                <a:lnTo>
                  <a:pt x="26953" y="8373"/>
                </a:lnTo>
                <a:cubicBezTo>
                  <a:pt x="28421" y="8373"/>
                  <a:pt x="29621" y="7173"/>
                  <a:pt x="29588" y="5705"/>
                </a:cubicBezTo>
                <a:lnTo>
                  <a:pt x="29588" y="2669"/>
                </a:lnTo>
                <a:cubicBezTo>
                  <a:pt x="29588" y="1202"/>
                  <a:pt x="28387" y="1"/>
                  <a:pt x="2691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3" name="Google Shape;623;p26"/>
          <p:cNvSpPr txBox="1"/>
          <p:nvPr/>
        </p:nvSpPr>
        <p:spPr>
          <a:xfrm flipH="1">
            <a:off x="7560616" y="4678033"/>
            <a:ext cx="4004800" cy="630000"/>
          </a:xfrm>
          <a:prstGeom prst="rect">
            <a:avLst/>
          </a:prstGeom>
          <a:noFill/>
          <a:ln>
            <a:noFill/>
          </a:ln>
        </p:spPr>
        <p:txBody>
          <a:bodyPr spcFirstLastPara="1" wrap="square" lIns="121900" tIns="121900" rIns="121900" bIns="121900" anchor="ctr" anchorCtr="0">
            <a:noAutofit/>
          </a:bodyPr>
          <a:lstStyle/>
          <a:p>
            <a:r>
              <a:rPr lang="en" sz="2667">
                <a:solidFill>
                  <a:schemeClr val="dk2"/>
                </a:solidFill>
                <a:latin typeface="Fira Sans Extra Condensed Medium"/>
                <a:ea typeface="Fira Sans Extra Condensed Medium"/>
                <a:cs typeface="Fira Sans Extra Condensed Medium"/>
                <a:sym typeface="Fira Sans Extra Condensed Medium"/>
              </a:rPr>
              <a:t>TOP SALE E-COMMERCE ITEMS</a:t>
            </a:r>
            <a:endParaRPr sz="2667">
              <a:solidFill>
                <a:schemeClr val="dk2"/>
              </a:solidFill>
              <a:latin typeface="Fira Sans Extra Condensed Medium"/>
              <a:ea typeface="Fira Sans Extra Condensed Medium"/>
              <a:cs typeface="Fira Sans Extra Condensed Medium"/>
              <a:sym typeface="Fira Sans Extra Condensed Medium"/>
            </a:endParaRPr>
          </a:p>
        </p:txBody>
      </p:sp>
      <p:pic>
        <p:nvPicPr>
          <p:cNvPr id="2" name="Image 1">
            <a:extLst>
              <a:ext uri="{FF2B5EF4-FFF2-40B4-BE49-F238E27FC236}">
                <a16:creationId xmlns:a16="http://schemas.microsoft.com/office/drawing/2014/main" id="{A2C5C086-55B6-368A-92DB-986EEB576728}"/>
              </a:ext>
            </a:extLst>
          </p:cNvPr>
          <p:cNvPicPr>
            <a:picLocks noChangeAspect="1"/>
          </p:cNvPicPr>
          <p:nvPr/>
        </p:nvPicPr>
        <p:blipFill>
          <a:blip r:embed="rId3"/>
          <a:stretch>
            <a:fillRect/>
          </a:stretch>
        </p:blipFill>
        <p:spPr>
          <a:xfrm>
            <a:off x="5721063" y="1606633"/>
            <a:ext cx="6300023" cy="4375016"/>
          </a:xfrm>
          <a:prstGeom prst="rect">
            <a:avLst/>
          </a:prstGeom>
        </p:spPr>
      </p:pic>
      <p:sp>
        <p:nvSpPr>
          <p:cNvPr id="4" name="ZoneTexte 3">
            <a:extLst>
              <a:ext uri="{FF2B5EF4-FFF2-40B4-BE49-F238E27FC236}">
                <a16:creationId xmlns:a16="http://schemas.microsoft.com/office/drawing/2014/main" id="{382BEBC6-B58A-523F-EAF5-F78F94D74F62}"/>
              </a:ext>
            </a:extLst>
          </p:cNvPr>
          <p:cNvSpPr txBox="1"/>
          <p:nvPr/>
        </p:nvSpPr>
        <p:spPr>
          <a:xfrm>
            <a:off x="557656" y="5164680"/>
            <a:ext cx="2468430" cy="142603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fr-FR" sz="1400" dirty="0">
                <a:solidFill>
                  <a:srgbClr val="000000"/>
                </a:solidFill>
                <a:latin typeface="Helvetica Neue"/>
              </a:rPr>
              <a:t>Il sera donc nécessaire de redéfinir les segments clients à chaque maintenance</a:t>
            </a:r>
            <a:r>
              <a:rPr lang="fr-FR" b="0" i="0" dirty="0">
                <a:solidFill>
                  <a:srgbClr val="000000"/>
                </a:solidFill>
                <a:effectLst/>
                <a:latin typeface="Helvetica Neue"/>
              </a:rPr>
              <a:t>.</a:t>
            </a:r>
            <a:endParaRPr lang="fr-FR" dirty="0"/>
          </a:p>
        </p:txBody>
      </p:sp>
      <p:sp>
        <p:nvSpPr>
          <p:cNvPr id="3" name="ZoneTexte 2">
            <a:extLst>
              <a:ext uri="{FF2B5EF4-FFF2-40B4-BE49-F238E27FC236}">
                <a16:creationId xmlns:a16="http://schemas.microsoft.com/office/drawing/2014/main" id="{ED33FE3B-9AB0-214C-C797-3E8988AEEE1C}"/>
              </a:ext>
            </a:extLst>
          </p:cNvPr>
          <p:cNvSpPr txBox="1"/>
          <p:nvPr/>
        </p:nvSpPr>
        <p:spPr>
          <a:xfrm>
            <a:off x="11752446" y="6488668"/>
            <a:ext cx="439554" cy="369332"/>
          </a:xfrm>
          <a:prstGeom prst="rect">
            <a:avLst/>
          </a:prstGeom>
          <a:noFill/>
        </p:spPr>
        <p:txBody>
          <a:bodyPr wrap="square" rtlCol="0">
            <a:spAutoFit/>
          </a:bodyPr>
          <a:lstStyle/>
          <a:p>
            <a:r>
              <a:rPr lang="fr-FR" dirty="0"/>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a:solidFill>
                <a:schemeClr val="accent2"/>
              </a:solidFill>
            </a:endParaRPr>
          </a:p>
        </p:txBody>
      </p:sp>
      <p:sp>
        <p:nvSpPr>
          <p:cNvPr id="4" name="Google Shape;126;p16">
            <a:extLst>
              <a:ext uri="{FF2B5EF4-FFF2-40B4-BE49-F238E27FC236}">
                <a16:creationId xmlns:a16="http://schemas.microsoft.com/office/drawing/2014/main" id="{6412459A-85AF-5403-D408-BA747C741C4C}"/>
              </a:ext>
            </a:extLst>
          </p:cNvPr>
          <p:cNvSpPr/>
          <p:nvPr/>
        </p:nvSpPr>
        <p:spPr>
          <a:xfrm>
            <a:off x="1930942" y="1440486"/>
            <a:ext cx="916587" cy="828253"/>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05</a:t>
            </a:r>
            <a:endParaRPr sz="2000" dirty="0">
              <a:solidFill>
                <a:srgbClr val="FFFFFF"/>
              </a:solidFill>
            </a:endParaRPr>
          </a:p>
        </p:txBody>
      </p:sp>
      <p:sp>
        <p:nvSpPr>
          <p:cNvPr id="7" name="Google Shape;114;p16">
            <a:extLst>
              <a:ext uri="{FF2B5EF4-FFF2-40B4-BE49-F238E27FC236}">
                <a16:creationId xmlns:a16="http://schemas.microsoft.com/office/drawing/2014/main" id="{E09F0956-E407-2F10-01F7-CFB60896FA90}"/>
              </a:ext>
            </a:extLst>
          </p:cNvPr>
          <p:cNvSpPr txBox="1"/>
          <p:nvPr/>
        </p:nvSpPr>
        <p:spPr>
          <a:xfrm>
            <a:off x="369658" y="2802921"/>
            <a:ext cx="4039154" cy="572800"/>
          </a:xfrm>
          <a:prstGeom prst="rect">
            <a:avLst/>
          </a:prstGeom>
          <a:noFill/>
          <a:ln>
            <a:noFill/>
          </a:ln>
        </p:spPr>
        <p:txBody>
          <a:bodyPr spcFirstLastPara="1" wrap="square" lIns="121900" tIns="121900" rIns="121900" bIns="121900" anchor="ctr" anchorCtr="0">
            <a:noAutofit/>
          </a:bodyPr>
          <a:lstStyle/>
          <a:p>
            <a:pPr algn="ctr"/>
            <a:r>
              <a:rPr lang="fr-FR" sz="3600" b="1" i="1" u="sng" dirty="0">
                <a:solidFill>
                  <a:schemeClr val="accent1"/>
                </a:solidFill>
                <a:latin typeface="Fira Sans Extra Condensed Medium"/>
                <a:ea typeface="Fira Sans Extra Condensed Medium"/>
                <a:cs typeface="Fira Sans Extra Condensed Medium"/>
                <a:sym typeface="Fira Sans Extra Condensed Medium"/>
              </a:rPr>
              <a:t>Conclusion</a:t>
            </a:r>
          </a:p>
        </p:txBody>
      </p:sp>
      <p:sp>
        <p:nvSpPr>
          <p:cNvPr id="2" name="ZoneTexte 1">
            <a:extLst>
              <a:ext uri="{FF2B5EF4-FFF2-40B4-BE49-F238E27FC236}">
                <a16:creationId xmlns:a16="http://schemas.microsoft.com/office/drawing/2014/main" id="{AAA47E1B-E6E5-BE55-F5B5-B4C53064397E}"/>
              </a:ext>
            </a:extLst>
          </p:cNvPr>
          <p:cNvSpPr txBox="1"/>
          <p:nvPr/>
        </p:nvSpPr>
        <p:spPr>
          <a:xfrm>
            <a:off x="11752446" y="6488668"/>
            <a:ext cx="439554" cy="369332"/>
          </a:xfrm>
          <a:prstGeom prst="rect">
            <a:avLst/>
          </a:prstGeom>
          <a:noFill/>
        </p:spPr>
        <p:txBody>
          <a:bodyPr wrap="square" rtlCol="0">
            <a:spAutoFit/>
          </a:bodyPr>
          <a:lstStyle/>
          <a:p>
            <a:r>
              <a:rPr lang="fr-FR" dirty="0"/>
              <a:t>25</a:t>
            </a:r>
          </a:p>
        </p:txBody>
      </p:sp>
    </p:spTree>
    <p:extLst>
      <p:ext uri="{BB962C8B-B14F-4D97-AF65-F5344CB8AC3E}">
        <p14:creationId xmlns:p14="http://schemas.microsoft.com/office/powerpoint/2010/main" val="106803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5" name="Google Shape;285;p20"/>
          <p:cNvSpPr/>
          <p:nvPr/>
        </p:nvSpPr>
        <p:spPr>
          <a:xfrm>
            <a:off x="4998239" y="984495"/>
            <a:ext cx="2600800" cy="3049906"/>
          </a:xfrm>
          <a:prstGeom prst="roundRect">
            <a:avLst>
              <a:gd name="adj" fmla="val 10059"/>
            </a:avLst>
          </a:prstGeom>
          <a:solidFill>
            <a:schemeClr val="lt1"/>
          </a:solidFill>
          <a:ln w="381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buClr>
                <a:srgbClr val="FFFFFF"/>
              </a:buClr>
              <a:buSzPts val="1800"/>
            </a:pPr>
            <a:endParaRPr sz="2400">
              <a:solidFill>
                <a:srgbClr val="FFFFFF"/>
              </a:solidFill>
              <a:latin typeface="Calibri"/>
              <a:ea typeface="Calibri"/>
              <a:cs typeface="Calibri"/>
              <a:sym typeface="Calibri"/>
            </a:endParaRPr>
          </a:p>
        </p:txBody>
      </p:sp>
      <p:sp>
        <p:nvSpPr>
          <p:cNvPr id="287" name="Google Shape;287;p20"/>
          <p:cNvSpPr/>
          <p:nvPr/>
        </p:nvSpPr>
        <p:spPr>
          <a:xfrm>
            <a:off x="4998239" y="1998987"/>
            <a:ext cx="2600800" cy="1429200"/>
          </a:xfrm>
          <a:prstGeom prst="rect">
            <a:avLst/>
          </a:prstGeom>
          <a:solidFill>
            <a:schemeClr val="accent3"/>
          </a:solidFill>
          <a:ln>
            <a:noFill/>
          </a:ln>
        </p:spPr>
        <p:txBody>
          <a:bodyPr spcFirstLastPara="1" wrap="square" lIns="121900" tIns="60933" rIns="121900" bIns="60933" anchor="ctr" anchorCtr="0">
            <a:noAutofit/>
          </a:bodyPr>
          <a:lstStyle/>
          <a:p>
            <a:pPr algn="ctr">
              <a:buClr>
                <a:srgbClr val="FFFFFF"/>
              </a:buClr>
              <a:buSzPts val="1800"/>
            </a:pPr>
            <a:endParaRPr sz="2400">
              <a:solidFill>
                <a:srgbClr val="FFFFFF"/>
              </a:solidFill>
              <a:latin typeface="Calibri"/>
              <a:ea typeface="Calibri"/>
              <a:cs typeface="Calibri"/>
              <a:sym typeface="Calibri"/>
            </a:endParaRPr>
          </a:p>
        </p:txBody>
      </p:sp>
      <p:sp>
        <p:nvSpPr>
          <p:cNvPr id="288" name="Google Shape;288;p20"/>
          <p:cNvSpPr txBox="1"/>
          <p:nvPr/>
        </p:nvSpPr>
        <p:spPr>
          <a:xfrm>
            <a:off x="4998239" y="1412240"/>
            <a:ext cx="2600800" cy="2128268"/>
          </a:xfrm>
          <a:prstGeom prst="rect">
            <a:avLst/>
          </a:prstGeom>
          <a:noFill/>
          <a:ln>
            <a:noFill/>
          </a:ln>
        </p:spPr>
        <p:txBody>
          <a:bodyPr spcFirstLastPara="1" wrap="square" lIns="121900" tIns="60933" rIns="121900" bIns="60933" anchor="ctr" anchorCtr="0">
            <a:noAutofit/>
          </a:bodyPr>
          <a:lstStyle/>
          <a:p>
            <a:pPr algn="ctr"/>
            <a:r>
              <a:rPr lang="fr-FR" sz="1600" dirty="0">
                <a:solidFill>
                  <a:schemeClr val="lt1"/>
                </a:solidFill>
                <a:latin typeface="Roboto"/>
                <a:ea typeface="Roboto"/>
                <a:cs typeface="Roboto"/>
                <a:sym typeface="Roboto"/>
              </a:rPr>
              <a:t>La méthode de classification avec l’algorithme des K-</a:t>
            </a:r>
            <a:r>
              <a:rPr lang="fr-FR" sz="1600" dirty="0" err="1">
                <a:solidFill>
                  <a:schemeClr val="lt1"/>
                </a:solidFill>
                <a:latin typeface="Roboto"/>
                <a:ea typeface="Roboto"/>
                <a:cs typeface="Roboto"/>
                <a:sym typeface="Roboto"/>
              </a:rPr>
              <a:t>means</a:t>
            </a:r>
            <a:r>
              <a:rPr lang="fr-FR" sz="1600" dirty="0">
                <a:solidFill>
                  <a:schemeClr val="lt1"/>
                </a:solidFill>
                <a:latin typeface="Roboto"/>
                <a:ea typeface="Roboto"/>
                <a:cs typeface="Roboto"/>
                <a:sym typeface="Roboto"/>
              </a:rPr>
              <a:t> qui rentre plus dans les détails des clients</a:t>
            </a:r>
          </a:p>
          <a:p>
            <a:pPr algn="ctr"/>
            <a:r>
              <a:rPr lang="fr-FR" sz="1600" dirty="0">
                <a:solidFill>
                  <a:schemeClr val="lt1"/>
                </a:solidFill>
                <a:latin typeface="Roboto"/>
                <a:ea typeface="Roboto"/>
                <a:cs typeface="Roboto"/>
                <a:sym typeface="Roboto"/>
              </a:rPr>
              <a:t>(localisation, comportement, type et méthode d’achats …)  </a:t>
            </a:r>
            <a:endParaRPr sz="1600" dirty="0">
              <a:solidFill>
                <a:schemeClr val="lt1"/>
              </a:solidFill>
              <a:latin typeface="Roboto"/>
              <a:ea typeface="Roboto"/>
              <a:cs typeface="Roboto"/>
              <a:sym typeface="Roboto"/>
            </a:endParaRPr>
          </a:p>
        </p:txBody>
      </p:sp>
      <p:sp>
        <p:nvSpPr>
          <p:cNvPr id="292" name="Google Shape;292;p20"/>
          <p:cNvSpPr/>
          <p:nvPr/>
        </p:nvSpPr>
        <p:spPr>
          <a:xfrm>
            <a:off x="5293125" y="3809567"/>
            <a:ext cx="2011109" cy="1278939"/>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3" name="Google Shape;293;p20"/>
          <p:cNvSpPr/>
          <p:nvPr/>
        </p:nvSpPr>
        <p:spPr>
          <a:xfrm>
            <a:off x="5293125" y="4034401"/>
            <a:ext cx="2011109" cy="225008"/>
          </a:xfrm>
          <a:custGeom>
            <a:avLst/>
            <a:gdLst/>
            <a:ahLst/>
            <a:cxnLst/>
            <a:rect l="l" t="t" r="r" b="b"/>
            <a:pathLst>
              <a:path w="25653" h="2870" extrusionOk="0">
                <a:moveTo>
                  <a:pt x="1" y="1"/>
                </a:moveTo>
                <a:lnTo>
                  <a:pt x="1" y="2869"/>
                </a:lnTo>
                <a:lnTo>
                  <a:pt x="25652" y="2869"/>
                </a:lnTo>
                <a:lnTo>
                  <a:pt x="25652" y="1"/>
                </a:lnTo>
                <a:close/>
              </a:path>
            </a:pathLst>
          </a:custGeom>
          <a:solidFill>
            <a:srgbClr val="714478"/>
          </a:solidFill>
          <a:ln>
            <a:noFill/>
          </a:ln>
        </p:spPr>
        <p:txBody>
          <a:bodyPr spcFirstLastPara="1" wrap="square" lIns="121900" tIns="121900" rIns="121900" bIns="121900" anchor="ctr" anchorCtr="0">
            <a:noAutofit/>
          </a:bodyPr>
          <a:lstStyle/>
          <a:p>
            <a:endParaRPr sz="2400"/>
          </a:p>
        </p:txBody>
      </p:sp>
      <p:sp>
        <p:nvSpPr>
          <p:cNvPr id="294" name="Google Shape;294;p20"/>
          <p:cNvSpPr/>
          <p:nvPr/>
        </p:nvSpPr>
        <p:spPr>
          <a:xfrm>
            <a:off x="5758662" y="4358799"/>
            <a:ext cx="180548" cy="180477"/>
          </a:xfrm>
          <a:custGeom>
            <a:avLst/>
            <a:gdLst/>
            <a:ahLst/>
            <a:cxnLst/>
            <a:rect l="l" t="t" r="r" b="b"/>
            <a:pathLst>
              <a:path w="2303" h="2302" extrusionOk="0">
                <a:moveTo>
                  <a:pt x="801" y="0"/>
                </a:moveTo>
                <a:lnTo>
                  <a:pt x="301" y="267"/>
                </a:lnTo>
                <a:lnTo>
                  <a:pt x="901" y="1001"/>
                </a:lnTo>
                <a:lnTo>
                  <a:pt x="901" y="1034"/>
                </a:lnTo>
                <a:lnTo>
                  <a:pt x="0" y="834"/>
                </a:lnTo>
                <a:lnTo>
                  <a:pt x="0" y="1434"/>
                </a:lnTo>
                <a:lnTo>
                  <a:pt x="934" y="1268"/>
                </a:lnTo>
                <a:lnTo>
                  <a:pt x="301" y="2001"/>
                </a:lnTo>
                <a:lnTo>
                  <a:pt x="801" y="2302"/>
                </a:lnTo>
                <a:lnTo>
                  <a:pt x="1135"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5" y="867"/>
                </a:lnTo>
                <a:lnTo>
                  <a:pt x="801"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sp>
        <p:nvSpPr>
          <p:cNvPr id="295" name="Google Shape;295;p20"/>
          <p:cNvSpPr/>
          <p:nvPr/>
        </p:nvSpPr>
        <p:spPr>
          <a:xfrm>
            <a:off x="5967832" y="4358799"/>
            <a:ext cx="177960" cy="180477"/>
          </a:xfrm>
          <a:custGeom>
            <a:avLst/>
            <a:gdLst/>
            <a:ahLst/>
            <a:cxnLst/>
            <a:rect l="l" t="t" r="r" b="b"/>
            <a:pathLst>
              <a:path w="2270" h="2302" extrusionOk="0">
                <a:moveTo>
                  <a:pt x="802" y="0"/>
                </a:moveTo>
                <a:lnTo>
                  <a:pt x="301" y="300"/>
                </a:lnTo>
                <a:lnTo>
                  <a:pt x="902" y="1034"/>
                </a:lnTo>
                <a:lnTo>
                  <a:pt x="1" y="834"/>
                </a:lnTo>
                <a:lnTo>
                  <a:pt x="1" y="1434"/>
                </a:lnTo>
                <a:lnTo>
                  <a:pt x="902" y="1268"/>
                </a:lnTo>
                <a:lnTo>
                  <a:pt x="902" y="1268"/>
                </a:lnTo>
                <a:lnTo>
                  <a:pt x="268" y="2001"/>
                </a:lnTo>
                <a:lnTo>
                  <a:pt x="768" y="2302"/>
                </a:lnTo>
                <a:lnTo>
                  <a:pt x="1135" y="1401"/>
                </a:lnTo>
                <a:lnTo>
                  <a:pt x="1469" y="2302"/>
                </a:lnTo>
                <a:lnTo>
                  <a:pt x="2002" y="2001"/>
                </a:lnTo>
                <a:lnTo>
                  <a:pt x="1335" y="1301"/>
                </a:lnTo>
                <a:lnTo>
                  <a:pt x="1369" y="1268"/>
                </a:lnTo>
                <a:lnTo>
                  <a:pt x="2269" y="1434"/>
                </a:lnTo>
                <a:lnTo>
                  <a:pt x="2269" y="834"/>
                </a:lnTo>
                <a:lnTo>
                  <a:pt x="1369" y="1034"/>
                </a:lnTo>
                <a:lnTo>
                  <a:pt x="1969" y="267"/>
                </a:lnTo>
                <a:lnTo>
                  <a:pt x="1469" y="0"/>
                </a:lnTo>
                <a:lnTo>
                  <a:pt x="1135" y="867"/>
                </a:lnTo>
                <a:lnTo>
                  <a:pt x="802"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sp>
        <p:nvSpPr>
          <p:cNvPr id="296" name="Google Shape;296;p20"/>
          <p:cNvSpPr/>
          <p:nvPr/>
        </p:nvSpPr>
        <p:spPr>
          <a:xfrm>
            <a:off x="6174494" y="4358799"/>
            <a:ext cx="180469" cy="180477"/>
          </a:xfrm>
          <a:custGeom>
            <a:avLst/>
            <a:gdLst/>
            <a:ahLst/>
            <a:cxnLst/>
            <a:rect l="l" t="t" r="r" b="b"/>
            <a:pathLst>
              <a:path w="2302" h="2302" extrusionOk="0">
                <a:moveTo>
                  <a:pt x="801" y="0"/>
                </a:moveTo>
                <a:lnTo>
                  <a:pt x="300" y="267"/>
                </a:lnTo>
                <a:lnTo>
                  <a:pt x="901" y="1001"/>
                </a:lnTo>
                <a:lnTo>
                  <a:pt x="901" y="1034"/>
                </a:lnTo>
                <a:lnTo>
                  <a:pt x="0" y="834"/>
                </a:lnTo>
                <a:lnTo>
                  <a:pt x="0" y="1434"/>
                </a:lnTo>
                <a:lnTo>
                  <a:pt x="901" y="1268"/>
                </a:lnTo>
                <a:lnTo>
                  <a:pt x="901"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468" y="0"/>
                </a:lnTo>
                <a:lnTo>
                  <a:pt x="1134" y="867"/>
                </a:lnTo>
                <a:lnTo>
                  <a:pt x="801"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sp>
        <p:nvSpPr>
          <p:cNvPr id="297" name="Google Shape;297;p20"/>
          <p:cNvSpPr/>
          <p:nvPr/>
        </p:nvSpPr>
        <p:spPr>
          <a:xfrm>
            <a:off x="6381077" y="4358799"/>
            <a:ext cx="180548" cy="180477"/>
          </a:xfrm>
          <a:custGeom>
            <a:avLst/>
            <a:gdLst/>
            <a:ahLst/>
            <a:cxnLst/>
            <a:rect l="l" t="t" r="r" b="b"/>
            <a:pathLst>
              <a:path w="2303" h="2302" extrusionOk="0">
                <a:moveTo>
                  <a:pt x="834" y="0"/>
                </a:moveTo>
                <a:lnTo>
                  <a:pt x="301" y="267"/>
                </a:lnTo>
                <a:lnTo>
                  <a:pt x="934" y="1001"/>
                </a:lnTo>
                <a:lnTo>
                  <a:pt x="901" y="1034"/>
                </a:lnTo>
                <a:lnTo>
                  <a:pt x="0" y="834"/>
                </a:lnTo>
                <a:lnTo>
                  <a:pt x="0" y="1434"/>
                </a:lnTo>
                <a:lnTo>
                  <a:pt x="934" y="1268"/>
                </a:lnTo>
                <a:lnTo>
                  <a:pt x="301" y="2001"/>
                </a:lnTo>
                <a:lnTo>
                  <a:pt x="801" y="2302"/>
                </a:lnTo>
                <a:lnTo>
                  <a:pt x="1135" y="1401"/>
                </a:lnTo>
                <a:lnTo>
                  <a:pt x="1168" y="1401"/>
                </a:lnTo>
                <a:lnTo>
                  <a:pt x="1501" y="2302"/>
                </a:lnTo>
                <a:lnTo>
                  <a:pt x="2002" y="2001"/>
                </a:lnTo>
                <a:lnTo>
                  <a:pt x="1368" y="1301"/>
                </a:lnTo>
                <a:lnTo>
                  <a:pt x="1368" y="1268"/>
                </a:lnTo>
                <a:lnTo>
                  <a:pt x="2302" y="1434"/>
                </a:lnTo>
                <a:lnTo>
                  <a:pt x="2302" y="834"/>
                </a:lnTo>
                <a:lnTo>
                  <a:pt x="1368" y="1034"/>
                </a:lnTo>
                <a:lnTo>
                  <a:pt x="2002" y="267"/>
                </a:lnTo>
                <a:lnTo>
                  <a:pt x="1501" y="0"/>
                </a:lnTo>
                <a:lnTo>
                  <a:pt x="1168" y="867"/>
                </a:lnTo>
                <a:lnTo>
                  <a:pt x="834"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sp>
        <p:nvSpPr>
          <p:cNvPr id="298" name="Google Shape;298;p20"/>
          <p:cNvSpPr/>
          <p:nvPr/>
        </p:nvSpPr>
        <p:spPr>
          <a:xfrm>
            <a:off x="6590248" y="4358799"/>
            <a:ext cx="180548" cy="180477"/>
          </a:xfrm>
          <a:custGeom>
            <a:avLst/>
            <a:gdLst/>
            <a:ahLst/>
            <a:cxnLst/>
            <a:rect l="l" t="t" r="r" b="b"/>
            <a:pathLst>
              <a:path w="2303" h="2302" extrusionOk="0">
                <a:moveTo>
                  <a:pt x="802" y="0"/>
                </a:moveTo>
                <a:lnTo>
                  <a:pt x="268" y="267"/>
                </a:lnTo>
                <a:lnTo>
                  <a:pt x="902" y="1001"/>
                </a:lnTo>
                <a:lnTo>
                  <a:pt x="902" y="1034"/>
                </a:lnTo>
                <a:lnTo>
                  <a:pt x="1" y="834"/>
                </a:lnTo>
                <a:lnTo>
                  <a:pt x="1" y="1434"/>
                </a:lnTo>
                <a:lnTo>
                  <a:pt x="902" y="1268"/>
                </a:lnTo>
                <a:lnTo>
                  <a:pt x="268" y="2001"/>
                </a:lnTo>
                <a:lnTo>
                  <a:pt x="768" y="2302"/>
                </a:lnTo>
                <a:lnTo>
                  <a:pt x="1135" y="1401"/>
                </a:lnTo>
                <a:lnTo>
                  <a:pt x="1469" y="2302"/>
                </a:lnTo>
                <a:lnTo>
                  <a:pt x="1969" y="2001"/>
                </a:lnTo>
                <a:lnTo>
                  <a:pt x="1335" y="1301"/>
                </a:lnTo>
                <a:lnTo>
                  <a:pt x="1369" y="1268"/>
                </a:lnTo>
                <a:lnTo>
                  <a:pt x="2303" y="1434"/>
                </a:lnTo>
                <a:lnTo>
                  <a:pt x="2303" y="834"/>
                </a:lnTo>
                <a:lnTo>
                  <a:pt x="1369" y="1034"/>
                </a:lnTo>
                <a:lnTo>
                  <a:pt x="2002" y="267"/>
                </a:lnTo>
                <a:lnTo>
                  <a:pt x="1469" y="0"/>
                </a:lnTo>
                <a:lnTo>
                  <a:pt x="1135" y="867"/>
                </a:lnTo>
                <a:lnTo>
                  <a:pt x="802"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sp>
        <p:nvSpPr>
          <p:cNvPr id="299" name="Google Shape;299;p20"/>
          <p:cNvSpPr/>
          <p:nvPr/>
        </p:nvSpPr>
        <p:spPr>
          <a:xfrm>
            <a:off x="6796909" y="4358799"/>
            <a:ext cx="180469" cy="180477"/>
          </a:xfrm>
          <a:custGeom>
            <a:avLst/>
            <a:gdLst/>
            <a:ahLst/>
            <a:cxnLst/>
            <a:rect l="l" t="t" r="r" b="b"/>
            <a:pathLst>
              <a:path w="2302" h="2302" extrusionOk="0">
                <a:moveTo>
                  <a:pt x="834" y="0"/>
                </a:moveTo>
                <a:lnTo>
                  <a:pt x="300" y="267"/>
                </a:lnTo>
                <a:lnTo>
                  <a:pt x="934" y="1001"/>
                </a:lnTo>
                <a:lnTo>
                  <a:pt x="901" y="1034"/>
                </a:lnTo>
                <a:lnTo>
                  <a:pt x="0" y="834"/>
                </a:lnTo>
                <a:lnTo>
                  <a:pt x="0" y="1434"/>
                </a:lnTo>
                <a:lnTo>
                  <a:pt x="934"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4" y="867"/>
                </a:lnTo>
                <a:lnTo>
                  <a:pt x="834"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sp>
        <p:nvSpPr>
          <p:cNvPr id="300" name="Google Shape;300;p20"/>
          <p:cNvSpPr/>
          <p:nvPr/>
        </p:nvSpPr>
        <p:spPr>
          <a:xfrm>
            <a:off x="7006080" y="4358799"/>
            <a:ext cx="180548" cy="180477"/>
          </a:xfrm>
          <a:custGeom>
            <a:avLst/>
            <a:gdLst/>
            <a:ahLst/>
            <a:cxnLst/>
            <a:rect l="l" t="t" r="r" b="b"/>
            <a:pathLst>
              <a:path w="2303" h="2302" extrusionOk="0">
                <a:moveTo>
                  <a:pt x="801" y="0"/>
                </a:moveTo>
                <a:lnTo>
                  <a:pt x="301" y="267"/>
                </a:lnTo>
                <a:lnTo>
                  <a:pt x="901" y="1001"/>
                </a:lnTo>
                <a:lnTo>
                  <a:pt x="901" y="1034"/>
                </a:lnTo>
                <a:lnTo>
                  <a:pt x="1" y="834"/>
                </a:lnTo>
                <a:lnTo>
                  <a:pt x="1" y="1434"/>
                </a:lnTo>
                <a:lnTo>
                  <a:pt x="901" y="1268"/>
                </a:lnTo>
                <a:lnTo>
                  <a:pt x="301" y="2001"/>
                </a:lnTo>
                <a:lnTo>
                  <a:pt x="801" y="2302"/>
                </a:lnTo>
                <a:lnTo>
                  <a:pt x="1135" y="1401"/>
                </a:lnTo>
                <a:lnTo>
                  <a:pt x="1468" y="2302"/>
                </a:lnTo>
                <a:lnTo>
                  <a:pt x="2002" y="2001"/>
                </a:lnTo>
                <a:lnTo>
                  <a:pt x="1335" y="1301"/>
                </a:lnTo>
                <a:lnTo>
                  <a:pt x="1368" y="1268"/>
                </a:lnTo>
                <a:lnTo>
                  <a:pt x="2302" y="1434"/>
                </a:lnTo>
                <a:lnTo>
                  <a:pt x="2302" y="834"/>
                </a:lnTo>
                <a:lnTo>
                  <a:pt x="1368" y="1034"/>
                </a:lnTo>
                <a:lnTo>
                  <a:pt x="1368" y="1034"/>
                </a:lnTo>
                <a:lnTo>
                  <a:pt x="1969" y="267"/>
                </a:lnTo>
                <a:lnTo>
                  <a:pt x="1468" y="0"/>
                </a:lnTo>
                <a:lnTo>
                  <a:pt x="1135" y="867"/>
                </a:lnTo>
                <a:lnTo>
                  <a:pt x="801" y="0"/>
                </a:lnTo>
                <a:close/>
              </a:path>
            </a:pathLst>
          </a:custGeom>
          <a:solidFill>
            <a:srgbClr val="E5BBEB"/>
          </a:solidFill>
          <a:ln>
            <a:noFill/>
          </a:ln>
        </p:spPr>
        <p:txBody>
          <a:bodyPr spcFirstLastPara="1" wrap="square" lIns="121900" tIns="121900" rIns="121900" bIns="121900" anchor="ctr" anchorCtr="0">
            <a:noAutofit/>
          </a:bodyPr>
          <a:lstStyle/>
          <a:p>
            <a:endParaRPr sz="2400"/>
          </a:p>
        </p:txBody>
      </p:sp>
      <p:grpSp>
        <p:nvGrpSpPr>
          <p:cNvPr id="301" name="Google Shape;301;p20"/>
          <p:cNvGrpSpPr/>
          <p:nvPr/>
        </p:nvGrpSpPr>
        <p:grpSpPr>
          <a:xfrm>
            <a:off x="841787" y="984495"/>
            <a:ext cx="2600800" cy="4104041"/>
            <a:chOff x="971938" y="1354478"/>
            <a:chExt cx="1950600" cy="3078031"/>
          </a:xfrm>
        </p:grpSpPr>
        <p:sp>
          <p:nvSpPr>
            <p:cNvPr id="302" name="Google Shape;302;p20"/>
            <p:cNvSpPr/>
            <p:nvPr/>
          </p:nvSpPr>
          <p:spPr>
            <a:xfrm>
              <a:off x="971938" y="1354478"/>
              <a:ext cx="1950600" cy="2180100"/>
            </a:xfrm>
            <a:prstGeom prst="roundRect">
              <a:avLst>
                <a:gd name="adj" fmla="val 10059"/>
              </a:avLst>
            </a:prstGeom>
            <a:solidFill>
              <a:schemeClr val="lt1"/>
            </a:solidFill>
            <a:ln w="381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buClr>
                  <a:srgbClr val="FFFFFF"/>
                </a:buClr>
                <a:buSzPts val="1800"/>
              </a:pPr>
              <a:endParaRPr sz="2400">
                <a:solidFill>
                  <a:srgbClr val="FFFFFF"/>
                </a:solidFill>
                <a:latin typeface="Calibri"/>
                <a:ea typeface="Calibri"/>
                <a:cs typeface="Calibri"/>
                <a:sym typeface="Calibri"/>
              </a:endParaRPr>
            </a:p>
          </p:txBody>
        </p:sp>
        <p:sp>
          <p:nvSpPr>
            <p:cNvPr id="303" name="Google Shape;303;p20"/>
            <p:cNvSpPr/>
            <p:nvPr/>
          </p:nvSpPr>
          <p:spPr>
            <a:xfrm>
              <a:off x="971938" y="2115347"/>
              <a:ext cx="1950600" cy="1071900"/>
            </a:xfrm>
            <a:prstGeom prst="rect">
              <a:avLst/>
            </a:prstGeom>
            <a:solidFill>
              <a:schemeClr val="accent1"/>
            </a:solidFill>
            <a:ln>
              <a:noFill/>
            </a:ln>
          </p:spPr>
          <p:txBody>
            <a:bodyPr spcFirstLastPara="1" wrap="square" lIns="121900" tIns="60933" rIns="121900" bIns="60933" anchor="ctr" anchorCtr="0">
              <a:noAutofit/>
            </a:bodyPr>
            <a:lstStyle/>
            <a:p>
              <a:pPr algn="ctr">
                <a:buClr>
                  <a:srgbClr val="FFFFFF"/>
                </a:buClr>
                <a:buSzPts val="1800"/>
              </a:pPr>
              <a:endParaRPr sz="2400">
                <a:solidFill>
                  <a:srgbClr val="FFFFFF"/>
                </a:solidFill>
                <a:latin typeface="Calibri"/>
                <a:ea typeface="Calibri"/>
                <a:cs typeface="Calibri"/>
                <a:sym typeface="Calibri"/>
              </a:endParaRPr>
            </a:p>
          </p:txBody>
        </p:sp>
        <p:sp>
          <p:nvSpPr>
            <p:cNvPr id="305" name="Google Shape;305;p20"/>
            <p:cNvSpPr txBox="1"/>
            <p:nvPr/>
          </p:nvSpPr>
          <p:spPr>
            <a:xfrm>
              <a:off x="971938" y="2136888"/>
              <a:ext cx="1950600" cy="1134600"/>
            </a:xfrm>
            <a:prstGeom prst="rect">
              <a:avLst/>
            </a:prstGeom>
            <a:noFill/>
            <a:ln>
              <a:noFill/>
            </a:ln>
          </p:spPr>
          <p:txBody>
            <a:bodyPr spcFirstLastPara="1" wrap="square" lIns="121900" tIns="60933" rIns="121900" bIns="60933" anchor="ctr" anchorCtr="0">
              <a:noAutofit/>
            </a:bodyPr>
            <a:lstStyle/>
            <a:p>
              <a:pPr algn="ctr"/>
              <a:r>
                <a:rPr lang="fr-FR" sz="1600" dirty="0">
                  <a:solidFill>
                    <a:srgbClr val="FFFFFF"/>
                  </a:solidFill>
                  <a:latin typeface="Arial"/>
                  <a:ea typeface="Arial"/>
                  <a:cs typeface="Arial"/>
                  <a:sym typeface="Arial"/>
                </a:rPr>
                <a:t>La segmentation RFM qui classifie les clients selon 3 axes et avec des es cluster sont bien définis </a:t>
              </a:r>
              <a:endParaRPr sz="1600" dirty="0">
                <a:solidFill>
                  <a:srgbClr val="FFFFFF"/>
                </a:solidFill>
                <a:latin typeface="Arial"/>
                <a:ea typeface="Arial"/>
                <a:cs typeface="Arial"/>
                <a:sym typeface="Arial"/>
              </a:endParaRPr>
            </a:p>
          </p:txBody>
        </p:sp>
        <p:sp>
          <p:nvSpPr>
            <p:cNvPr id="306" name="Google Shape;306;p20"/>
            <p:cNvSpPr/>
            <p:nvPr/>
          </p:nvSpPr>
          <p:spPr>
            <a:xfrm>
              <a:off x="1359550" y="3380675"/>
              <a:ext cx="1175400" cy="5259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algn="ctr"/>
              <a:r>
                <a:rPr lang="en" sz="4133">
                  <a:solidFill>
                    <a:srgbClr val="F2EF9D"/>
                  </a:solidFill>
                  <a:latin typeface="Fira Sans Extra Condensed Medium"/>
                  <a:ea typeface="Fira Sans Extra Condensed Medium"/>
                  <a:cs typeface="Fira Sans Extra Condensed Medium"/>
                  <a:sym typeface="Fira Sans Extra Condensed Medium"/>
                </a:rPr>
                <a:t>PAY</a:t>
              </a:r>
              <a:endParaRPr sz="4133">
                <a:solidFill>
                  <a:srgbClr val="F2EF9D"/>
                </a:solidFill>
                <a:latin typeface="Fira Sans Extra Condensed Medium"/>
                <a:ea typeface="Fira Sans Extra Condensed Medium"/>
                <a:cs typeface="Fira Sans Extra Condensed Medium"/>
                <a:sym typeface="Fira Sans Extra Condensed Medium"/>
              </a:endParaRPr>
            </a:p>
          </p:txBody>
        </p:sp>
        <p:sp>
          <p:nvSpPr>
            <p:cNvPr id="307" name="Google Shape;307;p20"/>
            <p:cNvSpPr/>
            <p:nvPr/>
          </p:nvSpPr>
          <p:spPr>
            <a:xfrm>
              <a:off x="1359550" y="3906609"/>
              <a:ext cx="1175400" cy="525900"/>
            </a:xfrm>
            <a:prstGeom prst="roundRect">
              <a:avLst>
                <a:gd name="adj" fmla="val 16667"/>
              </a:avLst>
            </a:prstGeom>
            <a:solidFill>
              <a:srgbClr val="F2EF9D"/>
            </a:solidFill>
            <a:ln>
              <a:noFill/>
            </a:ln>
          </p:spPr>
          <p:txBody>
            <a:bodyPr spcFirstLastPara="1" wrap="square" lIns="121900" tIns="121900" rIns="121900" bIns="121900" anchor="ctr" anchorCtr="0">
              <a:noAutofit/>
            </a:bodyPr>
            <a:lstStyle/>
            <a:p>
              <a:pPr algn="ctr"/>
              <a:r>
                <a:rPr lang="en" sz="3467">
                  <a:solidFill>
                    <a:srgbClr val="909628"/>
                  </a:solidFill>
                  <a:latin typeface="Fira Sans Extra Condensed Medium"/>
                  <a:ea typeface="Fira Sans Extra Condensed Medium"/>
                  <a:cs typeface="Fira Sans Extra Condensed Medium"/>
                  <a:sym typeface="Fira Sans Extra Condensed Medium"/>
                </a:rPr>
                <a:t>ONLINE</a:t>
              </a:r>
              <a:endParaRPr sz="3467">
                <a:solidFill>
                  <a:srgbClr val="909628"/>
                </a:solidFill>
                <a:latin typeface="Fira Sans Extra Condensed Medium"/>
                <a:ea typeface="Fira Sans Extra Condensed Medium"/>
                <a:cs typeface="Fira Sans Extra Condensed Medium"/>
                <a:sym typeface="Fira Sans Extra Condensed Medium"/>
              </a:endParaRPr>
            </a:p>
          </p:txBody>
        </p:sp>
        <p:sp>
          <p:nvSpPr>
            <p:cNvPr id="308" name="Google Shape;308;p20"/>
            <p:cNvSpPr/>
            <p:nvPr/>
          </p:nvSpPr>
          <p:spPr>
            <a:xfrm>
              <a:off x="1428100" y="3426875"/>
              <a:ext cx="1038300" cy="433500"/>
            </a:xfrm>
            <a:prstGeom prst="roundRect">
              <a:avLst>
                <a:gd name="adj" fmla="val 16667"/>
              </a:avLst>
            </a:prstGeom>
            <a:noFill/>
            <a:ln w="19050" cap="flat" cmpd="sng">
              <a:solidFill>
                <a:srgbClr val="F2EF9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9" name="Google Shape;309;p20"/>
            <p:cNvSpPr/>
            <p:nvPr/>
          </p:nvSpPr>
          <p:spPr>
            <a:xfrm>
              <a:off x="1428100" y="3952809"/>
              <a:ext cx="1038300" cy="4335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4" name="ZoneTexte 3">
            <a:extLst>
              <a:ext uri="{FF2B5EF4-FFF2-40B4-BE49-F238E27FC236}">
                <a16:creationId xmlns:a16="http://schemas.microsoft.com/office/drawing/2014/main" id="{10D336B3-2650-2267-4C2A-2ED313B5427D}"/>
              </a:ext>
            </a:extLst>
          </p:cNvPr>
          <p:cNvSpPr txBox="1"/>
          <p:nvPr/>
        </p:nvSpPr>
        <p:spPr>
          <a:xfrm>
            <a:off x="11752446" y="6488668"/>
            <a:ext cx="439554" cy="369332"/>
          </a:xfrm>
          <a:prstGeom prst="rect">
            <a:avLst/>
          </a:prstGeom>
          <a:noFill/>
        </p:spPr>
        <p:txBody>
          <a:bodyPr wrap="square" rtlCol="0">
            <a:spAutoFit/>
          </a:bodyPr>
          <a:lstStyle/>
          <a:p>
            <a:r>
              <a:rPr lang="fr-FR" dirty="0"/>
              <a:t>26</a:t>
            </a:r>
          </a:p>
        </p:txBody>
      </p:sp>
      <p:sp>
        <p:nvSpPr>
          <p:cNvPr id="5" name="ZoneTexte 4">
            <a:extLst>
              <a:ext uri="{FF2B5EF4-FFF2-40B4-BE49-F238E27FC236}">
                <a16:creationId xmlns:a16="http://schemas.microsoft.com/office/drawing/2014/main" id="{1E3D6224-140F-6FA0-DDF6-431FC2C11864}"/>
              </a:ext>
            </a:extLst>
          </p:cNvPr>
          <p:cNvSpPr txBox="1"/>
          <p:nvPr/>
        </p:nvSpPr>
        <p:spPr>
          <a:xfrm>
            <a:off x="200803" y="200299"/>
            <a:ext cx="6097836" cy="369332"/>
          </a:xfrm>
          <a:prstGeom prst="rect">
            <a:avLst/>
          </a:prstGeom>
          <a:noFill/>
        </p:spPr>
        <p:txBody>
          <a:bodyPr wrap="square">
            <a:spAutoFit/>
          </a:bodyPr>
          <a:lstStyle/>
          <a:p>
            <a:pPr algn="l"/>
            <a:r>
              <a:rPr lang="fr-FR" b="1" i="1" u="sng" dirty="0">
                <a:solidFill>
                  <a:srgbClr val="000000"/>
                </a:solidFill>
                <a:effectLst/>
                <a:latin typeface="Helvetica Neue"/>
              </a:rPr>
              <a:t>L’équipe de marketing à le choix entre :</a:t>
            </a:r>
          </a:p>
        </p:txBody>
      </p:sp>
      <p:sp>
        <p:nvSpPr>
          <p:cNvPr id="6" name="Google Shape;280;p20">
            <a:extLst>
              <a:ext uri="{FF2B5EF4-FFF2-40B4-BE49-F238E27FC236}">
                <a16:creationId xmlns:a16="http://schemas.microsoft.com/office/drawing/2014/main" id="{9B23DDD4-020D-64C4-30BA-CEBBFA4C4EC1}"/>
              </a:ext>
            </a:extLst>
          </p:cNvPr>
          <p:cNvSpPr/>
          <p:nvPr/>
        </p:nvSpPr>
        <p:spPr>
          <a:xfrm>
            <a:off x="9482441" y="2944351"/>
            <a:ext cx="1950600" cy="2180100"/>
          </a:xfrm>
          <a:prstGeom prst="roundRect">
            <a:avLst>
              <a:gd name="adj" fmla="val 10059"/>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 name="Google Shape;281;p20">
            <a:extLst>
              <a:ext uri="{FF2B5EF4-FFF2-40B4-BE49-F238E27FC236}">
                <a16:creationId xmlns:a16="http://schemas.microsoft.com/office/drawing/2014/main" id="{7D7A39CB-CD19-8EC7-8E5B-8D1360218B57}"/>
              </a:ext>
            </a:extLst>
          </p:cNvPr>
          <p:cNvSpPr txBox="1"/>
          <p:nvPr/>
        </p:nvSpPr>
        <p:spPr>
          <a:xfrm>
            <a:off x="9703612" y="3805129"/>
            <a:ext cx="1508400" cy="40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500"/>
              <a:buFont typeface="Arial"/>
              <a:buNone/>
            </a:pPr>
            <a:r>
              <a:rPr lang="en" sz="2500" b="0" i="0" u="none" strike="noStrike" cap="none">
                <a:solidFill>
                  <a:srgbClr val="FFFFFF"/>
                </a:solidFill>
                <a:latin typeface="Arial"/>
                <a:ea typeface="Arial"/>
                <a:cs typeface="Arial"/>
                <a:sym typeface="Arial"/>
              </a:rPr>
              <a:t>SERVICES</a:t>
            </a:r>
            <a:endParaRPr/>
          </a:p>
        </p:txBody>
      </p:sp>
      <p:sp>
        <p:nvSpPr>
          <p:cNvPr id="9" name="Google Shape;283;p20">
            <a:extLst>
              <a:ext uri="{FF2B5EF4-FFF2-40B4-BE49-F238E27FC236}">
                <a16:creationId xmlns:a16="http://schemas.microsoft.com/office/drawing/2014/main" id="{BD5833FE-51E6-07CD-8F59-57784058450A}"/>
              </a:ext>
            </a:extLst>
          </p:cNvPr>
          <p:cNvSpPr/>
          <p:nvPr/>
        </p:nvSpPr>
        <p:spPr>
          <a:xfrm>
            <a:off x="9482441" y="3705220"/>
            <a:ext cx="1950600" cy="107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 name="Google Shape;284;p20">
            <a:extLst>
              <a:ext uri="{FF2B5EF4-FFF2-40B4-BE49-F238E27FC236}">
                <a16:creationId xmlns:a16="http://schemas.microsoft.com/office/drawing/2014/main" id="{D2C24D53-E51D-D790-1CCE-4AC6557E4DC3}"/>
              </a:ext>
            </a:extLst>
          </p:cNvPr>
          <p:cNvSpPr txBox="1"/>
          <p:nvPr/>
        </p:nvSpPr>
        <p:spPr>
          <a:xfrm>
            <a:off x="9482441" y="3726761"/>
            <a:ext cx="1950600" cy="113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lt1"/>
                </a:solidFill>
                <a:latin typeface="Roboto"/>
                <a:ea typeface="Roboto"/>
                <a:cs typeface="Roboto"/>
                <a:sym typeface="Roboto"/>
              </a:rPr>
              <a:t>6 MOIS </a:t>
            </a:r>
            <a:endParaRPr sz="1200" dirty="0">
              <a:solidFill>
                <a:schemeClr val="lt1"/>
              </a:solidFill>
              <a:latin typeface="Roboto"/>
              <a:ea typeface="Roboto"/>
              <a:cs typeface="Roboto"/>
              <a:sym typeface="Roboto"/>
            </a:endParaRPr>
          </a:p>
        </p:txBody>
      </p:sp>
      <p:sp>
        <p:nvSpPr>
          <p:cNvPr id="11" name="Google Shape;289;p20">
            <a:extLst>
              <a:ext uri="{FF2B5EF4-FFF2-40B4-BE49-F238E27FC236}">
                <a16:creationId xmlns:a16="http://schemas.microsoft.com/office/drawing/2014/main" id="{5890E17C-87B6-EDF4-5CDE-53F910649BA4}"/>
              </a:ext>
            </a:extLst>
          </p:cNvPr>
          <p:cNvSpPr/>
          <p:nvPr/>
        </p:nvSpPr>
        <p:spPr>
          <a:xfrm>
            <a:off x="9870055" y="4955018"/>
            <a:ext cx="1175479" cy="1175479"/>
          </a:xfrm>
          <a:custGeom>
            <a:avLst/>
            <a:gdLst/>
            <a:ahLst/>
            <a:cxnLst/>
            <a:rect l="l" t="t" r="r" b="b"/>
            <a:pathLst>
              <a:path w="24385" h="24385" extrusionOk="0">
                <a:moveTo>
                  <a:pt x="12176" y="1"/>
                </a:moveTo>
                <a:cubicBezTo>
                  <a:pt x="5438" y="1"/>
                  <a:pt x="1" y="5438"/>
                  <a:pt x="1" y="12176"/>
                </a:cubicBezTo>
                <a:cubicBezTo>
                  <a:pt x="1" y="18914"/>
                  <a:pt x="5438" y="24385"/>
                  <a:pt x="12176" y="24385"/>
                </a:cubicBezTo>
                <a:cubicBezTo>
                  <a:pt x="18914" y="24385"/>
                  <a:pt x="24385" y="18914"/>
                  <a:pt x="24385" y="12176"/>
                </a:cubicBezTo>
                <a:cubicBezTo>
                  <a:pt x="24385" y="5438"/>
                  <a:pt x="18914"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0;p20">
            <a:extLst>
              <a:ext uri="{FF2B5EF4-FFF2-40B4-BE49-F238E27FC236}">
                <a16:creationId xmlns:a16="http://schemas.microsoft.com/office/drawing/2014/main" id="{25B6CDB2-94B8-955B-0B7B-A4DB0743AB19}"/>
              </a:ext>
            </a:extLst>
          </p:cNvPr>
          <p:cNvSpPr/>
          <p:nvPr/>
        </p:nvSpPr>
        <p:spPr>
          <a:xfrm>
            <a:off x="9948872" y="5033809"/>
            <a:ext cx="1017897" cy="1017897"/>
          </a:xfrm>
          <a:custGeom>
            <a:avLst/>
            <a:gdLst/>
            <a:ahLst/>
            <a:cxnLst/>
            <a:rect l="l" t="t" r="r" b="b"/>
            <a:pathLst>
              <a:path w="21116" h="21116" extrusionOk="0">
                <a:moveTo>
                  <a:pt x="10541" y="1134"/>
                </a:moveTo>
                <a:cubicBezTo>
                  <a:pt x="15745" y="1134"/>
                  <a:pt x="19948" y="5371"/>
                  <a:pt x="19948" y="10541"/>
                </a:cubicBezTo>
                <a:cubicBezTo>
                  <a:pt x="19948" y="15745"/>
                  <a:pt x="15745" y="19948"/>
                  <a:pt x="10541" y="19948"/>
                </a:cubicBezTo>
                <a:cubicBezTo>
                  <a:pt x="5371" y="19948"/>
                  <a:pt x="1134" y="15745"/>
                  <a:pt x="1134" y="10541"/>
                </a:cubicBezTo>
                <a:cubicBezTo>
                  <a:pt x="1134" y="5371"/>
                  <a:pt x="5371" y="1134"/>
                  <a:pt x="10541" y="1134"/>
                </a:cubicBezTo>
                <a:close/>
                <a:moveTo>
                  <a:pt x="10541" y="0"/>
                </a:moveTo>
                <a:cubicBezTo>
                  <a:pt x="4737" y="0"/>
                  <a:pt x="0" y="4737"/>
                  <a:pt x="0" y="10541"/>
                </a:cubicBezTo>
                <a:cubicBezTo>
                  <a:pt x="0" y="16379"/>
                  <a:pt x="4737" y="21115"/>
                  <a:pt x="10541" y="21115"/>
                </a:cubicBezTo>
                <a:cubicBezTo>
                  <a:pt x="16378" y="21115"/>
                  <a:pt x="21115" y="16379"/>
                  <a:pt x="21115" y="10541"/>
                </a:cubicBezTo>
                <a:cubicBezTo>
                  <a:pt x="21115" y="4737"/>
                  <a:pt x="16378" y="0"/>
                  <a:pt x="10541" y="0"/>
                </a:cubicBezTo>
                <a:close/>
              </a:path>
            </a:pathLst>
          </a:custGeom>
          <a:solidFill>
            <a:srgbClr val="7AE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1;p20">
            <a:extLst>
              <a:ext uri="{FF2B5EF4-FFF2-40B4-BE49-F238E27FC236}">
                <a16:creationId xmlns:a16="http://schemas.microsoft.com/office/drawing/2014/main" id="{9FD2E4E0-5FA1-F013-8574-D9216544980D}"/>
              </a:ext>
            </a:extLst>
          </p:cNvPr>
          <p:cNvSpPr/>
          <p:nvPr/>
        </p:nvSpPr>
        <p:spPr>
          <a:xfrm>
            <a:off x="10305839" y="5264567"/>
            <a:ext cx="303933" cy="556382"/>
          </a:xfrm>
          <a:custGeom>
            <a:avLst/>
            <a:gdLst/>
            <a:ahLst/>
            <a:cxnLst/>
            <a:rect l="l" t="t" r="r" b="b"/>
            <a:pathLst>
              <a:path w="6305" h="11542" extrusionOk="0">
                <a:moveTo>
                  <a:pt x="2469" y="0"/>
                </a:moveTo>
                <a:lnTo>
                  <a:pt x="2469" y="1335"/>
                </a:lnTo>
                <a:cubicBezTo>
                  <a:pt x="968" y="1635"/>
                  <a:pt x="67" y="2636"/>
                  <a:pt x="67" y="3870"/>
                </a:cubicBezTo>
                <a:cubicBezTo>
                  <a:pt x="67" y="5237"/>
                  <a:pt x="1101" y="5938"/>
                  <a:pt x="2636" y="6438"/>
                </a:cubicBezTo>
                <a:cubicBezTo>
                  <a:pt x="3670" y="6805"/>
                  <a:pt x="4103" y="7139"/>
                  <a:pt x="4103" y="7673"/>
                </a:cubicBezTo>
                <a:cubicBezTo>
                  <a:pt x="4103" y="8240"/>
                  <a:pt x="3570" y="8573"/>
                  <a:pt x="2769" y="8573"/>
                </a:cubicBezTo>
                <a:cubicBezTo>
                  <a:pt x="1835" y="8573"/>
                  <a:pt x="1001" y="8273"/>
                  <a:pt x="434" y="7939"/>
                </a:cubicBezTo>
                <a:lnTo>
                  <a:pt x="0" y="9607"/>
                </a:lnTo>
                <a:cubicBezTo>
                  <a:pt x="534" y="9907"/>
                  <a:pt x="1435" y="10174"/>
                  <a:pt x="2402" y="10208"/>
                </a:cubicBezTo>
                <a:lnTo>
                  <a:pt x="2402" y="11542"/>
                </a:lnTo>
                <a:lnTo>
                  <a:pt x="3803" y="11542"/>
                </a:lnTo>
                <a:lnTo>
                  <a:pt x="3803" y="10108"/>
                </a:lnTo>
                <a:cubicBezTo>
                  <a:pt x="5404" y="9807"/>
                  <a:pt x="6305" y="8740"/>
                  <a:pt x="6305" y="7472"/>
                </a:cubicBezTo>
                <a:cubicBezTo>
                  <a:pt x="6305" y="6205"/>
                  <a:pt x="5638" y="5438"/>
                  <a:pt x="3936" y="4837"/>
                </a:cubicBezTo>
                <a:cubicBezTo>
                  <a:pt x="2736" y="4370"/>
                  <a:pt x="2235" y="4103"/>
                  <a:pt x="2235" y="3636"/>
                </a:cubicBezTo>
                <a:cubicBezTo>
                  <a:pt x="2235" y="3236"/>
                  <a:pt x="2535" y="2836"/>
                  <a:pt x="3469" y="2836"/>
                </a:cubicBezTo>
                <a:cubicBezTo>
                  <a:pt x="4470" y="2836"/>
                  <a:pt x="5137" y="3169"/>
                  <a:pt x="5504" y="3303"/>
                </a:cubicBezTo>
                <a:lnTo>
                  <a:pt x="5905" y="1702"/>
                </a:lnTo>
                <a:cubicBezTo>
                  <a:pt x="5438" y="1501"/>
                  <a:pt x="4804" y="1301"/>
                  <a:pt x="3836" y="1235"/>
                </a:cubicBezTo>
                <a:lnTo>
                  <a:pt x="3836" y="0"/>
                </a:lnTo>
                <a:close/>
              </a:path>
            </a:pathLst>
          </a:custGeom>
          <a:solidFill>
            <a:srgbClr val="21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ZoneTexte 13">
            <a:extLst>
              <a:ext uri="{FF2B5EF4-FFF2-40B4-BE49-F238E27FC236}">
                <a16:creationId xmlns:a16="http://schemas.microsoft.com/office/drawing/2014/main" id="{614217FE-A21A-B3A2-BA93-683CEE0B4A0F}"/>
              </a:ext>
            </a:extLst>
          </p:cNvPr>
          <p:cNvSpPr txBox="1"/>
          <p:nvPr/>
        </p:nvSpPr>
        <p:spPr>
          <a:xfrm>
            <a:off x="8415437" y="1843042"/>
            <a:ext cx="4084608" cy="369332"/>
          </a:xfrm>
          <a:prstGeom prst="rect">
            <a:avLst/>
          </a:prstGeom>
          <a:noFill/>
        </p:spPr>
        <p:txBody>
          <a:bodyPr wrap="square">
            <a:spAutoFit/>
          </a:bodyPr>
          <a:lstStyle/>
          <a:p>
            <a:pPr algn="l"/>
            <a:r>
              <a:rPr lang="fr-FR" b="1" i="1" u="sng" dirty="0">
                <a:solidFill>
                  <a:srgbClr val="000000"/>
                </a:solidFill>
                <a:effectLst/>
                <a:latin typeface="Helvetica Neue"/>
              </a:rPr>
              <a:t>Le contrat de maintenance :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34" name="Google Shape;1134;p38"/>
          <p:cNvSpPr/>
          <p:nvPr/>
        </p:nvSpPr>
        <p:spPr>
          <a:xfrm>
            <a:off x="-2239967" y="-140600"/>
            <a:ext cx="40700" cy="39467"/>
          </a:xfrm>
          <a:custGeom>
            <a:avLst/>
            <a:gdLst/>
            <a:ahLst/>
            <a:cxnLst/>
            <a:rect l="l" t="t" r="r" b="b"/>
            <a:pathLst>
              <a:path w="1221" h="1184" extrusionOk="0">
                <a:moveTo>
                  <a:pt x="629" y="1"/>
                </a:moveTo>
                <a:cubicBezTo>
                  <a:pt x="333" y="1"/>
                  <a:pt x="37" y="222"/>
                  <a:pt x="37" y="555"/>
                </a:cubicBezTo>
                <a:cubicBezTo>
                  <a:pt x="0" y="888"/>
                  <a:pt x="259" y="1147"/>
                  <a:pt x="592" y="1184"/>
                </a:cubicBezTo>
                <a:lnTo>
                  <a:pt x="629" y="1184"/>
                </a:lnTo>
                <a:cubicBezTo>
                  <a:pt x="925" y="1184"/>
                  <a:pt x="1183" y="925"/>
                  <a:pt x="1183" y="629"/>
                </a:cubicBezTo>
                <a:cubicBezTo>
                  <a:pt x="1220" y="296"/>
                  <a:pt x="962" y="38"/>
                  <a:pt x="62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37" name="Google Shape;1137;p38"/>
          <p:cNvSpPr/>
          <p:nvPr/>
        </p:nvSpPr>
        <p:spPr>
          <a:xfrm>
            <a:off x="-1859166" y="-89300"/>
            <a:ext cx="41933" cy="38700"/>
          </a:xfrm>
          <a:custGeom>
            <a:avLst/>
            <a:gdLst/>
            <a:ahLst/>
            <a:cxnLst/>
            <a:rect l="l" t="t" r="r" b="b"/>
            <a:pathLst>
              <a:path w="1258" h="1161" extrusionOk="0">
                <a:moveTo>
                  <a:pt x="624" y="0"/>
                </a:moveTo>
                <a:cubicBezTo>
                  <a:pt x="370" y="0"/>
                  <a:pt x="139" y="201"/>
                  <a:pt x="74" y="458"/>
                </a:cubicBezTo>
                <a:cubicBezTo>
                  <a:pt x="0" y="754"/>
                  <a:pt x="222" y="1087"/>
                  <a:pt x="518" y="1160"/>
                </a:cubicBezTo>
                <a:lnTo>
                  <a:pt x="629" y="1160"/>
                </a:lnTo>
                <a:cubicBezTo>
                  <a:pt x="925" y="1160"/>
                  <a:pt x="1146" y="976"/>
                  <a:pt x="1220" y="680"/>
                </a:cubicBezTo>
                <a:cubicBezTo>
                  <a:pt x="1257" y="384"/>
                  <a:pt x="1073" y="88"/>
                  <a:pt x="740" y="14"/>
                </a:cubicBezTo>
                <a:cubicBezTo>
                  <a:pt x="701" y="5"/>
                  <a:pt x="662" y="0"/>
                  <a:pt x="62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39" name="Google Shape;1139;p38"/>
          <p:cNvSpPr/>
          <p:nvPr/>
        </p:nvSpPr>
        <p:spPr>
          <a:xfrm>
            <a:off x="-2471667" y="-143166"/>
            <a:ext cx="39467" cy="38333"/>
          </a:xfrm>
          <a:custGeom>
            <a:avLst/>
            <a:gdLst/>
            <a:ahLst/>
            <a:cxnLst/>
            <a:rect l="l" t="t" r="r" b="b"/>
            <a:pathLst>
              <a:path w="1184" h="1150" extrusionOk="0">
                <a:moveTo>
                  <a:pt x="655" y="0"/>
                </a:moveTo>
                <a:cubicBezTo>
                  <a:pt x="635" y="0"/>
                  <a:pt x="614" y="1"/>
                  <a:pt x="592" y="4"/>
                </a:cubicBezTo>
                <a:cubicBezTo>
                  <a:pt x="260" y="4"/>
                  <a:pt x="1" y="262"/>
                  <a:pt x="38" y="595"/>
                </a:cubicBezTo>
                <a:cubicBezTo>
                  <a:pt x="38" y="891"/>
                  <a:pt x="297" y="1150"/>
                  <a:pt x="592" y="1150"/>
                </a:cubicBezTo>
                <a:lnTo>
                  <a:pt x="629" y="1150"/>
                </a:lnTo>
                <a:cubicBezTo>
                  <a:pt x="925" y="1150"/>
                  <a:pt x="1184" y="854"/>
                  <a:pt x="1184" y="558"/>
                </a:cubicBezTo>
                <a:cubicBezTo>
                  <a:pt x="1184" y="247"/>
                  <a:pt x="957" y="0"/>
                  <a:pt x="65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42" name="Google Shape;1142;p38"/>
          <p:cNvSpPr/>
          <p:nvPr/>
        </p:nvSpPr>
        <p:spPr>
          <a:xfrm>
            <a:off x="-2778500" y="-116433"/>
            <a:ext cx="40700" cy="38733"/>
          </a:xfrm>
          <a:custGeom>
            <a:avLst/>
            <a:gdLst/>
            <a:ahLst/>
            <a:cxnLst/>
            <a:rect l="l" t="t" r="r" b="b"/>
            <a:pathLst>
              <a:path w="1221" h="1162" extrusionOk="0">
                <a:moveTo>
                  <a:pt x="644" y="1"/>
                </a:moveTo>
                <a:cubicBezTo>
                  <a:pt x="603" y="1"/>
                  <a:pt x="561" y="5"/>
                  <a:pt x="518" y="15"/>
                </a:cubicBezTo>
                <a:cubicBezTo>
                  <a:pt x="185" y="52"/>
                  <a:pt x="0" y="348"/>
                  <a:pt x="37" y="644"/>
                </a:cubicBezTo>
                <a:cubicBezTo>
                  <a:pt x="74" y="939"/>
                  <a:pt x="333" y="1161"/>
                  <a:pt x="592" y="1161"/>
                </a:cubicBezTo>
                <a:lnTo>
                  <a:pt x="703" y="1161"/>
                </a:lnTo>
                <a:cubicBezTo>
                  <a:pt x="998" y="1087"/>
                  <a:pt x="1220" y="791"/>
                  <a:pt x="1183" y="496"/>
                </a:cubicBezTo>
                <a:cubicBezTo>
                  <a:pt x="1119" y="206"/>
                  <a:pt x="915" y="1"/>
                  <a:pt x="64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47" name="Google Shape;1147;p38"/>
          <p:cNvSpPr/>
          <p:nvPr/>
        </p:nvSpPr>
        <p:spPr>
          <a:xfrm>
            <a:off x="-2337333" y="-346400"/>
            <a:ext cx="29633" cy="29600"/>
          </a:xfrm>
          <a:custGeom>
            <a:avLst/>
            <a:gdLst/>
            <a:ahLst/>
            <a:cxnLst/>
            <a:rect l="l" t="t" r="r" b="b"/>
            <a:pathLst>
              <a:path w="889" h="888" extrusionOk="0">
                <a:moveTo>
                  <a:pt x="444" y="0"/>
                </a:moveTo>
                <a:cubicBezTo>
                  <a:pt x="297" y="0"/>
                  <a:pt x="223" y="37"/>
                  <a:pt x="112" y="111"/>
                </a:cubicBezTo>
                <a:cubicBezTo>
                  <a:pt x="38" y="222"/>
                  <a:pt x="1" y="333"/>
                  <a:pt x="1" y="444"/>
                </a:cubicBezTo>
                <a:cubicBezTo>
                  <a:pt x="1" y="555"/>
                  <a:pt x="38" y="666"/>
                  <a:pt x="112" y="740"/>
                </a:cubicBezTo>
                <a:cubicBezTo>
                  <a:pt x="223" y="851"/>
                  <a:pt x="297" y="888"/>
                  <a:pt x="444" y="888"/>
                </a:cubicBezTo>
                <a:cubicBezTo>
                  <a:pt x="592" y="888"/>
                  <a:pt x="703" y="851"/>
                  <a:pt x="777" y="740"/>
                </a:cubicBezTo>
                <a:cubicBezTo>
                  <a:pt x="888" y="666"/>
                  <a:pt x="888" y="555"/>
                  <a:pt x="888" y="444"/>
                </a:cubicBezTo>
                <a:cubicBezTo>
                  <a:pt x="888" y="333"/>
                  <a:pt x="851" y="222"/>
                  <a:pt x="777" y="111"/>
                </a:cubicBezTo>
                <a:cubicBezTo>
                  <a:pt x="703" y="37"/>
                  <a:pt x="592" y="0"/>
                  <a:pt x="444" y="0"/>
                </a:cubicBezTo>
                <a:close/>
              </a:path>
            </a:pathLst>
          </a:custGeom>
          <a:solidFill>
            <a:srgbClr val="808080"/>
          </a:solidFill>
          <a:ln>
            <a:noFill/>
          </a:ln>
        </p:spPr>
        <p:txBody>
          <a:bodyPr spcFirstLastPara="1" wrap="square" lIns="121900" tIns="121900" rIns="121900" bIns="121900" anchor="ctr" anchorCtr="0">
            <a:noAutofit/>
          </a:bodyPr>
          <a:lstStyle/>
          <a:p>
            <a:endParaRPr sz="2400"/>
          </a:p>
        </p:txBody>
      </p:sp>
      <p:sp>
        <p:nvSpPr>
          <p:cNvPr id="1150" name="Google Shape;1150;p38"/>
          <p:cNvSpPr/>
          <p:nvPr/>
        </p:nvSpPr>
        <p:spPr>
          <a:xfrm>
            <a:off x="14327733" y="2807718"/>
            <a:ext cx="34533" cy="34533"/>
          </a:xfrm>
          <a:custGeom>
            <a:avLst/>
            <a:gdLst/>
            <a:ahLst/>
            <a:cxnLst/>
            <a:rect l="l" t="t" r="r" b="b"/>
            <a:pathLst>
              <a:path w="1036" h="1036" extrusionOk="0">
                <a:moveTo>
                  <a:pt x="518" y="1"/>
                </a:moveTo>
                <a:cubicBezTo>
                  <a:pt x="222" y="1"/>
                  <a:pt x="0" y="222"/>
                  <a:pt x="0" y="518"/>
                </a:cubicBezTo>
                <a:cubicBezTo>
                  <a:pt x="0" y="814"/>
                  <a:pt x="222" y="1036"/>
                  <a:pt x="518" y="1036"/>
                </a:cubicBezTo>
                <a:cubicBezTo>
                  <a:pt x="814" y="1036"/>
                  <a:pt x="1035" y="814"/>
                  <a:pt x="1035" y="518"/>
                </a:cubicBezTo>
                <a:cubicBezTo>
                  <a:pt x="1035" y="222"/>
                  <a:pt x="814" y="1"/>
                  <a:pt x="51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1151" name="Google Shape;1151;p38"/>
          <p:cNvGrpSpPr/>
          <p:nvPr/>
        </p:nvGrpSpPr>
        <p:grpSpPr>
          <a:xfrm>
            <a:off x="6944171" y="1808350"/>
            <a:ext cx="4290800" cy="3241300"/>
            <a:chOff x="2899225" y="1580225"/>
            <a:chExt cx="3218100" cy="2430975"/>
          </a:xfrm>
        </p:grpSpPr>
        <p:sp>
          <p:nvSpPr>
            <p:cNvPr id="1152" name="Google Shape;1152;p38"/>
            <p:cNvSpPr/>
            <p:nvPr/>
          </p:nvSpPr>
          <p:spPr>
            <a:xfrm>
              <a:off x="3995515" y="3333824"/>
              <a:ext cx="1152978" cy="525177"/>
            </a:xfrm>
            <a:custGeom>
              <a:avLst/>
              <a:gdLst/>
              <a:ahLst/>
              <a:cxnLst/>
              <a:rect l="l" t="t" r="r" b="b"/>
              <a:pathLst>
                <a:path w="40630" h="17780" extrusionOk="0">
                  <a:moveTo>
                    <a:pt x="30789" y="0"/>
                  </a:moveTo>
                  <a:lnTo>
                    <a:pt x="9807" y="0"/>
                  </a:lnTo>
                  <a:lnTo>
                    <a:pt x="0" y="17780"/>
                  </a:lnTo>
                  <a:lnTo>
                    <a:pt x="40629" y="17780"/>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153" name="Google Shape;1153;p38"/>
            <p:cNvSpPr/>
            <p:nvPr/>
          </p:nvSpPr>
          <p:spPr>
            <a:xfrm>
              <a:off x="3026675" y="1580225"/>
              <a:ext cx="3090650" cy="1886856"/>
            </a:xfrm>
            <a:custGeom>
              <a:avLst/>
              <a:gdLst/>
              <a:ahLst/>
              <a:cxnLst/>
              <a:rect l="l" t="t" r="r" b="b"/>
              <a:pathLst>
                <a:path w="108912" h="63880" extrusionOk="0">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154" name="Google Shape;1154;p38"/>
            <p:cNvSpPr/>
            <p:nvPr/>
          </p:nvSpPr>
          <p:spPr>
            <a:xfrm>
              <a:off x="4572050" y="2443825"/>
              <a:ext cx="1428600" cy="759000"/>
            </a:xfrm>
            <a:prstGeom prst="rect">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55" name="Google Shape;1155;p38"/>
            <p:cNvSpPr/>
            <p:nvPr/>
          </p:nvSpPr>
          <p:spPr>
            <a:xfrm>
              <a:off x="4960004" y="2619100"/>
              <a:ext cx="401037" cy="262426"/>
            </a:xfrm>
            <a:custGeom>
              <a:avLst/>
              <a:gdLst/>
              <a:ahLst/>
              <a:cxnLst/>
              <a:rect l="l" t="t" r="r" b="b"/>
              <a:pathLst>
                <a:path w="22035" h="14419" extrusionOk="0">
                  <a:moveTo>
                    <a:pt x="1997" y="0"/>
                  </a:moveTo>
                  <a:cubicBezTo>
                    <a:pt x="888" y="0"/>
                    <a:pt x="0" y="888"/>
                    <a:pt x="0" y="1997"/>
                  </a:cubicBezTo>
                  <a:lnTo>
                    <a:pt x="0" y="12423"/>
                  </a:lnTo>
                  <a:cubicBezTo>
                    <a:pt x="0" y="13532"/>
                    <a:pt x="888" y="14419"/>
                    <a:pt x="1997" y="14419"/>
                  </a:cubicBezTo>
                  <a:lnTo>
                    <a:pt x="20038" y="14419"/>
                  </a:lnTo>
                  <a:cubicBezTo>
                    <a:pt x="21111" y="14419"/>
                    <a:pt x="22035" y="13532"/>
                    <a:pt x="22035" y="12423"/>
                  </a:cubicBezTo>
                  <a:lnTo>
                    <a:pt x="22035" y="1997"/>
                  </a:lnTo>
                  <a:cubicBezTo>
                    <a:pt x="22035" y="925"/>
                    <a:pt x="21148" y="0"/>
                    <a:pt x="20038" y="0"/>
                  </a:cubicBezTo>
                  <a:close/>
                </a:path>
              </a:pathLst>
            </a:custGeom>
            <a:solidFill>
              <a:srgbClr val="D8CDF4"/>
            </a:solidFill>
            <a:ln>
              <a:noFill/>
            </a:ln>
          </p:spPr>
          <p:txBody>
            <a:bodyPr spcFirstLastPara="1" wrap="square" lIns="121900" tIns="121900" rIns="121900" bIns="121900" anchor="ctr" anchorCtr="0">
              <a:noAutofit/>
            </a:bodyPr>
            <a:lstStyle/>
            <a:p>
              <a:endParaRPr sz="2400"/>
            </a:p>
          </p:txBody>
        </p:sp>
        <p:sp>
          <p:nvSpPr>
            <p:cNvPr id="1156" name="Google Shape;1156;p38"/>
            <p:cNvSpPr/>
            <p:nvPr/>
          </p:nvSpPr>
          <p:spPr>
            <a:xfrm rot="10800000" flipH="1">
              <a:off x="3582457" y="3787271"/>
              <a:ext cx="1979319" cy="78836"/>
            </a:xfrm>
            <a:custGeom>
              <a:avLst/>
              <a:gdLst/>
              <a:ahLst/>
              <a:cxnLst/>
              <a:rect l="l" t="t" r="r" b="b"/>
              <a:pathLst>
                <a:path w="125991" h="2669" extrusionOk="0">
                  <a:moveTo>
                    <a:pt x="0" y="0"/>
                  </a:moveTo>
                  <a:cubicBezTo>
                    <a:pt x="0" y="1468"/>
                    <a:pt x="1235" y="2669"/>
                    <a:pt x="2702" y="2669"/>
                  </a:cubicBezTo>
                  <a:lnTo>
                    <a:pt x="123288" y="2669"/>
                  </a:lnTo>
                  <a:cubicBezTo>
                    <a:pt x="124789" y="2669"/>
                    <a:pt x="125990" y="1468"/>
                    <a:pt x="125990" y="0"/>
                  </a:cubicBez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1157" name="Google Shape;1157;p38"/>
            <p:cNvSpPr/>
            <p:nvPr/>
          </p:nvSpPr>
          <p:spPr>
            <a:xfrm>
              <a:off x="4484592" y="3245377"/>
              <a:ext cx="174855" cy="174801"/>
            </a:xfrm>
            <a:custGeom>
              <a:avLst/>
              <a:gdLst/>
              <a:ahLst/>
              <a:cxnLst/>
              <a:rect l="l" t="t" r="r" b="b"/>
              <a:pathLst>
                <a:path w="3237" h="3236" extrusionOk="0">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1158" name="Google Shape;1158;p38"/>
            <p:cNvSpPr/>
            <p:nvPr/>
          </p:nvSpPr>
          <p:spPr>
            <a:xfrm>
              <a:off x="3143450" y="1684825"/>
              <a:ext cx="1428600" cy="7590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159" name="Google Shape;1159;p38"/>
            <p:cNvSpPr/>
            <p:nvPr/>
          </p:nvSpPr>
          <p:spPr>
            <a:xfrm>
              <a:off x="4572050" y="1684825"/>
              <a:ext cx="1428600" cy="7590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160" name="Google Shape;1160;p38"/>
            <p:cNvSpPr/>
            <p:nvPr/>
          </p:nvSpPr>
          <p:spPr>
            <a:xfrm>
              <a:off x="3143450" y="2443825"/>
              <a:ext cx="1428600" cy="7590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161" name="Google Shape;1161;p38"/>
            <p:cNvSpPr/>
            <p:nvPr/>
          </p:nvSpPr>
          <p:spPr>
            <a:xfrm>
              <a:off x="3869300" y="1827700"/>
              <a:ext cx="26825" cy="25900"/>
            </a:xfrm>
            <a:custGeom>
              <a:avLst/>
              <a:gdLst/>
              <a:ahLst/>
              <a:cxnLst/>
              <a:rect l="l" t="t" r="r" b="b"/>
              <a:pathLst>
                <a:path w="1073" h="1036" extrusionOk="0">
                  <a:moveTo>
                    <a:pt x="518" y="0"/>
                  </a:moveTo>
                  <a:cubicBezTo>
                    <a:pt x="259" y="0"/>
                    <a:pt x="0" y="222"/>
                    <a:pt x="0" y="518"/>
                  </a:cubicBezTo>
                  <a:cubicBezTo>
                    <a:pt x="0" y="776"/>
                    <a:pt x="259" y="1035"/>
                    <a:pt x="518" y="1035"/>
                  </a:cubicBezTo>
                  <a:cubicBezTo>
                    <a:pt x="813" y="1035"/>
                    <a:pt x="1072" y="776"/>
                    <a:pt x="1072" y="518"/>
                  </a:cubicBezTo>
                  <a:cubicBezTo>
                    <a:pt x="1072" y="222"/>
                    <a:pt x="813" y="0"/>
                    <a:pt x="5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2" name="Google Shape;1162;p38"/>
            <p:cNvSpPr/>
            <p:nvPr/>
          </p:nvSpPr>
          <p:spPr>
            <a:xfrm>
              <a:off x="3891475" y="1884075"/>
              <a:ext cx="26825" cy="25900"/>
            </a:xfrm>
            <a:custGeom>
              <a:avLst/>
              <a:gdLst/>
              <a:ahLst/>
              <a:cxnLst/>
              <a:rect l="l" t="t" r="r" b="b"/>
              <a:pathLst>
                <a:path w="1073" h="1036" extrusionOk="0">
                  <a:moveTo>
                    <a:pt x="518" y="0"/>
                  </a:moveTo>
                  <a:cubicBezTo>
                    <a:pt x="259" y="0"/>
                    <a:pt x="0" y="222"/>
                    <a:pt x="0" y="518"/>
                  </a:cubicBezTo>
                  <a:cubicBezTo>
                    <a:pt x="0" y="814"/>
                    <a:pt x="259" y="1035"/>
                    <a:pt x="518" y="1035"/>
                  </a:cubicBezTo>
                  <a:cubicBezTo>
                    <a:pt x="814" y="1035"/>
                    <a:pt x="1072" y="814"/>
                    <a:pt x="1072" y="518"/>
                  </a:cubicBezTo>
                  <a:cubicBezTo>
                    <a:pt x="1072" y="222"/>
                    <a:pt x="814" y="0"/>
                    <a:pt x="5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3" name="Google Shape;1163;p38"/>
            <p:cNvSpPr/>
            <p:nvPr/>
          </p:nvSpPr>
          <p:spPr>
            <a:xfrm>
              <a:off x="3916425" y="1939525"/>
              <a:ext cx="25900" cy="26825"/>
            </a:xfrm>
            <a:custGeom>
              <a:avLst/>
              <a:gdLst/>
              <a:ahLst/>
              <a:cxnLst/>
              <a:rect l="l" t="t" r="r" b="b"/>
              <a:pathLst>
                <a:path w="1036" h="1073" extrusionOk="0">
                  <a:moveTo>
                    <a:pt x="518" y="1"/>
                  </a:moveTo>
                  <a:cubicBezTo>
                    <a:pt x="222" y="1"/>
                    <a:pt x="1" y="259"/>
                    <a:pt x="1" y="555"/>
                  </a:cubicBezTo>
                  <a:cubicBezTo>
                    <a:pt x="1" y="814"/>
                    <a:pt x="222" y="1073"/>
                    <a:pt x="518" y="1073"/>
                  </a:cubicBezTo>
                  <a:cubicBezTo>
                    <a:pt x="814" y="1073"/>
                    <a:pt x="1036" y="814"/>
                    <a:pt x="1036" y="555"/>
                  </a:cubicBezTo>
                  <a:cubicBezTo>
                    <a:pt x="1036" y="259"/>
                    <a:pt x="814" y="1"/>
                    <a:pt x="51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4" name="Google Shape;1164;p38"/>
            <p:cNvSpPr/>
            <p:nvPr/>
          </p:nvSpPr>
          <p:spPr>
            <a:xfrm>
              <a:off x="3943225" y="1994975"/>
              <a:ext cx="26825" cy="25900"/>
            </a:xfrm>
            <a:custGeom>
              <a:avLst/>
              <a:gdLst/>
              <a:ahLst/>
              <a:cxnLst/>
              <a:rect l="l" t="t" r="r" b="b"/>
              <a:pathLst>
                <a:path w="1073" h="1036" extrusionOk="0">
                  <a:moveTo>
                    <a:pt x="555" y="1"/>
                  </a:moveTo>
                  <a:cubicBezTo>
                    <a:pt x="259" y="1"/>
                    <a:pt x="1" y="223"/>
                    <a:pt x="1" y="518"/>
                  </a:cubicBezTo>
                  <a:cubicBezTo>
                    <a:pt x="1" y="814"/>
                    <a:pt x="259" y="1036"/>
                    <a:pt x="555" y="1036"/>
                  </a:cubicBezTo>
                  <a:cubicBezTo>
                    <a:pt x="814" y="1036"/>
                    <a:pt x="1073" y="814"/>
                    <a:pt x="1073" y="518"/>
                  </a:cubicBezTo>
                  <a:cubicBezTo>
                    <a:pt x="1073" y="223"/>
                    <a:pt x="814" y="1"/>
                    <a:pt x="5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1165" name="Google Shape;1165;p38"/>
            <p:cNvGrpSpPr/>
            <p:nvPr/>
          </p:nvGrpSpPr>
          <p:grpSpPr>
            <a:xfrm>
              <a:off x="3651163" y="1803200"/>
              <a:ext cx="413175" cy="522250"/>
              <a:chOff x="3687200" y="1799950"/>
              <a:chExt cx="413175" cy="522250"/>
            </a:xfrm>
          </p:grpSpPr>
          <p:sp>
            <p:nvSpPr>
              <p:cNvPr id="1166" name="Google Shape;1166;p38"/>
              <p:cNvSpPr/>
              <p:nvPr/>
            </p:nvSpPr>
            <p:spPr>
              <a:xfrm>
                <a:off x="3687200" y="1799950"/>
                <a:ext cx="319825" cy="522250"/>
              </a:xfrm>
              <a:custGeom>
                <a:avLst/>
                <a:gdLst/>
                <a:ahLst/>
                <a:cxnLst/>
                <a:rect l="l" t="t" r="r" b="b"/>
                <a:pathLst>
                  <a:path w="12793" h="20890" extrusionOk="0">
                    <a:moveTo>
                      <a:pt x="1480" y="1"/>
                    </a:moveTo>
                    <a:cubicBezTo>
                      <a:pt x="666" y="1"/>
                      <a:pt x="1" y="629"/>
                      <a:pt x="1" y="1443"/>
                    </a:cubicBezTo>
                    <a:lnTo>
                      <a:pt x="1" y="19448"/>
                    </a:lnTo>
                    <a:cubicBezTo>
                      <a:pt x="1" y="20261"/>
                      <a:pt x="666" y="20889"/>
                      <a:pt x="1480" y="20889"/>
                    </a:cubicBezTo>
                    <a:lnTo>
                      <a:pt x="11351" y="20889"/>
                    </a:lnTo>
                    <a:cubicBezTo>
                      <a:pt x="12164" y="20889"/>
                      <a:pt x="12793" y="20261"/>
                      <a:pt x="12793" y="19448"/>
                    </a:cubicBezTo>
                    <a:lnTo>
                      <a:pt x="12793" y="1443"/>
                    </a:lnTo>
                    <a:cubicBezTo>
                      <a:pt x="12793" y="629"/>
                      <a:pt x="12164" y="1"/>
                      <a:pt x="11351" y="1"/>
                    </a:cubicBezTo>
                    <a:close/>
                  </a:path>
                </a:pathLst>
              </a:custGeom>
              <a:solidFill>
                <a:srgbClr val="5C5E13"/>
              </a:solidFill>
              <a:ln>
                <a:noFill/>
              </a:ln>
            </p:spPr>
            <p:txBody>
              <a:bodyPr spcFirstLastPara="1" wrap="square" lIns="121900" tIns="121900" rIns="121900" bIns="121900" anchor="ctr" anchorCtr="0">
                <a:noAutofit/>
              </a:bodyPr>
              <a:lstStyle/>
              <a:p>
                <a:endParaRPr sz="2400"/>
              </a:p>
            </p:txBody>
          </p:sp>
          <p:sp>
            <p:nvSpPr>
              <p:cNvPr id="1167" name="Google Shape;1167;p38"/>
              <p:cNvSpPr/>
              <p:nvPr/>
            </p:nvSpPr>
            <p:spPr>
              <a:xfrm>
                <a:off x="3722325" y="1878525"/>
                <a:ext cx="250500" cy="329075"/>
              </a:xfrm>
              <a:custGeom>
                <a:avLst/>
                <a:gdLst/>
                <a:ahLst/>
                <a:cxnLst/>
                <a:rect l="l" t="t" r="r" b="b"/>
                <a:pathLst>
                  <a:path w="10020" h="13163" extrusionOk="0">
                    <a:moveTo>
                      <a:pt x="149" y="0"/>
                    </a:moveTo>
                    <a:cubicBezTo>
                      <a:pt x="38" y="0"/>
                      <a:pt x="1" y="74"/>
                      <a:pt x="1" y="148"/>
                    </a:cubicBezTo>
                    <a:lnTo>
                      <a:pt x="1" y="13014"/>
                    </a:lnTo>
                    <a:cubicBezTo>
                      <a:pt x="1" y="13088"/>
                      <a:pt x="38" y="13162"/>
                      <a:pt x="112" y="13162"/>
                    </a:cubicBezTo>
                    <a:lnTo>
                      <a:pt x="9872" y="13162"/>
                    </a:lnTo>
                    <a:cubicBezTo>
                      <a:pt x="9946" y="13162"/>
                      <a:pt x="10020" y="13088"/>
                      <a:pt x="10020" y="13014"/>
                    </a:cubicBezTo>
                    <a:lnTo>
                      <a:pt x="10020" y="148"/>
                    </a:lnTo>
                    <a:cubicBezTo>
                      <a:pt x="10020" y="74"/>
                      <a:pt x="9946" y="0"/>
                      <a:pt x="987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8" name="Google Shape;1168;p38"/>
              <p:cNvSpPr/>
              <p:nvPr/>
            </p:nvSpPr>
            <p:spPr>
              <a:xfrm>
                <a:off x="3822150" y="2239000"/>
                <a:ext cx="50850" cy="50850"/>
              </a:xfrm>
              <a:custGeom>
                <a:avLst/>
                <a:gdLst/>
                <a:ahLst/>
                <a:cxnLst/>
                <a:rect l="l" t="t" r="r" b="b"/>
                <a:pathLst>
                  <a:path w="2034" h="2034" extrusionOk="0">
                    <a:moveTo>
                      <a:pt x="999" y="0"/>
                    </a:moveTo>
                    <a:cubicBezTo>
                      <a:pt x="444" y="0"/>
                      <a:pt x="1" y="444"/>
                      <a:pt x="1" y="998"/>
                    </a:cubicBezTo>
                    <a:cubicBezTo>
                      <a:pt x="1" y="1590"/>
                      <a:pt x="444" y="2033"/>
                      <a:pt x="999" y="2033"/>
                    </a:cubicBezTo>
                    <a:cubicBezTo>
                      <a:pt x="1553" y="2033"/>
                      <a:pt x="2034" y="1553"/>
                      <a:pt x="2034" y="998"/>
                    </a:cubicBezTo>
                    <a:cubicBezTo>
                      <a:pt x="2034" y="444"/>
                      <a:pt x="1553" y="0"/>
                      <a:pt x="999" y="0"/>
                    </a:cubicBezTo>
                    <a:close/>
                  </a:path>
                </a:pathLst>
              </a:custGeom>
              <a:solidFill>
                <a:srgbClr val="E9E9E9"/>
              </a:solidFill>
              <a:ln>
                <a:noFill/>
              </a:ln>
            </p:spPr>
            <p:txBody>
              <a:bodyPr spcFirstLastPara="1" wrap="square" lIns="121900" tIns="121900" rIns="121900" bIns="121900" anchor="ctr" anchorCtr="0">
                <a:noAutofit/>
              </a:bodyPr>
              <a:lstStyle/>
              <a:p>
                <a:endParaRPr sz="2400"/>
              </a:p>
            </p:txBody>
          </p:sp>
          <p:sp>
            <p:nvSpPr>
              <p:cNvPr id="1169" name="Google Shape;1169;p38"/>
              <p:cNvSpPr/>
              <p:nvPr/>
            </p:nvSpPr>
            <p:spPr>
              <a:xfrm>
                <a:off x="3831400" y="2248225"/>
                <a:ext cx="31450" cy="31450"/>
              </a:xfrm>
              <a:custGeom>
                <a:avLst/>
                <a:gdLst/>
                <a:ahLst/>
                <a:cxnLst/>
                <a:rect l="l" t="t" r="r" b="b"/>
                <a:pathLst>
                  <a:path w="1258" h="1258" extrusionOk="0">
                    <a:moveTo>
                      <a:pt x="629" y="149"/>
                    </a:moveTo>
                    <a:cubicBezTo>
                      <a:pt x="888" y="149"/>
                      <a:pt x="1109" y="370"/>
                      <a:pt x="1109" y="629"/>
                    </a:cubicBezTo>
                    <a:cubicBezTo>
                      <a:pt x="1109" y="888"/>
                      <a:pt x="888" y="1110"/>
                      <a:pt x="629" y="1110"/>
                    </a:cubicBezTo>
                    <a:cubicBezTo>
                      <a:pt x="370" y="1110"/>
                      <a:pt x="148" y="925"/>
                      <a:pt x="148" y="629"/>
                    </a:cubicBezTo>
                    <a:cubicBezTo>
                      <a:pt x="148" y="370"/>
                      <a:pt x="370" y="149"/>
                      <a:pt x="629" y="149"/>
                    </a:cubicBezTo>
                    <a:close/>
                    <a:moveTo>
                      <a:pt x="629" y="1"/>
                    </a:moveTo>
                    <a:cubicBezTo>
                      <a:pt x="296" y="1"/>
                      <a:pt x="0" y="297"/>
                      <a:pt x="0" y="629"/>
                    </a:cubicBezTo>
                    <a:cubicBezTo>
                      <a:pt x="0" y="999"/>
                      <a:pt x="296" y="1258"/>
                      <a:pt x="629" y="1258"/>
                    </a:cubicBezTo>
                    <a:cubicBezTo>
                      <a:pt x="998" y="1258"/>
                      <a:pt x="1257" y="999"/>
                      <a:pt x="1257" y="629"/>
                    </a:cubicBezTo>
                    <a:cubicBezTo>
                      <a:pt x="1257" y="297"/>
                      <a:pt x="998" y="1"/>
                      <a:pt x="629" y="1"/>
                    </a:cubicBezTo>
                    <a:close/>
                  </a:path>
                </a:pathLst>
              </a:custGeom>
              <a:solidFill>
                <a:srgbClr val="646908"/>
              </a:solidFill>
              <a:ln>
                <a:noFill/>
              </a:ln>
            </p:spPr>
            <p:txBody>
              <a:bodyPr spcFirstLastPara="1" wrap="square" lIns="121900" tIns="121900" rIns="121900" bIns="121900" anchor="ctr" anchorCtr="0">
                <a:noAutofit/>
              </a:bodyPr>
              <a:lstStyle/>
              <a:p>
                <a:endParaRPr sz="2400"/>
              </a:p>
            </p:txBody>
          </p:sp>
          <p:sp>
            <p:nvSpPr>
              <p:cNvPr id="1170" name="Google Shape;1170;p38"/>
              <p:cNvSpPr/>
              <p:nvPr/>
            </p:nvSpPr>
            <p:spPr>
              <a:xfrm>
                <a:off x="3806450" y="1835075"/>
                <a:ext cx="81350" cy="11125"/>
              </a:xfrm>
              <a:custGeom>
                <a:avLst/>
                <a:gdLst/>
                <a:ahLst/>
                <a:cxnLst/>
                <a:rect l="l" t="t" r="r" b="b"/>
                <a:pathLst>
                  <a:path w="3254" h="445" extrusionOk="0">
                    <a:moveTo>
                      <a:pt x="148" y="1"/>
                    </a:moveTo>
                    <a:cubicBezTo>
                      <a:pt x="74" y="1"/>
                      <a:pt x="0" y="75"/>
                      <a:pt x="0" y="149"/>
                    </a:cubicBezTo>
                    <a:lnTo>
                      <a:pt x="0" y="297"/>
                    </a:lnTo>
                    <a:cubicBezTo>
                      <a:pt x="0" y="371"/>
                      <a:pt x="74" y="444"/>
                      <a:pt x="148" y="444"/>
                    </a:cubicBezTo>
                    <a:lnTo>
                      <a:pt x="3106" y="444"/>
                    </a:lnTo>
                    <a:cubicBezTo>
                      <a:pt x="3180" y="444"/>
                      <a:pt x="3253" y="371"/>
                      <a:pt x="3253" y="297"/>
                    </a:cubicBezTo>
                    <a:lnTo>
                      <a:pt x="3253" y="149"/>
                    </a:lnTo>
                    <a:cubicBezTo>
                      <a:pt x="3253" y="75"/>
                      <a:pt x="3216" y="1"/>
                      <a:pt x="3106" y="1"/>
                    </a:cubicBezTo>
                    <a:close/>
                  </a:path>
                </a:pathLst>
              </a:custGeom>
              <a:solidFill>
                <a:srgbClr val="E9E9E9"/>
              </a:solidFill>
              <a:ln>
                <a:noFill/>
              </a:ln>
            </p:spPr>
            <p:txBody>
              <a:bodyPr spcFirstLastPara="1" wrap="square" lIns="121900" tIns="121900" rIns="121900" bIns="121900" anchor="ctr" anchorCtr="0">
                <a:noAutofit/>
              </a:bodyPr>
              <a:lstStyle/>
              <a:p>
                <a:endParaRPr sz="2400"/>
              </a:p>
            </p:txBody>
          </p:sp>
          <p:sp>
            <p:nvSpPr>
              <p:cNvPr id="1171" name="Google Shape;1171;p38"/>
              <p:cNvSpPr/>
              <p:nvPr/>
            </p:nvSpPr>
            <p:spPr>
              <a:xfrm>
                <a:off x="3885000" y="1853575"/>
                <a:ext cx="215375" cy="212600"/>
              </a:xfrm>
              <a:custGeom>
                <a:avLst/>
                <a:gdLst/>
                <a:ahLst/>
                <a:cxnLst/>
                <a:rect l="l" t="t" r="r" b="b"/>
                <a:pathLst>
                  <a:path w="8615" h="8504" extrusionOk="0">
                    <a:moveTo>
                      <a:pt x="4548" y="0"/>
                    </a:moveTo>
                    <a:cubicBezTo>
                      <a:pt x="2293" y="0"/>
                      <a:pt x="481" y="1849"/>
                      <a:pt x="481" y="4067"/>
                    </a:cubicBezTo>
                    <a:cubicBezTo>
                      <a:pt x="481" y="4843"/>
                      <a:pt x="703" y="5583"/>
                      <a:pt x="1073" y="6211"/>
                    </a:cubicBezTo>
                    <a:lnTo>
                      <a:pt x="1" y="8504"/>
                    </a:lnTo>
                    <a:lnTo>
                      <a:pt x="2441" y="7542"/>
                    </a:lnTo>
                    <a:cubicBezTo>
                      <a:pt x="3032" y="7949"/>
                      <a:pt x="3772" y="8171"/>
                      <a:pt x="4548" y="8171"/>
                    </a:cubicBezTo>
                    <a:cubicBezTo>
                      <a:pt x="6803" y="8171"/>
                      <a:pt x="8615" y="6322"/>
                      <a:pt x="8615" y="4067"/>
                    </a:cubicBezTo>
                    <a:cubicBezTo>
                      <a:pt x="8615" y="1849"/>
                      <a:pt x="6803" y="0"/>
                      <a:pt x="4548" y="0"/>
                    </a:cubicBezTo>
                    <a:close/>
                  </a:path>
                </a:pathLst>
              </a:custGeom>
              <a:solidFill>
                <a:srgbClr val="777A3B"/>
              </a:solidFill>
              <a:ln>
                <a:noFill/>
              </a:ln>
            </p:spPr>
            <p:txBody>
              <a:bodyPr spcFirstLastPara="1" wrap="square" lIns="121900" tIns="121900" rIns="121900" bIns="121900" anchor="ctr" anchorCtr="0">
                <a:noAutofit/>
              </a:bodyPr>
              <a:lstStyle/>
              <a:p>
                <a:endParaRPr sz="2400"/>
              </a:p>
            </p:txBody>
          </p:sp>
          <p:sp>
            <p:nvSpPr>
              <p:cNvPr id="1172" name="Google Shape;1172;p38"/>
              <p:cNvSpPr/>
              <p:nvPr/>
            </p:nvSpPr>
            <p:spPr>
              <a:xfrm>
                <a:off x="3964013" y="1895625"/>
                <a:ext cx="57350" cy="114625"/>
              </a:xfrm>
              <a:custGeom>
                <a:avLst/>
                <a:gdLst/>
                <a:ahLst/>
                <a:cxnLst/>
                <a:rect l="l" t="t" r="r" b="b"/>
                <a:pathLst>
                  <a:path w="2294" h="4585" extrusionOk="0">
                    <a:moveTo>
                      <a:pt x="962" y="0"/>
                    </a:moveTo>
                    <a:lnTo>
                      <a:pt x="962" y="555"/>
                    </a:lnTo>
                    <a:cubicBezTo>
                      <a:pt x="445" y="666"/>
                      <a:pt x="149" y="1035"/>
                      <a:pt x="149" y="1553"/>
                    </a:cubicBezTo>
                    <a:cubicBezTo>
                      <a:pt x="149" y="2514"/>
                      <a:pt x="1554" y="2514"/>
                      <a:pt x="1554" y="3069"/>
                    </a:cubicBezTo>
                    <a:cubicBezTo>
                      <a:pt x="1554" y="3291"/>
                      <a:pt x="1406" y="3439"/>
                      <a:pt x="1110" y="3439"/>
                    </a:cubicBezTo>
                    <a:cubicBezTo>
                      <a:pt x="851" y="3439"/>
                      <a:pt x="629" y="3328"/>
                      <a:pt x="334" y="3106"/>
                    </a:cubicBezTo>
                    <a:lnTo>
                      <a:pt x="1" y="3660"/>
                    </a:lnTo>
                    <a:cubicBezTo>
                      <a:pt x="260" y="3882"/>
                      <a:pt x="629" y="4030"/>
                      <a:pt x="962" y="4067"/>
                    </a:cubicBezTo>
                    <a:lnTo>
                      <a:pt x="962" y="4585"/>
                    </a:lnTo>
                    <a:lnTo>
                      <a:pt x="1480" y="4585"/>
                    </a:lnTo>
                    <a:lnTo>
                      <a:pt x="1480" y="4030"/>
                    </a:lnTo>
                    <a:cubicBezTo>
                      <a:pt x="2034" y="3919"/>
                      <a:pt x="2293" y="3512"/>
                      <a:pt x="2293" y="2995"/>
                    </a:cubicBezTo>
                    <a:cubicBezTo>
                      <a:pt x="2293" y="1960"/>
                      <a:pt x="888" y="2034"/>
                      <a:pt x="888" y="1516"/>
                    </a:cubicBezTo>
                    <a:cubicBezTo>
                      <a:pt x="888" y="1257"/>
                      <a:pt x="1036" y="1183"/>
                      <a:pt x="1295" y="1183"/>
                    </a:cubicBezTo>
                    <a:cubicBezTo>
                      <a:pt x="1517" y="1183"/>
                      <a:pt x="1665" y="1257"/>
                      <a:pt x="1886" y="1442"/>
                    </a:cubicBezTo>
                    <a:lnTo>
                      <a:pt x="2256" y="998"/>
                    </a:lnTo>
                    <a:cubicBezTo>
                      <a:pt x="2071" y="777"/>
                      <a:pt x="1813" y="592"/>
                      <a:pt x="1480" y="555"/>
                    </a:cubicBezTo>
                    <a:lnTo>
                      <a:pt x="1480" y="0"/>
                    </a:lnTo>
                    <a:close/>
                  </a:path>
                </a:pathLst>
              </a:custGeom>
              <a:solidFill>
                <a:srgbClr val="F2EF9D"/>
              </a:solidFill>
              <a:ln>
                <a:noFill/>
              </a:ln>
            </p:spPr>
            <p:txBody>
              <a:bodyPr spcFirstLastPara="1" wrap="square" lIns="121900" tIns="121900" rIns="121900" bIns="121900" anchor="ctr" anchorCtr="0">
                <a:noAutofit/>
              </a:bodyPr>
              <a:lstStyle/>
              <a:p>
                <a:endParaRPr sz="2400"/>
              </a:p>
            </p:txBody>
          </p:sp>
        </p:grpSp>
        <p:sp>
          <p:nvSpPr>
            <p:cNvPr id="1173" name="Google Shape;1173;p38"/>
            <p:cNvSpPr/>
            <p:nvPr/>
          </p:nvSpPr>
          <p:spPr>
            <a:xfrm>
              <a:off x="5455907" y="2886898"/>
              <a:ext cx="18855" cy="19529"/>
            </a:xfrm>
            <a:custGeom>
              <a:avLst/>
              <a:gdLst/>
              <a:ahLst/>
              <a:cxnLst/>
              <a:rect l="l" t="t" r="r" b="b"/>
              <a:pathLst>
                <a:path w="1036" h="1073" extrusionOk="0">
                  <a:moveTo>
                    <a:pt x="518" y="1"/>
                  </a:moveTo>
                  <a:cubicBezTo>
                    <a:pt x="223" y="1"/>
                    <a:pt x="1" y="260"/>
                    <a:pt x="1" y="555"/>
                  </a:cubicBezTo>
                  <a:cubicBezTo>
                    <a:pt x="1" y="814"/>
                    <a:pt x="223" y="1073"/>
                    <a:pt x="518" y="1073"/>
                  </a:cubicBezTo>
                  <a:cubicBezTo>
                    <a:pt x="814" y="1073"/>
                    <a:pt x="1036" y="814"/>
                    <a:pt x="1036" y="555"/>
                  </a:cubicBezTo>
                  <a:cubicBezTo>
                    <a:pt x="1036" y="260"/>
                    <a:pt x="814" y="1"/>
                    <a:pt x="51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4" name="Google Shape;1174;p38"/>
            <p:cNvSpPr/>
            <p:nvPr/>
          </p:nvSpPr>
          <p:spPr>
            <a:xfrm>
              <a:off x="5412171" y="2878162"/>
              <a:ext cx="18855" cy="19529"/>
            </a:xfrm>
            <a:custGeom>
              <a:avLst/>
              <a:gdLst/>
              <a:ahLst/>
              <a:cxnLst/>
              <a:rect l="l" t="t" r="r" b="b"/>
              <a:pathLst>
                <a:path w="1036" h="1073" extrusionOk="0">
                  <a:moveTo>
                    <a:pt x="518" y="0"/>
                  </a:moveTo>
                  <a:cubicBezTo>
                    <a:pt x="222" y="0"/>
                    <a:pt x="1" y="259"/>
                    <a:pt x="1" y="518"/>
                  </a:cubicBezTo>
                  <a:cubicBezTo>
                    <a:pt x="1" y="813"/>
                    <a:pt x="222" y="1035"/>
                    <a:pt x="518" y="1072"/>
                  </a:cubicBezTo>
                  <a:cubicBezTo>
                    <a:pt x="814" y="1072"/>
                    <a:pt x="1036" y="813"/>
                    <a:pt x="1036" y="555"/>
                  </a:cubicBezTo>
                  <a:cubicBezTo>
                    <a:pt x="1036" y="259"/>
                    <a:pt x="814" y="0"/>
                    <a:pt x="5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5" name="Google Shape;1175;p38"/>
            <p:cNvSpPr/>
            <p:nvPr/>
          </p:nvSpPr>
          <p:spPr>
            <a:xfrm>
              <a:off x="5014496" y="2911123"/>
              <a:ext cx="98935" cy="99609"/>
            </a:xfrm>
            <a:custGeom>
              <a:avLst/>
              <a:gdLst/>
              <a:ahLst/>
              <a:cxnLst/>
              <a:rect l="l" t="t" r="r" b="b"/>
              <a:pathLst>
                <a:path w="5436" h="5473" extrusionOk="0">
                  <a:moveTo>
                    <a:pt x="2737" y="1"/>
                  </a:moveTo>
                  <a:cubicBezTo>
                    <a:pt x="1221" y="1"/>
                    <a:pt x="1" y="1221"/>
                    <a:pt x="1" y="2737"/>
                  </a:cubicBezTo>
                  <a:cubicBezTo>
                    <a:pt x="1" y="4252"/>
                    <a:pt x="1221" y="5472"/>
                    <a:pt x="2737" y="5472"/>
                  </a:cubicBezTo>
                  <a:cubicBezTo>
                    <a:pt x="4216" y="5472"/>
                    <a:pt x="5436" y="4252"/>
                    <a:pt x="5436" y="2737"/>
                  </a:cubicBezTo>
                  <a:cubicBezTo>
                    <a:pt x="5436" y="1221"/>
                    <a:pt x="4216" y="1"/>
                    <a:pt x="2737" y="1"/>
                  </a:cubicBezTo>
                  <a:close/>
                </a:path>
              </a:pathLst>
            </a:custGeom>
            <a:solidFill>
              <a:srgbClr val="3B2967"/>
            </a:solidFill>
            <a:ln>
              <a:noFill/>
            </a:ln>
          </p:spPr>
          <p:txBody>
            <a:bodyPr spcFirstLastPara="1" wrap="square" lIns="121900" tIns="121900" rIns="121900" bIns="121900" anchor="ctr" anchorCtr="0">
              <a:noAutofit/>
            </a:bodyPr>
            <a:lstStyle/>
            <a:p>
              <a:endParaRPr sz="2400"/>
            </a:p>
          </p:txBody>
        </p:sp>
        <p:sp>
          <p:nvSpPr>
            <p:cNvPr id="1176" name="Google Shape;1176;p38"/>
            <p:cNvSpPr/>
            <p:nvPr/>
          </p:nvSpPr>
          <p:spPr>
            <a:xfrm>
              <a:off x="5399395" y="2697816"/>
              <a:ext cx="184384" cy="189771"/>
            </a:xfrm>
            <a:custGeom>
              <a:avLst/>
              <a:gdLst/>
              <a:ahLst/>
              <a:cxnLst/>
              <a:rect l="l" t="t" r="r" b="b"/>
              <a:pathLst>
                <a:path w="10131" h="10427" extrusionOk="0">
                  <a:moveTo>
                    <a:pt x="0" y="1"/>
                  </a:moveTo>
                  <a:lnTo>
                    <a:pt x="0" y="10427"/>
                  </a:lnTo>
                  <a:lnTo>
                    <a:pt x="10130" y="10427"/>
                  </a:lnTo>
                  <a:lnTo>
                    <a:pt x="10130" y="5473"/>
                  </a:lnTo>
                  <a:lnTo>
                    <a:pt x="6877" y="1"/>
                  </a:lnTo>
                  <a:close/>
                </a:path>
              </a:pathLst>
            </a:custGeom>
            <a:solidFill>
              <a:srgbClr val="E5E3EB"/>
            </a:solidFill>
            <a:ln>
              <a:noFill/>
            </a:ln>
          </p:spPr>
          <p:txBody>
            <a:bodyPr spcFirstLastPara="1" wrap="square" lIns="121900" tIns="121900" rIns="121900" bIns="121900" anchor="ctr" anchorCtr="0">
              <a:noAutofit/>
            </a:bodyPr>
            <a:lstStyle/>
            <a:p>
              <a:endParaRPr sz="2400"/>
            </a:p>
          </p:txBody>
        </p:sp>
        <p:sp>
          <p:nvSpPr>
            <p:cNvPr id="1177" name="Google Shape;1177;p38"/>
            <p:cNvSpPr/>
            <p:nvPr/>
          </p:nvSpPr>
          <p:spPr>
            <a:xfrm>
              <a:off x="4997005" y="2673610"/>
              <a:ext cx="327036" cy="158813"/>
            </a:xfrm>
            <a:custGeom>
              <a:avLst/>
              <a:gdLst/>
              <a:ahLst/>
              <a:cxnLst/>
              <a:rect l="l" t="t" r="r" b="b"/>
              <a:pathLst>
                <a:path w="17969" h="8726" extrusionOk="0">
                  <a:moveTo>
                    <a:pt x="8985" y="0"/>
                  </a:moveTo>
                  <a:cubicBezTo>
                    <a:pt x="4030" y="0"/>
                    <a:pt x="1" y="1959"/>
                    <a:pt x="1" y="4363"/>
                  </a:cubicBezTo>
                  <a:cubicBezTo>
                    <a:pt x="1" y="6766"/>
                    <a:pt x="4030" y="8725"/>
                    <a:pt x="8985" y="8725"/>
                  </a:cubicBezTo>
                  <a:cubicBezTo>
                    <a:pt x="13939" y="8725"/>
                    <a:pt x="17968" y="6766"/>
                    <a:pt x="17968" y="4363"/>
                  </a:cubicBezTo>
                  <a:cubicBezTo>
                    <a:pt x="17968" y="1959"/>
                    <a:pt x="13939" y="0"/>
                    <a:pt x="898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8" name="Google Shape;1178;p38"/>
            <p:cNvSpPr/>
            <p:nvPr/>
          </p:nvSpPr>
          <p:spPr>
            <a:xfrm>
              <a:off x="5047475" y="2720694"/>
              <a:ext cx="39712" cy="64628"/>
            </a:xfrm>
            <a:custGeom>
              <a:avLst/>
              <a:gdLst/>
              <a:ahLst/>
              <a:cxnLst/>
              <a:rect l="l" t="t" r="r" b="b"/>
              <a:pathLst>
                <a:path w="2182" h="3551" extrusionOk="0">
                  <a:moveTo>
                    <a:pt x="1331" y="1"/>
                  </a:moveTo>
                  <a:cubicBezTo>
                    <a:pt x="1147" y="1"/>
                    <a:pt x="962" y="1"/>
                    <a:pt x="814" y="75"/>
                  </a:cubicBezTo>
                  <a:cubicBezTo>
                    <a:pt x="666" y="149"/>
                    <a:pt x="518" y="260"/>
                    <a:pt x="407" y="408"/>
                  </a:cubicBezTo>
                  <a:cubicBezTo>
                    <a:pt x="296" y="519"/>
                    <a:pt x="185" y="703"/>
                    <a:pt x="111" y="925"/>
                  </a:cubicBezTo>
                  <a:cubicBezTo>
                    <a:pt x="37" y="1184"/>
                    <a:pt x="0" y="1443"/>
                    <a:pt x="0" y="1776"/>
                  </a:cubicBezTo>
                  <a:cubicBezTo>
                    <a:pt x="0" y="2071"/>
                    <a:pt x="37" y="2330"/>
                    <a:pt x="111" y="2589"/>
                  </a:cubicBezTo>
                  <a:cubicBezTo>
                    <a:pt x="148" y="2811"/>
                    <a:pt x="259" y="2996"/>
                    <a:pt x="370" y="3143"/>
                  </a:cubicBezTo>
                  <a:cubicBezTo>
                    <a:pt x="444" y="3254"/>
                    <a:pt x="592" y="3365"/>
                    <a:pt x="740" y="3439"/>
                  </a:cubicBezTo>
                  <a:cubicBezTo>
                    <a:pt x="925" y="3513"/>
                    <a:pt x="1073" y="3550"/>
                    <a:pt x="1294" y="3550"/>
                  </a:cubicBezTo>
                  <a:cubicBezTo>
                    <a:pt x="1442" y="3550"/>
                    <a:pt x="1590" y="3513"/>
                    <a:pt x="1775" y="3476"/>
                  </a:cubicBezTo>
                  <a:cubicBezTo>
                    <a:pt x="1923" y="3439"/>
                    <a:pt x="2071" y="3328"/>
                    <a:pt x="2182" y="3217"/>
                  </a:cubicBezTo>
                  <a:lnTo>
                    <a:pt x="2182" y="1702"/>
                  </a:lnTo>
                  <a:lnTo>
                    <a:pt x="1110" y="1702"/>
                  </a:lnTo>
                  <a:lnTo>
                    <a:pt x="1110" y="2071"/>
                  </a:lnTo>
                  <a:lnTo>
                    <a:pt x="1701" y="2145"/>
                  </a:lnTo>
                  <a:lnTo>
                    <a:pt x="1701" y="2848"/>
                  </a:lnTo>
                  <a:cubicBezTo>
                    <a:pt x="1627" y="2885"/>
                    <a:pt x="1590" y="2922"/>
                    <a:pt x="1516" y="2922"/>
                  </a:cubicBezTo>
                  <a:cubicBezTo>
                    <a:pt x="1479" y="2959"/>
                    <a:pt x="1405" y="2959"/>
                    <a:pt x="1331" y="2959"/>
                  </a:cubicBezTo>
                  <a:cubicBezTo>
                    <a:pt x="1147" y="2959"/>
                    <a:pt x="962" y="2885"/>
                    <a:pt x="851" y="2663"/>
                  </a:cubicBezTo>
                  <a:cubicBezTo>
                    <a:pt x="703" y="2478"/>
                    <a:pt x="666" y="2182"/>
                    <a:pt x="666" y="1776"/>
                  </a:cubicBezTo>
                  <a:cubicBezTo>
                    <a:pt x="666" y="1554"/>
                    <a:pt x="666" y="1369"/>
                    <a:pt x="703" y="1221"/>
                  </a:cubicBezTo>
                  <a:cubicBezTo>
                    <a:pt x="740" y="1073"/>
                    <a:pt x="777" y="925"/>
                    <a:pt x="851" y="814"/>
                  </a:cubicBezTo>
                  <a:cubicBezTo>
                    <a:pt x="925" y="740"/>
                    <a:pt x="999" y="666"/>
                    <a:pt x="1073" y="629"/>
                  </a:cubicBezTo>
                  <a:cubicBezTo>
                    <a:pt x="1184" y="556"/>
                    <a:pt x="1294" y="556"/>
                    <a:pt x="1405" y="556"/>
                  </a:cubicBezTo>
                  <a:cubicBezTo>
                    <a:pt x="1516" y="556"/>
                    <a:pt x="1627" y="556"/>
                    <a:pt x="1701" y="593"/>
                  </a:cubicBezTo>
                  <a:cubicBezTo>
                    <a:pt x="1812" y="593"/>
                    <a:pt x="1886" y="629"/>
                    <a:pt x="1923" y="666"/>
                  </a:cubicBezTo>
                  <a:lnTo>
                    <a:pt x="2071" y="112"/>
                  </a:lnTo>
                  <a:cubicBezTo>
                    <a:pt x="1997" y="75"/>
                    <a:pt x="1886" y="38"/>
                    <a:pt x="1738" y="38"/>
                  </a:cubicBezTo>
                  <a:cubicBezTo>
                    <a:pt x="1627" y="1"/>
                    <a:pt x="1479" y="1"/>
                    <a:pt x="1331" y="1"/>
                  </a:cubicBezTo>
                  <a:close/>
                </a:path>
              </a:pathLst>
            </a:custGeom>
            <a:solidFill>
              <a:srgbClr val="52407F"/>
            </a:solidFill>
            <a:ln>
              <a:noFill/>
            </a:ln>
          </p:spPr>
          <p:txBody>
            <a:bodyPr spcFirstLastPara="1" wrap="square" lIns="121900" tIns="121900" rIns="121900" bIns="121900" anchor="ctr" anchorCtr="0">
              <a:noAutofit/>
            </a:bodyPr>
            <a:lstStyle/>
            <a:p>
              <a:endParaRPr sz="2400"/>
            </a:p>
          </p:txBody>
        </p:sp>
        <p:sp>
          <p:nvSpPr>
            <p:cNvPr id="1179" name="Google Shape;1179;p38"/>
            <p:cNvSpPr/>
            <p:nvPr/>
          </p:nvSpPr>
          <p:spPr>
            <a:xfrm>
              <a:off x="5092557" y="2720694"/>
              <a:ext cx="43753" cy="64628"/>
            </a:xfrm>
            <a:custGeom>
              <a:avLst/>
              <a:gdLst/>
              <a:ahLst/>
              <a:cxnLst/>
              <a:rect l="l" t="t" r="r" b="b"/>
              <a:pathLst>
                <a:path w="2404" h="3551" extrusionOk="0">
                  <a:moveTo>
                    <a:pt x="1184" y="556"/>
                  </a:moveTo>
                  <a:cubicBezTo>
                    <a:pt x="1294" y="556"/>
                    <a:pt x="1405" y="593"/>
                    <a:pt x="1479" y="666"/>
                  </a:cubicBezTo>
                  <a:cubicBezTo>
                    <a:pt x="1553" y="703"/>
                    <a:pt x="1590" y="814"/>
                    <a:pt x="1627" y="925"/>
                  </a:cubicBezTo>
                  <a:cubicBezTo>
                    <a:pt x="1701" y="1036"/>
                    <a:pt x="1738" y="1147"/>
                    <a:pt x="1738" y="1295"/>
                  </a:cubicBezTo>
                  <a:cubicBezTo>
                    <a:pt x="1775" y="1443"/>
                    <a:pt x="1775" y="1591"/>
                    <a:pt x="1775" y="1776"/>
                  </a:cubicBezTo>
                  <a:cubicBezTo>
                    <a:pt x="1775" y="2182"/>
                    <a:pt x="1738" y="2515"/>
                    <a:pt x="1627" y="2700"/>
                  </a:cubicBezTo>
                  <a:cubicBezTo>
                    <a:pt x="1516" y="2885"/>
                    <a:pt x="1405" y="2996"/>
                    <a:pt x="1184" y="2996"/>
                  </a:cubicBezTo>
                  <a:cubicBezTo>
                    <a:pt x="1110" y="2996"/>
                    <a:pt x="999" y="2959"/>
                    <a:pt x="925" y="2885"/>
                  </a:cubicBezTo>
                  <a:cubicBezTo>
                    <a:pt x="851" y="2811"/>
                    <a:pt x="814" y="2737"/>
                    <a:pt x="777" y="2626"/>
                  </a:cubicBezTo>
                  <a:cubicBezTo>
                    <a:pt x="703" y="2515"/>
                    <a:pt x="703" y="2404"/>
                    <a:pt x="666" y="2256"/>
                  </a:cubicBezTo>
                  <a:cubicBezTo>
                    <a:pt x="666" y="2108"/>
                    <a:pt x="629" y="1923"/>
                    <a:pt x="629" y="1776"/>
                  </a:cubicBezTo>
                  <a:cubicBezTo>
                    <a:pt x="629" y="962"/>
                    <a:pt x="814" y="556"/>
                    <a:pt x="1184" y="556"/>
                  </a:cubicBezTo>
                  <a:close/>
                  <a:moveTo>
                    <a:pt x="1184" y="1"/>
                  </a:moveTo>
                  <a:cubicBezTo>
                    <a:pt x="777" y="1"/>
                    <a:pt x="481" y="149"/>
                    <a:pt x="296" y="445"/>
                  </a:cubicBezTo>
                  <a:cubicBezTo>
                    <a:pt x="74" y="740"/>
                    <a:pt x="1" y="1184"/>
                    <a:pt x="1" y="1776"/>
                  </a:cubicBezTo>
                  <a:cubicBezTo>
                    <a:pt x="1" y="2034"/>
                    <a:pt x="1" y="2293"/>
                    <a:pt x="74" y="2515"/>
                  </a:cubicBezTo>
                  <a:cubicBezTo>
                    <a:pt x="111" y="2737"/>
                    <a:pt x="185" y="2922"/>
                    <a:pt x="259" y="3070"/>
                  </a:cubicBezTo>
                  <a:cubicBezTo>
                    <a:pt x="370" y="3217"/>
                    <a:pt x="481" y="3328"/>
                    <a:pt x="629" y="3439"/>
                  </a:cubicBezTo>
                  <a:cubicBezTo>
                    <a:pt x="814" y="3513"/>
                    <a:pt x="999" y="3550"/>
                    <a:pt x="1184" y="3550"/>
                  </a:cubicBezTo>
                  <a:cubicBezTo>
                    <a:pt x="1590" y="3550"/>
                    <a:pt x="1886" y="3402"/>
                    <a:pt x="2108" y="3107"/>
                  </a:cubicBezTo>
                  <a:cubicBezTo>
                    <a:pt x="2293" y="2774"/>
                    <a:pt x="2404" y="2367"/>
                    <a:pt x="2404" y="1776"/>
                  </a:cubicBezTo>
                  <a:cubicBezTo>
                    <a:pt x="2404" y="1517"/>
                    <a:pt x="2404" y="1258"/>
                    <a:pt x="2330" y="1036"/>
                  </a:cubicBezTo>
                  <a:cubicBezTo>
                    <a:pt x="2293" y="814"/>
                    <a:pt x="2219" y="629"/>
                    <a:pt x="2108" y="482"/>
                  </a:cubicBezTo>
                  <a:cubicBezTo>
                    <a:pt x="2034" y="334"/>
                    <a:pt x="1886" y="186"/>
                    <a:pt x="1738" y="112"/>
                  </a:cubicBezTo>
                  <a:cubicBezTo>
                    <a:pt x="1590" y="38"/>
                    <a:pt x="1405" y="1"/>
                    <a:pt x="1184" y="1"/>
                  </a:cubicBezTo>
                  <a:close/>
                </a:path>
              </a:pathLst>
            </a:custGeom>
            <a:solidFill>
              <a:srgbClr val="52407F"/>
            </a:solidFill>
            <a:ln>
              <a:noFill/>
            </a:ln>
          </p:spPr>
          <p:txBody>
            <a:bodyPr spcFirstLastPara="1" wrap="square" lIns="121900" tIns="121900" rIns="121900" bIns="121900" anchor="ctr" anchorCtr="0">
              <a:noAutofit/>
            </a:bodyPr>
            <a:lstStyle/>
            <a:p>
              <a:endParaRPr sz="2400"/>
            </a:p>
          </p:txBody>
        </p:sp>
        <p:sp>
          <p:nvSpPr>
            <p:cNvPr id="1180" name="Google Shape;1180;p38"/>
            <p:cNvSpPr/>
            <p:nvPr/>
          </p:nvSpPr>
          <p:spPr>
            <a:xfrm>
              <a:off x="5141679" y="2720694"/>
              <a:ext cx="43753" cy="64628"/>
            </a:xfrm>
            <a:custGeom>
              <a:avLst/>
              <a:gdLst/>
              <a:ahLst/>
              <a:cxnLst/>
              <a:rect l="l" t="t" r="r" b="b"/>
              <a:pathLst>
                <a:path w="2404" h="3551" extrusionOk="0">
                  <a:moveTo>
                    <a:pt x="1220" y="556"/>
                  </a:moveTo>
                  <a:cubicBezTo>
                    <a:pt x="1331" y="556"/>
                    <a:pt x="1405" y="593"/>
                    <a:pt x="1479" y="666"/>
                  </a:cubicBezTo>
                  <a:cubicBezTo>
                    <a:pt x="1553" y="703"/>
                    <a:pt x="1590" y="814"/>
                    <a:pt x="1664" y="925"/>
                  </a:cubicBezTo>
                  <a:cubicBezTo>
                    <a:pt x="1701" y="1036"/>
                    <a:pt x="1738" y="1147"/>
                    <a:pt x="1738" y="1295"/>
                  </a:cubicBezTo>
                  <a:cubicBezTo>
                    <a:pt x="1775" y="1443"/>
                    <a:pt x="1775" y="1591"/>
                    <a:pt x="1775" y="1776"/>
                  </a:cubicBezTo>
                  <a:cubicBezTo>
                    <a:pt x="1775" y="2182"/>
                    <a:pt x="1738" y="2515"/>
                    <a:pt x="1627" y="2700"/>
                  </a:cubicBezTo>
                  <a:cubicBezTo>
                    <a:pt x="1553" y="2885"/>
                    <a:pt x="1405" y="2996"/>
                    <a:pt x="1220" y="2996"/>
                  </a:cubicBezTo>
                  <a:cubicBezTo>
                    <a:pt x="1109" y="2996"/>
                    <a:pt x="1036" y="2959"/>
                    <a:pt x="962" y="2885"/>
                  </a:cubicBezTo>
                  <a:cubicBezTo>
                    <a:pt x="888" y="2811"/>
                    <a:pt x="814" y="2737"/>
                    <a:pt x="777" y="2626"/>
                  </a:cubicBezTo>
                  <a:cubicBezTo>
                    <a:pt x="740" y="2515"/>
                    <a:pt x="703" y="2404"/>
                    <a:pt x="666" y="2256"/>
                  </a:cubicBezTo>
                  <a:cubicBezTo>
                    <a:pt x="666" y="2108"/>
                    <a:pt x="666" y="1923"/>
                    <a:pt x="666" y="1776"/>
                  </a:cubicBezTo>
                  <a:cubicBezTo>
                    <a:pt x="666" y="962"/>
                    <a:pt x="851" y="556"/>
                    <a:pt x="1220" y="556"/>
                  </a:cubicBezTo>
                  <a:close/>
                  <a:moveTo>
                    <a:pt x="1220" y="1"/>
                  </a:moveTo>
                  <a:cubicBezTo>
                    <a:pt x="814" y="1"/>
                    <a:pt x="481" y="149"/>
                    <a:pt x="296" y="445"/>
                  </a:cubicBezTo>
                  <a:cubicBezTo>
                    <a:pt x="111" y="740"/>
                    <a:pt x="0" y="1184"/>
                    <a:pt x="0" y="1776"/>
                  </a:cubicBezTo>
                  <a:cubicBezTo>
                    <a:pt x="0" y="2034"/>
                    <a:pt x="37" y="2293"/>
                    <a:pt x="74" y="2515"/>
                  </a:cubicBezTo>
                  <a:cubicBezTo>
                    <a:pt x="111" y="2737"/>
                    <a:pt x="185" y="2922"/>
                    <a:pt x="296" y="3070"/>
                  </a:cubicBezTo>
                  <a:cubicBezTo>
                    <a:pt x="370" y="3217"/>
                    <a:pt x="518" y="3328"/>
                    <a:pt x="666" y="3439"/>
                  </a:cubicBezTo>
                  <a:cubicBezTo>
                    <a:pt x="814" y="3513"/>
                    <a:pt x="999" y="3550"/>
                    <a:pt x="1220" y="3550"/>
                  </a:cubicBezTo>
                  <a:cubicBezTo>
                    <a:pt x="1590" y="3550"/>
                    <a:pt x="1923" y="3402"/>
                    <a:pt x="2108" y="3107"/>
                  </a:cubicBezTo>
                  <a:cubicBezTo>
                    <a:pt x="2330" y="2774"/>
                    <a:pt x="2403" y="2367"/>
                    <a:pt x="2403" y="1776"/>
                  </a:cubicBezTo>
                  <a:cubicBezTo>
                    <a:pt x="2403" y="1517"/>
                    <a:pt x="2403" y="1258"/>
                    <a:pt x="2366" y="1036"/>
                  </a:cubicBezTo>
                  <a:cubicBezTo>
                    <a:pt x="2293" y="814"/>
                    <a:pt x="2219" y="629"/>
                    <a:pt x="2145" y="482"/>
                  </a:cubicBezTo>
                  <a:cubicBezTo>
                    <a:pt x="2034" y="334"/>
                    <a:pt x="1923" y="186"/>
                    <a:pt x="1738" y="112"/>
                  </a:cubicBezTo>
                  <a:cubicBezTo>
                    <a:pt x="1590" y="38"/>
                    <a:pt x="1405" y="1"/>
                    <a:pt x="1220" y="1"/>
                  </a:cubicBezTo>
                  <a:close/>
                </a:path>
              </a:pathLst>
            </a:custGeom>
            <a:solidFill>
              <a:srgbClr val="52407F"/>
            </a:solidFill>
            <a:ln>
              <a:noFill/>
            </a:ln>
          </p:spPr>
          <p:txBody>
            <a:bodyPr spcFirstLastPara="1" wrap="square" lIns="121900" tIns="121900" rIns="121900" bIns="121900" anchor="ctr" anchorCtr="0">
              <a:noAutofit/>
            </a:bodyPr>
            <a:lstStyle/>
            <a:p>
              <a:endParaRPr sz="2400"/>
            </a:p>
          </p:txBody>
        </p:sp>
        <p:sp>
          <p:nvSpPr>
            <p:cNvPr id="1181" name="Google Shape;1181;p38"/>
            <p:cNvSpPr/>
            <p:nvPr/>
          </p:nvSpPr>
          <p:spPr>
            <a:xfrm>
              <a:off x="5192149" y="2720694"/>
              <a:ext cx="41059" cy="64628"/>
            </a:xfrm>
            <a:custGeom>
              <a:avLst/>
              <a:gdLst/>
              <a:ahLst/>
              <a:cxnLst/>
              <a:rect l="l" t="t" r="r" b="b"/>
              <a:pathLst>
                <a:path w="2256" h="3551" extrusionOk="0">
                  <a:moveTo>
                    <a:pt x="924" y="593"/>
                  </a:moveTo>
                  <a:cubicBezTo>
                    <a:pt x="1072" y="593"/>
                    <a:pt x="1183" y="593"/>
                    <a:pt x="1257" y="666"/>
                  </a:cubicBezTo>
                  <a:cubicBezTo>
                    <a:pt x="1368" y="740"/>
                    <a:pt x="1442" y="814"/>
                    <a:pt x="1479" y="925"/>
                  </a:cubicBezTo>
                  <a:cubicBezTo>
                    <a:pt x="1516" y="1036"/>
                    <a:pt x="1553" y="1147"/>
                    <a:pt x="1590" y="1295"/>
                  </a:cubicBezTo>
                  <a:cubicBezTo>
                    <a:pt x="1590" y="1443"/>
                    <a:pt x="1590" y="1591"/>
                    <a:pt x="1590" y="1739"/>
                  </a:cubicBezTo>
                  <a:cubicBezTo>
                    <a:pt x="1590" y="1886"/>
                    <a:pt x="1590" y="2034"/>
                    <a:pt x="1590" y="2182"/>
                  </a:cubicBezTo>
                  <a:cubicBezTo>
                    <a:pt x="1553" y="2330"/>
                    <a:pt x="1516" y="2478"/>
                    <a:pt x="1479" y="2589"/>
                  </a:cubicBezTo>
                  <a:cubicBezTo>
                    <a:pt x="1405" y="2700"/>
                    <a:pt x="1331" y="2811"/>
                    <a:pt x="1257" y="2848"/>
                  </a:cubicBezTo>
                  <a:cubicBezTo>
                    <a:pt x="1146" y="2922"/>
                    <a:pt x="1035" y="2959"/>
                    <a:pt x="887" y="2959"/>
                  </a:cubicBezTo>
                  <a:lnTo>
                    <a:pt x="629" y="2959"/>
                  </a:lnTo>
                  <a:lnTo>
                    <a:pt x="629" y="593"/>
                  </a:lnTo>
                  <a:close/>
                  <a:moveTo>
                    <a:pt x="666" y="1"/>
                  </a:moveTo>
                  <a:cubicBezTo>
                    <a:pt x="592" y="1"/>
                    <a:pt x="518" y="1"/>
                    <a:pt x="444" y="38"/>
                  </a:cubicBezTo>
                  <a:lnTo>
                    <a:pt x="222" y="38"/>
                  </a:lnTo>
                  <a:cubicBezTo>
                    <a:pt x="148" y="38"/>
                    <a:pt x="74" y="38"/>
                    <a:pt x="0" y="75"/>
                  </a:cubicBezTo>
                  <a:lnTo>
                    <a:pt x="0" y="3476"/>
                  </a:lnTo>
                  <a:cubicBezTo>
                    <a:pt x="37" y="3476"/>
                    <a:pt x="111" y="3476"/>
                    <a:pt x="185" y="3513"/>
                  </a:cubicBezTo>
                  <a:lnTo>
                    <a:pt x="629" y="3513"/>
                  </a:lnTo>
                  <a:cubicBezTo>
                    <a:pt x="703" y="3550"/>
                    <a:pt x="777" y="3550"/>
                    <a:pt x="814" y="3550"/>
                  </a:cubicBezTo>
                  <a:cubicBezTo>
                    <a:pt x="1072" y="3550"/>
                    <a:pt x="1331" y="3476"/>
                    <a:pt x="1516" y="3402"/>
                  </a:cubicBezTo>
                  <a:cubicBezTo>
                    <a:pt x="1701" y="3291"/>
                    <a:pt x="1849" y="3143"/>
                    <a:pt x="1960" y="2996"/>
                  </a:cubicBezTo>
                  <a:cubicBezTo>
                    <a:pt x="2071" y="2811"/>
                    <a:pt x="2144" y="2626"/>
                    <a:pt x="2181" y="2404"/>
                  </a:cubicBezTo>
                  <a:cubicBezTo>
                    <a:pt x="2218" y="2219"/>
                    <a:pt x="2255" y="1960"/>
                    <a:pt x="2255" y="1739"/>
                  </a:cubicBezTo>
                  <a:cubicBezTo>
                    <a:pt x="2255" y="1480"/>
                    <a:pt x="2218" y="1258"/>
                    <a:pt x="2181" y="1036"/>
                  </a:cubicBezTo>
                  <a:cubicBezTo>
                    <a:pt x="2144" y="814"/>
                    <a:pt x="2071" y="629"/>
                    <a:pt x="1960" y="482"/>
                  </a:cubicBezTo>
                  <a:cubicBezTo>
                    <a:pt x="1849" y="334"/>
                    <a:pt x="1701" y="223"/>
                    <a:pt x="1516" y="149"/>
                  </a:cubicBezTo>
                  <a:cubicBezTo>
                    <a:pt x="1331" y="38"/>
                    <a:pt x="1109" y="1"/>
                    <a:pt x="851" y="1"/>
                  </a:cubicBezTo>
                  <a:close/>
                </a:path>
              </a:pathLst>
            </a:custGeom>
            <a:solidFill>
              <a:srgbClr val="52407F"/>
            </a:solidFill>
            <a:ln>
              <a:noFill/>
            </a:ln>
          </p:spPr>
          <p:txBody>
            <a:bodyPr spcFirstLastPara="1" wrap="square" lIns="121900" tIns="121900" rIns="121900" bIns="121900" anchor="ctr" anchorCtr="0">
              <a:noAutofit/>
            </a:bodyPr>
            <a:lstStyle/>
            <a:p>
              <a:endParaRPr sz="2400"/>
            </a:p>
          </p:txBody>
        </p:sp>
        <p:sp>
          <p:nvSpPr>
            <p:cNvPr id="1182" name="Google Shape;1182;p38"/>
            <p:cNvSpPr/>
            <p:nvPr/>
          </p:nvSpPr>
          <p:spPr>
            <a:xfrm>
              <a:off x="5237231" y="2720694"/>
              <a:ext cx="35672" cy="64628"/>
            </a:xfrm>
            <a:custGeom>
              <a:avLst/>
              <a:gdLst/>
              <a:ahLst/>
              <a:cxnLst/>
              <a:rect l="l" t="t" r="r" b="b"/>
              <a:pathLst>
                <a:path w="1960" h="3551" extrusionOk="0">
                  <a:moveTo>
                    <a:pt x="1072" y="1"/>
                  </a:moveTo>
                  <a:cubicBezTo>
                    <a:pt x="924" y="1"/>
                    <a:pt x="814" y="1"/>
                    <a:pt x="703" y="38"/>
                  </a:cubicBezTo>
                  <a:cubicBezTo>
                    <a:pt x="555" y="75"/>
                    <a:pt x="481" y="149"/>
                    <a:pt x="370" y="186"/>
                  </a:cubicBezTo>
                  <a:cubicBezTo>
                    <a:pt x="296" y="260"/>
                    <a:pt x="222" y="371"/>
                    <a:pt x="185" y="482"/>
                  </a:cubicBezTo>
                  <a:cubicBezTo>
                    <a:pt x="111" y="593"/>
                    <a:pt x="111" y="740"/>
                    <a:pt x="111" y="925"/>
                  </a:cubicBezTo>
                  <a:cubicBezTo>
                    <a:pt x="111" y="1073"/>
                    <a:pt x="111" y="1258"/>
                    <a:pt x="185" y="1369"/>
                  </a:cubicBezTo>
                  <a:cubicBezTo>
                    <a:pt x="259" y="1480"/>
                    <a:pt x="333" y="1591"/>
                    <a:pt x="407" y="1702"/>
                  </a:cubicBezTo>
                  <a:cubicBezTo>
                    <a:pt x="518" y="1776"/>
                    <a:pt x="629" y="1850"/>
                    <a:pt x="740" y="1923"/>
                  </a:cubicBezTo>
                  <a:cubicBezTo>
                    <a:pt x="851" y="1997"/>
                    <a:pt x="924" y="2071"/>
                    <a:pt x="1035" y="2145"/>
                  </a:cubicBezTo>
                  <a:cubicBezTo>
                    <a:pt x="1109" y="2182"/>
                    <a:pt x="1183" y="2256"/>
                    <a:pt x="1257" y="2330"/>
                  </a:cubicBezTo>
                  <a:cubicBezTo>
                    <a:pt x="1331" y="2404"/>
                    <a:pt x="1368" y="2515"/>
                    <a:pt x="1368" y="2589"/>
                  </a:cubicBezTo>
                  <a:cubicBezTo>
                    <a:pt x="1368" y="2848"/>
                    <a:pt x="1183" y="2959"/>
                    <a:pt x="851" y="2996"/>
                  </a:cubicBezTo>
                  <a:cubicBezTo>
                    <a:pt x="703" y="2996"/>
                    <a:pt x="592" y="2959"/>
                    <a:pt x="481" y="2922"/>
                  </a:cubicBezTo>
                  <a:cubicBezTo>
                    <a:pt x="370" y="2885"/>
                    <a:pt x="296" y="2848"/>
                    <a:pt x="222" y="2811"/>
                  </a:cubicBezTo>
                  <a:lnTo>
                    <a:pt x="0" y="3365"/>
                  </a:lnTo>
                  <a:cubicBezTo>
                    <a:pt x="74" y="3402"/>
                    <a:pt x="222" y="3476"/>
                    <a:pt x="370" y="3513"/>
                  </a:cubicBezTo>
                  <a:cubicBezTo>
                    <a:pt x="518" y="3550"/>
                    <a:pt x="703" y="3550"/>
                    <a:pt x="888" y="3550"/>
                  </a:cubicBezTo>
                  <a:cubicBezTo>
                    <a:pt x="1072" y="3550"/>
                    <a:pt x="1183" y="3550"/>
                    <a:pt x="1331" y="3476"/>
                  </a:cubicBezTo>
                  <a:cubicBezTo>
                    <a:pt x="1442" y="3439"/>
                    <a:pt x="1553" y="3402"/>
                    <a:pt x="1664" y="3291"/>
                  </a:cubicBezTo>
                  <a:cubicBezTo>
                    <a:pt x="1738" y="3217"/>
                    <a:pt x="1812" y="3107"/>
                    <a:pt x="1886" y="2996"/>
                  </a:cubicBezTo>
                  <a:cubicBezTo>
                    <a:pt x="1923" y="2848"/>
                    <a:pt x="1960" y="2700"/>
                    <a:pt x="1960" y="2552"/>
                  </a:cubicBezTo>
                  <a:cubicBezTo>
                    <a:pt x="1960" y="2367"/>
                    <a:pt x="1923" y="2219"/>
                    <a:pt x="1849" y="2108"/>
                  </a:cubicBezTo>
                  <a:cubicBezTo>
                    <a:pt x="1812" y="1960"/>
                    <a:pt x="1738" y="1850"/>
                    <a:pt x="1627" y="1776"/>
                  </a:cubicBezTo>
                  <a:cubicBezTo>
                    <a:pt x="1553" y="1665"/>
                    <a:pt x="1442" y="1591"/>
                    <a:pt x="1331" y="1517"/>
                  </a:cubicBezTo>
                  <a:cubicBezTo>
                    <a:pt x="1220" y="1443"/>
                    <a:pt x="1109" y="1369"/>
                    <a:pt x="1035" y="1332"/>
                  </a:cubicBezTo>
                  <a:cubicBezTo>
                    <a:pt x="924" y="1258"/>
                    <a:pt x="851" y="1184"/>
                    <a:pt x="814" y="1110"/>
                  </a:cubicBezTo>
                  <a:cubicBezTo>
                    <a:pt x="740" y="1036"/>
                    <a:pt x="703" y="962"/>
                    <a:pt x="703" y="888"/>
                  </a:cubicBezTo>
                  <a:cubicBezTo>
                    <a:pt x="703" y="777"/>
                    <a:pt x="740" y="703"/>
                    <a:pt x="814" y="629"/>
                  </a:cubicBezTo>
                  <a:cubicBezTo>
                    <a:pt x="888" y="593"/>
                    <a:pt x="961" y="556"/>
                    <a:pt x="1109" y="556"/>
                  </a:cubicBezTo>
                  <a:cubicBezTo>
                    <a:pt x="1220" y="556"/>
                    <a:pt x="1368" y="593"/>
                    <a:pt x="1442" y="593"/>
                  </a:cubicBezTo>
                  <a:cubicBezTo>
                    <a:pt x="1553" y="629"/>
                    <a:pt x="1664" y="666"/>
                    <a:pt x="1701" y="703"/>
                  </a:cubicBezTo>
                  <a:lnTo>
                    <a:pt x="1886" y="186"/>
                  </a:lnTo>
                  <a:cubicBezTo>
                    <a:pt x="1812" y="112"/>
                    <a:pt x="1701" y="75"/>
                    <a:pt x="1553" y="38"/>
                  </a:cubicBezTo>
                  <a:cubicBezTo>
                    <a:pt x="1405" y="1"/>
                    <a:pt x="1257" y="1"/>
                    <a:pt x="1072" y="1"/>
                  </a:cubicBezTo>
                  <a:close/>
                </a:path>
              </a:pathLst>
            </a:custGeom>
            <a:solidFill>
              <a:srgbClr val="52407F"/>
            </a:solidFill>
            <a:ln>
              <a:noFill/>
            </a:ln>
          </p:spPr>
          <p:txBody>
            <a:bodyPr spcFirstLastPara="1" wrap="square" lIns="121900" tIns="121900" rIns="121900" bIns="121900" anchor="ctr" anchorCtr="0">
              <a:noAutofit/>
            </a:bodyPr>
            <a:lstStyle/>
            <a:p>
              <a:endParaRPr sz="2400"/>
            </a:p>
          </p:txBody>
        </p:sp>
        <p:sp>
          <p:nvSpPr>
            <p:cNvPr id="1183" name="Google Shape;1183;p38"/>
            <p:cNvSpPr/>
            <p:nvPr/>
          </p:nvSpPr>
          <p:spPr>
            <a:xfrm>
              <a:off x="5040067" y="2936694"/>
              <a:ext cx="47793" cy="48467"/>
            </a:xfrm>
            <a:custGeom>
              <a:avLst/>
              <a:gdLst/>
              <a:ahLst/>
              <a:cxnLst/>
              <a:rect l="l" t="t" r="r" b="b"/>
              <a:pathLst>
                <a:path w="2626" h="2663" extrusionOk="0">
                  <a:moveTo>
                    <a:pt x="1332" y="1"/>
                  </a:moveTo>
                  <a:cubicBezTo>
                    <a:pt x="592" y="1"/>
                    <a:pt x="1" y="592"/>
                    <a:pt x="1" y="1332"/>
                  </a:cubicBezTo>
                  <a:cubicBezTo>
                    <a:pt x="1" y="2071"/>
                    <a:pt x="592" y="2662"/>
                    <a:pt x="1332" y="2662"/>
                  </a:cubicBezTo>
                  <a:cubicBezTo>
                    <a:pt x="2034" y="2662"/>
                    <a:pt x="2626" y="2071"/>
                    <a:pt x="2626" y="1332"/>
                  </a:cubicBezTo>
                  <a:cubicBezTo>
                    <a:pt x="2626" y="592"/>
                    <a:pt x="2034" y="1"/>
                    <a:pt x="1332" y="1"/>
                  </a:cubicBezTo>
                  <a:close/>
                </a:path>
              </a:pathLst>
            </a:custGeom>
            <a:solidFill>
              <a:srgbClr val="B0A8C6"/>
            </a:solidFill>
            <a:ln>
              <a:noFill/>
            </a:ln>
          </p:spPr>
          <p:txBody>
            <a:bodyPr spcFirstLastPara="1" wrap="square" lIns="121900" tIns="121900" rIns="121900" bIns="121900" anchor="ctr" anchorCtr="0">
              <a:noAutofit/>
            </a:bodyPr>
            <a:lstStyle/>
            <a:p>
              <a:endParaRPr sz="2400"/>
            </a:p>
          </p:txBody>
        </p:sp>
        <p:sp>
          <p:nvSpPr>
            <p:cNvPr id="1184" name="Google Shape;1184;p38"/>
            <p:cNvSpPr/>
            <p:nvPr/>
          </p:nvSpPr>
          <p:spPr>
            <a:xfrm>
              <a:off x="5377864" y="2664182"/>
              <a:ext cx="228792" cy="300118"/>
            </a:xfrm>
            <a:custGeom>
              <a:avLst/>
              <a:gdLst/>
              <a:ahLst/>
              <a:cxnLst/>
              <a:rect l="l" t="t" r="r" b="b"/>
              <a:pathLst>
                <a:path w="12571" h="16490" extrusionOk="0">
                  <a:moveTo>
                    <a:pt x="7505" y="2773"/>
                  </a:moveTo>
                  <a:cubicBezTo>
                    <a:pt x="7764" y="2773"/>
                    <a:pt x="8023" y="2921"/>
                    <a:pt x="8134" y="3106"/>
                  </a:cubicBezTo>
                  <a:lnTo>
                    <a:pt x="10130" y="6507"/>
                  </a:lnTo>
                  <a:cubicBezTo>
                    <a:pt x="10241" y="6692"/>
                    <a:pt x="10315" y="7062"/>
                    <a:pt x="10315" y="7284"/>
                  </a:cubicBezTo>
                  <a:lnTo>
                    <a:pt x="10315" y="10907"/>
                  </a:lnTo>
                  <a:cubicBezTo>
                    <a:pt x="10315" y="11129"/>
                    <a:pt x="10130" y="11313"/>
                    <a:pt x="9908" y="11313"/>
                  </a:cubicBezTo>
                  <a:lnTo>
                    <a:pt x="2662" y="9428"/>
                  </a:lnTo>
                  <a:cubicBezTo>
                    <a:pt x="2440" y="9428"/>
                    <a:pt x="2255" y="9206"/>
                    <a:pt x="2255" y="8984"/>
                  </a:cubicBezTo>
                  <a:lnTo>
                    <a:pt x="2255" y="3180"/>
                  </a:lnTo>
                  <a:cubicBezTo>
                    <a:pt x="2255" y="2958"/>
                    <a:pt x="2440" y="2773"/>
                    <a:pt x="2662" y="2773"/>
                  </a:cubicBezTo>
                  <a:close/>
                  <a:moveTo>
                    <a:pt x="1664" y="0"/>
                  </a:moveTo>
                  <a:cubicBezTo>
                    <a:pt x="1368" y="0"/>
                    <a:pt x="1146" y="222"/>
                    <a:pt x="1146" y="518"/>
                  </a:cubicBezTo>
                  <a:lnTo>
                    <a:pt x="1146" y="1110"/>
                  </a:lnTo>
                  <a:lnTo>
                    <a:pt x="740" y="1110"/>
                  </a:lnTo>
                  <a:cubicBezTo>
                    <a:pt x="333" y="1110"/>
                    <a:pt x="0" y="1442"/>
                    <a:pt x="0" y="1849"/>
                  </a:cubicBezTo>
                  <a:lnTo>
                    <a:pt x="0" y="11942"/>
                  </a:lnTo>
                  <a:lnTo>
                    <a:pt x="0" y="16489"/>
                  </a:lnTo>
                  <a:lnTo>
                    <a:pt x="3069" y="16489"/>
                  </a:lnTo>
                  <a:cubicBezTo>
                    <a:pt x="3069" y="16415"/>
                    <a:pt x="3032" y="16378"/>
                    <a:pt x="3032" y="16305"/>
                  </a:cubicBezTo>
                  <a:cubicBezTo>
                    <a:pt x="3032" y="14530"/>
                    <a:pt x="4511" y="13051"/>
                    <a:pt x="6285" y="13051"/>
                  </a:cubicBezTo>
                  <a:cubicBezTo>
                    <a:pt x="8097" y="13051"/>
                    <a:pt x="9539" y="14530"/>
                    <a:pt x="9539" y="16305"/>
                  </a:cubicBezTo>
                  <a:cubicBezTo>
                    <a:pt x="9539" y="16378"/>
                    <a:pt x="9539" y="16415"/>
                    <a:pt x="9502" y="16489"/>
                  </a:cubicBezTo>
                  <a:lnTo>
                    <a:pt x="11831" y="16489"/>
                  </a:lnTo>
                  <a:cubicBezTo>
                    <a:pt x="12237" y="16489"/>
                    <a:pt x="12570" y="16157"/>
                    <a:pt x="12570" y="15750"/>
                  </a:cubicBezTo>
                  <a:lnTo>
                    <a:pt x="12570" y="9243"/>
                  </a:lnTo>
                  <a:cubicBezTo>
                    <a:pt x="12570" y="8836"/>
                    <a:pt x="12422" y="8208"/>
                    <a:pt x="12200" y="7838"/>
                  </a:cubicBezTo>
                  <a:lnTo>
                    <a:pt x="8651" y="1775"/>
                  </a:lnTo>
                  <a:cubicBezTo>
                    <a:pt x="8429" y="1405"/>
                    <a:pt x="7949" y="1110"/>
                    <a:pt x="7542" y="1110"/>
                  </a:cubicBezTo>
                  <a:lnTo>
                    <a:pt x="2218" y="1110"/>
                  </a:lnTo>
                  <a:lnTo>
                    <a:pt x="2218" y="518"/>
                  </a:lnTo>
                  <a:cubicBezTo>
                    <a:pt x="2218" y="222"/>
                    <a:pt x="1960" y="0"/>
                    <a:pt x="1664" y="0"/>
                  </a:cubicBezTo>
                  <a:close/>
                </a:path>
              </a:pathLst>
            </a:custGeom>
            <a:solidFill>
              <a:srgbClr val="52407F"/>
            </a:solidFill>
            <a:ln>
              <a:noFill/>
            </a:ln>
          </p:spPr>
          <p:txBody>
            <a:bodyPr spcFirstLastPara="1" wrap="square" lIns="121900" tIns="121900" rIns="121900" bIns="121900" anchor="ctr" anchorCtr="0">
              <a:noAutofit/>
            </a:bodyPr>
            <a:lstStyle/>
            <a:p>
              <a:endParaRPr sz="2400"/>
            </a:p>
          </p:txBody>
        </p:sp>
        <p:sp>
          <p:nvSpPr>
            <p:cNvPr id="1185" name="Google Shape;1185;p38"/>
            <p:cNvSpPr/>
            <p:nvPr/>
          </p:nvSpPr>
          <p:spPr>
            <a:xfrm>
              <a:off x="3930763" y="2935063"/>
              <a:ext cx="31450" cy="28775"/>
            </a:xfrm>
            <a:custGeom>
              <a:avLst/>
              <a:gdLst/>
              <a:ahLst/>
              <a:cxnLst/>
              <a:rect l="l" t="t" r="r" b="b"/>
              <a:pathLst>
                <a:path w="1258" h="1151" extrusionOk="0">
                  <a:moveTo>
                    <a:pt x="631" y="0"/>
                  </a:moveTo>
                  <a:cubicBezTo>
                    <a:pt x="328" y="0"/>
                    <a:pt x="72" y="213"/>
                    <a:pt x="37" y="522"/>
                  </a:cubicBezTo>
                  <a:cubicBezTo>
                    <a:pt x="0" y="817"/>
                    <a:pt x="259" y="1113"/>
                    <a:pt x="555" y="1150"/>
                  </a:cubicBezTo>
                  <a:lnTo>
                    <a:pt x="629" y="1150"/>
                  </a:lnTo>
                  <a:cubicBezTo>
                    <a:pt x="925" y="1150"/>
                    <a:pt x="1147" y="928"/>
                    <a:pt x="1183" y="633"/>
                  </a:cubicBezTo>
                  <a:cubicBezTo>
                    <a:pt x="1257" y="337"/>
                    <a:pt x="999" y="41"/>
                    <a:pt x="703" y="4"/>
                  </a:cubicBezTo>
                  <a:cubicBezTo>
                    <a:pt x="679" y="1"/>
                    <a:pt x="655" y="0"/>
                    <a:pt x="63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6" name="Google Shape;1186;p38"/>
            <p:cNvSpPr/>
            <p:nvPr/>
          </p:nvSpPr>
          <p:spPr>
            <a:xfrm>
              <a:off x="3988063" y="2944038"/>
              <a:ext cx="31450" cy="29025"/>
            </a:xfrm>
            <a:custGeom>
              <a:avLst/>
              <a:gdLst/>
              <a:ahLst/>
              <a:cxnLst/>
              <a:rect l="l" t="t" r="r" b="b"/>
              <a:pathLst>
                <a:path w="1258" h="1161" extrusionOk="0">
                  <a:moveTo>
                    <a:pt x="611" y="0"/>
                  </a:moveTo>
                  <a:cubicBezTo>
                    <a:pt x="334" y="0"/>
                    <a:pt x="107" y="202"/>
                    <a:pt x="75" y="458"/>
                  </a:cubicBezTo>
                  <a:cubicBezTo>
                    <a:pt x="1" y="791"/>
                    <a:pt x="222" y="1087"/>
                    <a:pt x="518" y="1124"/>
                  </a:cubicBezTo>
                  <a:cubicBezTo>
                    <a:pt x="555" y="1124"/>
                    <a:pt x="592" y="1161"/>
                    <a:pt x="629" y="1161"/>
                  </a:cubicBezTo>
                  <a:cubicBezTo>
                    <a:pt x="925" y="1161"/>
                    <a:pt x="1147" y="939"/>
                    <a:pt x="1184" y="680"/>
                  </a:cubicBezTo>
                  <a:cubicBezTo>
                    <a:pt x="1258" y="348"/>
                    <a:pt x="1036" y="52"/>
                    <a:pt x="740" y="15"/>
                  </a:cubicBezTo>
                  <a:cubicBezTo>
                    <a:pt x="696" y="5"/>
                    <a:pt x="653" y="0"/>
                    <a:pt x="61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7" name="Google Shape;1187;p38"/>
            <p:cNvSpPr/>
            <p:nvPr/>
          </p:nvSpPr>
          <p:spPr>
            <a:xfrm>
              <a:off x="3873463" y="2929613"/>
              <a:ext cx="30525" cy="28675"/>
            </a:xfrm>
            <a:custGeom>
              <a:avLst/>
              <a:gdLst/>
              <a:ahLst/>
              <a:cxnLst/>
              <a:rect l="l" t="t" r="r" b="b"/>
              <a:pathLst>
                <a:path w="1221" h="1147" extrusionOk="0">
                  <a:moveTo>
                    <a:pt x="629" y="0"/>
                  </a:moveTo>
                  <a:cubicBezTo>
                    <a:pt x="333" y="0"/>
                    <a:pt x="37" y="222"/>
                    <a:pt x="37" y="555"/>
                  </a:cubicBezTo>
                  <a:cubicBezTo>
                    <a:pt x="0" y="851"/>
                    <a:pt x="259" y="1146"/>
                    <a:pt x="555" y="1146"/>
                  </a:cubicBezTo>
                  <a:lnTo>
                    <a:pt x="592" y="1146"/>
                  </a:lnTo>
                  <a:cubicBezTo>
                    <a:pt x="925" y="1146"/>
                    <a:pt x="1146" y="925"/>
                    <a:pt x="1183" y="629"/>
                  </a:cubicBezTo>
                  <a:cubicBezTo>
                    <a:pt x="1220" y="296"/>
                    <a:pt x="961" y="37"/>
                    <a:pt x="62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8" name="Google Shape;1188;p38"/>
            <p:cNvSpPr/>
            <p:nvPr/>
          </p:nvSpPr>
          <p:spPr>
            <a:xfrm>
              <a:off x="3698763" y="2935063"/>
              <a:ext cx="30525" cy="28775"/>
            </a:xfrm>
            <a:custGeom>
              <a:avLst/>
              <a:gdLst/>
              <a:ahLst/>
              <a:cxnLst/>
              <a:rect l="l" t="t" r="r" b="b"/>
              <a:pathLst>
                <a:path w="1221" h="1151" extrusionOk="0">
                  <a:moveTo>
                    <a:pt x="620" y="0"/>
                  </a:moveTo>
                  <a:cubicBezTo>
                    <a:pt x="598" y="0"/>
                    <a:pt x="577" y="1"/>
                    <a:pt x="555" y="4"/>
                  </a:cubicBezTo>
                  <a:cubicBezTo>
                    <a:pt x="223" y="41"/>
                    <a:pt x="1" y="337"/>
                    <a:pt x="38" y="633"/>
                  </a:cubicBezTo>
                  <a:cubicBezTo>
                    <a:pt x="75" y="928"/>
                    <a:pt x="334" y="1150"/>
                    <a:pt x="629" y="1150"/>
                  </a:cubicBezTo>
                  <a:lnTo>
                    <a:pt x="703" y="1150"/>
                  </a:lnTo>
                  <a:cubicBezTo>
                    <a:pt x="999" y="1113"/>
                    <a:pt x="1221" y="817"/>
                    <a:pt x="1184" y="522"/>
                  </a:cubicBezTo>
                  <a:cubicBezTo>
                    <a:pt x="1150" y="213"/>
                    <a:pt x="893" y="0"/>
                    <a:pt x="62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9" name="Google Shape;1189;p38"/>
            <p:cNvSpPr/>
            <p:nvPr/>
          </p:nvSpPr>
          <p:spPr>
            <a:xfrm>
              <a:off x="3584163" y="2956013"/>
              <a:ext cx="31450" cy="28150"/>
            </a:xfrm>
            <a:custGeom>
              <a:avLst/>
              <a:gdLst/>
              <a:ahLst/>
              <a:cxnLst/>
              <a:rect l="l" t="t" r="r" b="b"/>
              <a:pathLst>
                <a:path w="1258" h="1126" extrusionOk="0">
                  <a:moveTo>
                    <a:pt x="627" y="0"/>
                  </a:moveTo>
                  <a:cubicBezTo>
                    <a:pt x="580" y="0"/>
                    <a:pt x="531" y="5"/>
                    <a:pt x="481" y="16"/>
                  </a:cubicBezTo>
                  <a:cubicBezTo>
                    <a:pt x="185" y="90"/>
                    <a:pt x="0" y="386"/>
                    <a:pt x="74" y="719"/>
                  </a:cubicBezTo>
                  <a:cubicBezTo>
                    <a:pt x="148" y="978"/>
                    <a:pt x="370" y="1126"/>
                    <a:pt x="629" y="1126"/>
                  </a:cubicBezTo>
                  <a:lnTo>
                    <a:pt x="777" y="1126"/>
                  </a:lnTo>
                  <a:cubicBezTo>
                    <a:pt x="1073" y="1052"/>
                    <a:pt x="1257" y="756"/>
                    <a:pt x="1183" y="423"/>
                  </a:cubicBezTo>
                  <a:cubicBezTo>
                    <a:pt x="1121" y="171"/>
                    <a:pt x="897" y="0"/>
                    <a:pt x="62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90" name="Google Shape;1190;p38"/>
            <p:cNvSpPr/>
            <p:nvPr/>
          </p:nvSpPr>
          <p:spPr>
            <a:xfrm>
              <a:off x="3756988" y="2929613"/>
              <a:ext cx="29600" cy="29600"/>
            </a:xfrm>
            <a:custGeom>
              <a:avLst/>
              <a:gdLst/>
              <a:ahLst/>
              <a:cxnLst/>
              <a:rect l="l" t="t" r="r" b="b"/>
              <a:pathLst>
                <a:path w="1184" h="1184" extrusionOk="0">
                  <a:moveTo>
                    <a:pt x="555" y="0"/>
                  </a:moveTo>
                  <a:cubicBezTo>
                    <a:pt x="260" y="37"/>
                    <a:pt x="1" y="296"/>
                    <a:pt x="38" y="629"/>
                  </a:cubicBezTo>
                  <a:cubicBezTo>
                    <a:pt x="38" y="925"/>
                    <a:pt x="297" y="1183"/>
                    <a:pt x="592" y="1183"/>
                  </a:cubicBezTo>
                  <a:cubicBezTo>
                    <a:pt x="629" y="1183"/>
                    <a:pt x="629" y="1146"/>
                    <a:pt x="629" y="1146"/>
                  </a:cubicBezTo>
                  <a:cubicBezTo>
                    <a:pt x="962" y="1146"/>
                    <a:pt x="1184" y="888"/>
                    <a:pt x="1184" y="555"/>
                  </a:cubicBezTo>
                  <a:cubicBezTo>
                    <a:pt x="1147" y="222"/>
                    <a:pt x="888" y="0"/>
                    <a:pt x="55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91" name="Google Shape;1191;p38"/>
            <p:cNvSpPr/>
            <p:nvPr/>
          </p:nvSpPr>
          <p:spPr>
            <a:xfrm>
              <a:off x="3641463" y="2943363"/>
              <a:ext cx="30525" cy="28775"/>
            </a:xfrm>
            <a:custGeom>
              <a:avLst/>
              <a:gdLst/>
              <a:ahLst/>
              <a:cxnLst/>
              <a:rect l="l" t="t" r="r" b="b"/>
              <a:pathLst>
                <a:path w="1221" h="1151" extrusionOk="0">
                  <a:moveTo>
                    <a:pt x="583" y="1"/>
                  </a:moveTo>
                  <a:cubicBezTo>
                    <a:pt x="562" y="1"/>
                    <a:pt x="540" y="2"/>
                    <a:pt x="518" y="5"/>
                  </a:cubicBezTo>
                  <a:cubicBezTo>
                    <a:pt x="185" y="79"/>
                    <a:pt x="1" y="375"/>
                    <a:pt x="38" y="707"/>
                  </a:cubicBezTo>
                  <a:cubicBezTo>
                    <a:pt x="112" y="966"/>
                    <a:pt x="333" y="1151"/>
                    <a:pt x="629" y="1151"/>
                  </a:cubicBezTo>
                  <a:lnTo>
                    <a:pt x="703" y="1151"/>
                  </a:lnTo>
                  <a:cubicBezTo>
                    <a:pt x="1036" y="1114"/>
                    <a:pt x="1221" y="818"/>
                    <a:pt x="1184" y="485"/>
                  </a:cubicBezTo>
                  <a:cubicBezTo>
                    <a:pt x="1115" y="211"/>
                    <a:pt x="856" y="1"/>
                    <a:pt x="58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92" name="Google Shape;1192;p38"/>
            <p:cNvSpPr/>
            <p:nvPr/>
          </p:nvSpPr>
          <p:spPr>
            <a:xfrm>
              <a:off x="3815238" y="2926738"/>
              <a:ext cx="29600" cy="28775"/>
            </a:xfrm>
            <a:custGeom>
              <a:avLst/>
              <a:gdLst/>
              <a:ahLst/>
              <a:cxnLst/>
              <a:rect l="l" t="t" r="r" b="b"/>
              <a:pathLst>
                <a:path w="1184" h="1151" extrusionOk="0">
                  <a:moveTo>
                    <a:pt x="618" y="1"/>
                  </a:moveTo>
                  <a:cubicBezTo>
                    <a:pt x="597" y="1"/>
                    <a:pt x="576" y="2"/>
                    <a:pt x="555" y="4"/>
                  </a:cubicBezTo>
                  <a:cubicBezTo>
                    <a:pt x="259" y="4"/>
                    <a:pt x="0" y="300"/>
                    <a:pt x="37" y="596"/>
                  </a:cubicBezTo>
                  <a:cubicBezTo>
                    <a:pt x="37" y="929"/>
                    <a:pt x="296" y="1150"/>
                    <a:pt x="592" y="1150"/>
                  </a:cubicBezTo>
                  <a:lnTo>
                    <a:pt x="629" y="1150"/>
                  </a:lnTo>
                  <a:cubicBezTo>
                    <a:pt x="961" y="1150"/>
                    <a:pt x="1183" y="855"/>
                    <a:pt x="1183" y="522"/>
                  </a:cubicBezTo>
                  <a:cubicBezTo>
                    <a:pt x="1149" y="245"/>
                    <a:pt x="920" y="1"/>
                    <a:pt x="61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93" name="Google Shape;1193;p38"/>
            <p:cNvSpPr/>
            <p:nvPr/>
          </p:nvSpPr>
          <p:spPr>
            <a:xfrm>
              <a:off x="3647013" y="2632913"/>
              <a:ext cx="484350" cy="277300"/>
            </a:xfrm>
            <a:custGeom>
              <a:avLst/>
              <a:gdLst/>
              <a:ahLst/>
              <a:cxnLst/>
              <a:rect l="l" t="t" r="r" b="b"/>
              <a:pathLst>
                <a:path w="19374" h="11092" extrusionOk="0">
                  <a:moveTo>
                    <a:pt x="0" y="1"/>
                  </a:moveTo>
                  <a:lnTo>
                    <a:pt x="0" y="11092"/>
                  </a:lnTo>
                  <a:lnTo>
                    <a:pt x="19373" y="11092"/>
                  </a:lnTo>
                  <a:lnTo>
                    <a:pt x="19373" y="1"/>
                  </a:ln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194" name="Google Shape;1194;p38"/>
            <p:cNvSpPr/>
            <p:nvPr/>
          </p:nvSpPr>
          <p:spPr>
            <a:xfrm>
              <a:off x="3671038" y="2657863"/>
              <a:ext cx="436275" cy="227400"/>
            </a:xfrm>
            <a:custGeom>
              <a:avLst/>
              <a:gdLst/>
              <a:ahLst/>
              <a:cxnLst/>
              <a:rect l="l" t="t" r="r" b="b"/>
              <a:pathLst>
                <a:path w="17451" h="9096" extrusionOk="0">
                  <a:moveTo>
                    <a:pt x="1" y="1"/>
                  </a:moveTo>
                  <a:lnTo>
                    <a:pt x="1" y="9096"/>
                  </a:lnTo>
                  <a:lnTo>
                    <a:pt x="17451" y="9096"/>
                  </a:lnTo>
                  <a:lnTo>
                    <a:pt x="17451" y="1"/>
                  </a:lnTo>
                  <a:close/>
                </a:path>
              </a:pathLst>
            </a:custGeom>
            <a:solidFill>
              <a:srgbClr val="69BEBC"/>
            </a:solidFill>
            <a:ln>
              <a:noFill/>
            </a:ln>
          </p:spPr>
          <p:txBody>
            <a:bodyPr spcFirstLastPara="1" wrap="square" lIns="121900" tIns="121900" rIns="121900" bIns="121900" anchor="ctr" anchorCtr="0">
              <a:noAutofit/>
            </a:bodyPr>
            <a:lstStyle/>
            <a:p>
              <a:endParaRPr sz="2400"/>
            </a:p>
          </p:txBody>
        </p:sp>
        <p:sp>
          <p:nvSpPr>
            <p:cNvPr id="1195" name="Google Shape;1195;p38"/>
            <p:cNvSpPr/>
            <p:nvPr/>
          </p:nvSpPr>
          <p:spPr>
            <a:xfrm>
              <a:off x="3661788" y="2655088"/>
              <a:ext cx="54575" cy="54575"/>
            </a:xfrm>
            <a:custGeom>
              <a:avLst/>
              <a:gdLst/>
              <a:ahLst/>
              <a:cxnLst/>
              <a:rect l="l" t="t" r="r" b="b"/>
              <a:pathLst>
                <a:path w="2183" h="2183" extrusionOk="0">
                  <a:moveTo>
                    <a:pt x="1" y="1"/>
                  </a:moveTo>
                  <a:lnTo>
                    <a:pt x="1" y="2108"/>
                  </a:lnTo>
                  <a:cubicBezTo>
                    <a:pt x="112" y="2145"/>
                    <a:pt x="223" y="2182"/>
                    <a:pt x="371" y="2182"/>
                  </a:cubicBezTo>
                  <a:cubicBezTo>
                    <a:pt x="1369" y="2182"/>
                    <a:pt x="2182" y="1258"/>
                    <a:pt x="2182" y="112"/>
                  </a:cubicBezTo>
                  <a:cubicBezTo>
                    <a:pt x="2182" y="75"/>
                    <a:pt x="2182" y="38"/>
                    <a:pt x="2182" y="1"/>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196" name="Google Shape;1196;p38"/>
            <p:cNvSpPr/>
            <p:nvPr/>
          </p:nvSpPr>
          <p:spPr>
            <a:xfrm>
              <a:off x="4057388" y="2650488"/>
              <a:ext cx="51775" cy="59175"/>
            </a:xfrm>
            <a:custGeom>
              <a:avLst/>
              <a:gdLst/>
              <a:ahLst/>
              <a:cxnLst/>
              <a:rect l="l" t="t" r="r" b="b"/>
              <a:pathLst>
                <a:path w="2071" h="2367" extrusionOk="0">
                  <a:moveTo>
                    <a:pt x="37" y="0"/>
                  </a:moveTo>
                  <a:cubicBezTo>
                    <a:pt x="37" y="74"/>
                    <a:pt x="0" y="185"/>
                    <a:pt x="0" y="296"/>
                  </a:cubicBezTo>
                  <a:cubicBezTo>
                    <a:pt x="0" y="1442"/>
                    <a:pt x="851" y="2366"/>
                    <a:pt x="1849" y="2366"/>
                  </a:cubicBezTo>
                  <a:cubicBezTo>
                    <a:pt x="1923" y="2366"/>
                    <a:pt x="1997" y="2329"/>
                    <a:pt x="2071" y="2329"/>
                  </a:cubicBezTo>
                  <a:lnTo>
                    <a:pt x="2071" y="0"/>
                  </a:ln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197" name="Google Shape;1197;p38"/>
            <p:cNvSpPr/>
            <p:nvPr/>
          </p:nvSpPr>
          <p:spPr>
            <a:xfrm>
              <a:off x="3669188" y="2834413"/>
              <a:ext cx="48100" cy="62875"/>
            </a:xfrm>
            <a:custGeom>
              <a:avLst/>
              <a:gdLst/>
              <a:ahLst/>
              <a:cxnLst/>
              <a:rect l="l" t="t" r="r" b="b"/>
              <a:pathLst>
                <a:path w="1924" h="2515" extrusionOk="0">
                  <a:moveTo>
                    <a:pt x="1" y="0"/>
                  </a:moveTo>
                  <a:lnTo>
                    <a:pt x="1" y="2514"/>
                  </a:lnTo>
                  <a:lnTo>
                    <a:pt x="1849" y="2514"/>
                  </a:lnTo>
                  <a:cubicBezTo>
                    <a:pt x="1886" y="2366"/>
                    <a:pt x="1923" y="2219"/>
                    <a:pt x="1923" y="2034"/>
                  </a:cubicBezTo>
                  <a:cubicBezTo>
                    <a:pt x="1923" y="925"/>
                    <a:pt x="1073" y="0"/>
                    <a:pt x="75" y="0"/>
                  </a:cubicBezTo>
                  <a:close/>
                </a:path>
              </a:pathLst>
            </a:custGeom>
            <a:solidFill>
              <a:srgbClr val="217701"/>
            </a:solidFill>
            <a:ln>
              <a:noFill/>
            </a:ln>
          </p:spPr>
          <p:txBody>
            <a:bodyPr spcFirstLastPara="1" wrap="square" lIns="121900" tIns="121900" rIns="121900" bIns="121900" anchor="ctr" anchorCtr="0">
              <a:noAutofit/>
            </a:bodyPr>
            <a:lstStyle/>
            <a:p>
              <a:endParaRPr sz="2400"/>
            </a:p>
          </p:txBody>
        </p:sp>
        <p:sp>
          <p:nvSpPr>
            <p:cNvPr id="1198" name="Google Shape;1198;p38"/>
            <p:cNvSpPr/>
            <p:nvPr/>
          </p:nvSpPr>
          <p:spPr>
            <a:xfrm>
              <a:off x="4057388" y="2834413"/>
              <a:ext cx="61950" cy="62875"/>
            </a:xfrm>
            <a:custGeom>
              <a:avLst/>
              <a:gdLst/>
              <a:ahLst/>
              <a:cxnLst/>
              <a:rect l="l" t="t" r="r" b="b"/>
              <a:pathLst>
                <a:path w="2478" h="2515" extrusionOk="0">
                  <a:moveTo>
                    <a:pt x="1849" y="0"/>
                  </a:moveTo>
                  <a:cubicBezTo>
                    <a:pt x="851" y="0"/>
                    <a:pt x="0" y="925"/>
                    <a:pt x="0" y="2071"/>
                  </a:cubicBezTo>
                  <a:cubicBezTo>
                    <a:pt x="0" y="2219"/>
                    <a:pt x="37" y="2366"/>
                    <a:pt x="74" y="2514"/>
                  </a:cubicBezTo>
                  <a:lnTo>
                    <a:pt x="2477" y="2514"/>
                  </a:lnTo>
                  <a:lnTo>
                    <a:pt x="2477" y="148"/>
                  </a:lnTo>
                  <a:cubicBezTo>
                    <a:pt x="2293" y="37"/>
                    <a:pt x="2071" y="0"/>
                    <a:pt x="1849" y="0"/>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199" name="Google Shape;1199;p38"/>
            <p:cNvSpPr/>
            <p:nvPr/>
          </p:nvSpPr>
          <p:spPr>
            <a:xfrm>
              <a:off x="3767163" y="2668963"/>
              <a:ext cx="243100" cy="206150"/>
            </a:xfrm>
            <a:custGeom>
              <a:avLst/>
              <a:gdLst/>
              <a:ahLst/>
              <a:cxnLst/>
              <a:rect l="l" t="t" r="r" b="b"/>
              <a:pathLst>
                <a:path w="9724" h="8246" extrusionOk="0">
                  <a:moveTo>
                    <a:pt x="4881" y="1"/>
                  </a:moveTo>
                  <a:cubicBezTo>
                    <a:pt x="2182" y="1"/>
                    <a:pt x="1" y="1849"/>
                    <a:pt x="1" y="4104"/>
                  </a:cubicBezTo>
                  <a:cubicBezTo>
                    <a:pt x="1" y="6396"/>
                    <a:pt x="2182" y="8245"/>
                    <a:pt x="4881" y="8245"/>
                  </a:cubicBezTo>
                  <a:cubicBezTo>
                    <a:pt x="7543" y="8245"/>
                    <a:pt x="9724" y="6396"/>
                    <a:pt x="9724" y="4104"/>
                  </a:cubicBezTo>
                  <a:cubicBezTo>
                    <a:pt x="9724" y="1849"/>
                    <a:pt x="7543" y="1"/>
                    <a:pt x="4881" y="1"/>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0" name="Google Shape;1200;p38"/>
            <p:cNvSpPr/>
            <p:nvPr/>
          </p:nvSpPr>
          <p:spPr>
            <a:xfrm>
              <a:off x="3841113" y="2705938"/>
              <a:ext cx="89675" cy="140500"/>
            </a:xfrm>
            <a:custGeom>
              <a:avLst/>
              <a:gdLst/>
              <a:ahLst/>
              <a:cxnLst/>
              <a:rect l="l" t="t" r="r" b="b"/>
              <a:pathLst>
                <a:path w="3587" h="5620" extrusionOk="0">
                  <a:moveTo>
                    <a:pt x="1331" y="0"/>
                  </a:moveTo>
                  <a:lnTo>
                    <a:pt x="1331" y="481"/>
                  </a:lnTo>
                  <a:lnTo>
                    <a:pt x="888" y="481"/>
                  </a:lnTo>
                  <a:lnTo>
                    <a:pt x="37" y="1294"/>
                  </a:lnTo>
                  <a:lnTo>
                    <a:pt x="37" y="2219"/>
                  </a:lnTo>
                  <a:lnTo>
                    <a:pt x="333" y="2736"/>
                  </a:lnTo>
                  <a:lnTo>
                    <a:pt x="2440" y="3624"/>
                  </a:lnTo>
                  <a:lnTo>
                    <a:pt x="2514" y="3808"/>
                  </a:lnTo>
                  <a:lnTo>
                    <a:pt x="2514" y="3993"/>
                  </a:lnTo>
                  <a:lnTo>
                    <a:pt x="2292" y="4215"/>
                  </a:lnTo>
                  <a:lnTo>
                    <a:pt x="1146" y="4215"/>
                  </a:lnTo>
                  <a:lnTo>
                    <a:pt x="296" y="3919"/>
                  </a:lnTo>
                  <a:lnTo>
                    <a:pt x="0" y="4844"/>
                  </a:lnTo>
                  <a:lnTo>
                    <a:pt x="962" y="5176"/>
                  </a:lnTo>
                  <a:lnTo>
                    <a:pt x="1331" y="5176"/>
                  </a:lnTo>
                  <a:lnTo>
                    <a:pt x="1331" y="5620"/>
                  </a:lnTo>
                  <a:lnTo>
                    <a:pt x="2255" y="5620"/>
                  </a:lnTo>
                  <a:lnTo>
                    <a:pt x="2255" y="5176"/>
                  </a:lnTo>
                  <a:lnTo>
                    <a:pt x="2699" y="5176"/>
                  </a:lnTo>
                  <a:lnTo>
                    <a:pt x="3549" y="4326"/>
                  </a:lnTo>
                  <a:lnTo>
                    <a:pt x="3549" y="3439"/>
                  </a:lnTo>
                  <a:lnTo>
                    <a:pt x="3254" y="2921"/>
                  </a:lnTo>
                  <a:lnTo>
                    <a:pt x="1146" y="1997"/>
                  </a:lnTo>
                  <a:lnTo>
                    <a:pt x="1072" y="1812"/>
                  </a:lnTo>
                  <a:lnTo>
                    <a:pt x="1072" y="1664"/>
                  </a:lnTo>
                  <a:lnTo>
                    <a:pt x="1294" y="1442"/>
                  </a:lnTo>
                  <a:lnTo>
                    <a:pt x="2440" y="1442"/>
                  </a:lnTo>
                  <a:lnTo>
                    <a:pt x="3254" y="1738"/>
                  </a:lnTo>
                  <a:lnTo>
                    <a:pt x="3586" y="814"/>
                  </a:lnTo>
                  <a:lnTo>
                    <a:pt x="2625" y="481"/>
                  </a:lnTo>
                  <a:lnTo>
                    <a:pt x="2255" y="481"/>
                  </a:lnTo>
                  <a:lnTo>
                    <a:pt x="2255" y="0"/>
                  </a:lnTo>
                  <a:close/>
                </a:path>
              </a:pathLst>
            </a:custGeom>
            <a:solidFill>
              <a:srgbClr val="69BEBC"/>
            </a:solidFill>
            <a:ln>
              <a:noFill/>
            </a:ln>
          </p:spPr>
          <p:txBody>
            <a:bodyPr spcFirstLastPara="1" wrap="square" lIns="121900" tIns="121900" rIns="121900" bIns="121900" anchor="ctr" anchorCtr="0">
              <a:noAutofit/>
            </a:bodyPr>
            <a:lstStyle/>
            <a:p>
              <a:endParaRPr sz="2400"/>
            </a:p>
          </p:txBody>
        </p:sp>
        <p:sp>
          <p:nvSpPr>
            <p:cNvPr id="1201" name="Google Shape;1201;p38"/>
            <p:cNvSpPr/>
            <p:nvPr/>
          </p:nvSpPr>
          <p:spPr>
            <a:xfrm>
              <a:off x="3584163" y="2736438"/>
              <a:ext cx="484350" cy="277300"/>
            </a:xfrm>
            <a:custGeom>
              <a:avLst/>
              <a:gdLst/>
              <a:ahLst/>
              <a:cxnLst/>
              <a:rect l="l" t="t" r="r" b="b"/>
              <a:pathLst>
                <a:path w="19374" h="11092" extrusionOk="0">
                  <a:moveTo>
                    <a:pt x="0" y="0"/>
                  </a:moveTo>
                  <a:lnTo>
                    <a:pt x="0" y="11092"/>
                  </a:lnTo>
                  <a:lnTo>
                    <a:pt x="19373" y="11092"/>
                  </a:lnTo>
                  <a:lnTo>
                    <a:pt x="19373" y="0"/>
                  </a:ln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2" name="Google Shape;1202;p38"/>
            <p:cNvSpPr/>
            <p:nvPr/>
          </p:nvSpPr>
          <p:spPr>
            <a:xfrm>
              <a:off x="3608188" y="2761388"/>
              <a:ext cx="436275" cy="227400"/>
            </a:xfrm>
            <a:custGeom>
              <a:avLst/>
              <a:gdLst/>
              <a:ahLst/>
              <a:cxnLst/>
              <a:rect l="l" t="t" r="r" b="b"/>
              <a:pathLst>
                <a:path w="17451" h="9096" extrusionOk="0">
                  <a:moveTo>
                    <a:pt x="1" y="1"/>
                  </a:moveTo>
                  <a:lnTo>
                    <a:pt x="1" y="9095"/>
                  </a:lnTo>
                  <a:lnTo>
                    <a:pt x="17451" y="9095"/>
                  </a:lnTo>
                  <a:lnTo>
                    <a:pt x="17451" y="1"/>
                  </a:lnTo>
                  <a:close/>
                </a:path>
              </a:pathLst>
            </a:custGeom>
            <a:solidFill>
              <a:srgbClr val="69BEBC"/>
            </a:solidFill>
            <a:ln>
              <a:noFill/>
            </a:ln>
          </p:spPr>
          <p:txBody>
            <a:bodyPr spcFirstLastPara="1" wrap="square" lIns="121900" tIns="121900" rIns="121900" bIns="121900" anchor="ctr" anchorCtr="0">
              <a:noAutofit/>
            </a:bodyPr>
            <a:lstStyle/>
            <a:p>
              <a:endParaRPr sz="2400"/>
            </a:p>
          </p:txBody>
        </p:sp>
        <p:sp>
          <p:nvSpPr>
            <p:cNvPr id="1203" name="Google Shape;1203;p38"/>
            <p:cNvSpPr/>
            <p:nvPr/>
          </p:nvSpPr>
          <p:spPr>
            <a:xfrm>
              <a:off x="3598938" y="2758613"/>
              <a:ext cx="54575" cy="53650"/>
            </a:xfrm>
            <a:custGeom>
              <a:avLst/>
              <a:gdLst/>
              <a:ahLst/>
              <a:cxnLst/>
              <a:rect l="l" t="t" r="r" b="b"/>
              <a:pathLst>
                <a:path w="2183" h="2146" extrusionOk="0">
                  <a:moveTo>
                    <a:pt x="1" y="1"/>
                  </a:moveTo>
                  <a:lnTo>
                    <a:pt x="1" y="2108"/>
                  </a:lnTo>
                  <a:cubicBezTo>
                    <a:pt x="112" y="2145"/>
                    <a:pt x="223" y="2145"/>
                    <a:pt x="371" y="2145"/>
                  </a:cubicBezTo>
                  <a:cubicBezTo>
                    <a:pt x="1369" y="2145"/>
                    <a:pt x="2182" y="1221"/>
                    <a:pt x="2182" y="112"/>
                  </a:cubicBezTo>
                  <a:cubicBezTo>
                    <a:pt x="2182" y="75"/>
                    <a:pt x="2182" y="38"/>
                    <a:pt x="2182" y="1"/>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4" name="Google Shape;1204;p38"/>
            <p:cNvSpPr/>
            <p:nvPr/>
          </p:nvSpPr>
          <p:spPr>
            <a:xfrm>
              <a:off x="3994538" y="2753063"/>
              <a:ext cx="52700" cy="59200"/>
            </a:xfrm>
            <a:custGeom>
              <a:avLst/>
              <a:gdLst/>
              <a:ahLst/>
              <a:cxnLst/>
              <a:rect l="l" t="t" r="r" b="b"/>
              <a:pathLst>
                <a:path w="2108" h="2368" extrusionOk="0">
                  <a:moveTo>
                    <a:pt x="37" y="1"/>
                  </a:moveTo>
                  <a:cubicBezTo>
                    <a:pt x="37" y="112"/>
                    <a:pt x="0" y="223"/>
                    <a:pt x="0" y="334"/>
                  </a:cubicBezTo>
                  <a:cubicBezTo>
                    <a:pt x="0" y="1443"/>
                    <a:pt x="851" y="2367"/>
                    <a:pt x="1849" y="2367"/>
                  </a:cubicBezTo>
                  <a:cubicBezTo>
                    <a:pt x="1923" y="2367"/>
                    <a:pt x="2034" y="2367"/>
                    <a:pt x="2108" y="2330"/>
                  </a:cubicBezTo>
                  <a:lnTo>
                    <a:pt x="2108" y="1"/>
                  </a:ln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5" name="Google Shape;1205;p38"/>
            <p:cNvSpPr/>
            <p:nvPr/>
          </p:nvSpPr>
          <p:spPr>
            <a:xfrm>
              <a:off x="3606338" y="2937013"/>
              <a:ext cx="48100" cy="62875"/>
            </a:xfrm>
            <a:custGeom>
              <a:avLst/>
              <a:gdLst/>
              <a:ahLst/>
              <a:cxnLst/>
              <a:rect l="l" t="t" r="r" b="b"/>
              <a:pathLst>
                <a:path w="1924" h="2515" extrusionOk="0">
                  <a:moveTo>
                    <a:pt x="1" y="0"/>
                  </a:moveTo>
                  <a:lnTo>
                    <a:pt x="1" y="2514"/>
                  </a:lnTo>
                  <a:lnTo>
                    <a:pt x="1849" y="2514"/>
                  </a:lnTo>
                  <a:cubicBezTo>
                    <a:pt x="1886" y="2366"/>
                    <a:pt x="1923" y="2218"/>
                    <a:pt x="1923" y="2070"/>
                  </a:cubicBezTo>
                  <a:cubicBezTo>
                    <a:pt x="1923" y="924"/>
                    <a:pt x="1073" y="0"/>
                    <a:pt x="75" y="0"/>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6" name="Google Shape;1206;p38"/>
            <p:cNvSpPr/>
            <p:nvPr/>
          </p:nvSpPr>
          <p:spPr>
            <a:xfrm>
              <a:off x="3994538" y="2937013"/>
              <a:ext cx="61950" cy="62875"/>
            </a:xfrm>
            <a:custGeom>
              <a:avLst/>
              <a:gdLst/>
              <a:ahLst/>
              <a:cxnLst/>
              <a:rect l="l" t="t" r="r" b="b"/>
              <a:pathLst>
                <a:path w="2478" h="2515" extrusionOk="0">
                  <a:moveTo>
                    <a:pt x="1849" y="0"/>
                  </a:moveTo>
                  <a:cubicBezTo>
                    <a:pt x="851" y="0"/>
                    <a:pt x="0" y="924"/>
                    <a:pt x="0" y="2070"/>
                  </a:cubicBezTo>
                  <a:cubicBezTo>
                    <a:pt x="0" y="2218"/>
                    <a:pt x="37" y="2366"/>
                    <a:pt x="74" y="2514"/>
                  </a:cubicBezTo>
                  <a:lnTo>
                    <a:pt x="2477" y="2514"/>
                  </a:lnTo>
                  <a:lnTo>
                    <a:pt x="2477" y="148"/>
                  </a:lnTo>
                  <a:cubicBezTo>
                    <a:pt x="2293" y="74"/>
                    <a:pt x="2071" y="0"/>
                    <a:pt x="1849" y="0"/>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7" name="Google Shape;1207;p38"/>
            <p:cNvSpPr/>
            <p:nvPr/>
          </p:nvSpPr>
          <p:spPr>
            <a:xfrm>
              <a:off x="3705238" y="2771563"/>
              <a:ext cx="242175" cy="206125"/>
            </a:xfrm>
            <a:custGeom>
              <a:avLst/>
              <a:gdLst/>
              <a:ahLst/>
              <a:cxnLst/>
              <a:rect l="l" t="t" r="r" b="b"/>
              <a:pathLst>
                <a:path w="9687" h="8245" extrusionOk="0">
                  <a:moveTo>
                    <a:pt x="4844" y="0"/>
                  </a:moveTo>
                  <a:cubicBezTo>
                    <a:pt x="2145" y="0"/>
                    <a:pt x="1" y="1849"/>
                    <a:pt x="1" y="4141"/>
                  </a:cubicBezTo>
                  <a:cubicBezTo>
                    <a:pt x="1" y="6396"/>
                    <a:pt x="2145" y="8245"/>
                    <a:pt x="4844" y="8245"/>
                  </a:cubicBezTo>
                  <a:cubicBezTo>
                    <a:pt x="7506" y="8245"/>
                    <a:pt x="9687" y="6396"/>
                    <a:pt x="9687" y="4141"/>
                  </a:cubicBezTo>
                  <a:cubicBezTo>
                    <a:pt x="9687" y="1849"/>
                    <a:pt x="7506" y="0"/>
                    <a:pt x="4844" y="0"/>
                  </a:cubicBezTo>
                  <a:close/>
                </a:path>
              </a:pathLst>
            </a:custGeom>
            <a:solidFill>
              <a:srgbClr val="197F7E"/>
            </a:solidFill>
            <a:ln>
              <a:noFill/>
            </a:ln>
          </p:spPr>
          <p:txBody>
            <a:bodyPr spcFirstLastPara="1" wrap="square" lIns="121900" tIns="121900" rIns="121900" bIns="121900" anchor="ctr" anchorCtr="0">
              <a:noAutofit/>
            </a:bodyPr>
            <a:lstStyle/>
            <a:p>
              <a:endParaRPr sz="2400"/>
            </a:p>
          </p:txBody>
        </p:sp>
        <p:sp>
          <p:nvSpPr>
            <p:cNvPr id="1208" name="Google Shape;1208;p38"/>
            <p:cNvSpPr/>
            <p:nvPr/>
          </p:nvSpPr>
          <p:spPr>
            <a:xfrm>
              <a:off x="3778263" y="2809463"/>
              <a:ext cx="89675" cy="140500"/>
            </a:xfrm>
            <a:custGeom>
              <a:avLst/>
              <a:gdLst/>
              <a:ahLst/>
              <a:cxnLst/>
              <a:rect l="l" t="t" r="r" b="b"/>
              <a:pathLst>
                <a:path w="3587" h="5620" extrusionOk="0">
                  <a:moveTo>
                    <a:pt x="1331" y="0"/>
                  </a:moveTo>
                  <a:lnTo>
                    <a:pt x="1331" y="444"/>
                  </a:lnTo>
                  <a:lnTo>
                    <a:pt x="888" y="444"/>
                  </a:lnTo>
                  <a:lnTo>
                    <a:pt x="37" y="1294"/>
                  </a:lnTo>
                  <a:lnTo>
                    <a:pt x="37" y="2181"/>
                  </a:lnTo>
                  <a:lnTo>
                    <a:pt x="333" y="2699"/>
                  </a:lnTo>
                  <a:lnTo>
                    <a:pt x="2440" y="3623"/>
                  </a:lnTo>
                  <a:lnTo>
                    <a:pt x="2514" y="3808"/>
                  </a:lnTo>
                  <a:lnTo>
                    <a:pt x="2514" y="3956"/>
                  </a:lnTo>
                  <a:lnTo>
                    <a:pt x="2292" y="4178"/>
                  </a:lnTo>
                  <a:lnTo>
                    <a:pt x="1146" y="4178"/>
                  </a:lnTo>
                  <a:lnTo>
                    <a:pt x="296" y="3919"/>
                  </a:lnTo>
                  <a:lnTo>
                    <a:pt x="0" y="4806"/>
                  </a:lnTo>
                  <a:lnTo>
                    <a:pt x="962" y="5139"/>
                  </a:lnTo>
                  <a:lnTo>
                    <a:pt x="1331" y="5139"/>
                  </a:lnTo>
                  <a:lnTo>
                    <a:pt x="1331" y="5620"/>
                  </a:lnTo>
                  <a:lnTo>
                    <a:pt x="2255" y="5620"/>
                  </a:lnTo>
                  <a:lnTo>
                    <a:pt x="2255" y="5139"/>
                  </a:lnTo>
                  <a:lnTo>
                    <a:pt x="2699" y="5139"/>
                  </a:lnTo>
                  <a:lnTo>
                    <a:pt x="3549" y="4289"/>
                  </a:lnTo>
                  <a:lnTo>
                    <a:pt x="3549" y="3401"/>
                  </a:lnTo>
                  <a:lnTo>
                    <a:pt x="3254" y="2884"/>
                  </a:lnTo>
                  <a:lnTo>
                    <a:pt x="1146" y="1997"/>
                  </a:lnTo>
                  <a:lnTo>
                    <a:pt x="1072" y="1812"/>
                  </a:lnTo>
                  <a:lnTo>
                    <a:pt x="1072" y="1627"/>
                  </a:lnTo>
                  <a:lnTo>
                    <a:pt x="1294" y="1405"/>
                  </a:lnTo>
                  <a:lnTo>
                    <a:pt x="2440" y="1405"/>
                  </a:lnTo>
                  <a:lnTo>
                    <a:pt x="3254" y="1701"/>
                  </a:lnTo>
                  <a:lnTo>
                    <a:pt x="3586" y="776"/>
                  </a:lnTo>
                  <a:lnTo>
                    <a:pt x="2625" y="444"/>
                  </a:lnTo>
                  <a:lnTo>
                    <a:pt x="2255" y="444"/>
                  </a:lnTo>
                  <a:lnTo>
                    <a:pt x="2255" y="0"/>
                  </a:lnTo>
                  <a:close/>
                </a:path>
              </a:pathLst>
            </a:custGeom>
            <a:solidFill>
              <a:srgbClr val="69BEBC"/>
            </a:solidFill>
            <a:ln>
              <a:noFill/>
            </a:ln>
          </p:spPr>
          <p:txBody>
            <a:bodyPr spcFirstLastPara="1" wrap="square" lIns="121900" tIns="121900" rIns="121900" bIns="121900" anchor="ctr" anchorCtr="0">
              <a:noAutofit/>
            </a:bodyPr>
            <a:lstStyle/>
            <a:p>
              <a:endParaRPr sz="2400"/>
            </a:p>
          </p:txBody>
        </p:sp>
        <p:sp>
          <p:nvSpPr>
            <p:cNvPr id="1209" name="Google Shape;1209;p38"/>
            <p:cNvSpPr/>
            <p:nvPr/>
          </p:nvSpPr>
          <p:spPr>
            <a:xfrm>
              <a:off x="5442457" y="2911123"/>
              <a:ext cx="99590" cy="99609"/>
            </a:xfrm>
            <a:custGeom>
              <a:avLst/>
              <a:gdLst/>
              <a:ahLst/>
              <a:cxnLst/>
              <a:rect l="l" t="t" r="r" b="b"/>
              <a:pathLst>
                <a:path w="5472" h="5473" extrusionOk="0">
                  <a:moveTo>
                    <a:pt x="2736" y="1"/>
                  </a:moveTo>
                  <a:cubicBezTo>
                    <a:pt x="1220" y="1"/>
                    <a:pt x="0" y="1221"/>
                    <a:pt x="0" y="2737"/>
                  </a:cubicBezTo>
                  <a:cubicBezTo>
                    <a:pt x="0" y="4252"/>
                    <a:pt x="1220" y="5472"/>
                    <a:pt x="2736" y="5472"/>
                  </a:cubicBezTo>
                  <a:cubicBezTo>
                    <a:pt x="4252" y="5472"/>
                    <a:pt x="5472" y="4252"/>
                    <a:pt x="5472" y="2737"/>
                  </a:cubicBezTo>
                  <a:cubicBezTo>
                    <a:pt x="5472" y="1221"/>
                    <a:pt x="4252" y="1"/>
                    <a:pt x="2736" y="1"/>
                  </a:cubicBezTo>
                  <a:close/>
                </a:path>
              </a:pathLst>
            </a:custGeom>
            <a:solidFill>
              <a:srgbClr val="3B2967"/>
            </a:solidFill>
            <a:ln>
              <a:noFill/>
            </a:ln>
          </p:spPr>
          <p:txBody>
            <a:bodyPr spcFirstLastPara="1" wrap="square" lIns="121900" tIns="121900" rIns="121900" bIns="121900" anchor="ctr" anchorCtr="0">
              <a:noAutofit/>
            </a:bodyPr>
            <a:lstStyle/>
            <a:p>
              <a:endParaRPr sz="2400"/>
            </a:p>
          </p:txBody>
        </p:sp>
        <p:sp>
          <p:nvSpPr>
            <p:cNvPr id="1210" name="Google Shape;1210;p38"/>
            <p:cNvSpPr/>
            <p:nvPr/>
          </p:nvSpPr>
          <p:spPr>
            <a:xfrm>
              <a:off x="5468028" y="2936694"/>
              <a:ext cx="48467" cy="48467"/>
            </a:xfrm>
            <a:custGeom>
              <a:avLst/>
              <a:gdLst/>
              <a:ahLst/>
              <a:cxnLst/>
              <a:rect l="l" t="t" r="r" b="b"/>
              <a:pathLst>
                <a:path w="2663" h="2663" extrusionOk="0">
                  <a:moveTo>
                    <a:pt x="1331" y="1"/>
                  </a:moveTo>
                  <a:cubicBezTo>
                    <a:pt x="592" y="1"/>
                    <a:pt x="0" y="592"/>
                    <a:pt x="0" y="1332"/>
                  </a:cubicBezTo>
                  <a:cubicBezTo>
                    <a:pt x="0" y="2071"/>
                    <a:pt x="592" y="2662"/>
                    <a:pt x="1331" y="2662"/>
                  </a:cubicBezTo>
                  <a:cubicBezTo>
                    <a:pt x="2071" y="2662"/>
                    <a:pt x="2662" y="2071"/>
                    <a:pt x="2662" y="1332"/>
                  </a:cubicBezTo>
                  <a:cubicBezTo>
                    <a:pt x="2662" y="592"/>
                    <a:pt x="2071" y="1"/>
                    <a:pt x="1331" y="1"/>
                  </a:cubicBezTo>
                  <a:close/>
                </a:path>
              </a:pathLst>
            </a:custGeom>
            <a:solidFill>
              <a:srgbClr val="B0A8C6"/>
            </a:solidFill>
            <a:ln>
              <a:noFill/>
            </a:ln>
          </p:spPr>
          <p:txBody>
            <a:bodyPr spcFirstLastPara="1" wrap="square" lIns="121900" tIns="121900" rIns="121900" bIns="121900" anchor="ctr" anchorCtr="0">
              <a:noAutofit/>
            </a:bodyPr>
            <a:lstStyle/>
            <a:p>
              <a:endParaRPr sz="2400"/>
            </a:p>
          </p:txBody>
        </p:sp>
        <p:sp>
          <p:nvSpPr>
            <p:cNvPr id="1211" name="Google Shape;1211;p38"/>
            <p:cNvSpPr/>
            <p:nvPr/>
          </p:nvSpPr>
          <p:spPr>
            <a:xfrm>
              <a:off x="4953270" y="2881511"/>
              <a:ext cx="417199" cy="82792"/>
            </a:xfrm>
            <a:custGeom>
              <a:avLst/>
              <a:gdLst/>
              <a:ahLst/>
              <a:cxnLst/>
              <a:rect l="l" t="t" r="r" b="b"/>
              <a:pathLst>
                <a:path w="22923" h="4549" extrusionOk="0">
                  <a:moveTo>
                    <a:pt x="1" y="1"/>
                  </a:moveTo>
                  <a:lnTo>
                    <a:pt x="1" y="223"/>
                  </a:lnTo>
                  <a:lnTo>
                    <a:pt x="1" y="3439"/>
                  </a:lnTo>
                  <a:lnTo>
                    <a:pt x="1" y="4327"/>
                  </a:lnTo>
                  <a:lnTo>
                    <a:pt x="1" y="4548"/>
                  </a:lnTo>
                  <a:lnTo>
                    <a:pt x="2921" y="4548"/>
                  </a:lnTo>
                  <a:cubicBezTo>
                    <a:pt x="2921" y="4474"/>
                    <a:pt x="2921" y="4437"/>
                    <a:pt x="2921" y="4364"/>
                  </a:cubicBezTo>
                  <a:cubicBezTo>
                    <a:pt x="2921" y="2589"/>
                    <a:pt x="4363" y="1110"/>
                    <a:pt x="6138" y="1110"/>
                  </a:cubicBezTo>
                  <a:cubicBezTo>
                    <a:pt x="7949" y="1110"/>
                    <a:pt x="9391" y="2589"/>
                    <a:pt x="9391" y="4364"/>
                  </a:cubicBezTo>
                  <a:cubicBezTo>
                    <a:pt x="9391" y="4437"/>
                    <a:pt x="9391" y="4474"/>
                    <a:pt x="9391" y="4548"/>
                  </a:cubicBezTo>
                  <a:lnTo>
                    <a:pt x="22922" y="4548"/>
                  </a:lnTo>
                  <a:lnTo>
                    <a:pt x="22922" y="1"/>
                  </a:lnTo>
                  <a:close/>
                </a:path>
              </a:pathLst>
            </a:custGeom>
            <a:solidFill>
              <a:srgbClr val="52407F"/>
            </a:solidFill>
            <a:ln>
              <a:noFill/>
            </a:ln>
          </p:spPr>
          <p:txBody>
            <a:bodyPr spcFirstLastPara="1" wrap="square" lIns="121900" tIns="121900" rIns="121900" bIns="121900" anchor="ctr" anchorCtr="0">
              <a:noAutofit/>
            </a:bodyPr>
            <a:lstStyle/>
            <a:p>
              <a:endParaRPr sz="2400"/>
            </a:p>
          </p:txBody>
        </p:sp>
        <p:grpSp>
          <p:nvGrpSpPr>
            <p:cNvPr id="1212" name="Google Shape;1212;p38"/>
            <p:cNvGrpSpPr/>
            <p:nvPr/>
          </p:nvGrpSpPr>
          <p:grpSpPr>
            <a:xfrm>
              <a:off x="5068211" y="1789033"/>
              <a:ext cx="436279" cy="550583"/>
              <a:chOff x="4827388" y="1855825"/>
              <a:chExt cx="402100" cy="507450"/>
            </a:xfrm>
          </p:grpSpPr>
          <p:sp>
            <p:nvSpPr>
              <p:cNvPr id="1213" name="Google Shape;1213;p38"/>
              <p:cNvSpPr/>
              <p:nvPr/>
            </p:nvSpPr>
            <p:spPr>
              <a:xfrm>
                <a:off x="4952163" y="1855825"/>
                <a:ext cx="164550" cy="146050"/>
              </a:xfrm>
              <a:custGeom>
                <a:avLst/>
                <a:gdLst/>
                <a:ahLst/>
                <a:cxnLst/>
                <a:rect l="l" t="t" r="r" b="b"/>
                <a:pathLst>
                  <a:path w="6582" h="5842" extrusionOk="0">
                    <a:moveTo>
                      <a:pt x="3291" y="0"/>
                    </a:moveTo>
                    <a:cubicBezTo>
                      <a:pt x="1665" y="0"/>
                      <a:pt x="1" y="1146"/>
                      <a:pt x="1" y="3291"/>
                    </a:cubicBezTo>
                    <a:lnTo>
                      <a:pt x="1" y="5620"/>
                    </a:lnTo>
                    <a:cubicBezTo>
                      <a:pt x="1" y="5731"/>
                      <a:pt x="112" y="5842"/>
                      <a:pt x="223" y="5842"/>
                    </a:cubicBezTo>
                    <a:cubicBezTo>
                      <a:pt x="371" y="5842"/>
                      <a:pt x="445" y="5731"/>
                      <a:pt x="445" y="5620"/>
                    </a:cubicBezTo>
                    <a:lnTo>
                      <a:pt x="445" y="3291"/>
                    </a:lnTo>
                    <a:cubicBezTo>
                      <a:pt x="445" y="1368"/>
                      <a:pt x="1923" y="481"/>
                      <a:pt x="3291" y="481"/>
                    </a:cubicBezTo>
                    <a:cubicBezTo>
                      <a:pt x="4659" y="481"/>
                      <a:pt x="6138" y="1368"/>
                      <a:pt x="6138" y="3291"/>
                    </a:cubicBezTo>
                    <a:lnTo>
                      <a:pt x="6138" y="5620"/>
                    </a:lnTo>
                    <a:cubicBezTo>
                      <a:pt x="6138" y="5731"/>
                      <a:pt x="6249" y="5842"/>
                      <a:pt x="6360" y="5842"/>
                    </a:cubicBezTo>
                    <a:cubicBezTo>
                      <a:pt x="6508" y="5842"/>
                      <a:pt x="6582" y="5731"/>
                      <a:pt x="6582" y="5620"/>
                    </a:cubicBezTo>
                    <a:lnTo>
                      <a:pt x="6582" y="3291"/>
                    </a:lnTo>
                    <a:cubicBezTo>
                      <a:pt x="6582" y="1146"/>
                      <a:pt x="4955" y="0"/>
                      <a:pt x="3291" y="0"/>
                    </a:cubicBezTo>
                    <a:close/>
                  </a:path>
                </a:pathLst>
              </a:custGeom>
              <a:solidFill>
                <a:srgbClr val="83478C"/>
              </a:solidFill>
              <a:ln>
                <a:noFill/>
              </a:ln>
            </p:spPr>
            <p:txBody>
              <a:bodyPr spcFirstLastPara="1" wrap="square" lIns="121900" tIns="121900" rIns="121900" bIns="121900" anchor="ctr" anchorCtr="0">
                <a:noAutofit/>
              </a:bodyPr>
              <a:lstStyle/>
              <a:p>
                <a:endParaRPr sz="2400"/>
              </a:p>
            </p:txBody>
          </p:sp>
          <p:sp>
            <p:nvSpPr>
              <p:cNvPr id="1214" name="Google Shape;1214;p38"/>
              <p:cNvSpPr/>
              <p:nvPr/>
            </p:nvSpPr>
            <p:spPr>
              <a:xfrm>
                <a:off x="5137963" y="1973200"/>
                <a:ext cx="91525" cy="370650"/>
              </a:xfrm>
              <a:custGeom>
                <a:avLst/>
                <a:gdLst/>
                <a:ahLst/>
                <a:cxnLst/>
                <a:rect l="l" t="t" r="r" b="b"/>
                <a:pathLst>
                  <a:path w="3661" h="14826" extrusionOk="0">
                    <a:moveTo>
                      <a:pt x="2773" y="0"/>
                    </a:moveTo>
                    <a:lnTo>
                      <a:pt x="0" y="592"/>
                    </a:lnTo>
                    <a:lnTo>
                      <a:pt x="924" y="14826"/>
                    </a:lnTo>
                    <a:lnTo>
                      <a:pt x="3660" y="13938"/>
                    </a:lnTo>
                    <a:lnTo>
                      <a:pt x="2773" y="0"/>
                    </a:lnTo>
                    <a:close/>
                  </a:path>
                </a:pathLst>
              </a:custGeom>
              <a:solidFill>
                <a:srgbClr val="A562B0"/>
              </a:solidFill>
              <a:ln>
                <a:noFill/>
              </a:ln>
            </p:spPr>
            <p:txBody>
              <a:bodyPr spcFirstLastPara="1" wrap="square" lIns="121900" tIns="121900" rIns="121900" bIns="121900" anchor="ctr" anchorCtr="0">
                <a:noAutofit/>
              </a:bodyPr>
              <a:lstStyle/>
              <a:p>
                <a:endParaRPr sz="2400"/>
              </a:p>
            </p:txBody>
          </p:sp>
          <p:sp>
            <p:nvSpPr>
              <p:cNvPr id="1215" name="Google Shape;1215;p38"/>
              <p:cNvSpPr/>
              <p:nvPr/>
            </p:nvSpPr>
            <p:spPr>
              <a:xfrm>
                <a:off x="4827388" y="2008325"/>
                <a:ext cx="361425" cy="354950"/>
              </a:xfrm>
              <a:custGeom>
                <a:avLst/>
                <a:gdLst/>
                <a:ahLst/>
                <a:cxnLst/>
                <a:rect l="l" t="t" r="r" b="b"/>
                <a:pathLst>
                  <a:path w="14457" h="14198" extrusionOk="0">
                    <a:moveTo>
                      <a:pt x="925" y="0"/>
                    </a:moveTo>
                    <a:lnTo>
                      <a:pt x="1" y="14197"/>
                    </a:lnTo>
                    <a:lnTo>
                      <a:pt x="14456" y="14197"/>
                    </a:lnTo>
                    <a:lnTo>
                      <a:pt x="13532" y="0"/>
                    </a:lnTo>
                    <a:close/>
                  </a:path>
                </a:pathLst>
              </a:custGeom>
              <a:solidFill>
                <a:srgbClr val="EDCCF2"/>
              </a:solidFill>
              <a:ln>
                <a:noFill/>
              </a:ln>
            </p:spPr>
            <p:txBody>
              <a:bodyPr spcFirstLastPara="1" wrap="square" lIns="121900" tIns="121900" rIns="121900" bIns="121900" anchor="ctr" anchorCtr="0">
                <a:noAutofit/>
              </a:bodyPr>
              <a:lstStyle/>
              <a:p>
                <a:endParaRPr sz="2400"/>
              </a:p>
            </p:txBody>
          </p:sp>
          <p:sp>
            <p:nvSpPr>
              <p:cNvPr id="1216" name="Google Shape;1216;p38"/>
              <p:cNvSpPr/>
              <p:nvPr/>
            </p:nvSpPr>
            <p:spPr>
              <a:xfrm>
                <a:off x="4889313" y="2066550"/>
                <a:ext cx="237575" cy="237550"/>
              </a:xfrm>
              <a:custGeom>
                <a:avLst/>
                <a:gdLst/>
                <a:ahLst/>
                <a:cxnLst/>
                <a:rect l="l" t="t" r="r" b="b"/>
                <a:pathLst>
                  <a:path w="9503" h="9502" extrusionOk="0">
                    <a:moveTo>
                      <a:pt x="4770" y="1"/>
                    </a:moveTo>
                    <a:cubicBezTo>
                      <a:pt x="2145" y="1"/>
                      <a:pt x="1" y="2145"/>
                      <a:pt x="1" y="4770"/>
                    </a:cubicBezTo>
                    <a:cubicBezTo>
                      <a:pt x="1" y="7395"/>
                      <a:pt x="2145" y="9502"/>
                      <a:pt x="4770" y="9502"/>
                    </a:cubicBezTo>
                    <a:cubicBezTo>
                      <a:pt x="7358" y="9502"/>
                      <a:pt x="9502" y="7395"/>
                      <a:pt x="9502" y="4770"/>
                    </a:cubicBezTo>
                    <a:cubicBezTo>
                      <a:pt x="9502" y="2145"/>
                      <a:pt x="7358" y="1"/>
                      <a:pt x="477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17" name="Google Shape;1217;p38"/>
              <p:cNvSpPr/>
              <p:nvPr/>
            </p:nvSpPr>
            <p:spPr>
              <a:xfrm>
                <a:off x="4904113" y="2081350"/>
                <a:ext cx="104475" cy="208900"/>
              </a:xfrm>
              <a:custGeom>
                <a:avLst/>
                <a:gdLst/>
                <a:ahLst/>
                <a:cxnLst/>
                <a:rect l="l" t="t" r="r" b="b"/>
                <a:pathLst>
                  <a:path w="4179" h="8356" extrusionOk="0">
                    <a:moveTo>
                      <a:pt x="4178" y="0"/>
                    </a:moveTo>
                    <a:cubicBezTo>
                      <a:pt x="1849" y="0"/>
                      <a:pt x="0" y="1886"/>
                      <a:pt x="0" y="4178"/>
                    </a:cubicBezTo>
                    <a:cubicBezTo>
                      <a:pt x="0" y="6470"/>
                      <a:pt x="1849" y="8355"/>
                      <a:pt x="4178" y="8355"/>
                    </a:cubicBezTo>
                    <a:lnTo>
                      <a:pt x="4178" y="7875"/>
                    </a:lnTo>
                    <a:cubicBezTo>
                      <a:pt x="2108" y="7875"/>
                      <a:pt x="444" y="6211"/>
                      <a:pt x="444" y="4178"/>
                    </a:cubicBezTo>
                    <a:cubicBezTo>
                      <a:pt x="444" y="2107"/>
                      <a:pt x="2108" y="444"/>
                      <a:pt x="4178" y="444"/>
                    </a:cubicBezTo>
                    <a:lnTo>
                      <a:pt x="4178" y="0"/>
                    </a:ln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18" name="Google Shape;1218;p38"/>
              <p:cNvSpPr/>
              <p:nvPr/>
            </p:nvSpPr>
            <p:spPr>
              <a:xfrm>
                <a:off x="4953088" y="2081350"/>
                <a:ext cx="55500" cy="208900"/>
              </a:xfrm>
              <a:custGeom>
                <a:avLst/>
                <a:gdLst/>
                <a:ahLst/>
                <a:cxnLst/>
                <a:rect l="l" t="t" r="r" b="b"/>
                <a:pathLst>
                  <a:path w="2220" h="8356" extrusionOk="0">
                    <a:moveTo>
                      <a:pt x="2219" y="0"/>
                    </a:moveTo>
                    <a:cubicBezTo>
                      <a:pt x="962" y="0"/>
                      <a:pt x="1" y="1812"/>
                      <a:pt x="1" y="4178"/>
                    </a:cubicBezTo>
                    <a:cubicBezTo>
                      <a:pt x="1" y="6507"/>
                      <a:pt x="962" y="8355"/>
                      <a:pt x="2219" y="8355"/>
                    </a:cubicBezTo>
                    <a:lnTo>
                      <a:pt x="2219" y="7875"/>
                    </a:lnTo>
                    <a:cubicBezTo>
                      <a:pt x="1258" y="7875"/>
                      <a:pt x="445" y="6174"/>
                      <a:pt x="445" y="4178"/>
                    </a:cubicBezTo>
                    <a:cubicBezTo>
                      <a:pt x="445" y="2144"/>
                      <a:pt x="1258" y="444"/>
                      <a:pt x="2219" y="444"/>
                    </a:cubicBezTo>
                    <a:lnTo>
                      <a:pt x="2219" y="0"/>
                    </a:ln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19" name="Google Shape;1219;p38"/>
              <p:cNvSpPr/>
              <p:nvPr/>
            </p:nvSpPr>
            <p:spPr>
              <a:xfrm>
                <a:off x="5002088" y="2086875"/>
                <a:ext cx="12025" cy="197825"/>
              </a:xfrm>
              <a:custGeom>
                <a:avLst/>
                <a:gdLst/>
                <a:ahLst/>
                <a:cxnLst/>
                <a:rect l="l" t="t" r="r" b="b"/>
                <a:pathLst>
                  <a:path w="481" h="7913" extrusionOk="0">
                    <a:moveTo>
                      <a:pt x="0" y="1"/>
                    </a:moveTo>
                    <a:lnTo>
                      <a:pt x="0" y="7913"/>
                    </a:lnTo>
                    <a:lnTo>
                      <a:pt x="481" y="7913"/>
                    </a:lnTo>
                    <a:lnTo>
                      <a:pt x="481" y="1"/>
                    </a:ln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20" name="Google Shape;1220;p38"/>
              <p:cNvSpPr/>
              <p:nvPr/>
            </p:nvSpPr>
            <p:spPr>
              <a:xfrm>
                <a:off x="5008563" y="2081350"/>
                <a:ext cx="54550" cy="208900"/>
              </a:xfrm>
              <a:custGeom>
                <a:avLst/>
                <a:gdLst/>
                <a:ahLst/>
                <a:cxnLst/>
                <a:rect l="l" t="t" r="r" b="b"/>
                <a:pathLst>
                  <a:path w="2182" h="8356" extrusionOk="0">
                    <a:moveTo>
                      <a:pt x="0" y="0"/>
                    </a:moveTo>
                    <a:lnTo>
                      <a:pt x="0" y="444"/>
                    </a:lnTo>
                    <a:cubicBezTo>
                      <a:pt x="924" y="444"/>
                      <a:pt x="1738" y="2144"/>
                      <a:pt x="1738" y="4178"/>
                    </a:cubicBezTo>
                    <a:cubicBezTo>
                      <a:pt x="1738" y="6174"/>
                      <a:pt x="924" y="7875"/>
                      <a:pt x="0" y="7875"/>
                    </a:cubicBezTo>
                    <a:lnTo>
                      <a:pt x="0" y="8355"/>
                    </a:lnTo>
                    <a:cubicBezTo>
                      <a:pt x="1220" y="8355"/>
                      <a:pt x="2181" y="6507"/>
                      <a:pt x="2181" y="4178"/>
                    </a:cubicBezTo>
                    <a:cubicBezTo>
                      <a:pt x="2181" y="1812"/>
                      <a:pt x="1220" y="0"/>
                      <a:pt x="0" y="0"/>
                    </a:cubicBez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21" name="Google Shape;1221;p38"/>
              <p:cNvSpPr/>
              <p:nvPr/>
            </p:nvSpPr>
            <p:spPr>
              <a:xfrm>
                <a:off x="5008563" y="2081350"/>
                <a:ext cx="104450" cy="208900"/>
              </a:xfrm>
              <a:custGeom>
                <a:avLst/>
                <a:gdLst/>
                <a:ahLst/>
                <a:cxnLst/>
                <a:rect l="l" t="t" r="r" b="b"/>
                <a:pathLst>
                  <a:path w="4178" h="8356" extrusionOk="0">
                    <a:moveTo>
                      <a:pt x="0" y="0"/>
                    </a:moveTo>
                    <a:lnTo>
                      <a:pt x="0" y="444"/>
                    </a:lnTo>
                    <a:cubicBezTo>
                      <a:pt x="2034" y="444"/>
                      <a:pt x="3697" y="2107"/>
                      <a:pt x="3697" y="4178"/>
                    </a:cubicBezTo>
                    <a:cubicBezTo>
                      <a:pt x="3697" y="6211"/>
                      <a:pt x="2034" y="7875"/>
                      <a:pt x="0" y="7875"/>
                    </a:cubicBezTo>
                    <a:lnTo>
                      <a:pt x="0" y="8355"/>
                    </a:lnTo>
                    <a:cubicBezTo>
                      <a:pt x="2292" y="8355"/>
                      <a:pt x="4178" y="6470"/>
                      <a:pt x="4178" y="4178"/>
                    </a:cubicBezTo>
                    <a:cubicBezTo>
                      <a:pt x="4178" y="1849"/>
                      <a:pt x="2292" y="0"/>
                      <a:pt x="0" y="0"/>
                    </a:cubicBez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22" name="Google Shape;1222;p38"/>
              <p:cNvSpPr/>
              <p:nvPr/>
            </p:nvSpPr>
            <p:spPr>
              <a:xfrm>
                <a:off x="4909663" y="2180225"/>
                <a:ext cx="196900" cy="11125"/>
              </a:xfrm>
              <a:custGeom>
                <a:avLst/>
                <a:gdLst/>
                <a:ahLst/>
                <a:cxnLst/>
                <a:rect l="l" t="t" r="r" b="b"/>
                <a:pathLst>
                  <a:path w="7876" h="445" extrusionOk="0">
                    <a:moveTo>
                      <a:pt x="0" y="1"/>
                    </a:moveTo>
                    <a:lnTo>
                      <a:pt x="0" y="445"/>
                    </a:lnTo>
                    <a:lnTo>
                      <a:pt x="7875" y="445"/>
                    </a:lnTo>
                    <a:lnTo>
                      <a:pt x="7875" y="1"/>
                    </a:ln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23" name="Google Shape;1223;p38"/>
              <p:cNvSpPr/>
              <p:nvPr/>
            </p:nvSpPr>
            <p:spPr>
              <a:xfrm>
                <a:off x="4924438" y="2121075"/>
                <a:ext cx="167325" cy="29600"/>
              </a:xfrm>
              <a:custGeom>
                <a:avLst/>
                <a:gdLst/>
                <a:ahLst/>
                <a:cxnLst/>
                <a:rect l="l" t="t" r="r" b="b"/>
                <a:pathLst>
                  <a:path w="6693" h="1184" extrusionOk="0">
                    <a:moveTo>
                      <a:pt x="223" y="1"/>
                    </a:moveTo>
                    <a:lnTo>
                      <a:pt x="1" y="407"/>
                    </a:lnTo>
                    <a:cubicBezTo>
                      <a:pt x="925" y="925"/>
                      <a:pt x="2145" y="1184"/>
                      <a:pt x="3365" y="1184"/>
                    </a:cubicBezTo>
                    <a:cubicBezTo>
                      <a:pt x="4548" y="1184"/>
                      <a:pt x="5768" y="925"/>
                      <a:pt x="6693" y="407"/>
                    </a:cubicBezTo>
                    <a:lnTo>
                      <a:pt x="6471" y="1"/>
                    </a:lnTo>
                    <a:cubicBezTo>
                      <a:pt x="5620" y="500"/>
                      <a:pt x="4493" y="749"/>
                      <a:pt x="3361" y="749"/>
                    </a:cubicBezTo>
                    <a:cubicBezTo>
                      <a:pt x="2228" y="749"/>
                      <a:pt x="1091" y="500"/>
                      <a:pt x="223" y="1"/>
                    </a:cubicBez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24" name="Google Shape;1224;p38"/>
              <p:cNvSpPr/>
              <p:nvPr/>
            </p:nvSpPr>
            <p:spPr>
              <a:xfrm>
                <a:off x="4924438" y="2217425"/>
                <a:ext cx="167325" cy="29375"/>
              </a:xfrm>
              <a:custGeom>
                <a:avLst/>
                <a:gdLst/>
                <a:ahLst/>
                <a:cxnLst/>
                <a:rect l="l" t="t" r="r" b="b"/>
                <a:pathLst>
                  <a:path w="6693" h="1175" extrusionOk="0">
                    <a:moveTo>
                      <a:pt x="3347" y="1"/>
                    </a:moveTo>
                    <a:cubicBezTo>
                      <a:pt x="2136" y="1"/>
                      <a:pt x="925" y="269"/>
                      <a:pt x="1" y="805"/>
                    </a:cubicBezTo>
                    <a:lnTo>
                      <a:pt x="223" y="1175"/>
                    </a:lnTo>
                    <a:cubicBezTo>
                      <a:pt x="1091" y="694"/>
                      <a:pt x="2228" y="454"/>
                      <a:pt x="3361" y="454"/>
                    </a:cubicBezTo>
                    <a:cubicBezTo>
                      <a:pt x="4493" y="454"/>
                      <a:pt x="5620" y="694"/>
                      <a:pt x="6471" y="1175"/>
                    </a:cubicBezTo>
                    <a:lnTo>
                      <a:pt x="6693" y="805"/>
                    </a:lnTo>
                    <a:cubicBezTo>
                      <a:pt x="5768" y="269"/>
                      <a:pt x="4557" y="1"/>
                      <a:pt x="3347" y="1"/>
                    </a:cubicBezTo>
                    <a:close/>
                  </a:path>
                </a:pathLst>
              </a:custGeom>
              <a:solidFill>
                <a:srgbClr val="442648"/>
              </a:solidFill>
              <a:ln>
                <a:noFill/>
              </a:ln>
            </p:spPr>
            <p:txBody>
              <a:bodyPr spcFirstLastPara="1" wrap="square" lIns="121900" tIns="121900" rIns="121900" bIns="121900" anchor="ctr" anchorCtr="0">
                <a:noAutofit/>
              </a:bodyPr>
              <a:lstStyle/>
              <a:p>
                <a:endParaRPr sz="2400"/>
              </a:p>
            </p:txBody>
          </p:sp>
          <p:sp>
            <p:nvSpPr>
              <p:cNvPr id="1225" name="Google Shape;1225;p38"/>
              <p:cNvSpPr/>
              <p:nvPr/>
            </p:nvSpPr>
            <p:spPr>
              <a:xfrm>
                <a:off x="4850513" y="1990750"/>
                <a:ext cx="44375" cy="17600"/>
              </a:xfrm>
              <a:custGeom>
                <a:avLst/>
                <a:gdLst/>
                <a:ahLst/>
                <a:cxnLst/>
                <a:rect l="l" t="t" r="r" b="b"/>
                <a:pathLst>
                  <a:path w="1775" h="704" extrusionOk="0">
                    <a:moveTo>
                      <a:pt x="1775" y="1"/>
                    </a:moveTo>
                    <a:lnTo>
                      <a:pt x="0" y="703"/>
                    </a:lnTo>
                    <a:lnTo>
                      <a:pt x="1775" y="703"/>
                    </a:lnTo>
                    <a:lnTo>
                      <a:pt x="1775" y="1"/>
                    </a:lnTo>
                    <a:close/>
                  </a:path>
                </a:pathLst>
              </a:custGeom>
              <a:solidFill>
                <a:srgbClr val="83478C"/>
              </a:solidFill>
              <a:ln>
                <a:noFill/>
              </a:ln>
            </p:spPr>
            <p:txBody>
              <a:bodyPr spcFirstLastPara="1" wrap="square" lIns="121900" tIns="121900" rIns="121900" bIns="121900" anchor="ctr" anchorCtr="0">
                <a:noAutofit/>
              </a:bodyPr>
              <a:lstStyle/>
              <a:p>
                <a:endParaRPr sz="2400"/>
              </a:p>
            </p:txBody>
          </p:sp>
          <p:sp>
            <p:nvSpPr>
              <p:cNvPr id="1226" name="Google Shape;1226;p38"/>
              <p:cNvSpPr/>
              <p:nvPr/>
            </p:nvSpPr>
            <p:spPr>
              <a:xfrm>
                <a:off x="4892088" y="1973200"/>
                <a:ext cx="315200" cy="35150"/>
              </a:xfrm>
              <a:custGeom>
                <a:avLst/>
                <a:gdLst/>
                <a:ahLst/>
                <a:cxnLst/>
                <a:rect l="l" t="t" r="r" b="b"/>
                <a:pathLst>
                  <a:path w="12608" h="1406" extrusionOk="0">
                    <a:moveTo>
                      <a:pt x="1" y="0"/>
                    </a:moveTo>
                    <a:lnTo>
                      <a:pt x="112" y="703"/>
                    </a:lnTo>
                    <a:lnTo>
                      <a:pt x="112" y="1405"/>
                    </a:lnTo>
                    <a:lnTo>
                      <a:pt x="10574" y="1405"/>
                    </a:lnTo>
                    <a:lnTo>
                      <a:pt x="10574" y="814"/>
                    </a:lnTo>
                    <a:lnTo>
                      <a:pt x="12608" y="0"/>
                    </a:lnTo>
                    <a:close/>
                  </a:path>
                </a:pathLst>
              </a:custGeom>
              <a:solidFill>
                <a:srgbClr val="E4A1EF"/>
              </a:solidFill>
              <a:ln>
                <a:noFill/>
              </a:ln>
            </p:spPr>
            <p:txBody>
              <a:bodyPr spcFirstLastPara="1" wrap="square" lIns="121900" tIns="121900" rIns="121900" bIns="121900" anchor="ctr" anchorCtr="0">
                <a:noAutofit/>
              </a:bodyPr>
              <a:lstStyle/>
              <a:p>
                <a:endParaRPr sz="2400"/>
              </a:p>
            </p:txBody>
          </p:sp>
          <p:sp>
            <p:nvSpPr>
              <p:cNvPr id="1227" name="Google Shape;1227;p38"/>
              <p:cNvSpPr/>
              <p:nvPr/>
            </p:nvSpPr>
            <p:spPr>
              <a:xfrm>
                <a:off x="4925363" y="1867825"/>
                <a:ext cx="165475" cy="176575"/>
              </a:xfrm>
              <a:custGeom>
                <a:avLst/>
                <a:gdLst/>
                <a:ahLst/>
                <a:cxnLst/>
                <a:rect l="l" t="t" r="r" b="b"/>
                <a:pathLst>
                  <a:path w="6619" h="7063" extrusionOk="0">
                    <a:moveTo>
                      <a:pt x="3291" y="1"/>
                    </a:moveTo>
                    <a:cubicBezTo>
                      <a:pt x="1664" y="1"/>
                      <a:pt x="1" y="1147"/>
                      <a:pt x="1" y="3291"/>
                    </a:cubicBezTo>
                    <a:lnTo>
                      <a:pt x="1" y="6840"/>
                    </a:lnTo>
                    <a:cubicBezTo>
                      <a:pt x="1" y="6951"/>
                      <a:pt x="112" y="7062"/>
                      <a:pt x="223" y="7062"/>
                    </a:cubicBezTo>
                    <a:cubicBezTo>
                      <a:pt x="370" y="7062"/>
                      <a:pt x="481" y="6951"/>
                      <a:pt x="481" y="6840"/>
                    </a:cubicBezTo>
                    <a:lnTo>
                      <a:pt x="481" y="3291"/>
                    </a:lnTo>
                    <a:cubicBezTo>
                      <a:pt x="481" y="1369"/>
                      <a:pt x="1923" y="481"/>
                      <a:pt x="3291" y="481"/>
                    </a:cubicBezTo>
                    <a:cubicBezTo>
                      <a:pt x="4659" y="481"/>
                      <a:pt x="6138" y="1369"/>
                      <a:pt x="6138" y="3291"/>
                    </a:cubicBezTo>
                    <a:lnTo>
                      <a:pt x="6138" y="6840"/>
                    </a:lnTo>
                    <a:cubicBezTo>
                      <a:pt x="6138" y="6951"/>
                      <a:pt x="6249" y="7062"/>
                      <a:pt x="6360" y="7062"/>
                    </a:cubicBezTo>
                    <a:cubicBezTo>
                      <a:pt x="6508" y="7062"/>
                      <a:pt x="6582" y="6951"/>
                      <a:pt x="6619" y="6840"/>
                    </a:cubicBezTo>
                    <a:lnTo>
                      <a:pt x="6619" y="3291"/>
                    </a:lnTo>
                    <a:cubicBezTo>
                      <a:pt x="6619" y="1147"/>
                      <a:pt x="4955" y="1"/>
                      <a:pt x="3291" y="1"/>
                    </a:cubicBezTo>
                    <a:close/>
                  </a:path>
                </a:pathLst>
              </a:custGeom>
              <a:solidFill>
                <a:srgbClr val="442648"/>
              </a:solidFill>
              <a:ln>
                <a:noFill/>
              </a:ln>
            </p:spPr>
            <p:txBody>
              <a:bodyPr spcFirstLastPara="1" wrap="square" lIns="121900" tIns="121900" rIns="121900" bIns="121900" anchor="ctr" anchorCtr="0">
                <a:noAutofit/>
              </a:bodyPr>
              <a:lstStyle/>
              <a:p>
                <a:endParaRPr sz="2400"/>
              </a:p>
            </p:txBody>
          </p:sp>
        </p:grpSp>
        <p:sp>
          <p:nvSpPr>
            <p:cNvPr id="1228" name="Google Shape;1228;p38"/>
            <p:cNvSpPr/>
            <p:nvPr/>
          </p:nvSpPr>
          <p:spPr>
            <a:xfrm>
              <a:off x="2899225" y="3896600"/>
              <a:ext cx="3218100" cy="1146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grpSp>
      <p:sp>
        <p:nvSpPr>
          <p:cNvPr id="5" name="ZoneTexte 4">
            <a:extLst>
              <a:ext uri="{FF2B5EF4-FFF2-40B4-BE49-F238E27FC236}">
                <a16:creationId xmlns:a16="http://schemas.microsoft.com/office/drawing/2014/main" id="{272A4883-ACEE-4391-276D-1E21072A76C8}"/>
              </a:ext>
            </a:extLst>
          </p:cNvPr>
          <p:cNvSpPr txBox="1"/>
          <p:nvPr/>
        </p:nvSpPr>
        <p:spPr>
          <a:xfrm>
            <a:off x="1112596" y="2750418"/>
            <a:ext cx="4363993" cy="1077218"/>
          </a:xfrm>
          <a:prstGeom prst="rect">
            <a:avLst/>
          </a:prstGeom>
          <a:noFill/>
        </p:spPr>
        <p:txBody>
          <a:bodyPr wrap="square">
            <a:spAutoFit/>
          </a:bodyPr>
          <a:lstStyle/>
          <a:p>
            <a:pPr algn="ctr"/>
            <a:r>
              <a:rPr lang="fr-FR" sz="3200" b="1" i="1" u="sng" dirty="0">
                <a:solidFill>
                  <a:schemeClr val="accent1"/>
                </a:solidFill>
                <a:latin typeface="Algerian" panose="04020705040A02060702" pitchFamily="82" charset="0"/>
                <a:ea typeface="Fira Sans Extra Condensed Medium"/>
                <a:cs typeface="Courier New" panose="02070309020205020404" pitchFamily="49" charset="0"/>
                <a:sym typeface="Fira Sans Extra Condensed Medium"/>
              </a:rPr>
              <a:t>Merci pour votre attention </a:t>
            </a:r>
            <a:endParaRPr lang="fr-FR" sz="3200" dirty="0">
              <a:latin typeface="Algerian" panose="04020705040A02060702" pitchFamily="82" charset="0"/>
              <a:cs typeface="Courier New" panose="02070309020205020404" pitchFamily="49" charset="0"/>
            </a:endParaRPr>
          </a:p>
        </p:txBody>
      </p:sp>
      <p:pic>
        <p:nvPicPr>
          <p:cNvPr id="7" name="Image 6">
            <a:extLst>
              <a:ext uri="{FF2B5EF4-FFF2-40B4-BE49-F238E27FC236}">
                <a16:creationId xmlns:a16="http://schemas.microsoft.com/office/drawing/2014/main" id="{14C138F3-2CA0-6969-B908-3357B10AACDC}"/>
              </a:ext>
            </a:extLst>
          </p:cNvPr>
          <p:cNvPicPr>
            <a:picLocks noChangeAspect="1"/>
          </p:cNvPicPr>
          <p:nvPr/>
        </p:nvPicPr>
        <p:blipFill>
          <a:blip r:embed="rId3"/>
          <a:stretch>
            <a:fillRect/>
          </a:stretch>
        </p:blipFill>
        <p:spPr>
          <a:xfrm>
            <a:off x="115995" y="177552"/>
            <a:ext cx="1511939" cy="1231499"/>
          </a:xfrm>
          <a:prstGeom prst="rect">
            <a:avLst/>
          </a:prstGeom>
        </p:spPr>
      </p:pic>
      <p:sp>
        <p:nvSpPr>
          <p:cNvPr id="2" name="ZoneTexte 1">
            <a:extLst>
              <a:ext uri="{FF2B5EF4-FFF2-40B4-BE49-F238E27FC236}">
                <a16:creationId xmlns:a16="http://schemas.microsoft.com/office/drawing/2014/main" id="{D91D64B7-DE0B-147E-0CB2-616145B0C9A8}"/>
              </a:ext>
            </a:extLst>
          </p:cNvPr>
          <p:cNvSpPr txBox="1"/>
          <p:nvPr/>
        </p:nvSpPr>
        <p:spPr>
          <a:xfrm>
            <a:off x="11752446" y="6488668"/>
            <a:ext cx="439554" cy="369332"/>
          </a:xfrm>
          <a:prstGeom prst="rect">
            <a:avLst/>
          </a:prstGeom>
          <a:noFill/>
        </p:spPr>
        <p:txBody>
          <a:bodyPr wrap="square" rtlCol="0">
            <a:spAutoFit/>
          </a:bodyPr>
          <a:lstStyle/>
          <a:p>
            <a:r>
              <a:rPr lang="fr-FR" dirty="0"/>
              <a:t>27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a:solidFill>
                <a:schemeClr val="accent2"/>
              </a:solidFill>
            </a:endParaRPr>
          </a:p>
        </p:txBody>
      </p:sp>
      <p:sp>
        <p:nvSpPr>
          <p:cNvPr id="4" name="Google Shape;126;p16">
            <a:extLst>
              <a:ext uri="{FF2B5EF4-FFF2-40B4-BE49-F238E27FC236}">
                <a16:creationId xmlns:a16="http://schemas.microsoft.com/office/drawing/2014/main" id="{6412459A-85AF-5403-D408-BA747C741C4C}"/>
              </a:ext>
            </a:extLst>
          </p:cNvPr>
          <p:cNvSpPr/>
          <p:nvPr/>
        </p:nvSpPr>
        <p:spPr>
          <a:xfrm>
            <a:off x="1930942" y="1440486"/>
            <a:ext cx="916587" cy="828253"/>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01</a:t>
            </a:r>
            <a:endParaRPr sz="2000" dirty="0">
              <a:solidFill>
                <a:srgbClr val="FFFFFF"/>
              </a:solidFill>
            </a:endParaRPr>
          </a:p>
        </p:txBody>
      </p:sp>
      <p:sp>
        <p:nvSpPr>
          <p:cNvPr id="7" name="Google Shape;114;p16">
            <a:extLst>
              <a:ext uri="{FF2B5EF4-FFF2-40B4-BE49-F238E27FC236}">
                <a16:creationId xmlns:a16="http://schemas.microsoft.com/office/drawing/2014/main" id="{E09F0956-E407-2F10-01F7-CFB60896FA90}"/>
              </a:ext>
            </a:extLst>
          </p:cNvPr>
          <p:cNvSpPr txBox="1"/>
          <p:nvPr/>
        </p:nvSpPr>
        <p:spPr>
          <a:xfrm>
            <a:off x="483949" y="2942976"/>
            <a:ext cx="3810571" cy="572800"/>
          </a:xfrm>
          <a:prstGeom prst="rect">
            <a:avLst/>
          </a:prstGeom>
          <a:noFill/>
          <a:ln>
            <a:noFill/>
          </a:ln>
        </p:spPr>
        <p:txBody>
          <a:bodyPr spcFirstLastPara="1" wrap="square" lIns="121900" tIns="121900" rIns="121900" bIns="121900" anchor="ctr" anchorCtr="0">
            <a:noAutofit/>
          </a:bodyPr>
          <a:lstStyle/>
          <a:p>
            <a:pPr algn="ctr"/>
            <a:r>
              <a:rPr lang="en" sz="3600" b="1" i="1" u="sng" dirty="0">
                <a:solidFill>
                  <a:schemeClr val="accent1"/>
                </a:solidFill>
                <a:latin typeface="Fira Sans Extra Condensed Medium"/>
                <a:ea typeface="Fira Sans Extra Condensed Medium"/>
                <a:cs typeface="Fira Sans Extra Condensed Medium"/>
                <a:sym typeface="Fira Sans Extra Condensed Medium"/>
              </a:rPr>
              <a:t>Présentation du sujet </a:t>
            </a:r>
            <a:endParaRPr sz="3600" b="1" i="1" u="sng"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 name="ZoneTexte 1">
            <a:extLst>
              <a:ext uri="{FF2B5EF4-FFF2-40B4-BE49-F238E27FC236}">
                <a16:creationId xmlns:a16="http://schemas.microsoft.com/office/drawing/2014/main" id="{779CB10B-5DE3-483F-42E6-9179ABF052F9}"/>
              </a:ext>
            </a:extLst>
          </p:cNvPr>
          <p:cNvSpPr txBox="1"/>
          <p:nvPr/>
        </p:nvSpPr>
        <p:spPr>
          <a:xfrm>
            <a:off x="11832720" y="6457000"/>
            <a:ext cx="272653" cy="369332"/>
          </a:xfrm>
          <a:prstGeom prst="rect">
            <a:avLst/>
          </a:prstGeom>
          <a:noFill/>
        </p:spPr>
        <p:txBody>
          <a:bodyPr wrap="square" rtlCol="0">
            <a:spAutoFit/>
          </a:bodyPr>
          <a:lstStyle/>
          <a:p>
            <a:r>
              <a:rPr lang="fr-FR"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Group of People Using Laptop Computer">
            <a:extLst>
              <a:ext uri="{FF2B5EF4-FFF2-40B4-BE49-F238E27FC236}">
                <a16:creationId xmlns:a16="http://schemas.microsoft.com/office/drawing/2014/main" id="{0E1B4C4B-95CF-4EBB-96CE-2785A3F55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314" r="3098" b="36012"/>
          <a:stretch>
            <a:fillRect/>
          </a:stretch>
        </p:blipFill>
        <p:spPr bwMode="auto">
          <a:xfrm>
            <a:off x="0" y="0"/>
            <a:ext cx="12192000" cy="3834581"/>
          </a:xfrm>
          <a:custGeom>
            <a:avLst/>
            <a:gdLst>
              <a:gd name="connsiteX0" fmla="*/ 0 w 12192000"/>
              <a:gd name="connsiteY0" fmla="*/ 0 h 3834581"/>
              <a:gd name="connsiteX1" fmla="*/ 12192000 w 12192000"/>
              <a:gd name="connsiteY1" fmla="*/ 0 h 3834581"/>
              <a:gd name="connsiteX2" fmla="*/ 12192000 w 12192000"/>
              <a:gd name="connsiteY2" fmla="*/ 3834581 h 3834581"/>
              <a:gd name="connsiteX3" fmla="*/ 0 w 12192000"/>
              <a:gd name="connsiteY3" fmla="*/ 3834581 h 3834581"/>
            </a:gdLst>
            <a:ahLst/>
            <a:cxnLst>
              <a:cxn ang="0">
                <a:pos x="connsiteX0" y="connsiteY0"/>
              </a:cxn>
              <a:cxn ang="0">
                <a:pos x="connsiteX1" y="connsiteY1"/>
              </a:cxn>
              <a:cxn ang="0">
                <a:pos x="connsiteX2" y="connsiteY2"/>
              </a:cxn>
              <a:cxn ang="0">
                <a:pos x="connsiteX3" y="connsiteY3"/>
              </a:cxn>
            </a:cxnLst>
            <a:rect l="l" t="t" r="r" b="b"/>
            <a:pathLst>
              <a:path w="12192000" h="3834581">
                <a:moveTo>
                  <a:pt x="0" y="0"/>
                </a:moveTo>
                <a:lnTo>
                  <a:pt x="12192000" y="0"/>
                </a:lnTo>
                <a:lnTo>
                  <a:pt x="12192000" y="3834581"/>
                </a:lnTo>
                <a:lnTo>
                  <a:pt x="0" y="3834581"/>
                </a:lnTo>
                <a:close/>
              </a:path>
            </a:pathLst>
          </a:cu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6823489-5FB9-4F73-A640-21DFD19D95CB}"/>
              </a:ext>
            </a:extLst>
          </p:cNvPr>
          <p:cNvSpPr/>
          <p:nvPr/>
        </p:nvSpPr>
        <p:spPr>
          <a:xfrm>
            <a:off x="0" y="0"/>
            <a:ext cx="12192000" cy="3834581"/>
          </a:xfrm>
          <a:prstGeom prst="rect">
            <a:avLst/>
          </a:prstGeom>
          <a:gradFill flip="none" rotWithShape="1">
            <a:gsLst>
              <a:gs pos="3000">
                <a:schemeClr val="accent1">
                  <a:alpha val="61000"/>
                </a:schemeClr>
              </a:gs>
              <a:gs pos="100000">
                <a:schemeClr val="accent2">
                  <a:alpha val="83000"/>
                </a:schemeClr>
              </a:gs>
            </a:gsLst>
            <a:lin ang="27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Oval 1">
            <a:extLst>
              <a:ext uri="{FF2B5EF4-FFF2-40B4-BE49-F238E27FC236}">
                <a16:creationId xmlns:a16="http://schemas.microsoft.com/office/drawing/2014/main" id="{5DA66658-AF50-40E9-B045-20166CF64761}"/>
              </a:ext>
            </a:extLst>
          </p:cNvPr>
          <p:cNvSpPr/>
          <p:nvPr/>
        </p:nvSpPr>
        <p:spPr>
          <a:xfrm>
            <a:off x="1059825" y="2848755"/>
            <a:ext cx="1730133" cy="173013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233BA6A-3B6F-4257-BFC1-FA5043841A88}"/>
              </a:ext>
            </a:extLst>
          </p:cNvPr>
          <p:cNvCxnSpPr/>
          <p:nvPr/>
        </p:nvCxnSpPr>
        <p:spPr>
          <a:xfrm>
            <a:off x="4135272" y="4080681"/>
            <a:ext cx="0" cy="2483892"/>
          </a:xfrm>
          <a:prstGeom prst="line">
            <a:avLst/>
          </a:prstGeom>
          <a:ln w="412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79569F1-8198-4D20-A896-AD2630626260}"/>
              </a:ext>
            </a:extLst>
          </p:cNvPr>
          <p:cNvSpPr/>
          <p:nvPr/>
        </p:nvSpPr>
        <p:spPr>
          <a:xfrm>
            <a:off x="503315" y="4718118"/>
            <a:ext cx="2646824" cy="1896481"/>
          </a:xfrm>
          <a:prstGeom prst="rect">
            <a:avLst/>
          </a:prstGeom>
        </p:spPr>
        <p:txBody>
          <a:bodyPr wrap="square">
            <a:spAutoFit/>
          </a:bodyPr>
          <a:lstStyle/>
          <a:p>
            <a:pPr algn="ctr">
              <a:lnSpc>
                <a:spcPct val="150000"/>
              </a:lnSpc>
            </a:pPr>
            <a:r>
              <a:rPr lang="fr-FR" sz="1600" b="0" i="0" dirty="0">
                <a:effectLst/>
                <a:latin typeface="Montserrat" panose="00000500000000000000" pitchFamily="2" charset="0"/>
              </a:rPr>
              <a:t>Une entreprise brésilienne qui propose une solution de vente sur les marketplaces en ligne.</a:t>
            </a:r>
            <a:endParaRPr lang="en-US" sz="1600" dirty="0">
              <a:solidFill>
                <a:schemeClr val="tx1">
                  <a:lumMod val="85000"/>
                  <a:lumOff val="15000"/>
                </a:schemeClr>
              </a:solidFill>
              <a:latin typeface="+mj-lt"/>
            </a:endParaRPr>
          </a:p>
        </p:txBody>
      </p:sp>
      <p:sp>
        <p:nvSpPr>
          <p:cNvPr id="41" name="Rectangle 40">
            <a:extLst>
              <a:ext uri="{FF2B5EF4-FFF2-40B4-BE49-F238E27FC236}">
                <a16:creationId xmlns:a16="http://schemas.microsoft.com/office/drawing/2014/main" id="{072971DF-6E88-4760-AEA0-7A864A08DDF5}"/>
              </a:ext>
            </a:extLst>
          </p:cNvPr>
          <p:cNvSpPr/>
          <p:nvPr/>
        </p:nvSpPr>
        <p:spPr>
          <a:xfrm>
            <a:off x="4884527" y="4763748"/>
            <a:ext cx="813043" cy="369332"/>
          </a:xfrm>
          <a:prstGeom prst="rect">
            <a:avLst/>
          </a:prstGeom>
        </p:spPr>
        <p:txBody>
          <a:bodyPr wrap="none">
            <a:spAutoFit/>
          </a:bodyPr>
          <a:lstStyle/>
          <a:p>
            <a:pPr algn="ctr"/>
            <a:r>
              <a:rPr lang="en-US" b="1" dirty="0">
                <a:solidFill>
                  <a:schemeClr val="tx1">
                    <a:lumMod val="65000"/>
                    <a:lumOff val="35000"/>
                  </a:schemeClr>
                </a:solidFill>
              </a:rPr>
              <a:t> </a:t>
            </a:r>
            <a:r>
              <a:rPr lang="fr-FR" b="1" dirty="0">
                <a:solidFill>
                  <a:schemeClr val="tx1">
                    <a:lumMod val="65000"/>
                    <a:lumOff val="35000"/>
                  </a:schemeClr>
                </a:solidFill>
              </a:rPr>
              <a:t>Défis</a:t>
            </a:r>
          </a:p>
        </p:txBody>
      </p:sp>
      <p:sp>
        <p:nvSpPr>
          <p:cNvPr id="42" name="Rectangle 41">
            <a:extLst>
              <a:ext uri="{FF2B5EF4-FFF2-40B4-BE49-F238E27FC236}">
                <a16:creationId xmlns:a16="http://schemas.microsoft.com/office/drawing/2014/main" id="{E5AEB95D-D832-43DA-BCB2-D4858BA69A0C}"/>
              </a:ext>
            </a:extLst>
          </p:cNvPr>
          <p:cNvSpPr/>
          <p:nvPr/>
        </p:nvSpPr>
        <p:spPr>
          <a:xfrm>
            <a:off x="7632073" y="4746237"/>
            <a:ext cx="979755" cy="369332"/>
          </a:xfrm>
          <a:prstGeom prst="rect">
            <a:avLst/>
          </a:prstGeom>
        </p:spPr>
        <p:txBody>
          <a:bodyPr wrap="none">
            <a:spAutoFit/>
          </a:bodyPr>
          <a:lstStyle/>
          <a:p>
            <a:pPr algn="ctr"/>
            <a:r>
              <a:rPr lang="en-US" b="1" dirty="0">
                <a:solidFill>
                  <a:schemeClr val="tx1">
                    <a:lumMod val="65000"/>
                    <a:lumOff val="35000"/>
                  </a:schemeClr>
                </a:solidFill>
              </a:rPr>
              <a:t>Solution</a:t>
            </a:r>
          </a:p>
        </p:txBody>
      </p:sp>
      <p:sp>
        <p:nvSpPr>
          <p:cNvPr id="43" name="Rectangle 42">
            <a:extLst>
              <a:ext uri="{FF2B5EF4-FFF2-40B4-BE49-F238E27FC236}">
                <a16:creationId xmlns:a16="http://schemas.microsoft.com/office/drawing/2014/main" id="{1850EDDD-B428-41D8-B976-F77EFDB4AA8B}"/>
              </a:ext>
            </a:extLst>
          </p:cNvPr>
          <p:cNvSpPr/>
          <p:nvPr/>
        </p:nvSpPr>
        <p:spPr>
          <a:xfrm>
            <a:off x="10340896" y="4763748"/>
            <a:ext cx="1223413" cy="369332"/>
          </a:xfrm>
          <a:prstGeom prst="rect">
            <a:avLst/>
          </a:prstGeom>
        </p:spPr>
        <p:txBody>
          <a:bodyPr wrap="none">
            <a:spAutoFit/>
          </a:bodyPr>
          <a:lstStyle/>
          <a:p>
            <a:pPr algn="ctr"/>
            <a:r>
              <a:rPr lang="fr-FR" b="1" dirty="0">
                <a:solidFill>
                  <a:schemeClr val="tx1">
                    <a:lumMod val="65000"/>
                    <a:lumOff val="35000"/>
                  </a:schemeClr>
                </a:solidFill>
              </a:rPr>
              <a:t>Résultats</a:t>
            </a:r>
          </a:p>
        </p:txBody>
      </p:sp>
      <p:sp>
        <p:nvSpPr>
          <p:cNvPr id="44" name="Rectangle 43">
            <a:extLst>
              <a:ext uri="{FF2B5EF4-FFF2-40B4-BE49-F238E27FC236}">
                <a16:creationId xmlns:a16="http://schemas.microsoft.com/office/drawing/2014/main" id="{203FBF78-D314-489B-9B66-B00E6E9DF514}"/>
              </a:ext>
            </a:extLst>
          </p:cNvPr>
          <p:cNvSpPr/>
          <p:nvPr/>
        </p:nvSpPr>
        <p:spPr>
          <a:xfrm>
            <a:off x="4191961" y="5240063"/>
            <a:ext cx="2484159" cy="1348574"/>
          </a:xfrm>
          <a:prstGeom prst="rect">
            <a:avLst/>
          </a:prstGeom>
        </p:spPr>
        <p:txBody>
          <a:bodyPr wrap="square">
            <a:spAutoFit/>
          </a:bodyPr>
          <a:lstStyle/>
          <a:p>
            <a:pPr>
              <a:lnSpc>
                <a:spcPct val="150000"/>
              </a:lnSpc>
            </a:pPr>
            <a:r>
              <a:rPr lang="fr-FR" sz="1400" dirty="0">
                <a:latin typeface="Montserrat" panose="00000500000000000000" pitchFamily="2" charset="0"/>
              </a:rPr>
              <a:t>Une </a:t>
            </a:r>
            <a:r>
              <a:rPr lang="fr-FR" sz="1400" b="1" dirty="0">
                <a:latin typeface="Montserrat" panose="00000500000000000000" pitchFamily="2" charset="0"/>
              </a:rPr>
              <a:t>segmentation</a:t>
            </a:r>
            <a:r>
              <a:rPr lang="fr-FR" sz="1400" dirty="0">
                <a:latin typeface="Montserrat" panose="00000500000000000000" pitchFamily="2" charset="0"/>
              </a:rPr>
              <a:t> des clients pour leurs campagnes de communication.</a:t>
            </a:r>
            <a:endParaRPr lang="en-US" sz="1400" dirty="0">
              <a:latin typeface="Montserrat" panose="00000500000000000000" pitchFamily="2" charset="0"/>
            </a:endParaRPr>
          </a:p>
        </p:txBody>
      </p:sp>
      <p:sp>
        <p:nvSpPr>
          <p:cNvPr id="45" name="Rectangle 44">
            <a:extLst>
              <a:ext uri="{FF2B5EF4-FFF2-40B4-BE49-F238E27FC236}">
                <a16:creationId xmlns:a16="http://schemas.microsoft.com/office/drawing/2014/main" id="{F2A75924-2615-4419-B06C-D08F837F0545}"/>
              </a:ext>
            </a:extLst>
          </p:cNvPr>
          <p:cNvSpPr/>
          <p:nvPr/>
        </p:nvSpPr>
        <p:spPr>
          <a:xfrm>
            <a:off x="6676120" y="5168844"/>
            <a:ext cx="2877736" cy="1347869"/>
          </a:xfrm>
          <a:prstGeom prst="rect">
            <a:avLst/>
          </a:prstGeom>
        </p:spPr>
        <p:txBody>
          <a:bodyPr wrap="square">
            <a:spAutoFit/>
          </a:bodyPr>
          <a:lstStyle/>
          <a:p>
            <a:pPr>
              <a:lnSpc>
                <a:spcPct val="150000"/>
              </a:lnSpc>
            </a:pPr>
            <a:r>
              <a:rPr lang="fr-FR" sz="1400" b="1" i="0" dirty="0">
                <a:effectLst/>
                <a:latin typeface="Montserrat" panose="00000500000000000000" pitchFamily="2" charset="0"/>
              </a:rPr>
              <a:t>comprendre les différents types d’utilisateurs</a:t>
            </a:r>
            <a:r>
              <a:rPr lang="fr-FR" sz="1400" b="0" i="0" dirty="0">
                <a:effectLst/>
                <a:latin typeface="Montserrat" panose="00000500000000000000" pitchFamily="2" charset="0"/>
              </a:rPr>
              <a:t> grâce à leur comportement et à leurs données personnelles.</a:t>
            </a:r>
            <a:endParaRPr lang="en-US" sz="1400" b="1" dirty="0">
              <a:solidFill>
                <a:schemeClr val="tx1">
                  <a:lumMod val="85000"/>
                  <a:lumOff val="15000"/>
                </a:schemeClr>
              </a:solidFill>
              <a:latin typeface="+mj-lt"/>
            </a:endParaRPr>
          </a:p>
        </p:txBody>
      </p:sp>
      <p:sp>
        <p:nvSpPr>
          <p:cNvPr id="46" name="Rectangle 45">
            <a:extLst>
              <a:ext uri="{FF2B5EF4-FFF2-40B4-BE49-F238E27FC236}">
                <a16:creationId xmlns:a16="http://schemas.microsoft.com/office/drawing/2014/main" id="{C0AB2958-0424-4911-A3C0-19202444FB29}"/>
              </a:ext>
            </a:extLst>
          </p:cNvPr>
          <p:cNvSpPr/>
          <p:nvPr/>
        </p:nvSpPr>
        <p:spPr>
          <a:xfrm>
            <a:off x="9364740" y="5120405"/>
            <a:ext cx="2778612" cy="1671740"/>
          </a:xfrm>
          <a:prstGeom prst="rect">
            <a:avLst/>
          </a:prstGeom>
        </p:spPr>
        <p:txBody>
          <a:bodyPr wrap="square">
            <a:spAutoFit/>
          </a:bodyPr>
          <a:lstStyle/>
          <a:p>
            <a:pPr marL="285750" indent="-285750">
              <a:lnSpc>
                <a:spcPct val="150000"/>
              </a:lnSpc>
              <a:buFont typeface="Arial" panose="020B0604020202020204" pitchFamily="34" charset="0"/>
              <a:buChar char="•"/>
            </a:pPr>
            <a:r>
              <a:rPr lang="fr-FR" sz="1400" dirty="0">
                <a:latin typeface="Montserrat" panose="00000500000000000000" pitchFamily="2" charset="0"/>
              </a:rPr>
              <a:t>Fournir à l’équipe marketing une description actionnable.</a:t>
            </a:r>
          </a:p>
          <a:p>
            <a:pPr marL="285750" indent="-285750">
              <a:lnSpc>
                <a:spcPct val="150000"/>
              </a:lnSpc>
              <a:buFont typeface="Arial" panose="020B0604020202020204" pitchFamily="34" charset="0"/>
              <a:buChar char="•"/>
            </a:pPr>
            <a:r>
              <a:rPr lang="fr-FR" sz="1400" dirty="0">
                <a:latin typeface="Montserrat" panose="00000500000000000000" pitchFamily="2" charset="0"/>
              </a:rPr>
              <a:t>Proposition de contrat de maintenance.</a:t>
            </a:r>
            <a:endParaRPr lang="en-US" sz="1400" dirty="0">
              <a:latin typeface="Montserrat" panose="00000500000000000000" pitchFamily="2" charset="0"/>
            </a:endParaRPr>
          </a:p>
        </p:txBody>
      </p:sp>
      <p:grpSp>
        <p:nvGrpSpPr>
          <p:cNvPr id="7" name="Group 6">
            <a:extLst>
              <a:ext uri="{FF2B5EF4-FFF2-40B4-BE49-F238E27FC236}">
                <a16:creationId xmlns:a16="http://schemas.microsoft.com/office/drawing/2014/main" id="{CBE91151-D8E0-4E0C-B595-4149A2844842}"/>
              </a:ext>
            </a:extLst>
          </p:cNvPr>
          <p:cNvGrpSpPr/>
          <p:nvPr/>
        </p:nvGrpSpPr>
        <p:grpSpPr>
          <a:xfrm>
            <a:off x="4833790" y="3336873"/>
            <a:ext cx="995415" cy="995415"/>
            <a:chOff x="4610101" y="3085266"/>
            <a:chExt cx="1223364" cy="1223364"/>
          </a:xfrm>
        </p:grpSpPr>
        <p:sp>
          <p:nvSpPr>
            <p:cNvPr id="47" name="Oval 46">
              <a:extLst>
                <a:ext uri="{FF2B5EF4-FFF2-40B4-BE49-F238E27FC236}">
                  <a16:creationId xmlns:a16="http://schemas.microsoft.com/office/drawing/2014/main" id="{EEFDAAFE-0AB5-4244-AE10-0576084063A1}"/>
                </a:ext>
              </a:extLst>
            </p:cNvPr>
            <p:cNvSpPr/>
            <p:nvPr/>
          </p:nvSpPr>
          <p:spPr>
            <a:xfrm>
              <a:off x="4610101" y="3085266"/>
              <a:ext cx="1223364" cy="12233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E4384E91-1654-4083-AC6E-BB4F7BD16516}"/>
                </a:ext>
              </a:extLst>
            </p:cNvPr>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rightnessContrast bright="99000" contrast="100000"/>
                      </a14:imgEffect>
                    </a14:imgLayer>
                  </a14:imgProps>
                </a:ext>
                <a:ext uri="{28A0092B-C50C-407E-A947-70E740481C1C}">
                  <a14:useLocalDpi xmlns:a14="http://schemas.microsoft.com/office/drawing/2010/main" val="0"/>
                </a:ext>
              </a:extLst>
            </a:blip>
            <a:stretch>
              <a:fillRect/>
            </a:stretch>
          </p:blipFill>
          <p:spPr>
            <a:xfrm>
              <a:off x="4859913" y="3335078"/>
              <a:ext cx="723739" cy="723739"/>
            </a:xfrm>
            <a:prstGeom prst="rect">
              <a:avLst/>
            </a:prstGeom>
          </p:spPr>
        </p:pic>
      </p:grpSp>
      <p:grpSp>
        <p:nvGrpSpPr>
          <p:cNvPr id="8" name="Group 7">
            <a:extLst>
              <a:ext uri="{FF2B5EF4-FFF2-40B4-BE49-F238E27FC236}">
                <a16:creationId xmlns:a16="http://schemas.microsoft.com/office/drawing/2014/main" id="{4D2E232A-E810-4047-8699-9D55A84C723F}"/>
              </a:ext>
            </a:extLst>
          </p:cNvPr>
          <p:cNvGrpSpPr/>
          <p:nvPr/>
        </p:nvGrpSpPr>
        <p:grpSpPr>
          <a:xfrm>
            <a:off x="7624244" y="3313214"/>
            <a:ext cx="995415" cy="995415"/>
            <a:chOff x="8534563" y="3085266"/>
            <a:chExt cx="1223364" cy="1223364"/>
          </a:xfrm>
        </p:grpSpPr>
        <p:sp>
          <p:nvSpPr>
            <p:cNvPr id="49" name="Oval 48">
              <a:extLst>
                <a:ext uri="{FF2B5EF4-FFF2-40B4-BE49-F238E27FC236}">
                  <a16:creationId xmlns:a16="http://schemas.microsoft.com/office/drawing/2014/main" id="{A1F83AEA-6D43-44EB-8AB1-494044BB9FF0}"/>
                </a:ext>
              </a:extLst>
            </p:cNvPr>
            <p:cNvSpPr/>
            <p:nvPr/>
          </p:nvSpPr>
          <p:spPr>
            <a:xfrm>
              <a:off x="8534563" y="3085266"/>
              <a:ext cx="1223364" cy="12233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0" name="Picture 49">
              <a:extLst>
                <a:ext uri="{FF2B5EF4-FFF2-40B4-BE49-F238E27FC236}">
                  <a16:creationId xmlns:a16="http://schemas.microsoft.com/office/drawing/2014/main" id="{0E64F449-8F0A-4A3F-B80E-2493A466C910}"/>
                </a:ext>
              </a:extLst>
            </p:cNvPr>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816289" y="3367918"/>
              <a:ext cx="661382" cy="661382"/>
            </a:xfrm>
            <a:prstGeom prst="rect">
              <a:avLst/>
            </a:prstGeom>
          </p:spPr>
        </p:pic>
      </p:grpSp>
      <p:grpSp>
        <p:nvGrpSpPr>
          <p:cNvPr id="9" name="Group 8">
            <a:extLst>
              <a:ext uri="{FF2B5EF4-FFF2-40B4-BE49-F238E27FC236}">
                <a16:creationId xmlns:a16="http://schemas.microsoft.com/office/drawing/2014/main" id="{26356C15-15A7-4653-AE32-1087EE9CC2E9}"/>
              </a:ext>
            </a:extLst>
          </p:cNvPr>
          <p:cNvGrpSpPr/>
          <p:nvPr/>
        </p:nvGrpSpPr>
        <p:grpSpPr>
          <a:xfrm>
            <a:off x="10414699" y="3313214"/>
            <a:ext cx="995415" cy="995415"/>
            <a:chOff x="12459025" y="3085266"/>
            <a:chExt cx="1223364" cy="1223364"/>
          </a:xfrm>
        </p:grpSpPr>
        <p:sp>
          <p:nvSpPr>
            <p:cNvPr id="51" name="Oval 50">
              <a:extLst>
                <a:ext uri="{FF2B5EF4-FFF2-40B4-BE49-F238E27FC236}">
                  <a16:creationId xmlns:a16="http://schemas.microsoft.com/office/drawing/2014/main" id="{CAE9BEBC-7BE2-46D3-AFDC-AFE0BD99DE19}"/>
                </a:ext>
              </a:extLst>
            </p:cNvPr>
            <p:cNvSpPr/>
            <p:nvPr/>
          </p:nvSpPr>
          <p:spPr>
            <a:xfrm>
              <a:off x="12459025" y="3085266"/>
              <a:ext cx="1223364" cy="12233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2" name="Picture 51">
              <a:extLst>
                <a:ext uri="{FF2B5EF4-FFF2-40B4-BE49-F238E27FC236}">
                  <a16:creationId xmlns:a16="http://schemas.microsoft.com/office/drawing/2014/main" id="{BCE35814-2762-4D06-94A9-C58BFCF2FE82}"/>
                </a:ext>
              </a:extLst>
            </p:cNvPr>
            <p:cNvPicPr>
              <a:picLocks noChangeAspect="1"/>
            </p:cNvPicPr>
            <p:nvPr/>
          </p:nvPicPr>
          <p:blipFill>
            <a:blip r:embed="rId7">
              <a:duotone>
                <a:prstClr val="black"/>
                <a:schemeClr val="accent2">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702566" y="3328803"/>
              <a:ext cx="730014" cy="730014"/>
            </a:xfrm>
            <a:prstGeom prst="rect">
              <a:avLst/>
            </a:prstGeom>
          </p:spPr>
        </p:pic>
      </p:grpSp>
      <p:cxnSp>
        <p:nvCxnSpPr>
          <p:cNvPr id="20" name="Straight Arrow Connector 19">
            <a:extLst>
              <a:ext uri="{FF2B5EF4-FFF2-40B4-BE49-F238E27FC236}">
                <a16:creationId xmlns:a16="http://schemas.microsoft.com/office/drawing/2014/main" id="{C3513015-637F-48C4-B76D-E99D978B7438}"/>
              </a:ext>
            </a:extLst>
          </p:cNvPr>
          <p:cNvCxnSpPr>
            <a:cxnSpLocks/>
          </p:cNvCxnSpPr>
          <p:nvPr/>
        </p:nvCxnSpPr>
        <p:spPr>
          <a:xfrm>
            <a:off x="5331497" y="4457264"/>
            <a:ext cx="0" cy="26085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332109-0B37-4231-B815-2A2C09034765}"/>
              </a:ext>
            </a:extLst>
          </p:cNvPr>
          <p:cNvCxnSpPr>
            <a:cxnSpLocks/>
          </p:cNvCxnSpPr>
          <p:nvPr/>
        </p:nvCxnSpPr>
        <p:spPr>
          <a:xfrm>
            <a:off x="8106747" y="4457264"/>
            <a:ext cx="0" cy="26085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0B47895-E1CC-4ABA-9322-AB3F99FECDA0}"/>
              </a:ext>
            </a:extLst>
          </p:cNvPr>
          <p:cNvCxnSpPr>
            <a:cxnSpLocks/>
          </p:cNvCxnSpPr>
          <p:nvPr/>
        </p:nvCxnSpPr>
        <p:spPr>
          <a:xfrm>
            <a:off x="10901303" y="4457264"/>
            <a:ext cx="0" cy="26085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Olist | Soluções de Vendas Online e Serviços de E-commerce">
            <a:extLst>
              <a:ext uri="{FF2B5EF4-FFF2-40B4-BE49-F238E27FC236}">
                <a16:creationId xmlns:a16="http://schemas.microsoft.com/office/drawing/2014/main" id="{A0B14377-B2C9-89E0-5FF8-E0E1A0B0AE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9004" y="2780018"/>
            <a:ext cx="1901246" cy="190124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984F661B-F4C7-B8F7-48B2-0D065FF79DBC}"/>
              </a:ext>
            </a:extLst>
          </p:cNvPr>
          <p:cNvSpPr txBox="1"/>
          <p:nvPr/>
        </p:nvSpPr>
        <p:spPr>
          <a:xfrm>
            <a:off x="11832720" y="6457000"/>
            <a:ext cx="272653" cy="369332"/>
          </a:xfrm>
          <a:prstGeom prst="rect">
            <a:avLst/>
          </a:prstGeom>
          <a:noFill/>
        </p:spPr>
        <p:txBody>
          <a:bodyPr wrap="square" rtlCol="0">
            <a:spAutoFit/>
          </a:bodyPr>
          <a:lstStyle/>
          <a:p>
            <a:r>
              <a:rPr lang="fr-FR" dirty="0"/>
              <a:t>4</a:t>
            </a:r>
          </a:p>
        </p:txBody>
      </p:sp>
    </p:spTree>
    <p:extLst>
      <p:ext uri="{BB962C8B-B14F-4D97-AF65-F5344CB8AC3E}">
        <p14:creationId xmlns:p14="http://schemas.microsoft.com/office/powerpoint/2010/main" val="384492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7238977" y="3778545"/>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7987634" y="4770243"/>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7333145" y="5481728"/>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096034" y="1177838"/>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096034" y="1177837"/>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8736366" y="4574395"/>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6096034" y="1177837"/>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7489371" y="2005869"/>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7709963" y="2509185"/>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7771948" y="2571170"/>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7833934" y="2635607"/>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7796773" y="3052112"/>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8091760"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8733913" y="2534009"/>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8411573" y="2534009"/>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7489371" y="3533131"/>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9199994" y="2385213"/>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9266959" y="2360464"/>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9328945" y="2422375"/>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7489371" y="2804171"/>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9266959" y="3124058"/>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9304120" y="3168651"/>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7489371" y="2100111"/>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7414974" y="2005870"/>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8069465" y="1656329"/>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8049629" y="1641465"/>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238976" y="2360464"/>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9829736" y="2360464"/>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9524787" y="2360464"/>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9219840" y="2360464"/>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8914891" y="2360464"/>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8518227" y="2360464"/>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8091761" y="2360464"/>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7665368" y="2360464"/>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7238977" y="2360464"/>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7236450" y="2707553"/>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745213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7665368"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7878601" y="2707553"/>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8091760" y="2707553"/>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8304994" y="2707553"/>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8518227" y="2707553"/>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8733913" y="2707553"/>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8947147" y="2707553"/>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9160305"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9373539" y="2707553"/>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9586773" y="2707553"/>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9799932" y="2707553"/>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10015691" y="2707553"/>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10228851" y="2707553"/>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10590805" y="3664459"/>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8049552" y="1656412"/>
            <a:ext cx="1574400" cy="480800"/>
          </a:xfrm>
          <a:prstGeom prst="rect">
            <a:avLst/>
          </a:prstGeom>
          <a:noFill/>
        </p:spPr>
        <p:txBody>
          <a:bodyPr spcFirstLastPara="1" wrap="square" lIns="121900" tIns="121900" rIns="121900" bIns="121900" anchor="ctr" anchorCtr="0">
            <a:noAutofit/>
          </a:bodyPr>
          <a:lstStyle/>
          <a:p>
            <a:pPr algn="ctr"/>
            <a:r>
              <a:rPr lang="en" sz="3333" dirty="0">
                <a:solidFill>
                  <a:schemeClr val="accent2"/>
                </a:solidFill>
              </a:rPr>
              <a:t>SHOP</a:t>
            </a:r>
            <a:endParaRPr sz="3333" dirty="0">
              <a:solidFill>
                <a:schemeClr val="accent2"/>
              </a:solidFill>
            </a:endParaRPr>
          </a:p>
        </p:txBody>
      </p:sp>
      <p:sp>
        <p:nvSpPr>
          <p:cNvPr id="4" name="Google Shape;126;p16">
            <a:extLst>
              <a:ext uri="{FF2B5EF4-FFF2-40B4-BE49-F238E27FC236}">
                <a16:creationId xmlns:a16="http://schemas.microsoft.com/office/drawing/2014/main" id="{6412459A-85AF-5403-D408-BA747C741C4C}"/>
              </a:ext>
            </a:extLst>
          </p:cNvPr>
          <p:cNvSpPr/>
          <p:nvPr/>
        </p:nvSpPr>
        <p:spPr>
          <a:xfrm>
            <a:off x="1930942" y="1440486"/>
            <a:ext cx="916587" cy="828253"/>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 sz="2400" dirty="0">
                <a:solidFill>
                  <a:srgbClr val="FFFFFF"/>
                </a:solidFill>
                <a:latin typeface="Fira Sans Extra Condensed Medium"/>
                <a:ea typeface="Fira Sans Extra Condensed Medium"/>
                <a:cs typeface="Fira Sans Extra Condensed Medium"/>
                <a:sym typeface="Fira Sans Extra Condensed Medium"/>
              </a:rPr>
              <a:t>02</a:t>
            </a:r>
            <a:endParaRPr sz="2000" dirty="0">
              <a:solidFill>
                <a:srgbClr val="FFFFFF"/>
              </a:solidFill>
            </a:endParaRPr>
          </a:p>
        </p:txBody>
      </p:sp>
      <p:sp>
        <p:nvSpPr>
          <p:cNvPr id="7" name="Google Shape;114;p16">
            <a:extLst>
              <a:ext uri="{FF2B5EF4-FFF2-40B4-BE49-F238E27FC236}">
                <a16:creationId xmlns:a16="http://schemas.microsoft.com/office/drawing/2014/main" id="{E09F0956-E407-2F10-01F7-CFB60896FA90}"/>
              </a:ext>
            </a:extLst>
          </p:cNvPr>
          <p:cNvSpPr txBox="1"/>
          <p:nvPr/>
        </p:nvSpPr>
        <p:spPr>
          <a:xfrm>
            <a:off x="483949" y="2942976"/>
            <a:ext cx="3810571" cy="572800"/>
          </a:xfrm>
          <a:prstGeom prst="rect">
            <a:avLst/>
          </a:prstGeom>
          <a:noFill/>
          <a:ln>
            <a:noFill/>
          </a:ln>
        </p:spPr>
        <p:txBody>
          <a:bodyPr spcFirstLastPara="1" wrap="square" lIns="121900" tIns="121900" rIns="121900" bIns="121900" anchor="ctr" anchorCtr="0">
            <a:noAutofit/>
          </a:bodyPr>
          <a:lstStyle/>
          <a:p>
            <a:pPr algn="ctr"/>
            <a:r>
              <a:rPr lang="fr-FR" sz="3600" b="1" i="1" u="sng" dirty="0">
                <a:solidFill>
                  <a:schemeClr val="accent1"/>
                </a:solidFill>
                <a:latin typeface="Fira Sans Extra Condensed Medium"/>
                <a:ea typeface="Fira Sans Extra Condensed Medium"/>
                <a:cs typeface="Fira Sans Extra Condensed Medium"/>
                <a:sym typeface="Fira Sans Extra Condensed Medium"/>
              </a:rPr>
              <a:t>Analyses exploratoires </a:t>
            </a:r>
          </a:p>
        </p:txBody>
      </p:sp>
      <p:sp>
        <p:nvSpPr>
          <p:cNvPr id="3" name="ZoneTexte 2">
            <a:extLst>
              <a:ext uri="{FF2B5EF4-FFF2-40B4-BE49-F238E27FC236}">
                <a16:creationId xmlns:a16="http://schemas.microsoft.com/office/drawing/2014/main" id="{86D951B4-0D80-0979-B3C3-D8F545CB5D8F}"/>
              </a:ext>
            </a:extLst>
          </p:cNvPr>
          <p:cNvSpPr txBox="1"/>
          <p:nvPr/>
        </p:nvSpPr>
        <p:spPr>
          <a:xfrm>
            <a:off x="11832720" y="6457000"/>
            <a:ext cx="272653" cy="369332"/>
          </a:xfrm>
          <a:prstGeom prst="rect">
            <a:avLst/>
          </a:prstGeom>
          <a:noFill/>
        </p:spPr>
        <p:txBody>
          <a:bodyPr wrap="square" rtlCol="0">
            <a:spAutoFit/>
          </a:bodyPr>
          <a:lstStyle/>
          <a:p>
            <a:r>
              <a:rPr lang="fr-FR" dirty="0"/>
              <a:t>5</a:t>
            </a:r>
          </a:p>
        </p:txBody>
      </p:sp>
    </p:spTree>
    <p:extLst>
      <p:ext uri="{BB962C8B-B14F-4D97-AF65-F5344CB8AC3E}">
        <p14:creationId xmlns:p14="http://schemas.microsoft.com/office/powerpoint/2010/main" val="172579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4" name="Google Shape;1544;p44"/>
          <p:cNvSpPr txBox="1"/>
          <p:nvPr/>
        </p:nvSpPr>
        <p:spPr>
          <a:xfrm>
            <a:off x="98791" y="2148806"/>
            <a:ext cx="3456123" cy="1039706"/>
          </a:xfrm>
          <a:prstGeom prst="rect">
            <a:avLst/>
          </a:prstGeom>
          <a:noFill/>
          <a:ln>
            <a:noFill/>
          </a:ln>
        </p:spPr>
        <p:txBody>
          <a:bodyPr spcFirstLastPara="1" wrap="square" lIns="121900" tIns="121900" rIns="121900" bIns="121900" anchor="ctr" anchorCtr="0">
            <a:noAutofit/>
          </a:bodyPr>
          <a:lstStyle/>
          <a:p>
            <a:pPr>
              <a:lnSpc>
                <a:spcPct val="150000"/>
              </a:lnSpc>
            </a:pPr>
            <a:r>
              <a:rPr lang="fr-FR" sz="1600" b="0" i="0" dirty="0">
                <a:effectLst/>
                <a:latin typeface="Montserrat" panose="00000500000000000000" pitchFamily="2" charset="0"/>
              </a:rPr>
              <a:t>Des informations sur l’historique de : commandes, </a:t>
            </a:r>
          </a:p>
          <a:p>
            <a:pPr>
              <a:lnSpc>
                <a:spcPct val="150000"/>
              </a:lnSpc>
            </a:pPr>
            <a:r>
              <a:rPr lang="fr-FR" sz="1600" b="0" i="0" dirty="0">
                <a:effectLst/>
                <a:latin typeface="Montserrat" panose="00000500000000000000" pitchFamily="2" charset="0"/>
              </a:rPr>
              <a:t>les produits achetés, </a:t>
            </a:r>
          </a:p>
          <a:p>
            <a:pPr>
              <a:lnSpc>
                <a:spcPct val="150000"/>
              </a:lnSpc>
            </a:pPr>
            <a:r>
              <a:rPr lang="fr-FR" sz="1600" b="0" i="0" dirty="0">
                <a:effectLst/>
                <a:latin typeface="Montserrat" panose="00000500000000000000" pitchFamily="2" charset="0"/>
              </a:rPr>
              <a:t>les commentaires de satisfaction, et la localisation des clients depuis janvier 2017.</a:t>
            </a:r>
            <a:endParaRPr sz="1600" dirty="0">
              <a:latin typeface="Roboto"/>
              <a:ea typeface="Roboto"/>
              <a:cs typeface="Roboto"/>
              <a:sym typeface="Roboto"/>
            </a:endParaRPr>
          </a:p>
        </p:txBody>
      </p:sp>
      <p:sp>
        <p:nvSpPr>
          <p:cNvPr id="1545" name="Google Shape;1545;p44"/>
          <p:cNvSpPr txBox="1"/>
          <p:nvPr/>
        </p:nvSpPr>
        <p:spPr>
          <a:xfrm>
            <a:off x="902055" y="750225"/>
            <a:ext cx="2414000" cy="319200"/>
          </a:xfrm>
          <a:prstGeom prst="rect">
            <a:avLst/>
          </a:prstGeom>
          <a:noFill/>
          <a:ln>
            <a:noFill/>
          </a:ln>
        </p:spPr>
        <p:txBody>
          <a:bodyPr spcFirstLastPara="1" wrap="square" lIns="121900" tIns="121900" rIns="121900" bIns="121900" anchor="ctr" anchorCtr="0">
            <a:noAutofit/>
          </a:bodyPr>
          <a:lstStyle/>
          <a:p>
            <a:r>
              <a:rPr lang="en" sz="2000" b="1" i="1" u="sng" dirty="0">
                <a:solidFill>
                  <a:schemeClr val="accent1"/>
                </a:solidFill>
                <a:latin typeface="Fira Sans Extra Condensed Medium"/>
                <a:ea typeface="Fira Sans Extra Condensed Medium"/>
                <a:cs typeface="Fira Sans Extra Condensed Medium"/>
                <a:sym typeface="Fira Sans Extra Condensed Medium"/>
              </a:rPr>
              <a:t>Les données </a:t>
            </a:r>
            <a:endParaRPr sz="2000" b="1" i="1" u="sng"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47" name="Google Shape;1547;p44"/>
          <p:cNvSpPr txBox="1"/>
          <p:nvPr/>
        </p:nvSpPr>
        <p:spPr>
          <a:xfrm>
            <a:off x="9480884" y="799769"/>
            <a:ext cx="2414000" cy="319200"/>
          </a:xfrm>
          <a:prstGeom prst="rect">
            <a:avLst/>
          </a:prstGeom>
          <a:noFill/>
          <a:ln>
            <a:noFill/>
          </a:ln>
        </p:spPr>
        <p:txBody>
          <a:bodyPr spcFirstLastPara="1" wrap="square" lIns="121900" tIns="121900" rIns="121900" bIns="121900" anchor="ctr" anchorCtr="0">
            <a:noAutofit/>
          </a:bodyPr>
          <a:lstStyle/>
          <a:p>
            <a:r>
              <a:rPr lang="fr-FR" sz="2000" b="1" i="1" u="sng" dirty="0">
                <a:solidFill>
                  <a:schemeClr val="accent2"/>
                </a:solidFill>
                <a:latin typeface="Fira Sans Extra Condensed Medium"/>
                <a:sym typeface="Fira Sans Extra Condensed Medium"/>
              </a:rPr>
              <a:t>M</a:t>
            </a:r>
            <a:r>
              <a:rPr lang="en" sz="2000" b="1" i="1" u="sng" dirty="0">
                <a:solidFill>
                  <a:schemeClr val="accent2"/>
                </a:solidFill>
                <a:latin typeface="Fira Sans Extra Condensed Medium"/>
                <a:sym typeface="Fira Sans Extra Condensed Medium"/>
              </a:rPr>
              <a:t>erger les différentes bases </a:t>
            </a:r>
            <a:endParaRPr sz="2000" b="1" i="1" u="sng" dirty="0">
              <a:solidFill>
                <a:schemeClr val="accent2"/>
              </a:solidFill>
              <a:latin typeface="Fira Sans Extra Condensed Medium"/>
              <a:sym typeface="Fira Sans Extra Condensed Medium"/>
            </a:endParaRPr>
          </a:p>
        </p:txBody>
      </p:sp>
      <p:sp>
        <p:nvSpPr>
          <p:cNvPr id="1549" name="Google Shape;1549;p44"/>
          <p:cNvSpPr txBox="1"/>
          <p:nvPr/>
        </p:nvSpPr>
        <p:spPr>
          <a:xfrm>
            <a:off x="707578" y="4774542"/>
            <a:ext cx="2418400" cy="319200"/>
          </a:xfrm>
          <a:prstGeom prst="rect">
            <a:avLst/>
          </a:prstGeom>
          <a:noFill/>
          <a:ln>
            <a:noFill/>
          </a:ln>
        </p:spPr>
        <p:txBody>
          <a:bodyPr spcFirstLastPara="1" wrap="square" lIns="121900" tIns="121900" rIns="121900" bIns="121900" anchor="ctr" anchorCtr="0">
            <a:noAutofit/>
          </a:bodyPr>
          <a:lstStyle/>
          <a:p>
            <a:r>
              <a:rPr lang="en" sz="2000" b="1" i="1" u="sng" dirty="0">
                <a:solidFill>
                  <a:schemeClr val="accent3"/>
                </a:solidFill>
                <a:latin typeface="Fira Sans Extra Condensed Medium"/>
                <a:sym typeface="Fira Sans Extra Condensed Medium"/>
              </a:rPr>
              <a:t>Visiualisation </a:t>
            </a:r>
            <a:endParaRPr sz="2000" b="1" i="1" u="sng" dirty="0">
              <a:solidFill>
                <a:schemeClr val="accent3"/>
              </a:solidFill>
              <a:latin typeface="Fira Sans Extra Condensed Medium"/>
              <a:sym typeface="Fira Sans Extra Condensed Medium"/>
            </a:endParaRPr>
          </a:p>
        </p:txBody>
      </p:sp>
      <p:sp>
        <p:nvSpPr>
          <p:cNvPr id="1552" name="Google Shape;1552;p44"/>
          <p:cNvSpPr/>
          <p:nvPr/>
        </p:nvSpPr>
        <p:spPr>
          <a:xfrm>
            <a:off x="6722411" y="2780426"/>
            <a:ext cx="2002703" cy="1733535"/>
          </a:xfrm>
          <a:custGeom>
            <a:avLst/>
            <a:gdLst/>
            <a:ahLst/>
            <a:cxnLst/>
            <a:rect l="l" t="t" r="r" b="b"/>
            <a:pathLst>
              <a:path w="24196" h="20944" extrusionOk="0">
                <a:moveTo>
                  <a:pt x="6050" y="1"/>
                </a:moveTo>
                <a:lnTo>
                  <a:pt x="1" y="10487"/>
                </a:lnTo>
                <a:lnTo>
                  <a:pt x="6050" y="20943"/>
                </a:lnTo>
                <a:lnTo>
                  <a:pt x="18147" y="20943"/>
                </a:lnTo>
                <a:lnTo>
                  <a:pt x="24196" y="10487"/>
                </a:lnTo>
                <a:lnTo>
                  <a:pt x="181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553" name="Google Shape;1553;p44"/>
          <p:cNvSpPr txBox="1"/>
          <p:nvPr/>
        </p:nvSpPr>
        <p:spPr>
          <a:xfrm>
            <a:off x="7112561" y="2872936"/>
            <a:ext cx="1240000" cy="611200"/>
          </a:xfrm>
          <a:prstGeom prst="rect">
            <a:avLst/>
          </a:prstGeom>
          <a:noFill/>
          <a:ln>
            <a:noFill/>
          </a:ln>
        </p:spPr>
        <p:txBody>
          <a:bodyPr spcFirstLastPara="1" wrap="square" lIns="121900" tIns="121900" rIns="121900" bIns="121900" anchor="ctr" anchorCtr="0">
            <a:noAutofit/>
          </a:bodyPr>
          <a:lstStyle/>
          <a:p>
            <a:pPr algn="ctr"/>
            <a:r>
              <a:rPr lang="en" sz="4400">
                <a:solidFill>
                  <a:schemeClr val="lt1"/>
                </a:solidFill>
                <a:latin typeface="Fira Sans Extra Condensed Medium"/>
                <a:ea typeface="Fira Sans Extra Condensed Medium"/>
                <a:cs typeface="Fira Sans Extra Condensed Medium"/>
                <a:sym typeface="Fira Sans Extra Condensed Medium"/>
              </a:rPr>
              <a:t>03</a:t>
            </a:r>
            <a:endParaRPr sz="4400">
              <a:solidFill>
                <a:schemeClr val="lt1"/>
              </a:solidFill>
              <a:latin typeface="Fira Sans Extra Condensed Medium"/>
              <a:ea typeface="Fira Sans Extra Condensed Medium"/>
              <a:cs typeface="Fira Sans Extra Condensed Medium"/>
              <a:sym typeface="Fira Sans Extra Condensed Medium"/>
            </a:endParaRPr>
          </a:p>
        </p:txBody>
      </p:sp>
      <p:sp>
        <p:nvSpPr>
          <p:cNvPr id="1554" name="Google Shape;1554;p44"/>
          <p:cNvSpPr/>
          <p:nvPr/>
        </p:nvSpPr>
        <p:spPr>
          <a:xfrm>
            <a:off x="5097238" y="3723917"/>
            <a:ext cx="2002703" cy="1733452"/>
          </a:xfrm>
          <a:custGeom>
            <a:avLst/>
            <a:gdLst/>
            <a:ahLst/>
            <a:cxnLst/>
            <a:rect l="l" t="t" r="r" b="b"/>
            <a:pathLst>
              <a:path w="24196" h="20943" extrusionOk="0">
                <a:moveTo>
                  <a:pt x="6049" y="0"/>
                </a:moveTo>
                <a:lnTo>
                  <a:pt x="0" y="10456"/>
                </a:lnTo>
                <a:lnTo>
                  <a:pt x="6049" y="20943"/>
                </a:lnTo>
                <a:lnTo>
                  <a:pt x="18146" y="20943"/>
                </a:lnTo>
                <a:lnTo>
                  <a:pt x="24195" y="10456"/>
                </a:lnTo>
                <a:lnTo>
                  <a:pt x="18146"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55" name="Google Shape;1555;p44"/>
          <p:cNvSpPr txBox="1"/>
          <p:nvPr/>
        </p:nvSpPr>
        <p:spPr>
          <a:xfrm>
            <a:off x="5478603" y="3769397"/>
            <a:ext cx="1240000" cy="6112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lt1"/>
                </a:solidFill>
                <a:latin typeface="Fira Sans Extra Condensed Medium"/>
                <a:ea typeface="Fira Sans Extra Condensed Medium"/>
                <a:cs typeface="Fira Sans Extra Condensed Medium"/>
                <a:sym typeface="Fira Sans Extra Condensed Medium"/>
              </a:rPr>
              <a:t>04</a:t>
            </a:r>
            <a:endParaRPr sz="4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556" name="Google Shape;1556;p44"/>
          <p:cNvSpPr/>
          <p:nvPr/>
        </p:nvSpPr>
        <p:spPr>
          <a:xfrm>
            <a:off x="5097238" y="1839501"/>
            <a:ext cx="2002703" cy="1733535"/>
          </a:xfrm>
          <a:custGeom>
            <a:avLst/>
            <a:gdLst/>
            <a:ahLst/>
            <a:cxnLst/>
            <a:rect l="l" t="t" r="r" b="b"/>
            <a:pathLst>
              <a:path w="24196" h="20944" extrusionOk="0">
                <a:moveTo>
                  <a:pt x="6049" y="1"/>
                </a:moveTo>
                <a:lnTo>
                  <a:pt x="0" y="10457"/>
                </a:lnTo>
                <a:lnTo>
                  <a:pt x="6049" y="20943"/>
                </a:lnTo>
                <a:lnTo>
                  <a:pt x="18146" y="20943"/>
                </a:lnTo>
                <a:lnTo>
                  <a:pt x="24195" y="10457"/>
                </a:lnTo>
                <a:lnTo>
                  <a:pt x="18146"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57" name="Google Shape;1557;p44"/>
          <p:cNvSpPr txBox="1"/>
          <p:nvPr/>
        </p:nvSpPr>
        <p:spPr>
          <a:xfrm>
            <a:off x="5478595" y="1947869"/>
            <a:ext cx="1240000" cy="6112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lt1"/>
                </a:solidFill>
                <a:latin typeface="Fira Sans Extra Condensed Medium"/>
                <a:ea typeface="Fira Sans Extra Condensed Medium"/>
                <a:cs typeface="Fira Sans Extra Condensed Medium"/>
                <a:sym typeface="Fira Sans Extra Condensed Medium"/>
              </a:rPr>
              <a:t>02</a:t>
            </a:r>
            <a:endParaRPr sz="4400" dirty="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1558" name="Google Shape;1558;p44"/>
          <p:cNvGrpSpPr/>
          <p:nvPr/>
        </p:nvGrpSpPr>
        <p:grpSpPr>
          <a:xfrm>
            <a:off x="5825859" y="4774542"/>
            <a:ext cx="537829" cy="540895"/>
            <a:chOff x="-62516625" y="2297875"/>
            <a:chExt cx="315875" cy="317650"/>
          </a:xfrm>
        </p:grpSpPr>
        <p:sp>
          <p:nvSpPr>
            <p:cNvPr id="1559" name="Google Shape;1559;p44"/>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0" name="Google Shape;1560;p44"/>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561" name="Google Shape;1561;p44"/>
          <p:cNvSpPr/>
          <p:nvPr/>
        </p:nvSpPr>
        <p:spPr>
          <a:xfrm>
            <a:off x="3466934" y="2780426"/>
            <a:ext cx="2000220" cy="1733535"/>
          </a:xfrm>
          <a:custGeom>
            <a:avLst/>
            <a:gdLst/>
            <a:ahLst/>
            <a:cxnLst/>
            <a:rect l="l" t="t" r="r" b="b"/>
            <a:pathLst>
              <a:path w="24166" h="20944" extrusionOk="0">
                <a:moveTo>
                  <a:pt x="6019" y="1"/>
                </a:moveTo>
                <a:lnTo>
                  <a:pt x="1" y="10487"/>
                </a:lnTo>
                <a:lnTo>
                  <a:pt x="6019" y="20943"/>
                </a:lnTo>
                <a:lnTo>
                  <a:pt x="18117" y="20943"/>
                </a:lnTo>
                <a:lnTo>
                  <a:pt x="24165" y="10487"/>
                </a:lnTo>
                <a:lnTo>
                  <a:pt x="1811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562" name="Google Shape;1562;p44"/>
          <p:cNvSpPr txBox="1"/>
          <p:nvPr/>
        </p:nvSpPr>
        <p:spPr>
          <a:xfrm>
            <a:off x="3849610" y="3112717"/>
            <a:ext cx="1240000" cy="6112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lt1"/>
                </a:solidFill>
                <a:latin typeface="Fira Sans Extra Condensed Medium"/>
                <a:ea typeface="Fira Sans Extra Condensed Medium"/>
                <a:cs typeface="Fira Sans Extra Condensed Medium"/>
                <a:sym typeface="Fira Sans Extra Condensed Medium"/>
              </a:rPr>
              <a:t>01</a:t>
            </a:r>
            <a:endParaRPr sz="4400" dirty="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1563" name="Google Shape;1563;p44"/>
          <p:cNvGrpSpPr/>
          <p:nvPr/>
        </p:nvGrpSpPr>
        <p:grpSpPr>
          <a:xfrm>
            <a:off x="5850473" y="2877398"/>
            <a:ext cx="488604" cy="622228"/>
            <a:chOff x="4370626" y="2146872"/>
            <a:chExt cx="414774" cy="528207"/>
          </a:xfrm>
        </p:grpSpPr>
        <p:sp>
          <p:nvSpPr>
            <p:cNvPr id="1564" name="Google Shape;1564;p44"/>
            <p:cNvSpPr/>
            <p:nvPr/>
          </p:nvSpPr>
          <p:spPr>
            <a:xfrm>
              <a:off x="4473649" y="2262251"/>
              <a:ext cx="137923" cy="231640"/>
            </a:xfrm>
            <a:custGeom>
              <a:avLst/>
              <a:gdLst/>
              <a:ahLst/>
              <a:cxnLst/>
              <a:rect l="l" t="t" r="r" b="b"/>
              <a:pathLst>
                <a:path w="10700" h="17974" extrusionOk="0">
                  <a:moveTo>
                    <a:pt x="3817" y="4371"/>
                  </a:moveTo>
                  <a:lnTo>
                    <a:pt x="3817" y="6655"/>
                  </a:lnTo>
                  <a:cubicBezTo>
                    <a:pt x="3360" y="6394"/>
                    <a:pt x="3132" y="6002"/>
                    <a:pt x="3197" y="5513"/>
                  </a:cubicBezTo>
                  <a:cubicBezTo>
                    <a:pt x="3230" y="5056"/>
                    <a:pt x="3458" y="4632"/>
                    <a:pt x="3817" y="4371"/>
                  </a:cubicBezTo>
                  <a:close/>
                  <a:moveTo>
                    <a:pt x="6459" y="10569"/>
                  </a:moveTo>
                  <a:cubicBezTo>
                    <a:pt x="7503" y="11091"/>
                    <a:pt x="7894" y="12004"/>
                    <a:pt x="7797" y="12689"/>
                  </a:cubicBezTo>
                  <a:cubicBezTo>
                    <a:pt x="7731" y="13309"/>
                    <a:pt x="7242" y="13766"/>
                    <a:pt x="6459" y="13994"/>
                  </a:cubicBezTo>
                  <a:lnTo>
                    <a:pt x="6459" y="10569"/>
                  </a:lnTo>
                  <a:close/>
                  <a:moveTo>
                    <a:pt x="5154" y="0"/>
                  </a:moveTo>
                  <a:cubicBezTo>
                    <a:pt x="4404" y="0"/>
                    <a:pt x="3817" y="587"/>
                    <a:pt x="3817" y="1338"/>
                  </a:cubicBezTo>
                  <a:lnTo>
                    <a:pt x="3817" y="1566"/>
                  </a:lnTo>
                  <a:cubicBezTo>
                    <a:pt x="3654" y="1599"/>
                    <a:pt x="3523" y="1631"/>
                    <a:pt x="3360" y="1664"/>
                  </a:cubicBezTo>
                  <a:cubicBezTo>
                    <a:pt x="1827" y="2153"/>
                    <a:pt x="653" y="3654"/>
                    <a:pt x="522" y="5317"/>
                  </a:cubicBezTo>
                  <a:cubicBezTo>
                    <a:pt x="424" y="6981"/>
                    <a:pt x="1305" y="8416"/>
                    <a:pt x="2904" y="9199"/>
                  </a:cubicBezTo>
                  <a:cubicBezTo>
                    <a:pt x="3099" y="9297"/>
                    <a:pt x="3425" y="9427"/>
                    <a:pt x="3817" y="9558"/>
                  </a:cubicBezTo>
                  <a:lnTo>
                    <a:pt x="3817" y="13864"/>
                  </a:lnTo>
                  <a:cubicBezTo>
                    <a:pt x="3295" y="13668"/>
                    <a:pt x="2838" y="13407"/>
                    <a:pt x="2545" y="13016"/>
                  </a:cubicBezTo>
                  <a:cubicBezTo>
                    <a:pt x="2288" y="12685"/>
                    <a:pt x="1907" y="12520"/>
                    <a:pt x="1519" y="12520"/>
                  </a:cubicBezTo>
                  <a:cubicBezTo>
                    <a:pt x="1216" y="12520"/>
                    <a:pt x="910" y="12620"/>
                    <a:pt x="653" y="12820"/>
                  </a:cubicBezTo>
                  <a:cubicBezTo>
                    <a:pt x="98" y="13276"/>
                    <a:pt x="0" y="14125"/>
                    <a:pt x="457" y="14679"/>
                  </a:cubicBezTo>
                  <a:cubicBezTo>
                    <a:pt x="1338" y="15756"/>
                    <a:pt x="2577" y="16343"/>
                    <a:pt x="3817" y="16604"/>
                  </a:cubicBezTo>
                  <a:lnTo>
                    <a:pt x="3817" y="16636"/>
                  </a:lnTo>
                  <a:cubicBezTo>
                    <a:pt x="3817" y="17387"/>
                    <a:pt x="4404" y="17974"/>
                    <a:pt x="5154" y="17974"/>
                  </a:cubicBezTo>
                  <a:cubicBezTo>
                    <a:pt x="5872" y="17974"/>
                    <a:pt x="6459" y="17419"/>
                    <a:pt x="6492" y="16702"/>
                  </a:cubicBezTo>
                  <a:cubicBezTo>
                    <a:pt x="8645" y="16375"/>
                    <a:pt x="10178" y="14973"/>
                    <a:pt x="10439" y="13016"/>
                  </a:cubicBezTo>
                  <a:cubicBezTo>
                    <a:pt x="10700" y="10830"/>
                    <a:pt x="9264" y="8710"/>
                    <a:pt x="6948" y="7894"/>
                  </a:cubicBezTo>
                  <a:cubicBezTo>
                    <a:pt x="6785" y="7829"/>
                    <a:pt x="6622" y="7764"/>
                    <a:pt x="6459" y="7731"/>
                  </a:cubicBezTo>
                  <a:lnTo>
                    <a:pt x="6459" y="4208"/>
                  </a:lnTo>
                  <a:cubicBezTo>
                    <a:pt x="6818" y="4339"/>
                    <a:pt x="7046" y="4534"/>
                    <a:pt x="7177" y="4697"/>
                  </a:cubicBezTo>
                  <a:cubicBezTo>
                    <a:pt x="7439" y="5061"/>
                    <a:pt x="7851" y="5262"/>
                    <a:pt x="8267" y="5262"/>
                  </a:cubicBezTo>
                  <a:cubicBezTo>
                    <a:pt x="8522" y="5262"/>
                    <a:pt x="8780" y="5185"/>
                    <a:pt x="9003" y="5024"/>
                  </a:cubicBezTo>
                  <a:cubicBezTo>
                    <a:pt x="9623" y="4600"/>
                    <a:pt x="9754" y="3784"/>
                    <a:pt x="9330" y="3164"/>
                  </a:cubicBezTo>
                  <a:cubicBezTo>
                    <a:pt x="8775" y="2381"/>
                    <a:pt x="7797" y="1696"/>
                    <a:pt x="6459" y="1468"/>
                  </a:cubicBezTo>
                  <a:lnTo>
                    <a:pt x="6459" y="1338"/>
                  </a:lnTo>
                  <a:cubicBezTo>
                    <a:pt x="6459" y="587"/>
                    <a:pt x="5872" y="0"/>
                    <a:pt x="515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5" name="Google Shape;1565;p44"/>
            <p:cNvSpPr/>
            <p:nvPr/>
          </p:nvSpPr>
          <p:spPr>
            <a:xfrm>
              <a:off x="4516988" y="2613282"/>
              <a:ext cx="34442" cy="20524"/>
            </a:xfrm>
            <a:custGeom>
              <a:avLst/>
              <a:gdLst/>
              <a:ahLst/>
              <a:cxnLst/>
              <a:rect l="l" t="t" r="r" b="b"/>
              <a:pathLst>
                <a:path w="4437" h="2644" extrusionOk="0">
                  <a:moveTo>
                    <a:pt x="1338" y="1"/>
                  </a:moveTo>
                  <a:cubicBezTo>
                    <a:pt x="587" y="1"/>
                    <a:pt x="0" y="588"/>
                    <a:pt x="0" y="1338"/>
                  </a:cubicBezTo>
                  <a:cubicBezTo>
                    <a:pt x="0" y="2056"/>
                    <a:pt x="587" y="2643"/>
                    <a:pt x="1338" y="2643"/>
                  </a:cubicBezTo>
                  <a:lnTo>
                    <a:pt x="3099" y="2643"/>
                  </a:lnTo>
                  <a:cubicBezTo>
                    <a:pt x="3849" y="2643"/>
                    <a:pt x="4437" y="2056"/>
                    <a:pt x="4437" y="1338"/>
                  </a:cubicBezTo>
                  <a:cubicBezTo>
                    <a:pt x="4437" y="588"/>
                    <a:pt x="3849" y="1"/>
                    <a:pt x="30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6" name="Google Shape;1566;p44"/>
            <p:cNvSpPr/>
            <p:nvPr/>
          </p:nvSpPr>
          <p:spPr>
            <a:xfrm>
              <a:off x="4370626" y="2146872"/>
              <a:ext cx="414774" cy="528207"/>
            </a:xfrm>
            <a:custGeom>
              <a:avLst/>
              <a:gdLst/>
              <a:ahLst/>
              <a:cxnLst/>
              <a:rect l="l" t="t" r="r" b="b"/>
              <a:pathLst>
                <a:path w="53433" h="68046" extrusionOk="0">
                  <a:moveTo>
                    <a:pt x="35720" y="2675"/>
                  </a:moveTo>
                  <a:cubicBezTo>
                    <a:pt x="37807" y="2675"/>
                    <a:pt x="39504" y="4339"/>
                    <a:pt x="39504" y="6394"/>
                  </a:cubicBezTo>
                  <a:lnTo>
                    <a:pt x="39504" y="8579"/>
                  </a:lnTo>
                  <a:lnTo>
                    <a:pt x="2643" y="8579"/>
                  </a:lnTo>
                  <a:lnTo>
                    <a:pt x="2643" y="6394"/>
                  </a:lnTo>
                  <a:cubicBezTo>
                    <a:pt x="2643" y="4339"/>
                    <a:pt x="4339" y="2675"/>
                    <a:pt x="6427" y="2675"/>
                  </a:cubicBezTo>
                  <a:close/>
                  <a:moveTo>
                    <a:pt x="40808" y="37937"/>
                  </a:moveTo>
                  <a:cubicBezTo>
                    <a:pt x="42961" y="37937"/>
                    <a:pt x="44723" y="39699"/>
                    <a:pt x="44723" y="41884"/>
                  </a:cubicBezTo>
                  <a:lnTo>
                    <a:pt x="44723" y="42700"/>
                  </a:lnTo>
                  <a:lnTo>
                    <a:pt x="36894" y="42700"/>
                  </a:lnTo>
                  <a:lnTo>
                    <a:pt x="36894" y="41884"/>
                  </a:lnTo>
                  <a:cubicBezTo>
                    <a:pt x="36894" y="39699"/>
                    <a:pt x="38656" y="37937"/>
                    <a:pt x="40808" y="37937"/>
                  </a:cubicBezTo>
                  <a:close/>
                  <a:moveTo>
                    <a:pt x="39504" y="11254"/>
                  </a:moveTo>
                  <a:lnTo>
                    <a:pt x="39504" y="35425"/>
                  </a:lnTo>
                  <a:cubicBezTo>
                    <a:pt x="36503" y="36045"/>
                    <a:pt x="34252" y="38687"/>
                    <a:pt x="34252" y="41884"/>
                  </a:cubicBezTo>
                  <a:lnTo>
                    <a:pt x="34252" y="42700"/>
                  </a:lnTo>
                  <a:lnTo>
                    <a:pt x="29522" y="42700"/>
                  </a:lnTo>
                  <a:cubicBezTo>
                    <a:pt x="28804" y="42700"/>
                    <a:pt x="28185" y="43319"/>
                    <a:pt x="28185" y="44037"/>
                  </a:cubicBezTo>
                  <a:lnTo>
                    <a:pt x="28185" y="54769"/>
                  </a:lnTo>
                  <a:lnTo>
                    <a:pt x="2643" y="54769"/>
                  </a:lnTo>
                  <a:lnTo>
                    <a:pt x="2643" y="11254"/>
                  </a:lnTo>
                  <a:close/>
                  <a:moveTo>
                    <a:pt x="28185" y="57444"/>
                  </a:moveTo>
                  <a:lnTo>
                    <a:pt x="28185" y="62761"/>
                  </a:lnTo>
                  <a:cubicBezTo>
                    <a:pt x="28185" y="63707"/>
                    <a:pt x="28445" y="64620"/>
                    <a:pt x="28902" y="65403"/>
                  </a:cubicBezTo>
                  <a:lnTo>
                    <a:pt x="6394" y="65403"/>
                  </a:lnTo>
                  <a:cubicBezTo>
                    <a:pt x="4339" y="65403"/>
                    <a:pt x="2643" y="63707"/>
                    <a:pt x="2643" y="61652"/>
                  </a:cubicBezTo>
                  <a:lnTo>
                    <a:pt x="2643" y="57444"/>
                  </a:lnTo>
                  <a:close/>
                  <a:moveTo>
                    <a:pt x="50790" y="45374"/>
                  </a:moveTo>
                  <a:lnTo>
                    <a:pt x="50790" y="62761"/>
                  </a:lnTo>
                  <a:cubicBezTo>
                    <a:pt x="50790" y="64196"/>
                    <a:pt x="49616" y="65403"/>
                    <a:pt x="48148" y="65403"/>
                  </a:cubicBezTo>
                  <a:lnTo>
                    <a:pt x="33502" y="65403"/>
                  </a:lnTo>
                  <a:cubicBezTo>
                    <a:pt x="32034" y="65403"/>
                    <a:pt x="30859" y="64196"/>
                    <a:pt x="30859" y="62761"/>
                  </a:cubicBezTo>
                  <a:lnTo>
                    <a:pt x="30859" y="45374"/>
                  </a:lnTo>
                  <a:lnTo>
                    <a:pt x="34219" y="45374"/>
                  </a:lnTo>
                  <a:lnTo>
                    <a:pt x="34219" y="49158"/>
                  </a:lnTo>
                  <a:cubicBezTo>
                    <a:pt x="34219" y="49909"/>
                    <a:pt x="34839" y="50496"/>
                    <a:pt x="35557" y="50496"/>
                  </a:cubicBezTo>
                  <a:cubicBezTo>
                    <a:pt x="36307" y="50496"/>
                    <a:pt x="36894" y="49909"/>
                    <a:pt x="36894" y="49158"/>
                  </a:cubicBezTo>
                  <a:lnTo>
                    <a:pt x="36894" y="45374"/>
                  </a:lnTo>
                  <a:lnTo>
                    <a:pt x="44690" y="45374"/>
                  </a:lnTo>
                  <a:lnTo>
                    <a:pt x="44690" y="49158"/>
                  </a:lnTo>
                  <a:cubicBezTo>
                    <a:pt x="44690" y="49909"/>
                    <a:pt x="45310" y="50496"/>
                    <a:pt x="46028" y="50496"/>
                  </a:cubicBezTo>
                  <a:cubicBezTo>
                    <a:pt x="46778" y="50496"/>
                    <a:pt x="47365" y="49909"/>
                    <a:pt x="47365" y="49158"/>
                  </a:cubicBezTo>
                  <a:lnTo>
                    <a:pt x="47365" y="45374"/>
                  </a:lnTo>
                  <a:close/>
                  <a:moveTo>
                    <a:pt x="6394" y="0"/>
                  </a:moveTo>
                  <a:cubicBezTo>
                    <a:pt x="2872" y="0"/>
                    <a:pt x="1" y="2871"/>
                    <a:pt x="1" y="6394"/>
                  </a:cubicBezTo>
                  <a:lnTo>
                    <a:pt x="1" y="61652"/>
                  </a:lnTo>
                  <a:cubicBezTo>
                    <a:pt x="1" y="65175"/>
                    <a:pt x="2872" y="68045"/>
                    <a:pt x="6394" y="68045"/>
                  </a:cubicBezTo>
                  <a:lnTo>
                    <a:pt x="48148" y="68045"/>
                  </a:lnTo>
                  <a:cubicBezTo>
                    <a:pt x="51051" y="68045"/>
                    <a:pt x="53432" y="65664"/>
                    <a:pt x="53432" y="62761"/>
                  </a:cubicBezTo>
                  <a:lnTo>
                    <a:pt x="53432" y="44037"/>
                  </a:lnTo>
                  <a:cubicBezTo>
                    <a:pt x="53432" y="43319"/>
                    <a:pt x="52845" y="42700"/>
                    <a:pt x="52128" y="42700"/>
                  </a:cubicBezTo>
                  <a:lnTo>
                    <a:pt x="47365" y="42700"/>
                  </a:lnTo>
                  <a:lnTo>
                    <a:pt x="47365" y="41884"/>
                  </a:lnTo>
                  <a:cubicBezTo>
                    <a:pt x="47365" y="38720"/>
                    <a:pt x="45114" y="36045"/>
                    <a:pt x="42146" y="35425"/>
                  </a:cubicBezTo>
                  <a:lnTo>
                    <a:pt x="42146" y="6394"/>
                  </a:lnTo>
                  <a:cubicBezTo>
                    <a:pt x="42146" y="2871"/>
                    <a:pt x="39275" y="0"/>
                    <a:pt x="357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567" name="Google Shape;1567;p44"/>
          <p:cNvSpPr/>
          <p:nvPr/>
        </p:nvSpPr>
        <p:spPr>
          <a:xfrm>
            <a:off x="4133229" y="3810975"/>
            <a:ext cx="627329" cy="597220"/>
          </a:xfrm>
          <a:custGeom>
            <a:avLst/>
            <a:gdLst/>
            <a:ahLst/>
            <a:cxnLst/>
            <a:rect l="l" t="t" r="r" b="b"/>
            <a:pathLst>
              <a:path w="22251" h="21183" extrusionOk="0">
                <a:moveTo>
                  <a:pt x="7173" y="4504"/>
                </a:moveTo>
                <a:lnTo>
                  <a:pt x="7173" y="6472"/>
                </a:lnTo>
                <a:lnTo>
                  <a:pt x="4971" y="6472"/>
                </a:lnTo>
                <a:lnTo>
                  <a:pt x="4637" y="4504"/>
                </a:lnTo>
                <a:close/>
                <a:moveTo>
                  <a:pt x="11943" y="4504"/>
                </a:moveTo>
                <a:lnTo>
                  <a:pt x="11943" y="6472"/>
                </a:lnTo>
                <a:lnTo>
                  <a:pt x="8007" y="6472"/>
                </a:lnTo>
                <a:lnTo>
                  <a:pt x="8007" y="4504"/>
                </a:lnTo>
                <a:close/>
                <a:moveTo>
                  <a:pt x="16713" y="4504"/>
                </a:moveTo>
                <a:lnTo>
                  <a:pt x="16713" y="6472"/>
                </a:lnTo>
                <a:lnTo>
                  <a:pt x="12777" y="6472"/>
                </a:lnTo>
                <a:lnTo>
                  <a:pt x="12777" y="4504"/>
                </a:lnTo>
                <a:close/>
                <a:moveTo>
                  <a:pt x="21249" y="4504"/>
                </a:moveTo>
                <a:lnTo>
                  <a:pt x="20616" y="6472"/>
                </a:lnTo>
                <a:lnTo>
                  <a:pt x="17547" y="6472"/>
                </a:lnTo>
                <a:lnTo>
                  <a:pt x="17547" y="4504"/>
                </a:lnTo>
                <a:close/>
                <a:moveTo>
                  <a:pt x="7173" y="7306"/>
                </a:moveTo>
                <a:lnTo>
                  <a:pt x="7173" y="10341"/>
                </a:lnTo>
                <a:lnTo>
                  <a:pt x="5605" y="10341"/>
                </a:lnTo>
                <a:lnTo>
                  <a:pt x="5104" y="7306"/>
                </a:lnTo>
                <a:close/>
                <a:moveTo>
                  <a:pt x="11943" y="7306"/>
                </a:moveTo>
                <a:lnTo>
                  <a:pt x="11943" y="10341"/>
                </a:lnTo>
                <a:lnTo>
                  <a:pt x="8007" y="10341"/>
                </a:lnTo>
                <a:lnTo>
                  <a:pt x="8007" y="7306"/>
                </a:lnTo>
                <a:close/>
                <a:moveTo>
                  <a:pt x="16713" y="7306"/>
                </a:moveTo>
                <a:lnTo>
                  <a:pt x="16713" y="10341"/>
                </a:lnTo>
                <a:lnTo>
                  <a:pt x="12777" y="10341"/>
                </a:lnTo>
                <a:lnTo>
                  <a:pt x="12777" y="7306"/>
                </a:lnTo>
                <a:close/>
                <a:moveTo>
                  <a:pt x="20382" y="7306"/>
                </a:moveTo>
                <a:lnTo>
                  <a:pt x="19415" y="10341"/>
                </a:lnTo>
                <a:lnTo>
                  <a:pt x="17547" y="10341"/>
                </a:lnTo>
                <a:lnTo>
                  <a:pt x="17547" y="7306"/>
                </a:lnTo>
                <a:close/>
                <a:moveTo>
                  <a:pt x="7173" y="11175"/>
                </a:moveTo>
                <a:lnTo>
                  <a:pt x="7173" y="13677"/>
                </a:lnTo>
                <a:lnTo>
                  <a:pt x="6172" y="13677"/>
                </a:lnTo>
                <a:lnTo>
                  <a:pt x="5772" y="11175"/>
                </a:lnTo>
                <a:close/>
                <a:moveTo>
                  <a:pt x="11943" y="11175"/>
                </a:moveTo>
                <a:lnTo>
                  <a:pt x="11943" y="13677"/>
                </a:lnTo>
                <a:lnTo>
                  <a:pt x="8007" y="13677"/>
                </a:lnTo>
                <a:lnTo>
                  <a:pt x="8007" y="11175"/>
                </a:lnTo>
                <a:close/>
                <a:moveTo>
                  <a:pt x="16713" y="11175"/>
                </a:moveTo>
                <a:lnTo>
                  <a:pt x="16713" y="13677"/>
                </a:lnTo>
                <a:lnTo>
                  <a:pt x="12777" y="13677"/>
                </a:lnTo>
                <a:lnTo>
                  <a:pt x="12777" y="11175"/>
                </a:lnTo>
                <a:close/>
                <a:moveTo>
                  <a:pt x="19181" y="11175"/>
                </a:moveTo>
                <a:lnTo>
                  <a:pt x="18381" y="13677"/>
                </a:lnTo>
                <a:lnTo>
                  <a:pt x="17547" y="13677"/>
                </a:lnTo>
                <a:lnTo>
                  <a:pt x="17547" y="11175"/>
                </a:lnTo>
                <a:close/>
                <a:moveTo>
                  <a:pt x="5271" y="18714"/>
                </a:moveTo>
                <a:cubicBezTo>
                  <a:pt x="5705" y="18714"/>
                  <a:pt x="6072" y="19081"/>
                  <a:pt x="6072" y="19548"/>
                </a:cubicBezTo>
                <a:cubicBezTo>
                  <a:pt x="6072" y="19982"/>
                  <a:pt x="5705" y="20348"/>
                  <a:pt x="5271" y="20348"/>
                </a:cubicBezTo>
                <a:cubicBezTo>
                  <a:pt x="4804" y="20348"/>
                  <a:pt x="4437" y="19982"/>
                  <a:pt x="4437" y="19548"/>
                </a:cubicBezTo>
                <a:cubicBezTo>
                  <a:pt x="4437" y="19081"/>
                  <a:pt x="4804" y="18714"/>
                  <a:pt x="5271" y="18714"/>
                </a:cubicBezTo>
                <a:close/>
                <a:moveTo>
                  <a:pt x="18981" y="18714"/>
                </a:moveTo>
                <a:cubicBezTo>
                  <a:pt x="19415" y="18714"/>
                  <a:pt x="19782" y="19081"/>
                  <a:pt x="19782" y="19548"/>
                </a:cubicBezTo>
                <a:cubicBezTo>
                  <a:pt x="19782" y="19982"/>
                  <a:pt x="19415" y="20348"/>
                  <a:pt x="18981" y="20348"/>
                </a:cubicBezTo>
                <a:cubicBezTo>
                  <a:pt x="18514" y="20348"/>
                  <a:pt x="18147" y="19982"/>
                  <a:pt x="18147" y="19548"/>
                </a:cubicBezTo>
                <a:cubicBezTo>
                  <a:pt x="18147" y="19081"/>
                  <a:pt x="18514" y="18714"/>
                  <a:pt x="18981" y="18714"/>
                </a:cubicBezTo>
                <a:close/>
                <a:moveTo>
                  <a:pt x="434" y="1"/>
                </a:moveTo>
                <a:cubicBezTo>
                  <a:pt x="201" y="1"/>
                  <a:pt x="1" y="167"/>
                  <a:pt x="1" y="401"/>
                </a:cubicBezTo>
                <a:cubicBezTo>
                  <a:pt x="1" y="634"/>
                  <a:pt x="201" y="835"/>
                  <a:pt x="434" y="835"/>
                </a:cubicBezTo>
                <a:lnTo>
                  <a:pt x="3170" y="835"/>
                </a:lnTo>
                <a:lnTo>
                  <a:pt x="5371" y="14011"/>
                </a:lnTo>
                <a:lnTo>
                  <a:pt x="2769" y="18080"/>
                </a:lnTo>
                <a:cubicBezTo>
                  <a:pt x="2703" y="18214"/>
                  <a:pt x="2669" y="18380"/>
                  <a:pt x="2769" y="18514"/>
                </a:cubicBezTo>
                <a:cubicBezTo>
                  <a:pt x="2836" y="18647"/>
                  <a:pt x="2970" y="18714"/>
                  <a:pt x="3103" y="18714"/>
                </a:cubicBezTo>
                <a:lnTo>
                  <a:pt x="3837" y="18714"/>
                </a:lnTo>
                <a:cubicBezTo>
                  <a:pt x="3670" y="18947"/>
                  <a:pt x="3603" y="19248"/>
                  <a:pt x="3603" y="19548"/>
                </a:cubicBezTo>
                <a:cubicBezTo>
                  <a:pt x="3603" y="20449"/>
                  <a:pt x="4337" y="21182"/>
                  <a:pt x="5271" y="21182"/>
                </a:cubicBezTo>
                <a:cubicBezTo>
                  <a:pt x="6172" y="21182"/>
                  <a:pt x="6906" y="20449"/>
                  <a:pt x="6906" y="19548"/>
                </a:cubicBezTo>
                <a:cubicBezTo>
                  <a:pt x="6906" y="19248"/>
                  <a:pt x="6839" y="18947"/>
                  <a:pt x="6672" y="18714"/>
                </a:cubicBezTo>
                <a:lnTo>
                  <a:pt x="17547" y="18714"/>
                </a:lnTo>
                <a:cubicBezTo>
                  <a:pt x="17380" y="18947"/>
                  <a:pt x="17313" y="19248"/>
                  <a:pt x="17313" y="19548"/>
                </a:cubicBezTo>
                <a:cubicBezTo>
                  <a:pt x="17313" y="20449"/>
                  <a:pt x="18047" y="21182"/>
                  <a:pt x="18948" y="21182"/>
                </a:cubicBezTo>
                <a:cubicBezTo>
                  <a:pt x="19882" y="21182"/>
                  <a:pt x="20616" y="20449"/>
                  <a:pt x="20616" y="19548"/>
                </a:cubicBezTo>
                <a:cubicBezTo>
                  <a:pt x="20616" y="19248"/>
                  <a:pt x="20549" y="18947"/>
                  <a:pt x="20382" y="18714"/>
                </a:cubicBezTo>
                <a:lnTo>
                  <a:pt x="21783" y="18714"/>
                </a:lnTo>
                <a:cubicBezTo>
                  <a:pt x="22017" y="18714"/>
                  <a:pt x="22217" y="18514"/>
                  <a:pt x="22217" y="18314"/>
                </a:cubicBezTo>
                <a:cubicBezTo>
                  <a:pt x="22217" y="18080"/>
                  <a:pt x="22050" y="17880"/>
                  <a:pt x="21816" y="17880"/>
                </a:cubicBezTo>
                <a:lnTo>
                  <a:pt x="3870" y="17880"/>
                </a:lnTo>
                <a:lnTo>
                  <a:pt x="6038" y="14511"/>
                </a:lnTo>
                <a:lnTo>
                  <a:pt x="18681" y="14511"/>
                </a:lnTo>
                <a:cubicBezTo>
                  <a:pt x="18881" y="14511"/>
                  <a:pt x="19048" y="14378"/>
                  <a:pt x="19081" y="14211"/>
                </a:cubicBezTo>
                <a:lnTo>
                  <a:pt x="22217" y="4204"/>
                </a:lnTo>
                <a:cubicBezTo>
                  <a:pt x="22250" y="4104"/>
                  <a:pt x="22217" y="3970"/>
                  <a:pt x="22150" y="3837"/>
                </a:cubicBezTo>
                <a:cubicBezTo>
                  <a:pt x="22050" y="3737"/>
                  <a:pt x="21950" y="3670"/>
                  <a:pt x="21816" y="3670"/>
                </a:cubicBezTo>
                <a:lnTo>
                  <a:pt x="4504" y="3670"/>
                </a:lnTo>
                <a:lnTo>
                  <a:pt x="3937" y="334"/>
                </a:lnTo>
                <a:cubicBezTo>
                  <a:pt x="3904" y="134"/>
                  <a:pt x="3737" y="1"/>
                  <a:pt x="353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568" name="Google Shape;1568;p44"/>
          <p:cNvGrpSpPr/>
          <p:nvPr/>
        </p:nvGrpSpPr>
        <p:grpSpPr>
          <a:xfrm>
            <a:off x="7458394" y="3828308"/>
            <a:ext cx="530693" cy="562552"/>
            <a:chOff x="-5995925" y="2757850"/>
            <a:chExt cx="275675" cy="292225"/>
          </a:xfrm>
        </p:grpSpPr>
        <p:sp>
          <p:nvSpPr>
            <p:cNvPr id="1569" name="Google Shape;1569;p44"/>
            <p:cNvSpPr/>
            <p:nvPr/>
          </p:nvSpPr>
          <p:spPr>
            <a:xfrm>
              <a:off x="-5995925" y="2757850"/>
              <a:ext cx="275675" cy="292225"/>
            </a:xfrm>
            <a:custGeom>
              <a:avLst/>
              <a:gdLst/>
              <a:ahLst/>
              <a:cxnLst/>
              <a:rect l="l" t="t" r="r" b="b"/>
              <a:pathLst>
                <a:path w="11027" h="11689" extrusionOk="0">
                  <a:moveTo>
                    <a:pt x="9924" y="1324"/>
                  </a:moveTo>
                  <a:cubicBezTo>
                    <a:pt x="10113" y="1324"/>
                    <a:pt x="10271" y="1481"/>
                    <a:pt x="10271" y="1702"/>
                  </a:cubicBezTo>
                  <a:lnTo>
                    <a:pt x="10271" y="9263"/>
                  </a:lnTo>
                  <a:lnTo>
                    <a:pt x="10302" y="9263"/>
                  </a:lnTo>
                  <a:cubicBezTo>
                    <a:pt x="10302" y="9452"/>
                    <a:pt x="10145" y="9610"/>
                    <a:pt x="9956" y="9610"/>
                  </a:cubicBezTo>
                  <a:lnTo>
                    <a:pt x="9609" y="9610"/>
                  </a:lnTo>
                  <a:lnTo>
                    <a:pt x="9609" y="8570"/>
                  </a:lnTo>
                  <a:cubicBezTo>
                    <a:pt x="9609" y="8381"/>
                    <a:pt x="9452" y="8223"/>
                    <a:pt x="9263" y="8223"/>
                  </a:cubicBezTo>
                  <a:lnTo>
                    <a:pt x="4442" y="8223"/>
                  </a:lnTo>
                  <a:cubicBezTo>
                    <a:pt x="4253" y="8223"/>
                    <a:pt x="4096" y="8381"/>
                    <a:pt x="4096" y="8570"/>
                  </a:cubicBezTo>
                  <a:lnTo>
                    <a:pt x="4096" y="9610"/>
                  </a:lnTo>
                  <a:lnTo>
                    <a:pt x="3434" y="9610"/>
                  </a:lnTo>
                  <a:lnTo>
                    <a:pt x="3434" y="1324"/>
                  </a:lnTo>
                  <a:close/>
                  <a:moveTo>
                    <a:pt x="2426" y="631"/>
                  </a:moveTo>
                  <a:cubicBezTo>
                    <a:pt x="2647" y="631"/>
                    <a:pt x="2804" y="788"/>
                    <a:pt x="2804" y="977"/>
                  </a:cubicBezTo>
                  <a:lnTo>
                    <a:pt x="2804" y="9925"/>
                  </a:lnTo>
                  <a:cubicBezTo>
                    <a:pt x="2804" y="10114"/>
                    <a:pt x="2647" y="10271"/>
                    <a:pt x="2426" y="10271"/>
                  </a:cubicBezTo>
                  <a:lnTo>
                    <a:pt x="1071" y="10271"/>
                  </a:lnTo>
                  <a:cubicBezTo>
                    <a:pt x="851" y="10271"/>
                    <a:pt x="693" y="10114"/>
                    <a:pt x="693" y="9925"/>
                  </a:cubicBezTo>
                  <a:lnTo>
                    <a:pt x="693" y="977"/>
                  </a:lnTo>
                  <a:cubicBezTo>
                    <a:pt x="693" y="788"/>
                    <a:pt x="851" y="631"/>
                    <a:pt x="1071" y="631"/>
                  </a:cubicBezTo>
                  <a:close/>
                  <a:moveTo>
                    <a:pt x="8948" y="8948"/>
                  </a:moveTo>
                  <a:lnTo>
                    <a:pt x="8948" y="10996"/>
                  </a:lnTo>
                  <a:lnTo>
                    <a:pt x="4852" y="10996"/>
                  </a:lnTo>
                  <a:lnTo>
                    <a:pt x="4852" y="8948"/>
                  </a:lnTo>
                  <a:close/>
                  <a:moveTo>
                    <a:pt x="1008" y="1"/>
                  </a:moveTo>
                  <a:cubicBezTo>
                    <a:pt x="473" y="1"/>
                    <a:pt x="0" y="473"/>
                    <a:pt x="0" y="1009"/>
                  </a:cubicBezTo>
                  <a:lnTo>
                    <a:pt x="0" y="9956"/>
                  </a:lnTo>
                  <a:cubicBezTo>
                    <a:pt x="0" y="10523"/>
                    <a:pt x="473" y="10996"/>
                    <a:pt x="1008" y="10996"/>
                  </a:cubicBezTo>
                  <a:lnTo>
                    <a:pt x="2395" y="10996"/>
                  </a:lnTo>
                  <a:cubicBezTo>
                    <a:pt x="2836" y="10996"/>
                    <a:pt x="3214" y="10712"/>
                    <a:pt x="3371" y="10303"/>
                  </a:cubicBezTo>
                  <a:lnTo>
                    <a:pt x="4127" y="10303"/>
                  </a:lnTo>
                  <a:lnTo>
                    <a:pt x="4127" y="11342"/>
                  </a:lnTo>
                  <a:cubicBezTo>
                    <a:pt x="4127" y="11531"/>
                    <a:pt x="4285" y="11689"/>
                    <a:pt x="4474" y="11689"/>
                  </a:cubicBezTo>
                  <a:lnTo>
                    <a:pt x="9294" y="11689"/>
                  </a:lnTo>
                  <a:cubicBezTo>
                    <a:pt x="9483" y="11689"/>
                    <a:pt x="9641" y="11531"/>
                    <a:pt x="9641" y="11342"/>
                  </a:cubicBezTo>
                  <a:lnTo>
                    <a:pt x="9641" y="10271"/>
                  </a:lnTo>
                  <a:lnTo>
                    <a:pt x="9987" y="10271"/>
                  </a:lnTo>
                  <a:cubicBezTo>
                    <a:pt x="10554" y="10271"/>
                    <a:pt x="11027" y="9799"/>
                    <a:pt x="11027" y="9263"/>
                  </a:cubicBezTo>
                  <a:lnTo>
                    <a:pt x="11027" y="1702"/>
                  </a:lnTo>
                  <a:cubicBezTo>
                    <a:pt x="10995" y="1103"/>
                    <a:pt x="10554" y="662"/>
                    <a:pt x="9956" y="662"/>
                  </a:cubicBezTo>
                  <a:lnTo>
                    <a:pt x="3371" y="662"/>
                  </a:lnTo>
                  <a:cubicBezTo>
                    <a:pt x="3214" y="284"/>
                    <a:pt x="2867" y="1"/>
                    <a:pt x="239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0" name="Google Shape;1570;p44"/>
            <p:cNvSpPr/>
            <p:nvPr/>
          </p:nvSpPr>
          <p:spPr>
            <a:xfrm>
              <a:off x="-5892750" y="2808250"/>
              <a:ext cx="137850" cy="69350"/>
            </a:xfrm>
            <a:custGeom>
              <a:avLst/>
              <a:gdLst/>
              <a:ahLst/>
              <a:cxnLst/>
              <a:rect l="l" t="t" r="r" b="b"/>
              <a:pathLst>
                <a:path w="5514" h="2774" extrusionOk="0">
                  <a:moveTo>
                    <a:pt x="4821" y="694"/>
                  </a:moveTo>
                  <a:lnTo>
                    <a:pt x="4821" y="2112"/>
                  </a:lnTo>
                  <a:lnTo>
                    <a:pt x="725" y="2112"/>
                  </a:lnTo>
                  <a:lnTo>
                    <a:pt x="725" y="694"/>
                  </a:lnTo>
                  <a:close/>
                  <a:moveTo>
                    <a:pt x="347" y="1"/>
                  </a:moveTo>
                  <a:cubicBezTo>
                    <a:pt x="158" y="1"/>
                    <a:pt x="0" y="158"/>
                    <a:pt x="0" y="348"/>
                  </a:cubicBezTo>
                  <a:lnTo>
                    <a:pt x="0" y="2427"/>
                  </a:lnTo>
                  <a:cubicBezTo>
                    <a:pt x="0" y="2616"/>
                    <a:pt x="158" y="2773"/>
                    <a:pt x="347" y="2773"/>
                  </a:cubicBezTo>
                  <a:lnTo>
                    <a:pt x="5167" y="2773"/>
                  </a:lnTo>
                  <a:cubicBezTo>
                    <a:pt x="5356" y="2773"/>
                    <a:pt x="5514" y="2616"/>
                    <a:pt x="5514" y="2427"/>
                  </a:cubicBezTo>
                  <a:lnTo>
                    <a:pt x="5514" y="348"/>
                  </a:lnTo>
                  <a:cubicBezTo>
                    <a:pt x="5514" y="158"/>
                    <a:pt x="5356" y="1"/>
                    <a:pt x="51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1" name="Google Shape;1571;p44"/>
            <p:cNvSpPr/>
            <p:nvPr/>
          </p:nvSpPr>
          <p:spPr>
            <a:xfrm>
              <a:off x="-5891975" y="2895675"/>
              <a:ext cx="34700" cy="17375"/>
            </a:xfrm>
            <a:custGeom>
              <a:avLst/>
              <a:gdLst/>
              <a:ahLst/>
              <a:cxnLst/>
              <a:rect l="l" t="t" r="r" b="b"/>
              <a:pathLst>
                <a:path w="1388" h="695" extrusionOk="0">
                  <a:moveTo>
                    <a:pt x="379" y="1"/>
                  </a:moveTo>
                  <a:cubicBezTo>
                    <a:pt x="158" y="1"/>
                    <a:pt x="1" y="159"/>
                    <a:pt x="1" y="348"/>
                  </a:cubicBezTo>
                  <a:cubicBezTo>
                    <a:pt x="1" y="537"/>
                    <a:pt x="158" y="694"/>
                    <a:pt x="379" y="694"/>
                  </a:cubicBezTo>
                  <a:lnTo>
                    <a:pt x="1041" y="694"/>
                  </a:lnTo>
                  <a:cubicBezTo>
                    <a:pt x="1230" y="694"/>
                    <a:pt x="1387" y="537"/>
                    <a:pt x="1387" y="348"/>
                  </a:cubicBezTo>
                  <a:cubicBezTo>
                    <a:pt x="1356" y="127"/>
                    <a:pt x="1198" y="1"/>
                    <a:pt x="104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2" name="Google Shape;1572;p44"/>
            <p:cNvSpPr/>
            <p:nvPr/>
          </p:nvSpPr>
          <p:spPr>
            <a:xfrm>
              <a:off x="-5891975" y="2928775"/>
              <a:ext cx="34700" cy="18125"/>
            </a:xfrm>
            <a:custGeom>
              <a:avLst/>
              <a:gdLst/>
              <a:ahLst/>
              <a:cxnLst/>
              <a:rect l="l" t="t" r="r" b="b"/>
              <a:pathLst>
                <a:path w="1388" h="725" extrusionOk="0">
                  <a:moveTo>
                    <a:pt x="379" y="0"/>
                  </a:moveTo>
                  <a:cubicBezTo>
                    <a:pt x="158" y="0"/>
                    <a:pt x="1" y="158"/>
                    <a:pt x="1" y="378"/>
                  </a:cubicBezTo>
                  <a:cubicBezTo>
                    <a:pt x="1" y="567"/>
                    <a:pt x="158" y="725"/>
                    <a:pt x="379" y="725"/>
                  </a:cubicBezTo>
                  <a:lnTo>
                    <a:pt x="1041" y="725"/>
                  </a:lnTo>
                  <a:cubicBezTo>
                    <a:pt x="1230" y="725"/>
                    <a:pt x="1387" y="567"/>
                    <a:pt x="1387" y="378"/>
                  </a:cubicBezTo>
                  <a:cubicBezTo>
                    <a:pt x="1356" y="158"/>
                    <a:pt x="1198" y="0"/>
                    <a:pt x="104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3" name="Google Shape;1573;p44"/>
            <p:cNvSpPr/>
            <p:nvPr/>
          </p:nvSpPr>
          <p:spPr>
            <a:xfrm>
              <a:off x="-58407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4" name="Google Shape;1574;p44"/>
            <p:cNvSpPr/>
            <p:nvPr/>
          </p:nvSpPr>
          <p:spPr>
            <a:xfrm>
              <a:off x="-58407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5" name="Google Shape;1575;p44"/>
            <p:cNvSpPr/>
            <p:nvPr/>
          </p:nvSpPr>
          <p:spPr>
            <a:xfrm>
              <a:off x="-57895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6" name="Google Shape;1576;p44"/>
            <p:cNvSpPr/>
            <p:nvPr/>
          </p:nvSpPr>
          <p:spPr>
            <a:xfrm>
              <a:off x="-57895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7" name="Google Shape;1577;p44"/>
            <p:cNvSpPr/>
            <p:nvPr/>
          </p:nvSpPr>
          <p:spPr>
            <a:xfrm>
              <a:off x="-5858100" y="2998075"/>
              <a:ext cx="68550" cy="17350"/>
            </a:xfrm>
            <a:custGeom>
              <a:avLst/>
              <a:gdLst/>
              <a:ahLst/>
              <a:cxnLst/>
              <a:rect l="l" t="t" r="r" b="b"/>
              <a:pathLst>
                <a:path w="2742" h="694" extrusionOk="0">
                  <a:moveTo>
                    <a:pt x="347" y="1"/>
                  </a:moveTo>
                  <a:cubicBezTo>
                    <a:pt x="158" y="1"/>
                    <a:pt x="1" y="158"/>
                    <a:pt x="1" y="347"/>
                  </a:cubicBezTo>
                  <a:cubicBezTo>
                    <a:pt x="1" y="536"/>
                    <a:pt x="158" y="694"/>
                    <a:pt x="347" y="694"/>
                  </a:cubicBezTo>
                  <a:lnTo>
                    <a:pt x="2395" y="694"/>
                  </a:lnTo>
                  <a:cubicBezTo>
                    <a:pt x="2584" y="694"/>
                    <a:pt x="2742" y="536"/>
                    <a:pt x="2742" y="347"/>
                  </a:cubicBezTo>
                  <a:cubicBezTo>
                    <a:pt x="2742" y="158"/>
                    <a:pt x="2584" y="1"/>
                    <a:pt x="239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Google Shape;1562;p44">
            <a:extLst>
              <a:ext uri="{FF2B5EF4-FFF2-40B4-BE49-F238E27FC236}">
                <a16:creationId xmlns:a16="http://schemas.microsoft.com/office/drawing/2014/main" id="{E6E371D6-312B-A90C-1EA3-C047D23D51B1}"/>
              </a:ext>
            </a:extLst>
          </p:cNvPr>
          <p:cNvSpPr txBox="1"/>
          <p:nvPr/>
        </p:nvSpPr>
        <p:spPr>
          <a:xfrm>
            <a:off x="211075" y="727712"/>
            <a:ext cx="803264" cy="391872"/>
          </a:xfrm>
          <a:prstGeom prst="rect">
            <a:avLst/>
          </a:prstGeom>
          <a:noFill/>
          <a:ln>
            <a:noFill/>
          </a:ln>
        </p:spPr>
        <p:txBody>
          <a:bodyPr spcFirstLastPara="1" wrap="square" lIns="121900" tIns="121900" rIns="121900" bIns="121900" anchor="ctr" anchorCtr="0">
            <a:noAutofit/>
          </a:bodyPr>
          <a:lstStyle/>
          <a:p>
            <a:pPr algn="ctr"/>
            <a:r>
              <a:rPr lang="en" sz="2000" b="1" i="1" u="sng" dirty="0">
                <a:solidFill>
                  <a:schemeClr val="accent1"/>
                </a:solidFill>
                <a:latin typeface="Fira Sans Extra Condensed Medium"/>
                <a:sym typeface="Fira Sans Extra Condensed Medium"/>
              </a:rPr>
              <a:t>01</a:t>
            </a:r>
            <a:endParaRPr sz="2000" b="1" i="1" u="sng" dirty="0">
              <a:solidFill>
                <a:schemeClr val="accent1"/>
              </a:solidFill>
              <a:latin typeface="Fira Sans Extra Condensed Medium"/>
              <a:sym typeface="Fira Sans Extra Condensed Medium"/>
            </a:endParaRPr>
          </a:p>
        </p:txBody>
      </p:sp>
      <p:sp>
        <p:nvSpPr>
          <p:cNvPr id="5" name="Google Shape;1562;p44">
            <a:extLst>
              <a:ext uri="{FF2B5EF4-FFF2-40B4-BE49-F238E27FC236}">
                <a16:creationId xmlns:a16="http://schemas.microsoft.com/office/drawing/2014/main" id="{8BE6C212-B2AB-149B-706F-68A005E9F6CD}"/>
              </a:ext>
            </a:extLst>
          </p:cNvPr>
          <p:cNvSpPr txBox="1"/>
          <p:nvPr/>
        </p:nvSpPr>
        <p:spPr>
          <a:xfrm>
            <a:off x="8677620" y="763433"/>
            <a:ext cx="803264" cy="391872"/>
          </a:xfrm>
          <a:prstGeom prst="rect">
            <a:avLst/>
          </a:prstGeom>
          <a:noFill/>
          <a:ln>
            <a:noFill/>
          </a:ln>
        </p:spPr>
        <p:txBody>
          <a:bodyPr spcFirstLastPara="1" wrap="square" lIns="121900" tIns="121900" rIns="121900" bIns="121900" anchor="ctr" anchorCtr="0">
            <a:noAutofit/>
          </a:bodyPr>
          <a:lstStyle/>
          <a:p>
            <a:pPr algn="ctr"/>
            <a:r>
              <a:rPr lang="en" sz="2000" b="1" i="1" u="sng" dirty="0">
                <a:solidFill>
                  <a:schemeClr val="accent2"/>
                </a:solidFill>
                <a:latin typeface="Fira Sans Extra Condensed Medium"/>
                <a:sym typeface="Fira Sans Extra Condensed Medium"/>
              </a:rPr>
              <a:t>02</a:t>
            </a:r>
            <a:endParaRPr sz="2000" b="1" i="1" u="sng" dirty="0">
              <a:solidFill>
                <a:schemeClr val="accent2"/>
              </a:solidFill>
              <a:latin typeface="Fira Sans Extra Condensed Medium"/>
              <a:sym typeface="Fira Sans Extra Condensed Medium"/>
            </a:endParaRPr>
          </a:p>
        </p:txBody>
      </p:sp>
      <p:sp>
        <p:nvSpPr>
          <p:cNvPr id="6" name="Google Shape;1562;p44">
            <a:extLst>
              <a:ext uri="{FF2B5EF4-FFF2-40B4-BE49-F238E27FC236}">
                <a16:creationId xmlns:a16="http://schemas.microsoft.com/office/drawing/2014/main" id="{930A09B4-C18F-DA77-3CCE-8FBCDF2A4331}"/>
              </a:ext>
            </a:extLst>
          </p:cNvPr>
          <p:cNvSpPr txBox="1"/>
          <p:nvPr/>
        </p:nvSpPr>
        <p:spPr>
          <a:xfrm>
            <a:off x="98791" y="4730482"/>
            <a:ext cx="803264" cy="391872"/>
          </a:xfrm>
          <a:prstGeom prst="rect">
            <a:avLst/>
          </a:prstGeom>
          <a:noFill/>
          <a:ln>
            <a:noFill/>
          </a:ln>
        </p:spPr>
        <p:txBody>
          <a:bodyPr spcFirstLastPara="1" wrap="square" lIns="121900" tIns="121900" rIns="121900" bIns="121900" anchor="ctr" anchorCtr="0">
            <a:noAutofit/>
          </a:bodyPr>
          <a:lstStyle/>
          <a:p>
            <a:pPr algn="ctr"/>
            <a:r>
              <a:rPr lang="en" sz="2000" b="1" i="1" u="sng" dirty="0">
                <a:solidFill>
                  <a:schemeClr val="accent3"/>
                </a:solidFill>
                <a:latin typeface="Fira Sans Extra Condensed Medium"/>
                <a:sym typeface="Fira Sans Extra Condensed Medium"/>
              </a:rPr>
              <a:t>03</a:t>
            </a:r>
            <a:endParaRPr sz="2000" b="1" i="1" u="sng" dirty="0">
              <a:solidFill>
                <a:schemeClr val="accent3"/>
              </a:solidFill>
              <a:latin typeface="Fira Sans Extra Condensed Medium"/>
              <a:sym typeface="Fira Sans Extra Condensed Medium"/>
            </a:endParaRPr>
          </a:p>
        </p:txBody>
      </p:sp>
      <p:sp>
        <p:nvSpPr>
          <p:cNvPr id="7" name="Google Shape;1549;p44">
            <a:extLst>
              <a:ext uri="{FF2B5EF4-FFF2-40B4-BE49-F238E27FC236}">
                <a16:creationId xmlns:a16="http://schemas.microsoft.com/office/drawing/2014/main" id="{4A918A00-931C-71D5-0D31-0E0CF2FFCA47}"/>
              </a:ext>
            </a:extLst>
          </p:cNvPr>
          <p:cNvSpPr txBox="1"/>
          <p:nvPr/>
        </p:nvSpPr>
        <p:spPr>
          <a:xfrm>
            <a:off x="9480884" y="4711791"/>
            <a:ext cx="2711116" cy="319200"/>
          </a:xfrm>
          <a:prstGeom prst="rect">
            <a:avLst/>
          </a:prstGeom>
          <a:noFill/>
          <a:ln>
            <a:noFill/>
          </a:ln>
        </p:spPr>
        <p:txBody>
          <a:bodyPr spcFirstLastPara="1" wrap="square" lIns="121900" tIns="121900" rIns="121900" bIns="121900" anchor="ctr" anchorCtr="0">
            <a:noAutofit/>
          </a:bodyPr>
          <a:lstStyle/>
          <a:p>
            <a:r>
              <a:rPr lang="fr-FR" sz="2000" b="1" i="1" u="sng" dirty="0" err="1">
                <a:solidFill>
                  <a:schemeClr val="accent4"/>
                </a:solidFill>
                <a:latin typeface="Fira Sans Extra Condensed Medium"/>
                <a:sym typeface="Fira Sans Extra Condensed Medium"/>
              </a:rPr>
              <a:t>Feature</a:t>
            </a:r>
            <a:r>
              <a:rPr lang="fr-FR" sz="2000" b="1" i="1" u="sng" dirty="0">
                <a:solidFill>
                  <a:schemeClr val="accent4"/>
                </a:solidFill>
                <a:latin typeface="Fira Sans Extra Condensed Medium"/>
                <a:sym typeface="Fira Sans Extra Condensed Medium"/>
              </a:rPr>
              <a:t> engineering</a:t>
            </a:r>
          </a:p>
        </p:txBody>
      </p:sp>
      <p:sp>
        <p:nvSpPr>
          <p:cNvPr id="8" name="Google Shape;1562;p44">
            <a:extLst>
              <a:ext uri="{FF2B5EF4-FFF2-40B4-BE49-F238E27FC236}">
                <a16:creationId xmlns:a16="http://schemas.microsoft.com/office/drawing/2014/main" id="{C00103C6-6073-1396-334A-DFD1173BD6F3}"/>
              </a:ext>
            </a:extLst>
          </p:cNvPr>
          <p:cNvSpPr txBox="1"/>
          <p:nvPr/>
        </p:nvSpPr>
        <p:spPr>
          <a:xfrm>
            <a:off x="8838470" y="4675455"/>
            <a:ext cx="803264" cy="391872"/>
          </a:xfrm>
          <a:prstGeom prst="rect">
            <a:avLst/>
          </a:prstGeom>
          <a:noFill/>
          <a:ln>
            <a:noFill/>
          </a:ln>
        </p:spPr>
        <p:txBody>
          <a:bodyPr spcFirstLastPara="1" wrap="square" lIns="121900" tIns="121900" rIns="121900" bIns="121900" anchor="ctr" anchorCtr="0">
            <a:noAutofit/>
          </a:bodyPr>
          <a:lstStyle/>
          <a:p>
            <a:pPr algn="ctr"/>
            <a:r>
              <a:rPr lang="en" sz="2000" b="1" i="1" u="sng" dirty="0">
                <a:solidFill>
                  <a:schemeClr val="accent4"/>
                </a:solidFill>
                <a:latin typeface="Fira Sans Extra Condensed Medium"/>
                <a:sym typeface="Fira Sans Extra Condensed Medium"/>
              </a:rPr>
              <a:t>04</a:t>
            </a:r>
            <a:endParaRPr sz="2000" b="1" i="1" u="sng" dirty="0">
              <a:solidFill>
                <a:schemeClr val="accent4"/>
              </a:solidFill>
              <a:latin typeface="Fira Sans Extra Condensed Medium"/>
              <a:sym typeface="Fira Sans Extra Condensed Medium"/>
            </a:endParaRPr>
          </a:p>
        </p:txBody>
      </p:sp>
      <p:sp>
        <p:nvSpPr>
          <p:cNvPr id="9" name="Google Shape;1544;p44">
            <a:extLst>
              <a:ext uri="{FF2B5EF4-FFF2-40B4-BE49-F238E27FC236}">
                <a16:creationId xmlns:a16="http://schemas.microsoft.com/office/drawing/2014/main" id="{FC233D72-8916-8376-F1DA-28F77A9FFD55}"/>
              </a:ext>
            </a:extLst>
          </p:cNvPr>
          <p:cNvSpPr txBox="1"/>
          <p:nvPr/>
        </p:nvSpPr>
        <p:spPr>
          <a:xfrm>
            <a:off x="9326880" y="5093742"/>
            <a:ext cx="3019124" cy="1039706"/>
          </a:xfrm>
          <a:prstGeom prst="rect">
            <a:avLst/>
          </a:prstGeom>
          <a:noFill/>
          <a:ln>
            <a:noFill/>
          </a:ln>
        </p:spPr>
        <p:txBody>
          <a:bodyPr spcFirstLastPara="1" wrap="square" lIns="121900" tIns="121900" rIns="121900" bIns="121900" anchor="ctr" anchorCtr="0">
            <a:noAutofit/>
          </a:bodyPr>
          <a:lstStyle/>
          <a:p>
            <a:pPr>
              <a:lnSpc>
                <a:spcPct val="150000"/>
              </a:lnSpc>
            </a:pPr>
            <a:r>
              <a:rPr lang="fr-FR" sz="1600" b="0" i="0" dirty="0">
                <a:effectLst/>
                <a:latin typeface="Montserrat" panose="00000500000000000000" pitchFamily="2" charset="0"/>
              </a:rPr>
              <a:t>Création de nouvelles variables .</a:t>
            </a:r>
            <a:endParaRPr sz="1600" dirty="0">
              <a:latin typeface="Roboto"/>
              <a:ea typeface="Roboto"/>
              <a:cs typeface="Roboto"/>
              <a:sym typeface="Roboto"/>
            </a:endParaRPr>
          </a:p>
        </p:txBody>
      </p:sp>
      <p:sp>
        <p:nvSpPr>
          <p:cNvPr id="11" name="Google Shape;1544;p44">
            <a:extLst>
              <a:ext uri="{FF2B5EF4-FFF2-40B4-BE49-F238E27FC236}">
                <a16:creationId xmlns:a16="http://schemas.microsoft.com/office/drawing/2014/main" id="{C9995B51-B5CB-AEAD-01CE-DB38B8D37099}"/>
              </a:ext>
            </a:extLst>
          </p:cNvPr>
          <p:cNvSpPr txBox="1"/>
          <p:nvPr/>
        </p:nvSpPr>
        <p:spPr>
          <a:xfrm>
            <a:off x="8835690" y="1733616"/>
            <a:ext cx="3169770" cy="1039706"/>
          </a:xfrm>
          <a:prstGeom prst="rect">
            <a:avLst/>
          </a:prstGeom>
          <a:noFill/>
          <a:ln>
            <a:noFill/>
          </a:ln>
        </p:spPr>
        <p:txBody>
          <a:bodyPr spcFirstLastPara="1" wrap="square" lIns="121900" tIns="121900" rIns="121900" bIns="121900" anchor="ctr" anchorCtr="0">
            <a:noAutofit/>
          </a:bodyPr>
          <a:lstStyle/>
          <a:p>
            <a:pPr>
              <a:lnSpc>
                <a:spcPct val="150000"/>
              </a:lnSpc>
            </a:pPr>
            <a:r>
              <a:rPr lang="fr-FR" sz="1600" b="0" i="0" dirty="0">
                <a:effectLst/>
                <a:latin typeface="Montserrat" panose="00000500000000000000" pitchFamily="2" charset="0"/>
              </a:rPr>
              <a:t>Regrouper les différentes bases de données afin d’avoir un </a:t>
            </a:r>
            <a:r>
              <a:rPr lang="fr-FR" sz="1600" b="0" i="0" dirty="0" err="1">
                <a:effectLst/>
                <a:latin typeface="Montserrat" panose="00000500000000000000" pitchFamily="2" charset="0"/>
              </a:rPr>
              <a:t>dataset</a:t>
            </a:r>
            <a:r>
              <a:rPr lang="fr-FR" sz="1600" b="0" i="0" dirty="0">
                <a:effectLst/>
                <a:latin typeface="Montserrat" panose="00000500000000000000" pitchFamily="2" charset="0"/>
              </a:rPr>
              <a:t> complet .</a:t>
            </a:r>
            <a:endParaRPr sz="1600" dirty="0">
              <a:latin typeface="Roboto"/>
              <a:ea typeface="Roboto"/>
              <a:cs typeface="Roboto"/>
              <a:sym typeface="Roboto"/>
            </a:endParaRPr>
          </a:p>
        </p:txBody>
      </p:sp>
      <p:sp>
        <p:nvSpPr>
          <p:cNvPr id="12" name="Google Shape;1544;p44">
            <a:extLst>
              <a:ext uri="{FF2B5EF4-FFF2-40B4-BE49-F238E27FC236}">
                <a16:creationId xmlns:a16="http://schemas.microsoft.com/office/drawing/2014/main" id="{1E4A7264-F1B3-AD18-206E-6C6B3F96ED83}"/>
              </a:ext>
            </a:extLst>
          </p:cNvPr>
          <p:cNvSpPr txBox="1"/>
          <p:nvPr/>
        </p:nvSpPr>
        <p:spPr>
          <a:xfrm>
            <a:off x="355251" y="5143603"/>
            <a:ext cx="3019124" cy="1039706"/>
          </a:xfrm>
          <a:prstGeom prst="rect">
            <a:avLst/>
          </a:prstGeom>
          <a:noFill/>
          <a:ln>
            <a:noFill/>
          </a:ln>
        </p:spPr>
        <p:txBody>
          <a:bodyPr spcFirstLastPara="1" wrap="square" lIns="121900" tIns="121900" rIns="121900" bIns="121900" anchor="ctr" anchorCtr="0">
            <a:noAutofit/>
          </a:bodyPr>
          <a:lstStyle/>
          <a:p>
            <a:pPr>
              <a:lnSpc>
                <a:spcPct val="150000"/>
              </a:lnSpc>
            </a:pPr>
            <a:r>
              <a:rPr lang="fr-FR" sz="1600" b="0" i="0" dirty="0">
                <a:effectLst/>
                <a:latin typeface="Montserrat" panose="00000500000000000000" pitchFamily="2" charset="0"/>
              </a:rPr>
              <a:t>Créer différents diagrammes .</a:t>
            </a:r>
            <a:endParaRPr sz="1600" dirty="0">
              <a:latin typeface="Roboto"/>
              <a:ea typeface="Roboto"/>
              <a:cs typeface="Roboto"/>
              <a:sym typeface="Roboto"/>
            </a:endParaRPr>
          </a:p>
        </p:txBody>
      </p:sp>
      <p:sp>
        <p:nvSpPr>
          <p:cNvPr id="3" name="ZoneTexte 2">
            <a:extLst>
              <a:ext uri="{FF2B5EF4-FFF2-40B4-BE49-F238E27FC236}">
                <a16:creationId xmlns:a16="http://schemas.microsoft.com/office/drawing/2014/main" id="{3C6F54BD-D117-F05F-3943-8F2283D86EC2}"/>
              </a:ext>
            </a:extLst>
          </p:cNvPr>
          <p:cNvSpPr txBox="1"/>
          <p:nvPr/>
        </p:nvSpPr>
        <p:spPr>
          <a:xfrm>
            <a:off x="11832720" y="6457000"/>
            <a:ext cx="272653" cy="369332"/>
          </a:xfrm>
          <a:prstGeom prst="rect">
            <a:avLst/>
          </a:prstGeom>
          <a:noFill/>
        </p:spPr>
        <p:txBody>
          <a:bodyPr wrap="square" rtlCol="0">
            <a:spAutoFit/>
          </a:bodyPr>
          <a:lstStyle/>
          <a:p>
            <a:r>
              <a:rPr lang="fr-FR"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82" name="Google Shape;982;p34"/>
          <p:cNvSpPr/>
          <p:nvPr/>
        </p:nvSpPr>
        <p:spPr>
          <a:xfrm>
            <a:off x="595963" y="2453629"/>
            <a:ext cx="3485147" cy="5184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2800" dirty="0">
              <a:latin typeface="Fira Sans Extra Condensed Medium"/>
              <a:ea typeface="Fira Sans Extra Condensed Medium"/>
              <a:cs typeface="Fira Sans Extra Condensed Medium"/>
              <a:sym typeface="Fira Sans Extra Condensed Medium"/>
            </a:endParaRPr>
          </a:p>
        </p:txBody>
      </p:sp>
      <p:sp>
        <p:nvSpPr>
          <p:cNvPr id="2" name="Google Shape;1549;p44">
            <a:extLst>
              <a:ext uri="{FF2B5EF4-FFF2-40B4-BE49-F238E27FC236}">
                <a16:creationId xmlns:a16="http://schemas.microsoft.com/office/drawing/2014/main" id="{A00876B3-FC26-9F62-124D-38C3CC182D89}"/>
              </a:ext>
            </a:extLst>
          </p:cNvPr>
          <p:cNvSpPr txBox="1"/>
          <p:nvPr/>
        </p:nvSpPr>
        <p:spPr>
          <a:xfrm>
            <a:off x="4307621" y="747236"/>
            <a:ext cx="3931197" cy="128663"/>
          </a:xfrm>
          <a:prstGeom prst="rect">
            <a:avLst/>
          </a:prstGeom>
          <a:noFill/>
          <a:ln>
            <a:noFill/>
          </a:ln>
        </p:spPr>
        <p:txBody>
          <a:bodyPr spcFirstLastPara="1" wrap="square" lIns="121900" tIns="121900" rIns="121900" bIns="121900" anchor="ctr" anchorCtr="0">
            <a:noAutofit/>
          </a:bodyPr>
          <a:lstStyle/>
          <a:p>
            <a:r>
              <a:rPr lang="en" sz="3600" b="1" i="1" u="sng" dirty="0">
                <a:solidFill>
                  <a:schemeClr val="accent3"/>
                </a:solidFill>
                <a:latin typeface="Fira Sans Extra Condensed Medium"/>
                <a:sym typeface="Fira Sans Extra Condensed Medium"/>
              </a:rPr>
              <a:t>Visiualisation </a:t>
            </a:r>
            <a:endParaRPr sz="3600" b="1" i="1" u="sng" dirty="0">
              <a:solidFill>
                <a:schemeClr val="accent3"/>
              </a:solidFill>
              <a:latin typeface="Fira Sans Extra Condensed Medium"/>
              <a:sym typeface="Fira Sans Extra Condensed Medium"/>
            </a:endParaRPr>
          </a:p>
        </p:txBody>
      </p:sp>
      <p:pic>
        <p:nvPicPr>
          <p:cNvPr id="2050" name="Picture 2">
            <a:extLst>
              <a:ext uri="{FF2B5EF4-FFF2-40B4-BE49-F238E27FC236}">
                <a16:creationId xmlns:a16="http://schemas.microsoft.com/office/drawing/2014/main" id="{E7AF534A-2344-DED6-85CD-B069CF584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651" y="1312043"/>
            <a:ext cx="6362700" cy="53149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9E438CF-AE8B-FC37-9759-D9A4BA319771}"/>
              </a:ext>
            </a:extLst>
          </p:cNvPr>
          <p:cNvSpPr txBox="1"/>
          <p:nvPr/>
        </p:nvSpPr>
        <p:spPr>
          <a:xfrm>
            <a:off x="259079" y="3738194"/>
            <a:ext cx="4726807" cy="1345048"/>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fr-FR" sz="1400" b="0" i="0" dirty="0">
                <a:solidFill>
                  <a:srgbClr val="000000"/>
                </a:solidFill>
                <a:effectLst/>
                <a:latin typeface="Helvetica Neue"/>
              </a:rPr>
              <a:t>On remarque que les produits sont répartis sur plusieurs catégories, les plus représentés sont : </a:t>
            </a:r>
            <a:r>
              <a:rPr lang="fr-FR" sz="1400" b="0" i="0" dirty="0" err="1">
                <a:solidFill>
                  <a:srgbClr val="000000"/>
                </a:solidFill>
                <a:effectLst/>
                <a:latin typeface="Helvetica Neue"/>
              </a:rPr>
              <a:t>health</a:t>
            </a:r>
            <a:r>
              <a:rPr lang="fr-FR" sz="1400" b="0" i="0" dirty="0">
                <a:solidFill>
                  <a:srgbClr val="000000"/>
                </a:solidFill>
                <a:effectLst/>
                <a:latin typeface="Helvetica Neue"/>
              </a:rPr>
              <a:t> and beauty, sports, </a:t>
            </a:r>
            <a:r>
              <a:rPr lang="fr-FR" sz="1400" b="0" i="0" dirty="0" err="1">
                <a:solidFill>
                  <a:srgbClr val="000000"/>
                </a:solidFill>
                <a:effectLst/>
                <a:latin typeface="Helvetica Neue"/>
              </a:rPr>
              <a:t>furniture</a:t>
            </a:r>
            <a:r>
              <a:rPr lang="fr-FR" sz="1400" b="0" i="0" dirty="0">
                <a:solidFill>
                  <a:srgbClr val="000000"/>
                </a:solidFill>
                <a:effectLst/>
                <a:latin typeface="Helvetica Neue"/>
              </a:rPr>
              <a:t> </a:t>
            </a:r>
            <a:r>
              <a:rPr lang="fr-FR" sz="1400" b="0" i="0" dirty="0" err="1">
                <a:solidFill>
                  <a:srgbClr val="000000"/>
                </a:solidFill>
                <a:effectLst/>
                <a:latin typeface="Helvetica Neue"/>
              </a:rPr>
              <a:t>decor</a:t>
            </a:r>
            <a:r>
              <a:rPr lang="fr-FR" sz="1400" b="0" i="0" dirty="0">
                <a:solidFill>
                  <a:srgbClr val="000000"/>
                </a:solidFill>
                <a:effectLst/>
                <a:latin typeface="Helvetica Neue"/>
              </a:rPr>
              <a:t>, </a:t>
            </a:r>
            <a:r>
              <a:rPr lang="fr-FR" sz="1400" b="0" i="0" dirty="0" err="1">
                <a:solidFill>
                  <a:srgbClr val="000000"/>
                </a:solidFill>
                <a:effectLst/>
                <a:latin typeface="Helvetica Neue"/>
              </a:rPr>
              <a:t>housewares</a:t>
            </a:r>
            <a:r>
              <a:rPr lang="fr-FR" sz="1400" b="0" i="0" dirty="0">
                <a:solidFill>
                  <a:srgbClr val="000000"/>
                </a:solidFill>
                <a:effectLst/>
                <a:latin typeface="Helvetica Neue"/>
              </a:rPr>
              <a:t>, </a:t>
            </a:r>
            <a:r>
              <a:rPr lang="fr-FR" sz="1400" b="0" i="0" dirty="0" err="1">
                <a:solidFill>
                  <a:srgbClr val="000000"/>
                </a:solidFill>
                <a:effectLst/>
                <a:latin typeface="Helvetica Neue"/>
              </a:rPr>
              <a:t>computers_accesories</a:t>
            </a:r>
            <a:r>
              <a:rPr lang="fr-FR" sz="1400" b="0" i="0" dirty="0">
                <a:solidFill>
                  <a:srgbClr val="000000"/>
                </a:solidFill>
                <a:effectLst/>
                <a:latin typeface="Helvetica Neue"/>
              </a:rPr>
              <a:t>...</a:t>
            </a:r>
          </a:p>
        </p:txBody>
      </p:sp>
      <p:sp>
        <p:nvSpPr>
          <p:cNvPr id="7" name="Google Shape;1557;p44">
            <a:extLst>
              <a:ext uri="{FF2B5EF4-FFF2-40B4-BE49-F238E27FC236}">
                <a16:creationId xmlns:a16="http://schemas.microsoft.com/office/drawing/2014/main" id="{DA3EAD47-C937-9721-DF7A-FF3A129DB3D6}"/>
              </a:ext>
            </a:extLst>
          </p:cNvPr>
          <p:cNvSpPr txBox="1"/>
          <p:nvPr/>
        </p:nvSpPr>
        <p:spPr>
          <a:xfrm>
            <a:off x="595963" y="2407229"/>
            <a:ext cx="3745031" cy="611200"/>
          </a:xfrm>
          <a:prstGeom prst="rect">
            <a:avLst/>
          </a:prstGeom>
          <a:noFill/>
          <a:ln>
            <a:noFill/>
          </a:ln>
        </p:spPr>
        <p:txBody>
          <a:bodyPr spcFirstLastPara="1" wrap="square" lIns="121900" tIns="121900" rIns="121900" bIns="121900" anchor="ctr" anchorCtr="0">
            <a:noAutofit/>
          </a:bodyPr>
          <a:lstStyle/>
          <a:p>
            <a:r>
              <a:rPr lang="fr-FR" sz="1600" b="1" dirty="0" err="1">
                <a:solidFill>
                  <a:schemeClr val="lt1"/>
                </a:solidFill>
                <a:latin typeface="Fira Sans Extra Condensed Medium"/>
                <a:ea typeface="Fira Sans Extra Condensed Medium"/>
                <a:cs typeface="Fira Sans Extra Condensed Medium"/>
                <a:sym typeface="Fira Sans Extra Condensed Medium"/>
              </a:rPr>
              <a:t>product_category_name_english</a:t>
            </a:r>
            <a:endParaRPr sz="1600" b="1"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3" name="ZoneTexte 2">
            <a:extLst>
              <a:ext uri="{FF2B5EF4-FFF2-40B4-BE49-F238E27FC236}">
                <a16:creationId xmlns:a16="http://schemas.microsoft.com/office/drawing/2014/main" id="{203D0D59-3197-84EC-B470-EE02CB479535}"/>
              </a:ext>
            </a:extLst>
          </p:cNvPr>
          <p:cNvSpPr txBox="1"/>
          <p:nvPr/>
        </p:nvSpPr>
        <p:spPr>
          <a:xfrm>
            <a:off x="11832720" y="6457000"/>
            <a:ext cx="272653" cy="369332"/>
          </a:xfrm>
          <a:prstGeom prst="rect">
            <a:avLst/>
          </a:prstGeom>
          <a:noFill/>
        </p:spPr>
        <p:txBody>
          <a:bodyPr wrap="square" rtlCol="0">
            <a:spAutoFit/>
          </a:bodyPr>
          <a:lstStyle/>
          <a:p>
            <a:r>
              <a:rPr lang="fr-FR"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6" name="ZoneTexte 5">
            <a:extLst>
              <a:ext uri="{FF2B5EF4-FFF2-40B4-BE49-F238E27FC236}">
                <a16:creationId xmlns:a16="http://schemas.microsoft.com/office/drawing/2014/main" id="{09E438CF-AE8B-FC37-9759-D9A4BA319771}"/>
              </a:ext>
            </a:extLst>
          </p:cNvPr>
          <p:cNvSpPr txBox="1"/>
          <p:nvPr/>
        </p:nvSpPr>
        <p:spPr>
          <a:xfrm>
            <a:off x="680276" y="5265071"/>
            <a:ext cx="4726807" cy="1345048"/>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fr-FR" sz="1400" b="0" i="0" dirty="0">
                <a:solidFill>
                  <a:srgbClr val="000000"/>
                </a:solidFill>
                <a:effectLst/>
                <a:latin typeface="Helvetica Neue"/>
              </a:rPr>
              <a:t>On remarque que 80% des paiements environ sont réalisés en carte bancaire. Nous ne prendrons donc pas en considération cette variable dans nos explorations.</a:t>
            </a:r>
          </a:p>
        </p:txBody>
      </p:sp>
      <p:pic>
        <p:nvPicPr>
          <p:cNvPr id="3074" name="Picture 2">
            <a:extLst>
              <a:ext uri="{FF2B5EF4-FFF2-40B4-BE49-F238E27FC236}">
                <a16:creationId xmlns:a16="http://schemas.microsoft.com/office/drawing/2014/main" id="{7B66FF68-71DA-72ED-F5B6-A169A0BB1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 y="1592929"/>
            <a:ext cx="5187957" cy="33904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40218E9-9425-7A6F-903A-E4A2ACE3B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051" y="1592929"/>
            <a:ext cx="5315873" cy="339049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983;p34">
            <a:extLst>
              <a:ext uri="{FF2B5EF4-FFF2-40B4-BE49-F238E27FC236}">
                <a16:creationId xmlns:a16="http://schemas.microsoft.com/office/drawing/2014/main" id="{4EE62589-3E7F-D5B6-5F87-0E325C23201B}"/>
              </a:ext>
            </a:extLst>
          </p:cNvPr>
          <p:cNvSpPr/>
          <p:nvPr/>
        </p:nvSpPr>
        <p:spPr>
          <a:xfrm>
            <a:off x="680276" y="864860"/>
            <a:ext cx="4766759" cy="38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Fira Sans Extra Condensed Medium"/>
                <a:ea typeface="Fira Sans Extra Condensed Medium"/>
                <a:cs typeface="Fira Sans Extra Condensed Medium"/>
                <a:sym typeface="Fira Sans Extra Condensed Medium"/>
              </a:rPr>
              <a:t>Types de payement</a:t>
            </a:r>
            <a:endParaRPr sz="2100" dirty="0">
              <a:latin typeface="Fira Sans Extra Condensed Medium"/>
              <a:ea typeface="Fira Sans Extra Condensed Medium"/>
              <a:cs typeface="Fira Sans Extra Condensed Medium"/>
              <a:sym typeface="Fira Sans Extra Condensed Medium"/>
            </a:endParaRPr>
          </a:p>
        </p:txBody>
      </p:sp>
      <p:sp>
        <p:nvSpPr>
          <p:cNvPr id="4" name="Google Shape;983;p34">
            <a:extLst>
              <a:ext uri="{FF2B5EF4-FFF2-40B4-BE49-F238E27FC236}">
                <a16:creationId xmlns:a16="http://schemas.microsoft.com/office/drawing/2014/main" id="{DFFBDFA8-8500-A8E7-B17D-3510902CAFBA}"/>
              </a:ext>
            </a:extLst>
          </p:cNvPr>
          <p:cNvSpPr/>
          <p:nvPr/>
        </p:nvSpPr>
        <p:spPr>
          <a:xfrm>
            <a:off x="6838840" y="861842"/>
            <a:ext cx="4766759" cy="38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100" dirty="0" err="1">
                <a:solidFill>
                  <a:schemeClr val="lt1"/>
                </a:solidFill>
                <a:latin typeface="Fira Sans Extra Condensed Medium"/>
                <a:ea typeface="Fira Sans Extra Condensed Medium"/>
                <a:cs typeface="Fira Sans Extra Condensed Medium"/>
                <a:sym typeface="Fira Sans Extra Condensed Medium"/>
              </a:rPr>
              <a:t>review_score</a:t>
            </a:r>
            <a:endParaRPr sz="2100" dirty="0">
              <a:latin typeface="Fira Sans Extra Condensed Medium"/>
              <a:ea typeface="Fira Sans Extra Condensed Medium"/>
              <a:cs typeface="Fira Sans Extra Condensed Medium"/>
              <a:sym typeface="Fira Sans Extra Condensed Medium"/>
            </a:endParaRPr>
          </a:p>
        </p:txBody>
      </p:sp>
      <p:sp>
        <p:nvSpPr>
          <p:cNvPr id="8" name="ZoneTexte 7">
            <a:extLst>
              <a:ext uri="{FF2B5EF4-FFF2-40B4-BE49-F238E27FC236}">
                <a16:creationId xmlns:a16="http://schemas.microsoft.com/office/drawing/2014/main" id="{7C8C1639-4881-7D04-D33E-77D752BAC313}"/>
              </a:ext>
            </a:extLst>
          </p:cNvPr>
          <p:cNvSpPr txBox="1"/>
          <p:nvPr/>
        </p:nvSpPr>
        <p:spPr>
          <a:xfrm>
            <a:off x="6173417" y="5349827"/>
            <a:ext cx="6097604" cy="375552"/>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1400" dirty="0">
                <a:solidFill>
                  <a:srgbClr val="000000"/>
                </a:solidFill>
                <a:latin typeface="Helvetica Neue"/>
              </a:rPr>
              <a:t>On remarque que la majorité des clients ont donné un score de 5</a:t>
            </a:r>
          </a:p>
        </p:txBody>
      </p:sp>
      <p:sp>
        <p:nvSpPr>
          <p:cNvPr id="2" name="ZoneTexte 1">
            <a:extLst>
              <a:ext uri="{FF2B5EF4-FFF2-40B4-BE49-F238E27FC236}">
                <a16:creationId xmlns:a16="http://schemas.microsoft.com/office/drawing/2014/main" id="{6E0F30A7-8C3D-1892-7CA5-8FF174EB716E}"/>
              </a:ext>
            </a:extLst>
          </p:cNvPr>
          <p:cNvSpPr txBox="1"/>
          <p:nvPr/>
        </p:nvSpPr>
        <p:spPr>
          <a:xfrm>
            <a:off x="11832720" y="6457000"/>
            <a:ext cx="272653" cy="369332"/>
          </a:xfrm>
          <a:prstGeom prst="rect">
            <a:avLst/>
          </a:prstGeom>
          <a:noFill/>
        </p:spPr>
        <p:txBody>
          <a:bodyPr wrap="square" rtlCol="0">
            <a:spAutoFit/>
          </a:bodyPr>
          <a:lstStyle/>
          <a:p>
            <a:r>
              <a:rPr lang="fr-FR" dirty="0"/>
              <a:t>8</a:t>
            </a:r>
          </a:p>
        </p:txBody>
      </p:sp>
    </p:spTree>
    <p:extLst>
      <p:ext uri="{BB962C8B-B14F-4D97-AF65-F5344CB8AC3E}">
        <p14:creationId xmlns:p14="http://schemas.microsoft.com/office/powerpoint/2010/main" val="43444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3" name="Google Shape;983;p34">
            <a:extLst>
              <a:ext uri="{FF2B5EF4-FFF2-40B4-BE49-F238E27FC236}">
                <a16:creationId xmlns:a16="http://schemas.microsoft.com/office/drawing/2014/main" id="{4EE62589-3E7F-D5B6-5F87-0E325C23201B}"/>
              </a:ext>
            </a:extLst>
          </p:cNvPr>
          <p:cNvSpPr/>
          <p:nvPr/>
        </p:nvSpPr>
        <p:spPr>
          <a:xfrm>
            <a:off x="680276" y="864860"/>
            <a:ext cx="4766759" cy="38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Fira Sans Extra Condensed Medium"/>
                <a:ea typeface="Fira Sans Extra Condensed Medium"/>
                <a:cs typeface="Fira Sans Extra Condensed Medium"/>
                <a:sym typeface="Fira Sans Extra Condensed Medium"/>
              </a:rPr>
              <a:t>State </a:t>
            </a:r>
            <a:endParaRPr sz="2100" dirty="0">
              <a:latin typeface="Fira Sans Extra Condensed Medium"/>
              <a:ea typeface="Fira Sans Extra Condensed Medium"/>
              <a:cs typeface="Fira Sans Extra Condensed Medium"/>
              <a:sym typeface="Fira Sans Extra Condensed Medium"/>
            </a:endParaRPr>
          </a:p>
        </p:txBody>
      </p:sp>
      <p:sp>
        <p:nvSpPr>
          <p:cNvPr id="4" name="Google Shape;983;p34">
            <a:extLst>
              <a:ext uri="{FF2B5EF4-FFF2-40B4-BE49-F238E27FC236}">
                <a16:creationId xmlns:a16="http://schemas.microsoft.com/office/drawing/2014/main" id="{DFFBDFA8-8500-A8E7-B17D-3510902CAFBA}"/>
              </a:ext>
            </a:extLst>
          </p:cNvPr>
          <p:cNvSpPr/>
          <p:nvPr/>
        </p:nvSpPr>
        <p:spPr>
          <a:xfrm>
            <a:off x="6838840" y="861842"/>
            <a:ext cx="4766759" cy="38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100" dirty="0">
                <a:solidFill>
                  <a:schemeClr val="lt1"/>
                </a:solidFill>
                <a:latin typeface="Fira Sans Extra Condensed Medium"/>
                <a:ea typeface="Fira Sans Extra Condensed Medium"/>
                <a:cs typeface="Fira Sans Extra Condensed Medium"/>
                <a:sym typeface="Fira Sans Extra Condensed Medium"/>
              </a:rPr>
              <a:t>Statut de la commande </a:t>
            </a:r>
            <a:endParaRPr sz="2100" dirty="0">
              <a:latin typeface="Fira Sans Extra Condensed Medium"/>
              <a:ea typeface="Fira Sans Extra Condensed Medium"/>
              <a:cs typeface="Fira Sans Extra Condensed Medium"/>
              <a:sym typeface="Fira Sans Extra Condensed Medium"/>
            </a:endParaRPr>
          </a:p>
        </p:txBody>
      </p:sp>
      <p:sp>
        <p:nvSpPr>
          <p:cNvPr id="8" name="ZoneTexte 7">
            <a:extLst>
              <a:ext uri="{FF2B5EF4-FFF2-40B4-BE49-F238E27FC236}">
                <a16:creationId xmlns:a16="http://schemas.microsoft.com/office/drawing/2014/main" id="{7C8C1639-4881-7D04-D33E-77D752BAC313}"/>
              </a:ext>
            </a:extLst>
          </p:cNvPr>
          <p:cNvSpPr txBox="1"/>
          <p:nvPr/>
        </p:nvSpPr>
        <p:spPr>
          <a:xfrm>
            <a:off x="6770183" y="5325716"/>
            <a:ext cx="6097604" cy="375552"/>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1400" dirty="0">
                <a:solidFill>
                  <a:srgbClr val="000000"/>
                </a:solidFill>
                <a:latin typeface="Helvetica Neue"/>
              </a:rPr>
              <a:t>La majorité des commandes ont été délivrées.</a:t>
            </a:r>
          </a:p>
        </p:txBody>
      </p:sp>
      <p:pic>
        <p:nvPicPr>
          <p:cNvPr id="4098" name="Picture 2">
            <a:extLst>
              <a:ext uri="{FF2B5EF4-FFF2-40B4-BE49-F238E27FC236}">
                <a16:creationId xmlns:a16="http://schemas.microsoft.com/office/drawing/2014/main" id="{410C29A1-6366-9A66-FD44-45A4200A2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12" y="1592929"/>
            <a:ext cx="5198767" cy="3390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D9EA7E3-B50E-2C9A-DD71-ECCB3BD37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985" y="1592929"/>
            <a:ext cx="5215614" cy="3390500"/>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007100B6-BF11-EEAC-F874-B9DE3BD6DD40}"/>
              </a:ext>
            </a:extLst>
          </p:cNvPr>
          <p:cNvSpPr txBox="1"/>
          <p:nvPr/>
        </p:nvSpPr>
        <p:spPr>
          <a:xfrm>
            <a:off x="672579" y="5322698"/>
            <a:ext cx="6097604" cy="698717"/>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1400" dirty="0">
                <a:solidFill>
                  <a:srgbClr val="000000"/>
                </a:solidFill>
                <a:latin typeface="Helvetica Neue"/>
              </a:rPr>
              <a:t>On remarque que l'état dans laquelle les clients ont effectué le plus grand nombre d'achats est São Paulo.</a:t>
            </a:r>
          </a:p>
        </p:txBody>
      </p:sp>
      <p:sp>
        <p:nvSpPr>
          <p:cNvPr id="2" name="ZoneTexte 1">
            <a:extLst>
              <a:ext uri="{FF2B5EF4-FFF2-40B4-BE49-F238E27FC236}">
                <a16:creationId xmlns:a16="http://schemas.microsoft.com/office/drawing/2014/main" id="{56D716B3-7020-A2BF-27FA-E9524C50BAC8}"/>
              </a:ext>
            </a:extLst>
          </p:cNvPr>
          <p:cNvSpPr txBox="1"/>
          <p:nvPr/>
        </p:nvSpPr>
        <p:spPr>
          <a:xfrm>
            <a:off x="11832720" y="6457000"/>
            <a:ext cx="272653" cy="369332"/>
          </a:xfrm>
          <a:prstGeom prst="rect">
            <a:avLst/>
          </a:prstGeom>
          <a:noFill/>
        </p:spPr>
        <p:txBody>
          <a:bodyPr wrap="square" rtlCol="0">
            <a:spAutoFit/>
          </a:bodyPr>
          <a:lstStyle/>
          <a:p>
            <a:r>
              <a:rPr lang="fr-FR" dirty="0"/>
              <a:t>9</a:t>
            </a:r>
          </a:p>
        </p:txBody>
      </p:sp>
    </p:spTree>
    <p:extLst>
      <p:ext uri="{BB962C8B-B14F-4D97-AF65-F5344CB8AC3E}">
        <p14:creationId xmlns:p14="http://schemas.microsoft.com/office/powerpoint/2010/main" val="797323448"/>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Grand écran</PresentationFormat>
  <Paragraphs>197</Paragraphs>
  <Slides>27</Slides>
  <Notes>21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27</vt:i4>
      </vt:variant>
    </vt:vector>
  </HeadingPairs>
  <TitlesOfParts>
    <vt:vector size="38" baseType="lpstr">
      <vt:lpstr>Algerian</vt:lpstr>
      <vt:lpstr>Arial</vt:lpstr>
      <vt:lpstr>Arial</vt:lpstr>
      <vt:lpstr>Bahnschrift Light</vt:lpstr>
      <vt:lpstr>Calibri</vt:lpstr>
      <vt:lpstr>Fira Sans Extra Condensed Medium</vt:lpstr>
      <vt:lpstr>Helvetica Neue</vt:lpstr>
      <vt:lpstr>Montserrat</vt:lpstr>
      <vt:lpstr>Roboto</vt:lpstr>
      <vt:lpstr>Wingdings</vt:lpstr>
      <vt:lpstr>E-Commerce Infographics by Slidesgo</vt:lpstr>
      <vt:lpstr>Segmentez des clients d'un site e-commerce</vt:lpstr>
      <vt:lpstr>Table des matières </vt:lpstr>
      <vt:lpstr>SHOP</vt:lpstr>
      <vt:lpstr>Présentation PowerPoint</vt:lpstr>
      <vt:lpstr>SHOP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Création du dataset client : </vt:lpstr>
      <vt:lpstr>SHOP</vt:lpstr>
      <vt:lpstr>Présentation PowerPoint</vt:lpstr>
      <vt:lpstr>Les différents clusters </vt:lpstr>
      <vt:lpstr>Présentation PowerPoint</vt:lpstr>
      <vt:lpstr>Présentation PowerPoint</vt:lpstr>
      <vt:lpstr>Présentation PowerPoint</vt:lpstr>
      <vt:lpstr>Présentation PowerPoint</vt:lpstr>
      <vt:lpstr>Présentation PowerPoint</vt:lpstr>
      <vt:lpstr>Présentation PowerPoint</vt:lpstr>
      <vt:lpstr>SHOP</vt:lpstr>
      <vt:lpstr>Présentation PowerPoint</vt:lpstr>
      <vt:lpstr>SHOP</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Segmentez des clients d'un site e-commerce</dc:title>
  <dc:creator>maryam chouchane</dc:creator>
  <cp:lastModifiedBy>maryam chouchane</cp:lastModifiedBy>
  <cp:revision>18</cp:revision>
  <dcterms:created xsi:type="dcterms:W3CDTF">2022-08-30T20:08:58Z</dcterms:created>
  <dcterms:modified xsi:type="dcterms:W3CDTF">2022-09-02T00:37:33Z</dcterms:modified>
</cp:coreProperties>
</file>