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3" r:id="rId2"/>
    <p:sldMasterId id="2147483684" r:id="rId3"/>
  </p:sldMasterIdLst>
  <p:notesMasterIdLst>
    <p:notesMasterId r:id="rId32"/>
  </p:notesMasterIdLst>
  <p:sldIdLst>
    <p:sldId id="355" r:id="rId4"/>
    <p:sldId id="347" r:id="rId5"/>
    <p:sldId id="348" r:id="rId6"/>
    <p:sldId id="339" r:id="rId7"/>
    <p:sldId id="356" r:id="rId8"/>
    <p:sldId id="313" r:id="rId9"/>
    <p:sldId id="334" r:id="rId10"/>
    <p:sldId id="330" r:id="rId11"/>
    <p:sldId id="333" r:id="rId12"/>
    <p:sldId id="357" r:id="rId13"/>
    <p:sldId id="358" r:id="rId14"/>
    <p:sldId id="359" r:id="rId15"/>
    <p:sldId id="310" r:id="rId16"/>
    <p:sldId id="360" r:id="rId17"/>
    <p:sldId id="323" r:id="rId18"/>
    <p:sldId id="337" r:id="rId19"/>
    <p:sldId id="370" r:id="rId20"/>
    <p:sldId id="340" r:id="rId21"/>
    <p:sldId id="361" r:id="rId22"/>
    <p:sldId id="362" r:id="rId23"/>
    <p:sldId id="363" r:id="rId24"/>
    <p:sldId id="364" r:id="rId25"/>
    <p:sldId id="365" r:id="rId26"/>
    <p:sldId id="366" r:id="rId27"/>
    <p:sldId id="367" r:id="rId28"/>
    <p:sldId id="368" r:id="rId29"/>
    <p:sldId id="318" r:id="rId30"/>
    <p:sldId id="369"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6"/>
            </a:solidFill>
          </c:spPr>
          <c:invertIfNegative val="0"/>
          <c:dPt>
            <c:idx val="0"/>
            <c:invertIfNegative val="0"/>
            <c:bubble3D val="0"/>
            <c:extLst>
              <c:ext xmlns:c16="http://schemas.microsoft.com/office/drawing/2014/chart" uri="{C3380CC4-5D6E-409C-BE32-E72D297353CC}">
                <c16:uniqueId val="{00000000-C98A-4D0E-BD43-072566F33A71}"/>
              </c:ext>
            </c:extLst>
          </c:dPt>
          <c:dPt>
            <c:idx val="1"/>
            <c:invertIfNegative val="0"/>
            <c:bubble3D val="0"/>
            <c:spPr>
              <a:solidFill>
                <a:schemeClr val="accent1"/>
              </a:solidFill>
            </c:spPr>
            <c:extLst>
              <c:ext xmlns:c16="http://schemas.microsoft.com/office/drawing/2014/chart" uri="{C3380CC4-5D6E-409C-BE32-E72D297353CC}">
                <c16:uniqueId val="{00000002-C98A-4D0E-BD43-072566F33A71}"/>
              </c:ext>
            </c:extLst>
          </c:dPt>
          <c:dPt>
            <c:idx val="2"/>
            <c:invertIfNegative val="0"/>
            <c:bubble3D val="0"/>
            <c:spPr>
              <a:solidFill>
                <a:schemeClr val="accent2"/>
              </a:solidFill>
            </c:spPr>
            <c:extLst>
              <c:ext xmlns:c16="http://schemas.microsoft.com/office/drawing/2014/chart" uri="{C3380CC4-5D6E-409C-BE32-E72D297353CC}">
                <c16:uniqueId val="{00000004-C98A-4D0E-BD43-072566F33A71}"/>
              </c:ext>
            </c:extLst>
          </c:dPt>
          <c:dPt>
            <c:idx val="3"/>
            <c:invertIfNegative val="0"/>
            <c:bubble3D val="0"/>
            <c:spPr>
              <a:solidFill>
                <a:schemeClr val="accent3"/>
              </a:solidFill>
            </c:spPr>
            <c:extLst>
              <c:ext xmlns:c16="http://schemas.microsoft.com/office/drawing/2014/chart" uri="{C3380CC4-5D6E-409C-BE32-E72D297353CC}">
                <c16:uniqueId val="{00000006-C98A-4D0E-BD43-072566F33A71}"/>
              </c:ext>
            </c:extLst>
          </c:dPt>
          <c:dPt>
            <c:idx val="4"/>
            <c:invertIfNegative val="0"/>
            <c:bubble3D val="0"/>
            <c:spPr>
              <a:solidFill>
                <a:schemeClr val="accent4"/>
              </a:solidFill>
            </c:spPr>
            <c:extLst>
              <c:ext xmlns:c16="http://schemas.microsoft.com/office/drawing/2014/chart" uri="{C3380CC4-5D6E-409C-BE32-E72D297353CC}">
                <c16:uniqueId val="{00000008-C98A-4D0E-BD43-072566F33A71}"/>
              </c:ext>
            </c:extLst>
          </c:dPt>
          <c:dPt>
            <c:idx val="5"/>
            <c:invertIfNegative val="0"/>
            <c:bubble3D val="0"/>
            <c:spPr>
              <a:solidFill>
                <a:schemeClr val="accent5"/>
              </a:solidFill>
            </c:spPr>
            <c:extLst>
              <c:ext xmlns:c16="http://schemas.microsoft.com/office/drawing/2014/chart" uri="{C3380CC4-5D6E-409C-BE32-E72D297353CC}">
                <c16:uniqueId val="{0000000A-C98A-4D0E-BD43-072566F33A71}"/>
              </c:ext>
            </c:extLst>
          </c:dPt>
          <c:cat>
            <c:strRef>
              <c:f>Sheet1!$A$2:$A$7</c:f>
              <c:strCache>
                <c:ptCount val="6"/>
                <c:pt idx="0">
                  <c:v>Item 1</c:v>
                </c:pt>
                <c:pt idx="1">
                  <c:v>Item 2</c:v>
                </c:pt>
                <c:pt idx="2">
                  <c:v>Item 3</c:v>
                </c:pt>
                <c:pt idx="3">
                  <c:v>Item 4</c:v>
                </c:pt>
                <c:pt idx="4">
                  <c:v>Item 5</c:v>
                </c:pt>
                <c:pt idx="5">
                  <c:v>Item 6</c:v>
                </c:pt>
              </c:strCache>
            </c:strRef>
          </c:cat>
          <c:val>
            <c:numRef>
              <c:f>Sheet1!$B$2:$B$7</c:f>
              <c:numCache>
                <c:formatCode>General</c:formatCode>
                <c:ptCount val="6"/>
                <c:pt idx="0">
                  <c:v>23</c:v>
                </c:pt>
                <c:pt idx="1">
                  <c:v>45</c:v>
                </c:pt>
                <c:pt idx="2">
                  <c:v>30</c:v>
                </c:pt>
                <c:pt idx="3">
                  <c:v>60</c:v>
                </c:pt>
                <c:pt idx="4">
                  <c:v>46</c:v>
                </c:pt>
                <c:pt idx="5">
                  <c:v>70</c:v>
                </c:pt>
              </c:numCache>
            </c:numRef>
          </c:val>
          <c:extLst>
            <c:ext xmlns:c16="http://schemas.microsoft.com/office/drawing/2014/chart" uri="{C3380CC4-5D6E-409C-BE32-E72D297353CC}">
              <c16:uniqueId val="{0000000B-C98A-4D0E-BD43-072566F33A71}"/>
            </c:ext>
          </c:extLst>
        </c:ser>
        <c:dLbls>
          <c:showLegendKey val="0"/>
          <c:showVal val="0"/>
          <c:showCatName val="0"/>
          <c:showSerName val="0"/>
          <c:showPercent val="0"/>
          <c:showBubbleSize val="0"/>
        </c:dLbls>
        <c:gapWidth val="170"/>
        <c:axId val="157966720"/>
        <c:axId val="157968256"/>
      </c:barChart>
      <c:catAx>
        <c:axId val="157966720"/>
        <c:scaling>
          <c:orientation val="minMax"/>
        </c:scaling>
        <c:delete val="1"/>
        <c:axPos val="b"/>
        <c:numFmt formatCode="General" sourceLinked="0"/>
        <c:majorTickMark val="out"/>
        <c:minorTickMark val="none"/>
        <c:tickLblPos val="nextTo"/>
        <c:crossAx val="157968256"/>
        <c:crosses val="autoZero"/>
        <c:auto val="1"/>
        <c:lblAlgn val="ctr"/>
        <c:lblOffset val="100"/>
        <c:noMultiLvlLbl val="0"/>
      </c:catAx>
      <c:valAx>
        <c:axId val="157968256"/>
        <c:scaling>
          <c:orientation val="minMax"/>
          <c:max val="100"/>
        </c:scaling>
        <c:delete val="1"/>
        <c:axPos val="l"/>
        <c:majorGridlines>
          <c:spPr>
            <a:ln>
              <a:noFill/>
              <a:prstDash val="dash"/>
            </a:ln>
          </c:spPr>
        </c:majorGridlines>
        <c:numFmt formatCode="General" sourceLinked="1"/>
        <c:majorTickMark val="out"/>
        <c:minorTickMark val="none"/>
        <c:tickLblPos val="nextTo"/>
        <c:crossAx val="157966720"/>
        <c:crosses val="autoZero"/>
        <c:crossBetween val="between"/>
      </c:valAx>
      <c:spPr>
        <a:noFill/>
        <a:ln w="53975">
          <a:noFill/>
        </a:ln>
      </c:spPr>
    </c:plotArea>
    <c:plotVisOnly val="1"/>
    <c:dispBlanksAs val="gap"/>
    <c:showDLblsOverMax val="0"/>
  </c:chart>
  <c:txPr>
    <a:bodyPr/>
    <a:lstStyle/>
    <a:p>
      <a:pPr>
        <a:defRPr sz="18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8C96-586A-4811-90A3-AD339C7383EF}" type="datetimeFigureOut">
              <a:rPr lang="fr-FR" smtClean="0"/>
              <a:t>21/07/2022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DDB58-824F-43E3-A5B7-DF44A28F269F}" type="slidenum">
              <a:rPr lang="fr-FR" smtClean="0"/>
              <a:t>‹N°›</a:t>
            </a:fld>
            <a:endParaRPr lang="fr-FR"/>
          </a:p>
        </p:txBody>
      </p:sp>
    </p:spTree>
    <p:extLst>
      <p:ext uri="{BB962C8B-B14F-4D97-AF65-F5344CB8AC3E}">
        <p14:creationId xmlns:p14="http://schemas.microsoft.com/office/powerpoint/2010/main" val="254025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5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52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5E9F57C-39D0-41BF-997C-27DAEDFE8F62}"/>
              </a:ext>
            </a:extLst>
          </p:cNvPr>
          <p:cNvSpPr/>
          <p:nvPr userDrawn="1"/>
        </p:nvSpPr>
        <p:spPr>
          <a:xfrm>
            <a:off x="-40672" y="4146072"/>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B80575F4-1FF6-4A0B-AE67-0FF01A4BB707}"/>
              </a:ext>
            </a:extLst>
          </p:cNvPr>
          <p:cNvSpPr/>
          <p:nvPr userDrawn="1"/>
        </p:nvSpPr>
        <p:spPr>
          <a:xfrm>
            <a:off x="7973948" y="4146072"/>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C0D9D07A-E920-4D3E-8866-43B616486C6F}"/>
              </a:ext>
            </a:extLst>
          </p:cNvPr>
          <p:cNvSpPr/>
          <p:nvPr userDrawn="1"/>
        </p:nvSpPr>
        <p:spPr>
          <a:xfrm>
            <a:off x="3839666" y="4498201"/>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1871D3A3-872D-450F-AD10-CDC1B9C27760}"/>
              </a:ext>
            </a:extLst>
          </p:cNvPr>
          <p:cNvGrpSpPr/>
          <p:nvPr userDrawn="1"/>
        </p:nvGrpSpPr>
        <p:grpSpPr>
          <a:xfrm>
            <a:off x="4140838" y="1466504"/>
            <a:ext cx="3966027" cy="3201070"/>
            <a:chOff x="2444748" y="555045"/>
            <a:chExt cx="7282048" cy="5727454"/>
          </a:xfrm>
        </p:grpSpPr>
        <p:sp>
          <p:nvSpPr>
            <p:cNvPr id="6" name="Freeform: Shape 5">
              <a:extLst>
                <a:ext uri="{FF2B5EF4-FFF2-40B4-BE49-F238E27FC236}">
                  <a16:creationId xmlns:a16="http://schemas.microsoft.com/office/drawing/2014/main" id="{F481398E-FDC0-4D43-9511-5333E156273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73E6506-06FE-4571-AFAD-416C38AE80D0}"/>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946F856-0D42-4C24-BA8B-47A3E17A3268}"/>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1E99158-B2D4-4062-85C2-409B2B1D0CC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06527CCE-C438-40F0-A469-62335D8F45D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439FA6E-F394-48F0-A040-909614D3AD6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218C89-C33A-4403-B589-F69EB6FD431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6FBB4FC-E047-4CED-B213-DA60CE80BD3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9C533F53-BF43-46E4-B722-CB9547838887}"/>
              </a:ext>
            </a:extLst>
          </p:cNvPr>
          <p:cNvGrpSpPr/>
          <p:nvPr userDrawn="1"/>
        </p:nvGrpSpPr>
        <p:grpSpPr>
          <a:xfrm>
            <a:off x="762319" y="2123122"/>
            <a:ext cx="2744170" cy="2214881"/>
            <a:chOff x="2444748" y="555045"/>
            <a:chExt cx="7282048" cy="5727454"/>
          </a:xfrm>
        </p:grpSpPr>
        <p:sp>
          <p:nvSpPr>
            <p:cNvPr id="15" name="Freeform: Shape 14">
              <a:extLst>
                <a:ext uri="{FF2B5EF4-FFF2-40B4-BE49-F238E27FC236}">
                  <a16:creationId xmlns:a16="http://schemas.microsoft.com/office/drawing/2014/main" id="{2C51C56B-C512-43EE-927B-1FE3D107AFB6}"/>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D3A62EE-1566-425C-9D1D-ED8A6E8CE17A}"/>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60DDD7B-1ED6-4331-898E-E163A9B02AB0}"/>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2364A1E-B574-4A2B-927F-F2C66EA89E4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3AC9642-CA9D-499C-AB2A-F43C890ECBC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BCA2DC0-B3C3-4CCE-9729-EC3459568D6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CE018E72-0030-4D22-8D1A-BAE2C25517C2}"/>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0589A4C-EEEB-4DD6-84CD-2CC25563E07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B8C2A1BD-1809-41FF-8935-FB8AFEBDA600}"/>
              </a:ext>
            </a:extLst>
          </p:cNvPr>
          <p:cNvGrpSpPr/>
          <p:nvPr userDrawn="1"/>
        </p:nvGrpSpPr>
        <p:grpSpPr>
          <a:xfrm>
            <a:off x="8712431" y="2123122"/>
            <a:ext cx="2744170" cy="2214881"/>
            <a:chOff x="2444748" y="555045"/>
            <a:chExt cx="7282048" cy="5727454"/>
          </a:xfrm>
        </p:grpSpPr>
        <p:sp>
          <p:nvSpPr>
            <p:cNvPr id="24" name="Freeform: Shape 23">
              <a:extLst>
                <a:ext uri="{FF2B5EF4-FFF2-40B4-BE49-F238E27FC236}">
                  <a16:creationId xmlns:a16="http://schemas.microsoft.com/office/drawing/2014/main" id="{FFBBEF6E-7138-49D5-A3CD-87211FF6954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223A6D6-B199-4F9A-A39F-5AB08BFC552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D719A2B-CC52-40F0-A4F1-6003B6DA123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898CE55-0F24-4589-95EE-AC06901158F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66528B5-CE63-4F7C-9D47-7800E9D9C8FC}"/>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95B6831-7F26-4DD4-AF3B-E42453AAFCDE}"/>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7D759-7E77-4A54-B953-548A433515C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E3ABB5-1205-4C94-B235-0507E883D50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F9A2F358-84C2-4C7D-9F98-B1E1BD721083}"/>
              </a:ext>
            </a:extLst>
          </p:cNvPr>
          <p:cNvSpPr>
            <a:spLocks noGrp="1"/>
          </p:cNvSpPr>
          <p:nvPr>
            <p:ph type="pic" sz="quarter" idx="14" hasCustomPrompt="1"/>
          </p:nvPr>
        </p:nvSpPr>
        <p:spPr>
          <a:xfrm>
            <a:off x="4249564" y="1620355"/>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EAE12F38-A77E-455F-9E37-2BC5D8975BF9}"/>
              </a:ext>
            </a:extLst>
          </p:cNvPr>
          <p:cNvSpPr>
            <a:spLocks noGrp="1"/>
          </p:cNvSpPr>
          <p:nvPr>
            <p:ph type="pic" sz="quarter" idx="16" hasCustomPrompt="1"/>
          </p:nvPr>
        </p:nvSpPr>
        <p:spPr>
          <a:xfrm>
            <a:off x="877666" y="2225935"/>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5952A3D6-CEED-42B4-826D-2C5394E52CC0}"/>
              </a:ext>
            </a:extLst>
          </p:cNvPr>
          <p:cNvSpPr>
            <a:spLocks noGrp="1"/>
          </p:cNvSpPr>
          <p:nvPr>
            <p:ph type="pic" sz="quarter" idx="33" hasCustomPrompt="1"/>
          </p:nvPr>
        </p:nvSpPr>
        <p:spPr>
          <a:xfrm>
            <a:off x="8827778" y="2225935"/>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44AEB9DA-8C85-44C8-B7AF-5D05E1232EB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2312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471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037E6EBA-A6B4-42A1-97C2-C3E5DB56F952}"/>
              </a:ext>
            </a:extLst>
          </p:cNvPr>
          <p:cNvSpPr/>
          <p:nvPr userDrawn="1"/>
        </p:nvSpPr>
        <p:spPr>
          <a:xfrm>
            <a:off x="6714127" y="222127"/>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35CA6D9-CCFF-464A-A0A4-887238A167B2}"/>
              </a:ext>
            </a:extLst>
          </p:cNvPr>
          <p:cNvSpPr/>
          <p:nvPr userDrawn="1"/>
        </p:nvSpPr>
        <p:spPr>
          <a:xfrm>
            <a:off x="8547494" y="1908639"/>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8E1B2C-8799-433E-9F91-C6247737F518}"/>
              </a:ext>
            </a:extLst>
          </p:cNvPr>
          <p:cNvSpPr/>
          <p:nvPr userDrawn="1"/>
        </p:nvSpPr>
        <p:spPr>
          <a:xfrm>
            <a:off x="6714127" y="3595150"/>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Picture Placeholder 20">
            <a:extLst>
              <a:ext uri="{FF2B5EF4-FFF2-40B4-BE49-F238E27FC236}">
                <a16:creationId xmlns:a16="http://schemas.microsoft.com/office/drawing/2014/main" id="{67231013-44A8-4D0F-BA74-02317B0DA239}"/>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18">
            <a:extLst>
              <a:ext uri="{FF2B5EF4-FFF2-40B4-BE49-F238E27FC236}">
                <a16:creationId xmlns:a16="http://schemas.microsoft.com/office/drawing/2014/main" id="{5C1494CD-2765-4DB2-9849-C858899D9862}"/>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19">
            <a:extLst>
              <a:ext uri="{FF2B5EF4-FFF2-40B4-BE49-F238E27FC236}">
                <a16:creationId xmlns:a16="http://schemas.microsoft.com/office/drawing/2014/main" id="{26D42692-FF9B-47D2-A449-15E87A4D9F89}"/>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11934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81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3430A53-DA4A-4C9A-B1EA-7B95C9E16148}"/>
              </a:ext>
            </a:extLst>
          </p:cNvPr>
          <p:cNvSpPr/>
          <p:nvPr userDrawn="1"/>
        </p:nvSpPr>
        <p:spPr>
          <a:xfrm>
            <a:off x="-270433" y="5702336"/>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3" name="Group 32">
            <a:extLst>
              <a:ext uri="{FF2B5EF4-FFF2-40B4-BE49-F238E27FC236}">
                <a16:creationId xmlns:a16="http://schemas.microsoft.com/office/drawing/2014/main" id="{A756C5A5-95CD-4B13-A4AB-8D896CB4CA9C}"/>
              </a:ext>
            </a:extLst>
          </p:cNvPr>
          <p:cNvGrpSpPr/>
          <p:nvPr userDrawn="1"/>
        </p:nvGrpSpPr>
        <p:grpSpPr>
          <a:xfrm>
            <a:off x="865349" y="1867960"/>
            <a:ext cx="2040918" cy="4073314"/>
            <a:chOff x="865349" y="1867960"/>
            <a:chExt cx="2040918" cy="4073314"/>
          </a:xfrm>
        </p:grpSpPr>
        <p:sp>
          <p:nvSpPr>
            <p:cNvPr id="3" name="Graphic 2">
              <a:extLst>
                <a:ext uri="{FF2B5EF4-FFF2-40B4-BE49-F238E27FC236}">
                  <a16:creationId xmlns:a16="http://schemas.microsoft.com/office/drawing/2014/main" id="{71CBA192-FD27-4F9F-83AC-DA52630773BE}"/>
                </a:ext>
              </a:extLst>
            </p:cNvPr>
            <p:cNvSpPr/>
            <p:nvPr/>
          </p:nvSpPr>
          <p:spPr>
            <a:xfrm>
              <a:off x="868508" y="1867960"/>
              <a:ext cx="2035499" cy="4073314"/>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4" name="Graphic 2">
              <a:extLst>
                <a:ext uri="{FF2B5EF4-FFF2-40B4-BE49-F238E27FC236}">
                  <a16:creationId xmlns:a16="http://schemas.microsoft.com/office/drawing/2014/main" id="{29D4EB9F-DFFB-4A64-885D-995254694378}"/>
                </a:ext>
              </a:extLst>
            </p:cNvPr>
            <p:cNvSpPr/>
            <p:nvPr/>
          </p:nvSpPr>
          <p:spPr>
            <a:xfrm>
              <a:off x="895780" y="1889325"/>
              <a:ext cx="1980954" cy="4030546"/>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5" name="Graphic 2">
              <a:extLst>
                <a:ext uri="{FF2B5EF4-FFF2-40B4-BE49-F238E27FC236}">
                  <a16:creationId xmlns:a16="http://schemas.microsoft.com/office/drawing/2014/main" id="{DDE87766-D076-4E2B-96BF-8A50218DD349}"/>
                </a:ext>
              </a:extLst>
            </p:cNvPr>
            <p:cNvSpPr/>
            <p:nvPr/>
          </p:nvSpPr>
          <p:spPr>
            <a:xfrm>
              <a:off x="943400" y="1958738"/>
              <a:ext cx="1885715" cy="3891758"/>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1"/>
            </a:solidFill>
            <a:ln w="6728" cap="flat">
              <a:noFill/>
              <a:prstDash val="solid"/>
              <a:miter/>
            </a:ln>
          </p:spPr>
          <p:txBody>
            <a:bodyPr rtlCol="0" anchor="ctr"/>
            <a:lstStyle/>
            <a:p>
              <a:endParaRPr lang="en-US"/>
            </a:p>
          </p:txBody>
        </p:sp>
        <p:sp>
          <p:nvSpPr>
            <p:cNvPr id="6" name="Graphic 2">
              <a:extLst>
                <a:ext uri="{FF2B5EF4-FFF2-40B4-BE49-F238E27FC236}">
                  <a16:creationId xmlns:a16="http://schemas.microsoft.com/office/drawing/2014/main" id="{3EBF0156-91CC-4879-AA45-7BE530EC4DF5}"/>
                </a:ext>
              </a:extLst>
            </p:cNvPr>
            <p:cNvSpPr/>
            <p:nvPr/>
          </p:nvSpPr>
          <p:spPr>
            <a:xfrm>
              <a:off x="865709" y="2447392"/>
              <a:ext cx="14242" cy="13878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7" name="Graphic 2">
              <a:extLst>
                <a:ext uri="{FF2B5EF4-FFF2-40B4-BE49-F238E27FC236}">
                  <a16:creationId xmlns:a16="http://schemas.microsoft.com/office/drawing/2014/main" id="{ECA395EF-5ECA-4F55-91FA-CE6862C1FE0A}"/>
                </a:ext>
              </a:extLst>
            </p:cNvPr>
            <p:cNvSpPr/>
            <p:nvPr/>
          </p:nvSpPr>
          <p:spPr>
            <a:xfrm>
              <a:off x="865709" y="2745171"/>
              <a:ext cx="19883" cy="276813"/>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8" name="Graphic 2">
              <a:extLst>
                <a:ext uri="{FF2B5EF4-FFF2-40B4-BE49-F238E27FC236}">
                  <a16:creationId xmlns:a16="http://schemas.microsoft.com/office/drawing/2014/main" id="{B5E46A75-9636-415C-B4AB-21070FFB5B99}"/>
                </a:ext>
              </a:extLst>
            </p:cNvPr>
            <p:cNvSpPr/>
            <p:nvPr/>
          </p:nvSpPr>
          <p:spPr>
            <a:xfrm>
              <a:off x="865749" y="2765055"/>
              <a:ext cx="11242" cy="231805"/>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43DB9FD9-1CE4-4E35-BD2A-6A51DFB7CF8E}"/>
                </a:ext>
              </a:extLst>
            </p:cNvPr>
            <p:cNvSpPr/>
            <p:nvPr/>
          </p:nvSpPr>
          <p:spPr>
            <a:xfrm>
              <a:off x="865349" y="3114803"/>
              <a:ext cx="19883" cy="276813"/>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10" name="Graphic 2">
              <a:extLst>
                <a:ext uri="{FF2B5EF4-FFF2-40B4-BE49-F238E27FC236}">
                  <a16:creationId xmlns:a16="http://schemas.microsoft.com/office/drawing/2014/main" id="{0F68FA7A-711C-4CCA-BC14-B8B9243020C9}"/>
                </a:ext>
              </a:extLst>
            </p:cNvPr>
            <p:cNvSpPr/>
            <p:nvPr/>
          </p:nvSpPr>
          <p:spPr>
            <a:xfrm>
              <a:off x="865349" y="3134687"/>
              <a:ext cx="11242" cy="231805"/>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11" name="Graphic 2">
              <a:extLst>
                <a:ext uri="{FF2B5EF4-FFF2-40B4-BE49-F238E27FC236}">
                  <a16:creationId xmlns:a16="http://schemas.microsoft.com/office/drawing/2014/main" id="{95800D84-743C-4C63-B781-5C52EB624283}"/>
                </a:ext>
              </a:extLst>
            </p:cNvPr>
            <p:cNvSpPr/>
            <p:nvPr/>
          </p:nvSpPr>
          <p:spPr>
            <a:xfrm>
              <a:off x="2886384" y="2838029"/>
              <a:ext cx="19883" cy="448007"/>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12" name="Graphic 2">
              <a:extLst>
                <a:ext uri="{FF2B5EF4-FFF2-40B4-BE49-F238E27FC236}">
                  <a16:creationId xmlns:a16="http://schemas.microsoft.com/office/drawing/2014/main" id="{DB820F54-96F6-4D3B-8481-062D109969CD}"/>
                </a:ext>
              </a:extLst>
            </p:cNvPr>
            <p:cNvSpPr/>
            <p:nvPr/>
          </p:nvSpPr>
          <p:spPr>
            <a:xfrm>
              <a:off x="2895025" y="2870234"/>
              <a:ext cx="11242" cy="375154"/>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13" name="Graphic 2">
              <a:extLst>
                <a:ext uri="{FF2B5EF4-FFF2-40B4-BE49-F238E27FC236}">
                  <a16:creationId xmlns:a16="http://schemas.microsoft.com/office/drawing/2014/main" id="{DAE5D64D-F030-478C-81BF-0EE855157850}"/>
                </a:ext>
              </a:extLst>
            </p:cNvPr>
            <p:cNvSpPr/>
            <p:nvPr/>
          </p:nvSpPr>
          <p:spPr>
            <a:xfrm>
              <a:off x="2890184" y="3775252"/>
              <a:ext cx="16083" cy="30702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14" name="Graphic 2">
              <a:extLst>
                <a:ext uri="{FF2B5EF4-FFF2-40B4-BE49-F238E27FC236}">
                  <a16:creationId xmlns:a16="http://schemas.microsoft.com/office/drawing/2014/main" id="{D32F9A1F-0C88-4D07-9430-A36983E40216}"/>
                </a:ext>
              </a:extLst>
            </p:cNvPr>
            <p:cNvSpPr/>
            <p:nvPr/>
          </p:nvSpPr>
          <p:spPr>
            <a:xfrm>
              <a:off x="2897146" y="3797296"/>
              <a:ext cx="9121" cy="257090"/>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15" name="Oval 14">
              <a:extLst>
                <a:ext uri="{FF2B5EF4-FFF2-40B4-BE49-F238E27FC236}">
                  <a16:creationId xmlns:a16="http://schemas.microsoft.com/office/drawing/2014/main" id="{86C311D7-10F2-4E25-98D3-839147E5D278}"/>
                </a:ext>
              </a:extLst>
            </p:cNvPr>
            <p:cNvSpPr>
              <a:spLocks noChangeAspect="1"/>
            </p:cNvSpPr>
            <p:nvPr/>
          </p:nvSpPr>
          <p:spPr>
            <a:xfrm>
              <a:off x="2220359" y="1951836"/>
              <a:ext cx="94679" cy="9467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88C7A4-F28E-4C1F-BD06-F63840EF7A89}"/>
                </a:ext>
              </a:extLst>
            </p:cNvPr>
            <p:cNvSpPr>
              <a:spLocks noChangeAspect="1"/>
            </p:cNvSpPr>
            <p:nvPr/>
          </p:nvSpPr>
          <p:spPr>
            <a:xfrm>
              <a:off x="2226276" y="1957753"/>
              <a:ext cx="82844" cy="82844"/>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7" name="Oval 16">
              <a:extLst>
                <a:ext uri="{FF2B5EF4-FFF2-40B4-BE49-F238E27FC236}">
                  <a16:creationId xmlns:a16="http://schemas.microsoft.com/office/drawing/2014/main" id="{4A941AE5-9509-48C6-B0E8-C905A55DE290}"/>
                </a:ext>
              </a:extLst>
            </p:cNvPr>
            <p:cNvSpPr/>
            <p:nvPr/>
          </p:nvSpPr>
          <p:spPr>
            <a:xfrm>
              <a:off x="2247224" y="1978701"/>
              <a:ext cx="40948" cy="4094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Oval 17">
              <a:extLst>
                <a:ext uri="{FF2B5EF4-FFF2-40B4-BE49-F238E27FC236}">
                  <a16:creationId xmlns:a16="http://schemas.microsoft.com/office/drawing/2014/main" id="{2905EE6A-0C43-4531-9882-8CC6783A36F0}"/>
                </a:ext>
              </a:extLst>
            </p:cNvPr>
            <p:cNvSpPr/>
            <p:nvPr/>
          </p:nvSpPr>
          <p:spPr>
            <a:xfrm>
              <a:off x="2256838" y="1988315"/>
              <a:ext cx="21722" cy="21722"/>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Graphic 2">
              <a:extLst>
                <a:ext uri="{FF2B5EF4-FFF2-40B4-BE49-F238E27FC236}">
                  <a16:creationId xmlns:a16="http://schemas.microsoft.com/office/drawing/2014/main" id="{4A767BD7-B132-43B7-8882-1083996CD0B1}"/>
                </a:ext>
              </a:extLst>
            </p:cNvPr>
            <p:cNvSpPr/>
            <p:nvPr userDrawn="1"/>
          </p:nvSpPr>
          <p:spPr>
            <a:xfrm flipH="1">
              <a:off x="867122" y="2463938"/>
              <a:ext cx="7561" cy="105694"/>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32" name="Picture Placeholder 31">
            <a:extLst>
              <a:ext uri="{FF2B5EF4-FFF2-40B4-BE49-F238E27FC236}">
                <a16:creationId xmlns:a16="http://schemas.microsoft.com/office/drawing/2014/main" id="{B03C7E9C-60D6-4584-BFCD-6C078A477121}"/>
              </a:ext>
            </a:extLst>
          </p:cNvPr>
          <p:cNvSpPr>
            <a:spLocks noGrp="1"/>
          </p:cNvSpPr>
          <p:nvPr userDrawn="1">
            <p:ph type="pic" idx="15" hasCustomPrompt="1"/>
          </p:nvPr>
        </p:nvSpPr>
        <p:spPr>
          <a:xfrm>
            <a:off x="943400" y="1958738"/>
            <a:ext cx="1885715" cy="3891759"/>
          </a:xfrm>
          <a:custGeom>
            <a:avLst/>
            <a:gdLst>
              <a:gd name="connsiteX0" fmla="*/ 202833 w 1885715"/>
              <a:gd name="connsiteY0" fmla="*/ 0 h 3891759"/>
              <a:gd name="connsiteX1" fmla="*/ 382425 w 1885715"/>
              <a:gd name="connsiteY1" fmla="*/ 0 h 3891759"/>
              <a:gd name="connsiteX2" fmla="*/ 399835 w 1885715"/>
              <a:gd name="connsiteY2" fmla="*/ 16483 h 3891759"/>
              <a:gd name="connsiteX3" fmla="*/ 534550 w 1885715"/>
              <a:gd name="connsiteY3" fmla="*/ 144028 h 3891759"/>
              <a:gd name="connsiteX4" fmla="*/ 1342714 w 1885715"/>
              <a:gd name="connsiteY4" fmla="*/ 144028 h 3891759"/>
              <a:gd name="connsiteX5" fmla="*/ 1477429 w 1885715"/>
              <a:gd name="connsiteY5" fmla="*/ 16483 h 3891759"/>
              <a:gd name="connsiteX6" fmla="*/ 1494839 w 1885715"/>
              <a:gd name="connsiteY6" fmla="*/ 0 h 3891759"/>
              <a:gd name="connsiteX7" fmla="*/ 1682882 w 1885715"/>
              <a:gd name="connsiteY7" fmla="*/ 0 h 3891759"/>
              <a:gd name="connsiteX8" fmla="*/ 1885715 w 1885715"/>
              <a:gd name="connsiteY8" fmla="*/ 192037 h 3891759"/>
              <a:gd name="connsiteX9" fmla="*/ 1885715 w 1885715"/>
              <a:gd name="connsiteY9" fmla="*/ 3699721 h 3891759"/>
              <a:gd name="connsiteX10" fmla="*/ 1682882 w 1885715"/>
              <a:gd name="connsiteY10" fmla="*/ 3891759 h 3891759"/>
              <a:gd name="connsiteX11" fmla="*/ 202833 w 1885715"/>
              <a:gd name="connsiteY11" fmla="*/ 3891759 h 3891759"/>
              <a:gd name="connsiteX12" fmla="*/ 0 w 1885715"/>
              <a:gd name="connsiteY12" fmla="*/ 3699721 h 3891759"/>
              <a:gd name="connsiteX13" fmla="*/ 0 w 1885715"/>
              <a:gd name="connsiteY13" fmla="*/ 192037 h 3891759"/>
              <a:gd name="connsiteX14" fmla="*/ 202833 w 1885715"/>
              <a:gd name="connsiteY14" fmla="*/ 0 h 38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5715" h="3891759">
                <a:moveTo>
                  <a:pt x="202833" y="0"/>
                </a:moveTo>
                <a:lnTo>
                  <a:pt x="382425" y="0"/>
                </a:lnTo>
                <a:cubicBezTo>
                  <a:pt x="392018" y="0"/>
                  <a:pt x="399835" y="7362"/>
                  <a:pt x="399835" y="16483"/>
                </a:cubicBezTo>
                <a:cubicBezTo>
                  <a:pt x="399835" y="86937"/>
                  <a:pt x="460178" y="144028"/>
                  <a:pt x="534550" y="144028"/>
                </a:cubicBezTo>
                <a:lnTo>
                  <a:pt x="1342714" y="144028"/>
                </a:lnTo>
                <a:cubicBezTo>
                  <a:pt x="1417129" y="144028"/>
                  <a:pt x="1477429" y="86897"/>
                  <a:pt x="1477429" y="16483"/>
                </a:cubicBezTo>
                <a:cubicBezTo>
                  <a:pt x="1477429" y="7402"/>
                  <a:pt x="1485204" y="0"/>
                  <a:pt x="1494839" y="0"/>
                </a:cubicBezTo>
                <a:lnTo>
                  <a:pt x="1682882" y="0"/>
                </a:lnTo>
                <a:cubicBezTo>
                  <a:pt x="1794905" y="0"/>
                  <a:pt x="1885715" y="85977"/>
                  <a:pt x="1885715" y="192037"/>
                </a:cubicBezTo>
                <a:lnTo>
                  <a:pt x="1885715" y="3699721"/>
                </a:lnTo>
                <a:cubicBezTo>
                  <a:pt x="1885715" y="3805782"/>
                  <a:pt x="1794905" y="3891759"/>
                  <a:pt x="1682882" y="3891759"/>
                </a:cubicBezTo>
                <a:lnTo>
                  <a:pt x="202833" y="3891759"/>
                </a:lnTo>
                <a:cubicBezTo>
                  <a:pt x="90810" y="3891759"/>
                  <a:pt x="0" y="3805782"/>
                  <a:pt x="0" y="3699721"/>
                </a:cubicBezTo>
                <a:lnTo>
                  <a:pt x="0" y="192037"/>
                </a:lnTo>
                <a:cubicBezTo>
                  <a:pt x="0" y="85977"/>
                  <a:pt x="90810" y="0"/>
                  <a:pt x="202833"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4" name="Text Placeholder 9">
            <a:extLst>
              <a:ext uri="{FF2B5EF4-FFF2-40B4-BE49-F238E27FC236}">
                <a16:creationId xmlns:a16="http://schemas.microsoft.com/office/drawing/2014/main" id="{D0500426-3EA2-4776-8E99-7BACD973122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4862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463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4C1BDFE-3A5F-4036-9453-90FAB5F5AD9B}"/>
              </a:ext>
            </a:extLst>
          </p:cNvPr>
          <p:cNvSpPr>
            <a:spLocks noGrp="1"/>
          </p:cNvSpPr>
          <p:nvPr>
            <p:ph type="pic" idx="12" hasCustomPrompt="1"/>
          </p:nvPr>
        </p:nvSpPr>
        <p:spPr>
          <a:xfrm>
            <a:off x="4605501" y="-8359"/>
            <a:ext cx="3840000" cy="686635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2807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291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3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860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335939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079623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032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00254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540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305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11">
            <a:extLst>
              <a:ext uri="{FF2B5EF4-FFF2-40B4-BE49-F238E27FC236}">
                <a16:creationId xmlns:a16="http://schemas.microsoft.com/office/drawing/2014/main" id="{C361CA6E-DF98-410B-AE4A-CF150AEDFA48}"/>
              </a:ext>
            </a:extLst>
          </p:cNvPr>
          <p:cNvSpPr/>
          <p:nvPr userDrawn="1"/>
        </p:nvSpPr>
        <p:spPr>
          <a:xfrm>
            <a:off x="0" y="3860800"/>
            <a:ext cx="12192000" cy="2997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0331BA6B-1160-4C94-BC99-AB76FE08144D}"/>
              </a:ext>
            </a:extLst>
          </p:cNvPr>
          <p:cNvSpPr>
            <a:spLocks noGrp="1"/>
          </p:cNvSpPr>
          <p:nvPr>
            <p:ph type="pic" idx="11" hasCustomPrompt="1"/>
          </p:nvPr>
        </p:nvSpPr>
        <p:spPr>
          <a:xfrm>
            <a:off x="90569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 name="Picture Placeholder 2">
            <a:extLst>
              <a:ext uri="{FF2B5EF4-FFF2-40B4-BE49-F238E27FC236}">
                <a16:creationId xmlns:a16="http://schemas.microsoft.com/office/drawing/2014/main" id="{0B8889A1-D69F-4C43-A703-CC4EF0529207}"/>
              </a:ext>
            </a:extLst>
          </p:cNvPr>
          <p:cNvSpPr>
            <a:spLocks noGrp="1"/>
          </p:cNvSpPr>
          <p:nvPr>
            <p:ph type="pic" idx="12" hasCustomPrompt="1"/>
          </p:nvPr>
        </p:nvSpPr>
        <p:spPr>
          <a:xfrm>
            <a:off x="3615156"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7" name="Picture Placeholder 2">
            <a:extLst>
              <a:ext uri="{FF2B5EF4-FFF2-40B4-BE49-F238E27FC236}">
                <a16:creationId xmlns:a16="http://schemas.microsoft.com/office/drawing/2014/main" id="{E0EC9CBA-4BCB-4A15-B763-91D632F27CA8}"/>
              </a:ext>
            </a:extLst>
          </p:cNvPr>
          <p:cNvSpPr>
            <a:spLocks noGrp="1"/>
          </p:cNvSpPr>
          <p:nvPr>
            <p:ph type="pic" idx="13" hasCustomPrompt="1"/>
          </p:nvPr>
        </p:nvSpPr>
        <p:spPr>
          <a:xfrm>
            <a:off x="632462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8" name="Picture Placeholder 2">
            <a:extLst>
              <a:ext uri="{FF2B5EF4-FFF2-40B4-BE49-F238E27FC236}">
                <a16:creationId xmlns:a16="http://schemas.microsoft.com/office/drawing/2014/main" id="{92E1E747-451E-4658-99BF-493DECCD680F}"/>
              </a:ext>
            </a:extLst>
          </p:cNvPr>
          <p:cNvSpPr>
            <a:spLocks noGrp="1"/>
          </p:cNvSpPr>
          <p:nvPr>
            <p:ph type="pic" idx="14" hasCustomPrompt="1"/>
          </p:nvPr>
        </p:nvSpPr>
        <p:spPr>
          <a:xfrm>
            <a:off x="9034358"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0825496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861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72876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67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49204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4" name="Oval 21">
            <a:extLst>
              <a:ext uri="{FF2B5EF4-FFF2-40B4-BE49-F238E27FC236}">
                <a16:creationId xmlns:a16="http://schemas.microsoft.com/office/drawing/2014/main" id="{77AD5811-8B10-4A18-BA32-8144882C8B8D}"/>
              </a:ext>
            </a:extLst>
          </p:cNvPr>
          <p:cNvSpPr/>
          <p:nvPr userDrawn="1"/>
        </p:nvSpPr>
        <p:spPr>
          <a:xfrm>
            <a:off x="-193558" y="5896949"/>
            <a:ext cx="4213467" cy="462113"/>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3">
            <a:extLst>
              <a:ext uri="{FF2B5EF4-FFF2-40B4-BE49-F238E27FC236}">
                <a16:creationId xmlns:a16="http://schemas.microsoft.com/office/drawing/2014/main" id="{47C2DD62-F562-44BC-8DC5-CD24F462EC2B}"/>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13ED9BF4-3596-46CF-948D-E5CA4F84DE0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73A90BBD-9CAC-486E-90F1-F4401C79A49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B252DE8D-4114-4F7D-80AB-E3712C4BA30C}"/>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25800E6A-D7A2-4EA1-84E5-2491FEE4D1B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41976814-8139-480A-9A89-A20E2DBAD555}"/>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F22C7D85-AA75-4769-946B-5FA09B305B54}"/>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1800141E-204B-473B-BCD6-49EA2F7C9AD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28466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611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91885E6-71E1-4B29-B5D5-E0A96B7D5D2B}"/>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8502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503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24A6107-44AE-458E-AAC2-6EA982FB5BCE}"/>
              </a:ext>
            </a:extLst>
          </p:cNvPr>
          <p:cNvSpPr>
            <a:spLocks noGrp="1"/>
          </p:cNvSpPr>
          <p:nvPr>
            <p:ph type="pic" idx="13" hasCustomPrompt="1"/>
          </p:nvPr>
        </p:nvSpPr>
        <p:spPr>
          <a:xfrm>
            <a:off x="4580115" y="329978"/>
            <a:ext cx="7362544" cy="6198044"/>
          </a:xfrm>
          <a:custGeom>
            <a:avLst/>
            <a:gdLst>
              <a:gd name="connsiteX0" fmla="*/ 195262 w 7362544"/>
              <a:gd name="connsiteY0" fmla="*/ 3294555 h 6198044"/>
              <a:gd name="connsiteX1" fmla="*/ 333335 w 7362544"/>
              <a:gd name="connsiteY1" fmla="*/ 3351746 h 6198044"/>
              <a:gd name="connsiteX2" fmla="*/ 2552833 w 7362544"/>
              <a:gd name="connsiteY2" fmla="*/ 5571245 h 6198044"/>
              <a:gd name="connsiteX3" fmla="*/ 2552833 w 7362544"/>
              <a:gd name="connsiteY3" fmla="*/ 5847389 h 6198044"/>
              <a:gd name="connsiteX4" fmla="*/ 2552833 w 7362544"/>
              <a:gd name="connsiteY4" fmla="*/ 5847388 h 6198044"/>
              <a:gd name="connsiteX5" fmla="*/ 2276689 w 7362544"/>
              <a:gd name="connsiteY5" fmla="*/ 5847388 h 6198044"/>
              <a:gd name="connsiteX6" fmla="*/ 57192 w 7362544"/>
              <a:gd name="connsiteY6" fmla="*/ 3627889 h 6198044"/>
              <a:gd name="connsiteX7" fmla="*/ 14298 w 7362544"/>
              <a:gd name="connsiteY7" fmla="*/ 3416340 h 6198044"/>
              <a:gd name="connsiteX8" fmla="*/ 57191 w 7362544"/>
              <a:gd name="connsiteY8" fmla="*/ 3351746 h 6198044"/>
              <a:gd name="connsiteX9" fmla="*/ 57192 w 7362544"/>
              <a:gd name="connsiteY9" fmla="*/ 3351746 h 6198044"/>
              <a:gd name="connsiteX10" fmla="*/ 121785 w 7362544"/>
              <a:gd name="connsiteY10" fmla="*/ 3308852 h 6198044"/>
              <a:gd name="connsiteX11" fmla="*/ 195262 w 7362544"/>
              <a:gd name="connsiteY11" fmla="*/ 3294555 h 6198044"/>
              <a:gd name="connsiteX12" fmla="*/ 717266 w 7362544"/>
              <a:gd name="connsiteY12" fmla="*/ 3143498 h 6198044"/>
              <a:gd name="connsiteX13" fmla="*/ 855337 w 7362544"/>
              <a:gd name="connsiteY13" fmla="*/ 3200689 h 6198044"/>
              <a:gd name="connsiteX14" fmla="*/ 3519359 w 7362544"/>
              <a:gd name="connsiteY14" fmla="*/ 5864711 h 6198044"/>
              <a:gd name="connsiteX15" fmla="*/ 3519359 w 7362544"/>
              <a:gd name="connsiteY15" fmla="*/ 6140854 h 6198044"/>
              <a:gd name="connsiteX16" fmla="*/ 3519358 w 7362544"/>
              <a:gd name="connsiteY16" fmla="*/ 6140853 h 6198044"/>
              <a:gd name="connsiteX17" fmla="*/ 3243215 w 7362544"/>
              <a:gd name="connsiteY17" fmla="*/ 6140853 h 6198044"/>
              <a:gd name="connsiteX18" fmla="*/ 579194 w 7362544"/>
              <a:gd name="connsiteY18" fmla="*/ 3476832 h 6198044"/>
              <a:gd name="connsiteX19" fmla="*/ 536301 w 7362544"/>
              <a:gd name="connsiteY19" fmla="*/ 3265282 h 6198044"/>
              <a:gd name="connsiteX20" fmla="*/ 579194 w 7362544"/>
              <a:gd name="connsiteY20" fmla="*/ 3200688 h 6198044"/>
              <a:gd name="connsiteX21" fmla="*/ 643787 w 7362544"/>
              <a:gd name="connsiteY21" fmla="*/ 3157795 h 6198044"/>
              <a:gd name="connsiteX22" fmla="*/ 717266 w 7362544"/>
              <a:gd name="connsiteY22" fmla="*/ 3143498 h 6198044"/>
              <a:gd name="connsiteX23" fmla="*/ 1518292 w 7362544"/>
              <a:gd name="connsiteY23" fmla="*/ 2598405 h 6198044"/>
              <a:gd name="connsiteX24" fmla="*/ 1656365 w 7362544"/>
              <a:gd name="connsiteY24" fmla="*/ 2655597 h 6198044"/>
              <a:gd name="connsiteX25" fmla="*/ 4761287 w 7362544"/>
              <a:gd name="connsiteY25" fmla="*/ 5760520 h 6198044"/>
              <a:gd name="connsiteX26" fmla="*/ 4761287 w 7362544"/>
              <a:gd name="connsiteY26" fmla="*/ 6036665 h 6198044"/>
              <a:gd name="connsiteX27" fmla="*/ 4761287 w 7362544"/>
              <a:gd name="connsiteY27" fmla="*/ 6036663 h 6198044"/>
              <a:gd name="connsiteX28" fmla="*/ 4485144 w 7362544"/>
              <a:gd name="connsiteY28" fmla="*/ 6036663 h 6198044"/>
              <a:gd name="connsiteX29" fmla="*/ 1380221 w 7362544"/>
              <a:gd name="connsiteY29" fmla="*/ 2931740 h 6198044"/>
              <a:gd name="connsiteX30" fmla="*/ 1337328 w 7362544"/>
              <a:gd name="connsiteY30" fmla="*/ 2720191 h 6198044"/>
              <a:gd name="connsiteX31" fmla="*/ 1380221 w 7362544"/>
              <a:gd name="connsiteY31" fmla="*/ 2655597 h 6198044"/>
              <a:gd name="connsiteX32" fmla="*/ 1380221 w 7362544"/>
              <a:gd name="connsiteY32" fmla="*/ 2655596 h 6198044"/>
              <a:gd name="connsiteX33" fmla="*/ 1444815 w 7362544"/>
              <a:gd name="connsiteY33" fmla="*/ 2612704 h 6198044"/>
              <a:gd name="connsiteX34" fmla="*/ 1518292 w 7362544"/>
              <a:gd name="connsiteY34" fmla="*/ 2598405 h 6198044"/>
              <a:gd name="connsiteX35" fmla="*/ 427420 w 7362544"/>
              <a:gd name="connsiteY35" fmla="*/ 2180593 h 6198044"/>
              <a:gd name="connsiteX36" fmla="*/ 565492 w 7362544"/>
              <a:gd name="connsiteY36" fmla="*/ 2237784 h 6198044"/>
              <a:gd name="connsiteX37" fmla="*/ 3670415 w 7362544"/>
              <a:gd name="connsiteY37" fmla="*/ 5342707 h 6198044"/>
              <a:gd name="connsiteX38" fmla="*/ 3670415 w 7362544"/>
              <a:gd name="connsiteY38" fmla="*/ 5618851 h 6198044"/>
              <a:gd name="connsiteX39" fmla="*/ 3670414 w 7362544"/>
              <a:gd name="connsiteY39" fmla="*/ 5618850 h 6198044"/>
              <a:gd name="connsiteX40" fmla="*/ 3394271 w 7362544"/>
              <a:gd name="connsiteY40" fmla="*/ 5618850 h 6198044"/>
              <a:gd name="connsiteX41" fmla="*/ 289349 w 7362544"/>
              <a:gd name="connsiteY41" fmla="*/ 2513927 h 6198044"/>
              <a:gd name="connsiteX42" fmla="*/ 246456 w 7362544"/>
              <a:gd name="connsiteY42" fmla="*/ 2302378 h 6198044"/>
              <a:gd name="connsiteX43" fmla="*/ 289349 w 7362544"/>
              <a:gd name="connsiteY43" fmla="*/ 2237784 h 6198044"/>
              <a:gd name="connsiteX44" fmla="*/ 353943 w 7362544"/>
              <a:gd name="connsiteY44" fmla="*/ 2194890 h 6198044"/>
              <a:gd name="connsiteX45" fmla="*/ 427420 w 7362544"/>
              <a:gd name="connsiteY45" fmla="*/ 2180593 h 6198044"/>
              <a:gd name="connsiteX46" fmla="*/ 1403566 w 7362544"/>
              <a:gd name="connsiteY46" fmla="*/ 1810620 h 6198044"/>
              <a:gd name="connsiteX47" fmla="*/ 1541638 w 7362544"/>
              <a:gd name="connsiteY47" fmla="*/ 1867811 h 6198044"/>
              <a:gd name="connsiteX48" fmla="*/ 4646561 w 7362544"/>
              <a:gd name="connsiteY48" fmla="*/ 4972734 h 6198044"/>
              <a:gd name="connsiteX49" fmla="*/ 4646561 w 7362544"/>
              <a:gd name="connsiteY49" fmla="*/ 5248878 h 6198044"/>
              <a:gd name="connsiteX50" fmla="*/ 4646560 w 7362544"/>
              <a:gd name="connsiteY50" fmla="*/ 5248877 h 6198044"/>
              <a:gd name="connsiteX51" fmla="*/ 4370417 w 7362544"/>
              <a:gd name="connsiteY51" fmla="*/ 5248877 h 6198044"/>
              <a:gd name="connsiteX52" fmla="*/ 1265495 w 7362544"/>
              <a:gd name="connsiteY52" fmla="*/ 2143954 h 6198044"/>
              <a:gd name="connsiteX53" fmla="*/ 1222602 w 7362544"/>
              <a:gd name="connsiteY53" fmla="*/ 1932405 h 6198044"/>
              <a:gd name="connsiteX54" fmla="*/ 1265495 w 7362544"/>
              <a:gd name="connsiteY54" fmla="*/ 1867811 h 6198044"/>
              <a:gd name="connsiteX55" fmla="*/ 1265495 w 7362544"/>
              <a:gd name="connsiteY55" fmla="*/ 1867811 h 6198044"/>
              <a:gd name="connsiteX56" fmla="*/ 1330089 w 7362544"/>
              <a:gd name="connsiteY56" fmla="*/ 1824918 h 6198044"/>
              <a:gd name="connsiteX57" fmla="*/ 1403566 w 7362544"/>
              <a:gd name="connsiteY57" fmla="*/ 1810620 h 6198044"/>
              <a:gd name="connsiteX58" fmla="*/ 2204593 w 7362544"/>
              <a:gd name="connsiteY58" fmla="*/ 1265529 h 6198044"/>
              <a:gd name="connsiteX59" fmla="*/ 2342664 w 7362544"/>
              <a:gd name="connsiteY59" fmla="*/ 1322720 h 6198044"/>
              <a:gd name="connsiteX60" fmla="*/ 5447589 w 7362544"/>
              <a:gd name="connsiteY60" fmla="*/ 4427643 h 6198044"/>
              <a:gd name="connsiteX61" fmla="*/ 5447589 w 7362544"/>
              <a:gd name="connsiteY61" fmla="*/ 4703786 h 6198044"/>
              <a:gd name="connsiteX62" fmla="*/ 5447588 w 7362544"/>
              <a:gd name="connsiteY62" fmla="*/ 4703785 h 6198044"/>
              <a:gd name="connsiteX63" fmla="*/ 5171444 w 7362544"/>
              <a:gd name="connsiteY63" fmla="*/ 4703785 h 6198044"/>
              <a:gd name="connsiteX64" fmla="*/ 2066521 w 7362544"/>
              <a:gd name="connsiteY64" fmla="*/ 1598863 h 6198044"/>
              <a:gd name="connsiteX65" fmla="*/ 2023628 w 7362544"/>
              <a:gd name="connsiteY65" fmla="*/ 1387313 h 6198044"/>
              <a:gd name="connsiteX66" fmla="*/ 2066522 w 7362544"/>
              <a:gd name="connsiteY66" fmla="*/ 1322720 h 6198044"/>
              <a:gd name="connsiteX67" fmla="*/ 2131116 w 7362544"/>
              <a:gd name="connsiteY67" fmla="*/ 1279826 h 6198044"/>
              <a:gd name="connsiteX68" fmla="*/ 2204593 w 7362544"/>
              <a:gd name="connsiteY68" fmla="*/ 1265529 h 6198044"/>
              <a:gd name="connsiteX69" fmla="*/ 2716239 w 7362544"/>
              <a:gd name="connsiteY69" fmla="*/ 1104113 h 6198044"/>
              <a:gd name="connsiteX70" fmla="*/ 2854310 w 7362544"/>
              <a:gd name="connsiteY70" fmla="*/ 1161304 h 6198044"/>
              <a:gd name="connsiteX71" fmla="*/ 5959234 w 7362544"/>
              <a:gd name="connsiteY71" fmla="*/ 4266228 h 6198044"/>
              <a:gd name="connsiteX72" fmla="*/ 5959234 w 7362544"/>
              <a:gd name="connsiteY72" fmla="*/ 4542371 h 6198044"/>
              <a:gd name="connsiteX73" fmla="*/ 5959233 w 7362544"/>
              <a:gd name="connsiteY73" fmla="*/ 4542371 h 6198044"/>
              <a:gd name="connsiteX74" fmla="*/ 5683089 w 7362544"/>
              <a:gd name="connsiteY74" fmla="*/ 4542371 h 6198044"/>
              <a:gd name="connsiteX75" fmla="*/ 2578167 w 7362544"/>
              <a:gd name="connsiteY75" fmla="*/ 1437447 h 6198044"/>
              <a:gd name="connsiteX76" fmla="*/ 2535273 w 7362544"/>
              <a:gd name="connsiteY76" fmla="*/ 1225898 h 6198044"/>
              <a:gd name="connsiteX77" fmla="*/ 2578167 w 7362544"/>
              <a:gd name="connsiteY77" fmla="*/ 1161305 h 6198044"/>
              <a:gd name="connsiteX78" fmla="*/ 2642761 w 7362544"/>
              <a:gd name="connsiteY78" fmla="*/ 1118411 h 6198044"/>
              <a:gd name="connsiteX79" fmla="*/ 2716239 w 7362544"/>
              <a:gd name="connsiteY79" fmla="*/ 1104113 h 6198044"/>
              <a:gd name="connsiteX80" fmla="*/ 1113722 w 7362544"/>
              <a:gd name="connsiteY80" fmla="*/ 847716 h 6198044"/>
              <a:gd name="connsiteX81" fmla="*/ 1251793 w 7362544"/>
              <a:gd name="connsiteY81" fmla="*/ 904907 h 6198044"/>
              <a:gd name="connsiteX82" fmla="*/ 4356716 w 7362544"/>
              <a:gd name="connsiteY82" fmla="*/ 4009829 h 6198044"/>
              <a:gd name="connsiteX83" fmla="*/ 4356716 w 7362544"/>
              <a:gd name="connsiteY83" fmla="*/ 4285973 h 6198044"/>
              <a:gd name="connsiteX84" fmla="*/ 4356715 w 7362544"/>
              <a:gd name="connsiteY84" fmla="*/ 4285972 h 6198044"/>
              <a:gd name="connsiteX85" fmla="*/ 4080572 w 7362544"/>
              <a:gd name="connsiteY85" fmla="*/ 4285972 h 6198044"/>
              <a:gd name="connsiteX86" fmla="*/ 975650 w 7362544"/>
              <a:gd name="connsiteY86" fmla="*/ 1181049 h 6198044"/>
              <a:gd name="connsiteX87" fmla="*/ 932757 w 7362544"/>
              <a:gd name="connsiteY87" fmla="*/ 969500 h 6198044"/>
              <a:gd name="connsiteX88" fmla="*/ 975650 w 7362544"/>
              <a:gd name="connsiteY88" fmla="*/ 904906 h 6198044"/>
              <a:gd name="connsiteX89" fmla="*/ 1040244 w 7362544"/>
              <a:gd name="connsiteY89" fmla="*/ 862013 h 6198044"/>
              <a:gd name="connsiteX90" fmla="*/ 1113722 w 7362544"/>
              <a:gd name="connsiteY90" fmla="*/ 847716 h 6198044"/>
              <a:gd name="connsiteX91" fmla="*/ 4947782 w 7362544"/>
              <a:gd name="connsiteY91" fmla="*/ 643418 h 6198044"/>
              <a:gd name="connsiteX92" fmla="*/ 5085855 w 7362544"/>
              <a:gd name="connsiteY92" fmla="*/ 700609 h 6198044"/>
              <a:gd name="connsiteX93" fmla="*/ 7305353 w 7362544"/>
              <a:gd name="connsiteY93" fmla="*/ 2920108 h 6198044"/>
              <a:gd name="connsiteX94" fmla="*/ 7305353 w 7362544"/>
              <a:gd name="connsiteY94" fmla="*/ 3196251 h 6198044"/>
              <a:gd name="connsiteX95" fmla="*/ 7305353 w 7362544"/>
              <a:gd name="connsiteY95" fmla="*/ 3196251 h 6198044"/>
              <a:gd name="connsiteX96" fmla="*/ 7029209 w 7362544"/>
              <a:gd name="connsiteY96" fmla="*/ 3196251 h 6198044"/>
              <a:gd name="connsiteX97" fmla="*/ 4809711 w 7362544"/>
              <a:gd name="connsiteY97" fmla="*/ 976753 h 6198044"/>
              <a:gd name="connsiteX98" fmla="*/ 4766817 w 7362544"/>
              <a:gd name="connsiteY98" fmla="*/ 765203 h 6198044"/>
              <a:gd name="connsiteX99" fmla="*/ 4809711 w 7362544"/>
              <a:gd name="connsiteY99" fmla="*/ 700609 h 6198044"/>
              <a:gd name="connsiteX100" fmla="*/ 4874305 w 7362544"/>
              <a:gd name="connsiteY100" fmla="*/ 657715 h 6198044"/>
              <a:gd name="connsiteX101" fmla="*/ 4947782 w 7362544"/>
              <a:gd name="connsiteY101" fmla="*/ 643418 h 6198044"/>
              <a:gd name="connsiteX102" fmla="*/ 2446599 w 7362544"/>
              <a:gd name="connsiteY102" fmla="*/ 161414 h 6198044"/>
              <a:gd name="connsiteX103" fmla="*/ 2584671 w 7362544"/>
              <a:gd name="connsiteY103" fmla="*/ 218606 h 6198044"/>
              <a:gd name="connsiteX104" fmla="*/ 5689594 w 7362544"/>
              <a:gd name="connsiteY104" fmla="*/ 3323528 h 6198044"/>
              <a:gd name="connsiteX105" fmla="*/ 5689594 w 7362544"/>
              <a:gd name="connsiteY105" fmla="*/ 3599672 h 6198044"/>
              <a:gd name="connsiteX106" fmla="*/ 5689594 w 7362544"/>
              <a:gd name="connsiteY106" fmla="*/ 3599671 h 6198044"/>
              <a:gd name="connsiteX107" fmla="*/ 5413450 w 7362544"/>
              <a:gd name="connsiteY107" fmla="*/ 3599671 h 6198044"/>
              <a:gd name="connsiteX108" fmla="*/ 2308528 w 7362544"/>
              <a:gd name="connsiteY108" fmla="*/ 494748 h 6198044"/>
              <a:gd name="connsiteX109" fmla="*/ 2265635 w 7362544"/>
              <a:gd name="connsiteY109" fmla="*/ 283199 h 6198044"/>
              <a:gd name="connsiteX110" fmla="*/ 2308528 w 7362544"/>
              <a:gd name="connsiteY110" fmla="*/ 218605 h 6198044"/>
              <a:gd name="connsiteX111" fmla="*/ 2373122 w 7362544"/>
              <a:gd name="connsiteY111" fmla="*/ 175712 h 6198044"/>
              <a:gd name="connsiteX112" fmla="*/ 2446599 w 7362544"/>
              <a:gd name="connsiteY112" fmla="*/ 161414 h 6198044"/>
              <a:gd name="connsiteX113" fmla="*/ 3671944 w 7362544"/>
              <a:gd name="connsiteY113" fmla="*/ 40640 h 6198044"/>
              <a:gd name="connsiteX114" fmla="*/ 3810016 w 7362544"/>
              <a:gd name="connsiteY114" fmla="*/ 97831 h 6198044"/>
              <a:gd name="connsiteX115" fmla="*/ 6914939 w 7362544"/>
              <a:gd name="connsiteY115" fmla="*/ 3202755 h 6198044"/>
              <a:gd name="connsiteX116" fmla="*/ 6914939 w 7362544"/>
              <a:gd name="connsiteY116" fmla="*/ 3478898 h 6198044"/>
              <a:gd name="connsiteX117" fmla="*/ 6914939 w 7362544"/>
              <a:gd name="connsiteY117" fmla="*/ 3478897 h 6198044"/>
              <a:gd name="connsiteX118" fmla="*/ 6638795 w 7362544"/>
              <a:gd name="connsiteY118" fmla="*/ 3478897 h 6198044"/>
              <a:gd name="connsiteX119" fmla="*/ 3533874 w 7362544"/>
              <a:gd name="connsiteY119" fmla="*/ 373974 h 6198044"/>
              <a:gd name="connsiteX120" fmla="*/ 3490980 w 7362544"/>
              <a:gd name="connsiteY120" fmla="*/ 162425 h 6198044"/>
              <a:gd name="connsiteX121" fmla="*/ 3533873 w 7362544"/>
              <a:gd name="connsiteY121" fmla="*/ 97830 h 6198044"/>
              <a:gd name="connsiteX122" fmla="*/ 3598467 w 7362544"/>
              <a:gd name="connsiteY122" fmla="*/ 54937 h 6198044"/>
              <a:gd name="connsiteX123" fmla="*/ 3671944 w 7362544"/>
              <a:gd name="connsiteY123" fmla="*/ 40640 h 6198044"/>
              <a:gd name="connsiteX124" fmla="*/ 2958245 w 7362544"/>
              <a:gd name="connsiteY124" fmla="*/ 0 h 6198044"/>
              <a:gd name="connsiteX125" fmla="*/ 3096316 w 7362544"/>
              <a:gd name="connsiteY125" fmla="*/ 57191 h 6198044"/>
              <a:gd name="connsiteX126" fmla="*/ 6201239 w 7362544"/>
              <a:gd name="connsiteY126" fmla="*/ 3162114 h 6198044"/>
              <a:gd name="connsiteX127" fmla="*/ 6201239 w 7362544"/>
              <a:gd name="connsiteY127" fmla="*/ 3438258 h 6198044"/>
              <a:gd name="connsiteX128" fmla="*/ 6201239 w 7362544"/>
              <a:gd name="connsiteY128" fmla="*/ 3438257 h 6198044"/>
              <a:gd name="connsiteX129" fmla="*/ 5925095 w 7362544"/>
              <a:gd name="connsiteY129" fmla="*/ 3438257 h 6198044"/>
              <a:gd name="connsiteX130" fmla="*/ 2820173 w 7362544"/>
              <a:gd name="connsiteY130" fmla="*/ 333335 h 6198044"/>
              <a:gd name="connsiteX131" fmla="*/ 2777280 w 7362544"/>
              <a:gd name="connsiteY131" fmla="*/ 121786 h 6198044"/>
              <a:gd name="connsiteX132" fmla="*/ 2820173 w 7362544"/>
              <a:gd name="connsiteY132" fmla="*/ 57191 h 6198044"/>
              <a:gd name="connsiteX133" fmla="*/ 2884767 w 7362544"/>
              <a:gd name="connsiteY133" fmla="*/ 14298 h 6198044"/>
              <a:gd name="connsiteX134" fmla="*/ 2958245 w 7362544"/>
              <a:gd name="connsiteY134" fmla="*/ 0 h 6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62544" h="6198044">
                <a:moveTo>
                  <a:pt x="195262" y="3294555"/>
                </a:moveTo>
                <a:cubicBezTo>
                  <a:pt x="245234" y="3294555"/>
                  <a:pt x="295207" y="3313618"/>
                  <a:pt x="333335" y="3351746"/>
                </a:cubicBezTo>
                <a:lnTo>
                  <a:pt x="2552833" y="5571245"/>
                </a:lnTo>
                <a:cubicBezTo>
                  <a:pt x="2629088" y="5647501"/>
                  <a:pt x="2629088" y="5771133"/>
                  <a:pt x="2552833" y="5847389"/>
                </a:cubicBezTo>
                <a:lnTo>
                  <a:pt x="2552833" y="5847388"/>
                </a:lnTo>
                <a:cubicBezTo>
                  <a:pt x="2476577" y="5923642"/>
                  <a:pt x="2352944" y="5923643"/>
                  <a:pt x="2276689" y="5847388"/>
                </a:cubicBezTo>
                <a:lnTo>
                  <a:pt x="57192" y="3627889"/>
                </a:lnTo>
                <a:cubicBezTo>
                  <a:pt x="1" y="3570698"/>
                  <a:pt x="-14297" y="3486856"/>
                  <a:pt x="14298" y="3416340"/>
                </a:cubicBezTo>
                <a:lnTo>
                  <a:pt x="57191" y="3351746"/>
                </a:lnTo>
                <a:lnTo>
                  <a:pt x="57192" y="3351746"/>
                </a:lnTo>
                <a:lnTo>
                  <a:pt x="121785" y="3308852"/>
                </a:lnTo>
                <a:cubicBezTo>
                  <a:pt x="145290" y="3299321"/>
                  <a:pt x="170277" y="3294555"/>
                  <a:pt x="195262" y="3294555"/>
                </a:cubicBezTo>
                <a:close/>
                <a:moveTo>
                  <a:pt x="717266" y="3143498"/>
                </a:moveTo>
                <a:cubicBezTo>
                  <a:pt x="767238" y="3143498"/>
                  <a:pt x="817209" y="3162561"/>
                  <a:pt x="855337" y="3200689"/>
                </a:cubicBezTo>
                <a:lnTo>
                  <a:pt x="3519359" y="5864711"/>
                </a:lnTo>
                <a:cubicBezTo>
                  <a:pt x="3595614" y="5940966"/>
                  <a:pt x="3595614" y="6064599"/>
                  <a:pt x="3519359" y="6140854"/>
                </a:cubicBezTo>
                <a:lnTo>
                  <a:pt x="3519358" y="6140853"/>
                </a:lnTo>
                <a:cubicBezTo>
                  <a:pt x="3443103" y="6217108"/>
                  <a:pt x="3319469" y="6217108"/>
                  <a:pt x="3243215" y="6140853"/>
                </a:cubicBezTo>
                <a:lnTo>
                  <a:pt x="579194" y="3476832"/>
                </a:lnTo>
                <a:cubicBezTo>
                  <a:pt x="522003" y="3419640"/>
                  <a:pt x="507705" y="3335799"/>
                  <a:pt x="536301" y="3265282"/>
                </a:cubicBezTo>
                <a:lnTo>
                  <a:pt x="579194" y="3200688"/>
                </a:lnTo>
                <a:lnTo>
                  <a:pt x="643787" y="3157795"/>
                </a:lnTo>
                <a:cubicBezTo>
                  <a:pt x="667293" y="3148264"/>
                  <a:pt x="692279" y="3143498"/>
                  <a:pt x="717266" y="3143498"/>
                </a:cubicBezTo>
                <a:close/>
                <a:moveTo>
                  <a:pt x="1518292" y="2598405"/>
                </a:moveTo>
                <a:cubicBezTo>
                  <a:pt x="1568265" y="2598405"/>
                  <a:pt x="1618237" y="2617470"/>
                  <a:pt x="1656365" y="2655597"/>
                </a:cubicBezTo>
                <a:lnTo>
                  <a:pt x="4761287" y="5760520"/>
                </a:lnTo>
                <a:cubicBezTo>
                  <a:pt x="4837542" y="5836776"/>
                  <a:pt x="4837542" y="5960408"/>
                  <a:pt x="4761287" y="6036665"/>
                </a:cubicBezTo>
                <a:lnTo>
                  <a:pt x="4761287" y="6036663"/>
                </a:lnTo>
                <a:cubicBezTo>
                  <a:pt x="4685032" y="6112918"/>
                  <a:pt x="4561399" y="6112918"/>
                  <a:pt x="4485144" y="6036663"/>
                </a:cubicBezTo>
                <a:lnTo>
                  <a:pt x="1380221" y="2931740"/>
                </a:lnTo>
                <a:cubicBezTo>
                  <a:pt x="1323031" y="2874549"/>
                  <a:pt x="1308733" y="2790707"/>
                  <a:pt x="1337328" y="2720191"/>
                </a:cubicBezTo>
                <a:lnTo>
                  <a:pt x="1380221" y="2655597"/>
                </a:lnTo>
                <a:lnTo>
                  <a:pt x="1380221" y="2655596"/>
                </a:lnTo>
                <a:lnTo>
                  <a:pt x="1444815" y="2612704"/>
                </a:lnTo>
                <a:cubicBezTo>
                  <a:pt x="1468320" y="2603172"/>
                  <a:pt x="1493307" y="2598406"/>
                  <a:pt x="1518292" y="2598405"/>
                </a:cubicBezTo>
                <a:close/>
                <a:moveTo>
                  <a:pt x="427420" y="2180593"/>
                </a:moveTo>
                <a:cubicBezTo>
                  <a:pt x="477393" y="2180593"/>
                  <a:pt x="527364" y="2199656"/>
                  <a:pt x="565492" y="2237784"/>
                </a:cubicBezTo>
                <a:lnTo>
                  <a:pt x="3670415" y="5342707"/>
                </a:lnTo>
                <a:cubicBezTo>
                  <a:pt x="3746670" y="5418962"/>
                  <a:pt x="3746670" y="5542596"/>
                  <a:pt x="3670415" y="5618851"/>
                </a:cubicBezTo>
                <a:lnTo>
                  <a:pt x="3670414" y="5618850"/>
                </a:lnTo>
                <a:cubicBezTo>
                  <a:pt x="3594159" y="5695105"/>
                  <a:pt x="3470526" y="5695105"/>
                  <a:pt x="3394271" y="5618850"/>
                </a:cubicBezTo>
                <a:lnTo>
                  <a:pt x="289349" y="2513927"/>
                </a:lnTo>
                <a:cubicBezTo>
                  <a:pt x="232158" y="2456736"/>
                  <a:pt x="217860" y="2372894"/>
                  <a:pt x="246456" y="2302378"/>
                </a:cubicBezTo>
                <a:lnTo>
                  <a:pt x="289349" y="2237784"/>
                </a:lnTo>
                <a:lnTo>
                  <a:pt x="353943" y="2194890"/>
                </a:lnTo>
                <a:cubicBezTo>
                  <a:pt x="377448" y="2185358"/>
                  <a:pt x="402434" y="2180593"/>
                  <a:pt x="427420" y="2180593"/>
                </a:cubicBezTo>
                <a:close/>
                <a:moveTo>
                  <a:pt x="1403566" y="1810620"/>
                </a:moveTo>
                <a:cubicBezTo>
                  <a:pt x="1453539" y="1810620"/>
                  <a:pt x="1503511" y="1829684"/>
                  <a:pt x="1541638" y="1867811"/>
                </a:cubicBezTo>
                <a:lnTo>
                  <a:pt x="4646561" y="4972734"/>
                </a:lnTo>
                <a:cubicBezTo>
                  <a:pt x="4722816" y="5048989"/>
                  <a:pt x="4722816" y="5172623"/>
                  <a:pt x="4646561" y="5248878"/>
                </a:cubicBezTo>
                <a:lnTo>
                  <a:pt x="4646560" y="5248877"/>
                </a:lnTo>
                <a:cubicBezTo>
                  <a:pt x="4570305" y="5325132"/>
                  <a:pt x="4446672" y="5325132"/>
                  <a:pt x="4370417" y="5248877"/>
                </a:cubicBezTo>
                <a:lnTo>
                  <a:pt x="1265495" y="2143954"/>
                </a:lnTo>
                <a:cubicBezTo>
                  <a:pt x="1208304" y="2086763"/>
                  <a:pt x="1194006" y="2002921"/>
                  <a:pt x="1222602" y="1932405"/>
                </a:cubicBezTo>
                <a:lnTo>
                  <a:pt x="1265495" y="1867811"/>
                </a:lnTo>
                <a:lnTo>
                  <a:pt x="1265495" y="1867811"/>
                </a:lnTo>
                <a:lnTo>
                  <a:pt x="1330089" y="1824918"/>
                </a:lnTo>
                <a:cubicBezTo>
                  <a:pt x="1353594" y="1815386"/>
                  <a:pt x="1378580" y="1810620"/>
                  <a:pt x="1403566" y="1810620"/>
                </a:cubicBezTo>
                <a:close/>
                <a:moveTo>
                  <a:pt x="2204593" y="1265529"/>
                </a:moveTo>
                <a:cubicBezTo>
                  <a:pt x="2254565" y="1265528"/>
                  <a:pt x="2304537" y="1284592"/>
                  <a:pt x="2342664" y="1322720"/>
                </a:cubicBezTo>
                <a:lnTo>
                  <a:pt x="5447589" y="4427643"/>
                </a:lnTo>
                <a:cubicBezTo>
                  <a:pt x="5523844" y="4503898"/>
                  <a:pt x="5523843" y="4627530"/>
                  <a:pt x="5447589" y="4703786"/>
                </a:cubicBezTo>
                <a:lnTo>
                  <a:pt x="5447588" y="4703785"/>
                </a:lnTo>
                <a:cubicBezTo>
                  <a:pt x="5371333" y="4780041"/>
                  <a:pt x="5247700" y="4780041"/>
                  <a:pt x="5171444" y="4703785"/>
                </a:cubicBezTo>
                <a:lnTo>
                  <a:pt x="2066521" y="1598863"/>
                </a:lnTo>
                <a:cubicBezTo>
                  <a:pt x="2009332" y="1541671"/>
                  <a:pt x="1995034" y="1457829"/>
                  <a:pt x="2023628" y="1387313"/>
                </a:cubicBezTo>
                <a:lnTo>
                  <a:pt x="2066522" y="1322720"/>
                </a:lnTo>
                <a:lnTo>
                  <a:pt x="2131116" y="1279826"/>
                </a:lnTo>
                <a:cubicBezTo>
                  <a:pt x="2154622" y="1270294"/>
                  <a:pt x="2179608" y="1265528"/>
                  <a:pt x="2204593" y="1265529"/>
                </a:cubicBezTo>
                <a:close/>
                <a:moveTo>
                  <a:pt x="2716239" y="1104113"/>
                </a:moveTo>
                <a:cubicBezTo>
                  <a:pt x="2766210" y="1104113"/>
                  <a:pt x="2816183" y="1123177"/>
                  <a:pt x="2854310" y="1161304"/>
                </a:cubicBezTo>
                <a:lnTo>
                  <a:pt x="5959234" y="4266228"/>
                </a:lnTo>
                <a:cubicBezTo>
                  <a:pt x="6035489" y="4342483"/>
                  <a:pt x="6035488" y="4466116"/>
                  <a:pt x="5959234" y="4542371"/>
                </a:cubicBezTo>
                <a:lnTo>
                  <a:pt x="5959233" y="4542371"/>
                </a:lnTo>
                <a:cubicBezTo>
                  <a:pt x="5882978" y="4618626"/>
                  <a:pt x="5759344" y="4618626"/>
                  <a:pt x="5683089" y="4542371"/>
                </a:cubicBezTo>
                <a:lnTo>
                  <a:pt x="2578167" y="1437447"/>
                </a:lnTo>
                <a:cubicBezTo>
                  <a:pt x="2520976" y="1380256"/>
                  <a:pt x="2506678" y="1296415"/>
                  <a:pt x="2535273" y="1225898"/>
                </a:cubicBezTo>
                <a:lnTo>
                  <a:pt x="2578167" y="1161305"/>
                </a:lnTo>
                <a:lnTo>
                  <a:pt x="2642761" y="1118411"/>
                </a:lnTo>
                <a:cubicBezTo>
                  <a:pt x="2666267" y="1108880"/>
                  <a:pt x="2691252" y="1104113"/>
                  <a:pt x="2716239" y="1104113"/>
                </a:cubicBezTo>
                <a:close/>
                <a:moveTo>
                  <a:pt x="1113722" y="847716"/>
                </a:moveTo>
                <a:cubicBezTo>
                  <a:pt x="1163694" y="847715"/>
                  <a:pt x="1213666" y="866779"/>
                  <a:pt x="1251793" y="904907"/>
                </a:cubicBezTo>
                <a:lnTo>
                  <a:pt x="4356716" y="4009829"/>
                </a:lnTo>
                <a:cubicBezTo>
                  <a:pt x="4432971" y="4086085"/>
                  <a:pt x="4432971" y="4209718"/>
                  <a:pt x="4356716" y="4285973"/>
                </a:cubicBezTo>
                <a:lnTo>
                  <a:pt x="4356715" y="4285972"/>
                </a:lnTo>
                <a:cubicBezTo>
                  <a:pt x="4280461" y="4362227"/>
                  <a:pt x="4156827" y="4362227"/>
                  <a:pt x="4080572" y="4285972"/>
                </a:cubicBezTo>
                <a:lnTo>
                  <a:pt x="975650" y="1181049"/>
                </a:lnTo>
                <a:cubicBezTo>
                  <a:pt x="918459" y="1123859"/>
                  <a:pt x="904162" y="1040017"/>
                  <a:pt x="932757" y="969500"/>
                </a:cubicBezTo>
                <a:lnTo>
                  <a:pt x="975650" y="904906"/>
                </a:lnTo>
                <a:lnTo>
                  <a:pt x="1040244" y="862013"/>
                </a:lnTo>
                <a:cubicBezTo>
                  <a:pt x="1063750" y="852481"/>
                  <a:pt x="1088736" y="847716"/>
                  <a:pt x="1113722" y="847716"/>
                </a:cubicBezTo>
                <a:close/>
                <a:moveTo>
                  <a:pt x="4947782" y="643418"/>
                </a:moveTo>
                <a:cubicBezTo>
                  <a:pt x="4997755" y="643418"/>
                  <a:pt x="5047727" y="662481"/>
                  <a:pt x="5085855" y="700609"/>
                </a:cubicBezTo>
                <a:lnTo>
                  <a:pt x="7305353" y="2920108"/>
                </a:lnTo>
                <a:cubicBezTo>
                  <a:pt x="7381608" y="2996364"/>
                  <a:pt x="7381608" y="3119997"/>
                  <a:pt x="7305353" y="3196251"/>
                </a:cubicBezTo>
                <a:lnTo>
                  <a:pt x="7305353" y="3196251"/>
                </a:lnTo>
                <a:cubicBezTo>
                  <a:pt x="7229098" y="3272506"/>
                  <a:pt x="7105464" y="3272506"/>
                  <a:pt x="7029209" y="3196251"/>
                </a:cubicBezTo>
                <a:lnTo>
                  <a:pt x="4809711" y="976753"/>
                </a:lnTo>
                <a:cubicBezTo>
                  <a:pt x="4752520" y="919560"/>
                  <a:pt x="4738222" y="835720"/>
                  <a:pt x="4766817" y="765203"/>
                </a:cubicBezTo>
                <a:lnTo>
                  <a:pt x="4809711" y="700609"/>
                </a:lnTo>
                <a:lnTo>
                  <a:pt x="4874305" y="657715"/>
                </a:lnTo>
                <a:cubicBezTo>
                  <a:pt x="4897810" y="648184"/>
                  <a:pt x="4922796" y="643418"/>
                  <a:pt x="4947782" y="643418"/>
                </a:cubicBezTo>
                <a:close/>
                <a:moveTo>
                  <a:pt x="2446599" y="161414"/>
                </a:moveTo>
                <a:cubicBezTo>
                  <a:pt x="2496572" y="161414"/>
                  <a:pt x="2546544" y="180478"/>
                  <a:pt x="2584671" y="218606"/>
                </a:cubicBezTo>
                <a:lnTo>
                  <a:pt x="5689594" y="3323528"/>
                </a:lnTo>
                <a:cubicBezTo>
                  <a:pt x="5765849" y="3399784"/>
                  <a:pt x="5765849" y="3523417"/>
                  <a:pt x="5689594" y="3599672"/>
                </a:cubicBezTo>
                <a:lnTo>
                  <a:pt x="5689594" y="3599671"/>
                </a:lnTo>
                <a:cubicBezTo>
                  <a:pt x="5613339" y="3675926"/>
                  <a:pt x="5489705" y="3675926"/>
                  <a:pt x="5413450" y="3599671"/>
                </a:cubicBezTo>
                <a:lnTo>
                  <a:pt x="2308528" y="494748"/>
                </a:lnTo>
                <a:cubicBezTo>
                  <a:pt x="2251337" y="437558"/>
                  <a:pt x="2237039" y="353715"/>
                  <a:pt x="2265635" y="283199"/>
                </a:cubicBezTo>
                <a:lnTo>
                  <a:pt x="2308528" y="218605"/>
                </a:lnTo>
                <a:lnTo>
                  <a:pt x="2373122" y="175712"/>
                </a:lnTo>
                <a:cubicBezTo>
                  <a:pt x="2396627" y="166181"/>
                  <a:pt x="2421613" y="161414"/>
                  <a:pt x="2446599" y="161414"/>
                </a:cubicBezTo>
                <a:close/>
                <a:moveTo>
                  <a:pt x="3671944" y="40640"/>
                </a:moveTo>
                <a:cubicBezTo>
                  <a:pt x="3721917" y="40640"/>
                  <a:pt x="3771888" y="59704"/>
                  <a:pt x="3810016" y="97831"/>
                </a:cubicBezTo>
                <a:lnTo>
                  <a:pt x="6914939" y="3202755"/>
                </a:lnTo>
                <a:cubicBezTo>
                  <a:pt x="6991194" y="3279010"/>
                  <a:pt x="6991194" y="3402643"/>
                  <a:pt x="6914939" y="3478898"/>
                </a:cubicBezTo>
                <a:lnTo>
                  <a:pt x="6914939" y="3478897"/>
                </a:lnTo>
                <a:cubicBezTo>
                  <a:pt x="6838683" y="3555153"/>
                  <a:pt x="6715050" y="3555153"/>
                  <a:pt x="6638795" y="3478897"/>
                </a:cubicBezTo>
                <a:lnTo>
                  <a:pt x="3533874" y="373974"/>
                </a:lnTo>
                <a:cubicBezTo>
                  <a:pt x="3476682" y="316783"/>
                  <a:pt x="3462384" y="232941"/>
                  <a:pt x="3490980" y="162425"/>
                </a:cubicBezTo>
                <a:lnTo>
                  <a:pt x="3533873" y="97830"/>
                </a:lnTo>
                <a:lnTo>
                  <a:pt x="3598467" y="54937"/>
                </a:lnTo>
                <a:cubicBezTo>
                  <a:pt x="3621972" y="45406"/>
                  <a:pt x="3646957" y="40640"/>
                  <a:pt x="3671944" y="40640"/>
                </a:cubicBezTo>
                <a:close/>
                <a:moveTo>
                  <a:pt x="2958245" y="0"/>
                </a:moveTo>
                <a:cubicBezTo>
                  <a:pt x="3008217" y="1"/>
                  <a:pt x="3058189" y="19064"/>
                  <a:pt x="3096316" y="57191"/>
                </a:cubicBezTo>
                <a:lnTo>
                  <a:pt x="6201239" y="3162114"/>
                </a:lnTo>
                <a:cubicBezTo>
                  <a:pt x="6277494" y="3238369"/>
                  <a:pt x="6277494" y="3362003"/>
                  <a:pt x="6201239" y="3438258"/>
                </a:cubicBezTo>
                <a:lnTo>
                  <a:pt x="6201239" y="3438257"/>
                </a:lnTo>
                <a:cubicBezTo>
                  <a:pt x="6124984" y="3514512"/>
                  <a:pt x="6001350" y="3514512"/>
                  <a:pt x="5925095" y="3438257"/>
                </a:cubicBezTo>
                <a:lnTo>
                  <a:pt x="2820173" y="333335"/>
                </a:lnTo>
                <a:cubicBezTo>
                  <a:pt x="2762982" y="276144"/>
                  <a:pt x="2748684" y="192301"/>
                  <a:pt x="2777280" y="121786"/>
                </a:cubicBezTo>
                <a:lnTo>
                  <a:pt x="2820173" y="57191"/>
                </a:lnTo>
                <a:lnTo>
                  <a:pt x="2884767" y="14298"/>
                </a:lnTo>
                <a:cubicBezTo>
                  <a:pt x="2908272" y="4766"/>
                  <a:pt x="2933258" y="0"/>
                  <a:pt x="2958245"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545835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7458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62" name="Oval 21">
            <a:extLst>
              <a:ext uri="{FF2B5EF4-FFF2-40B4-BE49-F238E27FC236}">
                <a16:creationId xmlns:a16="http://schemas.microsoft.com/office/drawing/2014/main" id="{46507200-3EDD-4D8D-9F50-FC196694D5CC}"/>
              </a:ext>
            </a:extLst>
          </p:cNvPr>
          <p:cNvSpPr/>
          <p:nvPr userDrawn="1"/>
        </p:nvSpPr>
        <p:spPr>
          <a:xfrm>
            <a:off x="639929" y="3984066"/>
            <a:ext cx="5906469" cy="52335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Oval 21">
            <a:extLst>
              <a:ext uri="{FF2B5EF4-FFF2-40B4-BE49-F238E27FC236}">
                <a16:creationId xmlns:a16="http://schemas.microsoft.com/office/drawing/2014/main" id="{5088BD0E-3955-462F-A5BA-7ED05FB3154E}"/>
              </a:ext>
            </a:extLst>
          </p:cNvPr>
          <p:cNvSpPr/>
          <p:nvPr userDrawn="1"/>
        </p:nvSpPr>
        <p:spPr>
          <a:xfrm>
            <a:off x="5566673" y="3984066"/>
            <a:ext cx="5906469" cy="52335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27">
            <a:extLst>
              <a:ext uri="{FF2B5EF4-FFF2-40B4-BE49-F238E27FC236}">
                <a16:creationId xmlns:a16="http://schemas.microsoft.com/office/drawing/2014/main" id="{FC457F8E-EDF2-4C4F-B492-87E3BFA7E8C0}"/>
              </a:ext>
            </a:extLst>
          </p:cNvPr>
          <p:cNvSpPr/>
          <p:nvPr userDrawn="1"/>
        </p:nvSpPr>
        <p:spPr>
          <a:xfrm flipV="1">
            <a:off x="0" y="0"/>
            <a:ext cx="12192000" cy="37890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6" name="Group 35">
            <a:extLst>
              <a:ext uri="{FF2B5EF4-FFF2-40B4-BE49-F238E27FC236}">
                <a16:creationId xmlns:a16="http://schemas.microsoft.com/office/drawing/2014/main" id="{0942ABC2-FBFE-4609-8C63-4B589039B1F6}"/>
              </a:ext>
            </a:extLst>
          </p:cNvPr>
          <p:cNvGrpSpPr/>
          <p:nvPr userDrawn="1"/>
        </p:nvGrpSpPr>
        <p:grpSpPr>
          <a:xfrm>
            <a:off x="1383093" y="1953596"/>
            <a:ext cx="4208251" cy="2312149"/>
            <a:chOff x="-548507" y="477868"/>
            <a:chExt cx="11570449" cy="6357177"/>
          </a:xfrm>
        </p:grpSpPr>
        <p:sp>
          <p:nvSpPr>
            <p:cNvPr id="37" name="Freeform: Shape 36">
              <a:extLst>
                <a:ext uri="{FF2B5EF4-FFF2-40B4-BE49-F238E27FC236}">
                  <a16:creationId xmlns:a16="http://schemas.microsoft.com/office/drawing/2014/main" id="{7F041BF7-41FF-40B4-B33B-4641D1A4A23B}"/>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8B60BA-5CD9-4560-8DD3-0DD5C058D24B}"/>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35A93CA-5D30-4E69-AB12-E5E859F280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9EDDFC-5A02-4164-8827-92F9C196BB93}"/>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C5B05915-CD80-467F-BC03-C330E907372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08DF3AE1-CF62-489B-8A1A-CCE9BA02E98B}"/>
                </a:ext>
              </a:extLst>
            </p:cNvPr>
            <p:cNvGrpSpPr/>
            <p:nvPr/>
          </p:nvGrpSpPr>
          <p:grpSpPr>
            <a:xfrm>
              <a:off x="1606" y="6382978"/>
              <a:ext cx="413937" cy="115242"/>
              <a:chOff x="5955" y="6353672"/>
              <a:chExt cx="413937" cy="115242"/>
            </a:xfrm>
          </p:grpSpPr>
          <p:sp>
            <p:nvSpPr>
              <p:cNvPr id="47" name="Rectangle: Rounded Corners 46">
                <a:extLst>
                  <a:ext uri="{FF2B5EF4-FFF2-40B4-BE49-F238E27FC236}">
                    <a16:creationId xmlns:a16="http://schemas.microsoft.com/office/drawing/2014/main" id="{6B8D752B-1192-4253-BA2B-AEB014E8D13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D5D8538-AED7-4E28-9E43-86ECCFF4354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5EFA6EB-3734-4D4F-A5E2-0FED76730FC9}"/>
                </a:ext>
              </a:extLst>
            </p:cNvPr>
            <p:cNvGrpSpPr/>
            <p:nvPr/>
          </p:nvGrpSpPr>
          <p:grpSpPr>
            <a:xfrm>
              <a:off x="9855291" y="6381600"/>
              <a:ext cx="885989" cy="115242"/>
              <a:chOff x="5955" y="6353672"/>
              <a:chExt cx="413937" cy="115242"/>
            </a:xfrm>
          </p:grpSpPr>
          <p:sp>
            <p:nvSpPr>
              <p:cNvPr id="45" name="Rectangle: Rounded Corners 44">
                <a:extLst>
                  <a:ext uri="{FF2B5EF4-FFF2-40B4-BE49-F238E27FC236}">
                    <a16:creationId xmlns:a16="http://schemas.microsoft.com/office/drawing/2014/main" id="{82BD1E28-B3A2-4550-8B70-AF1A3F6DFE9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A43E1AE-8A0C-488B-BACE-D40B7804D45C}"/>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id="{E7411320-7C7F-43B6-9A7D-F78F9F41FC2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49" name="Group 48">
            <a:extLst>
              <a:ext uri="{FF2B5EF4-FFF2-40B4-BE49-F238E27FC236}">
                <a16:creationId xmlns:a16="http://schemas.microsoft.com/office/drawing/2014/main" id="{B6589858-E4D0-42DC-9AB9-3B2FA8ECAEE1}"/>
              </a:ext>
            </a:extLst>
          </p:cNvPr>
          <p:cNvGrpSpPr/>
          <p:nvPr userDrawn="1"/>
        </p:nvGrpSpPr>
        <p:grpSpPr>
          <a:xfrm>
            <a:off x="6600656" y="1953596"/>
            <a:ext cx="4208251" cy="2312149"/>
            <a:chOff x="-548507" y="477868"/>
            <a:chExt cx="11570449" cy="6357177"/>
          </a:xfrm>
        </p:grpSpPr>
        <p:sp>
          <p:nvSpPr>
            <p:cNvPr id="50" name="Freeform: Shape 49">
              <a:extLst>
                <a:ext uri="{FF2B5EF4-FFF2-40B4-BE49-F238E27FC236}">
                  <a16:creationId xmlns:a16="http://schemas.microsoft.com/office/drawing/2014/main" id="{7564DABB-A8F1-4FB7-BF0E-4C571E83C7BB}"/>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A15B9E6-1B13-4F8B-B262-956C998B875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6A653C8-546E-4578-8CB6-47CAC740FC29}"/>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C9B510E-C98E-47C0-8668-8A50E24656D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FFBCBBA-7B36-422E-9F8D-70D45CFF3F7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E51D020C-8285-4C44-ABA1-2ED698838834}"/>
                </a:ext>
              </a:extLst>
            </p:cNvPr>
            <p:cNvGrpSpPr/>
            <p:nvPr/>
          </p:nvGrpSpPr>
          <p:grpSpPr>
            <a:xfrm>
              <a:off x="1606" y="6382978"/>
              <a:ext cx="413937" cy="115242"/>
              <a:chOff x="5955" y="6353672"/>
              <a:chExt cx="413937" cy="115242"/>
            </a:xfrm>
          </p:grpSpPr>
          <p:sp>
            <p:nvSpPr>
              <p:cNvPr id="60" name="Rectangle: Rounded Corners 59">
                <a:extLst>
                  <a:ext uri="{FF2B5EF4-FFF2-40B4-BE49-F238E27FC236}">
                    <a16:creationId xmlns:a16="http://schemas.microsoft.com/office/drawing/2014/main" id="{504DFE24-F988-4230-B7B5-C3230D4421D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5E06A7EB-697B-4112-815C-7A28FCCAB1D5}"/>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B80D9F58-953E-4353-AC85-FE037D9ED6BB}"/>
                </a:ext>
              </a:extLst>
            </p:cNvPr>
            <p:cNvGrpSpPr/>
            <p:nvPr/>
          </p:nvGrpSpPr>
          <p:grpSpPr>
            <a:xfrm>
              <a:off x="9855291" y="6381600"/>
              <a:ext cx="885989" cy="115242"/>
              <a:chOff x="5955" y="6353672"/>
              <a:chExt cx="413937" cy="115242"/>
            </a:xfrm>
          </p:grpSpPr>
          <p:sp>
            <p:nvSpPr>
              <p:cNvPr id="58" name="Rectangle: Rounded Corners 57">
                <a:extLst>
                  <a:ext uri="{FF2B5EF4-FFF2-40B4-BE49-F238E27FC236}">
                    <a16:creationId xmlns:a16="http://schemas.microsoft.com/office/drawing/2014/main" id="{C89A1C36-C42A-49EC-BA04-0C93ED8F164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7D8079B-D98C-4D11-92C3-2F925B1010C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Freeform: Shape 56">
              <a:extLst>
                <a:ext uri="{FF2B5EF4-FFF2-40B4-BE49-F238E27FC236}">
                  <a16:creationId xmlns:a16="http://schemas.microsoft.com/office/drawing/2014/main" id="{13FB5D2A-EA8C-400A-950C-23C02E14E7E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245A962B-0137-486A-93A5-3A40B082B169}"/>
              </a:ext>
            </a:extLst>
          </p:cNvPr>
          <p:cNvSpPr>
            <a:spLocks noGrp="1"/>
          </p:cNvSpPr>
          <p:nvPr>
            <p:ph type="pic" sz="quarter" idx="10" hasCustomPrompt="1"/>
          </p:nvPr>
        </p:nvSpPr>
        <p:spPr>
          <a:xfrm>
            <a:off x="1996105" y="2089239"/>
            <a:ext cx="2980388" cy="185536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86E4C31-6D41-4D51-878E-8A0B74ADD63B}"/>
              </a:ext>
            </a:extLst>
          </p:cNvPr>
          <p:cNvSpPr>
            <a:spLocks noGrp="1"/>
          </p:cNvSpPr>
          <p:nvPr>
            <p:ph type="pic" sz="quarter" idx="11" hasCustomPrompt="1"/>
          </p:nvPr>
        </p:nvSpPr>
        <p:spPr>
          <a:xfrm>
            <a:off x="7214587" y="2089239"/>
            <a:ext cx="2980388" cy="185536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BD64EB21-C959-498F-AD9F-59605CE442FD}"/>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4216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03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3641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45187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387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417854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88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1708A6-032B-4446-B926-3537380DD1A4}"/>
              </a:ext>
            </a:extLst>
          </p:cNvPr>
          <p:cNvSpPr/>
          <p:nvPr userDrawn="1"/>
        </p:nvSpPr>
        <p:spPr>
          <a:xfrm>
            <a:off x="7145543" y="477356"/>
            <a:ext cx="1454955" cy="14549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E2E2FA-85D9-40C6-9FEA-DAB6BDF8C492}"/>
              </a:ext>
            </a:extLst>
          </p:cNvPr>
          <p:cNvSpPr/>
          <p:nvPr userDrawn="1"/>
        </p:nvSpPr>
        <p:spPr>
          <a:xfrm>
            <a:off x="5690588" y="2018604"/>
            <a:ext cx="1454955" cy="14549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17F3F8-7736-48C5-A5A6-E34999B8A4F7}"/>
              </a:ext>
            </a:extLst>
          </p:cNvPr>
          <p:cNvSpPr/>
          <p:nvPr userDrawn="1"/>
        </p:nvSpPr>
        <p:spPr>
          <a:xfrm>
            <a:off x="7145543" y="3559852"/>
            <a:ext cx="1454955" cy="1454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9913EE-D941-4538-868E-04765F225EA7}"/>
              </a:ext>
            </a:extLst>
          </p:cNvPr>
          <p:cNvSpPr/>
          <p:nvPr userDrawn="1"/>
        </p:nvSpPr>
        <p:spPr>
          <a:xfrm>
            <a:off x="5690588" y="5101099"/>
            <a:ext cx="1454955" cy="14549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4E6A585F-7EC3-4CFC-9DD7-F2934F6FE7ED}"/>
              </a:ext>
            </a:extLst>
          </p:cNvPr>
          <p:cNvSpPr>
            <a:spLocks noGrp="1"/>
          </p:cNvSpPr>
          <p:nvPr>
            <p:ph type="pic" sz="quarter" idx="14" hasCustomPrompt="1"/>
          </p:nvPr>
        </p:nvSpPr>
        <p:spPr>
          <a:xfrm>
            <a:off x="7076536" y="399722"/>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A7D92FAB-E079-4375-A077-FBA5CB8A8066}"/>
              </a:ext>
            </a:extLst>
          </p:cNvPr>
          <p:cNvSpPr>
            <a:spLocks noGrp="1"/>
          </p:cNvSpPr>
          <p:nvPr>
            <p:ph type="pic" sz="quarter" idx="15" hasCustomPrompt="1"/>
          </p:nvPr>
        </p:nvSpPr>
        <p:spPr>
          <a:xfrm>
            <a:off x="5621580" y="1938805"/>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E8FC4D13-0102-4769-AF3D-B81F1DEBB31C}"/>
              </a:ext>
            </a:extLst>
          </p:cNvPr>
          <p:cNvSpPr>
            <a:spLocks noGrp="1"/>
          </p:cNvSpPr>
          <p:nvPr>
            <p:ph type="pic" sz="quarter" idx="16" hasCustomPrompt="1"/>
          </p:nvPr>
        </p:nvSpPr>
        <p:spPr>
          <a:xfrm>
            <a:off x="7076536" y="3477888"/>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C1E15885-FF90-45C0-BCA7-5D20F5A3A1FA}"/>
              </a:ext>
            </a:extLst>
          </p:cNvPr>
          <p:cNvSpPr>
            <a:spLocks noGrp="1"/>
          </p:cNvSpPr>
          <p:nvPr>
            <p:ph type="pic" sz="quarter" idx="17" hasCustomPrompt="1"/>
          </p:nvPr>
        </p:nvSpPr>
        <p:spPr>
          <a:xfrm>
            <a:off x="5621580" y="5016971"/>
            <a:ext cx="1454955" cy="14549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4739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A22E47E-1F0A-4D49-A3CC-9C90A6C6B5D2}"/>
              </a:ext>
            </a:extLst>
          </p:cNvPr>
          <p:cNvSpPr>
            <a:spLocks noGrp="1"/>
          </p:cNvSpPr>
          <p:nvPr userDrawn="1">
            <p:ph type="pic" sz="quarter" idx="14" hasCustomPrompt="1"/>
          </p:nvPr>
        </p:nvSpPr>
        <p:spPr>
          <a:xfrm>
            <a:off x="1" y="0"/>
            <a:ext cx="7001195" cy="6858000"/>
          </a:xfrm>
          <a:custGeom>
            <a:avLst/>
            <a:gdLst>
              <a:gd name="connsiteX0" fmla="*/ 2972593 w 7001195"/>
              <a:gd name="connsiteY0" fmla="*/ 3582164 h 6858000"/>
              <a:gd name="connsiteX1" fmla="*/ 4920669 w 7001195"/>
              <a:gd name="connsiteY1" fmla="*/ 5530240 h 6858000"/>
              <a:gd name="connsiteX2" fmla="*/ 3592909 w 7001195"/>
              <a:gd name="connsiteY2" fmla="*/ 6858000 h 6858000"/>
              <a:gd name="connsiteX3" fmla="*/ 0 w 7001195"/>
              <a:gd name="connsiteY3" fmla="*/ 6858000 h 6858000"/>
              <a:gd name="connsiteX4" fmla="*/ 0 w 7001195"/>
              <a:gd name="connsiteY4" fmla="*/ 6554758 h 6858000"/>
              <a:gd name="connsiteX5" fmla="*/ 5053120 w 7001195"/>
              <a:gd name="connsiteY5" fmla="*/ 1501635 h 6858000"/>
              <a:gd name="connsiteX6" fmla="*/ 7001195 w 7001195"/>
              <a:gd name="connsiteY6" fmla="*/ 3449711 h 6858000"/>
              <a:gd name="connsiteX7" fmla="*/ 5053120 w 7001195"/>
              <a:gd name="connsiteY7" fmla="*/ 5397786 h 6858000"/>
              <a:gd name="connsiteX8" fmla="*/ 3105044 w 7001195"/>
              <a:gd name="connsiteY8" fmla="*/ 3449710 h 6858000"/>
              <a:gd name="connsiteX9" fmla="*/ 0 w 7001195"/>
              <a:gd name="connsiteY9" fmla="*/ 659422 h 6858000"/>
              <a:gd name="connsiteX10" fmla="*/ 2790289 w 7001195"/>
              <a:gd name="connsiteY10" fmla="*/ 3449711 h 6858000"/>
              <a:gd name="connsiteX11" fmla="*/ 0 w 7001195"/>
              <a:gd name="connsiteY11" fmla="*/ 6240000 h 6858000"/>
              <a:gd name="connsiteX12" fmla="*/ 0 w 7001195"/>
              <a:gd name="connsiteY12" fmla="*/ 0 h 6858000"/>
              <a:gd name="connsiteX13" fmla="*/ 3580526 w 7001195"/>
              <a:gd name="connsiteY13" fmla="*/ 0 h 6858000"/>
              <a:gd name="connsiteX14" fmla="*/ 4920669 w 7001195"/>
              <a:gd name="connsiteY14" fmla="*/ 1340143 h 6858000"/>
              <a:gd name="connsiteX15" fmla="*/ 2972593 w 7001195"/>
              <a:gd name="connsiteY15" fmla="*/ 3288219 h 6858000"/>
              <a:gd name="connsiteX16" fmla="*/ 0 w 7001195"/>
              <a:gd name="connsiteY16" fmla="*/ 31562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01195" h="6858000">
                <a:moveTo>
                  <a:pt x="2972593" y="3582164"/>
                </a:moveTo>
                <a:lnTo>
                  <a:pt x="4920669" y="5530240"/>
                </a:lnTo>
                <a:lnTo>
                  <a:pt x="3592909" y="6858000"/>
                </a:lnTo>
                <a:lnTo>
                  <a:pt x="0" y="6858000"/>
                </a:lnTo>
                <a:lnTo>
                  <a:pt x="0" y="6554758"/>
                </a:lnTo>
                <a:close/>
                <a:moveTo>
                  <a:pt x="5053120" y="1501635"/>
                </a:moveTo>
                <a:lnTo>
                  <a:pt x="7001195" y="3449711"/>
                </a:lnTo>
                <a:lnTo>
                  <a:pt x="5053120" y="5397786"/>
                </a:lnTo>
                <a:lnTo>
                  <a:pt x="3105044" y="3449710"/>
                </a:lnTo>
                <a:close/>
                <a:moveTo>
                  <a:pt x="0" y="659422"/>
                </a:moveTo>
                <a:lnTo>
                  <a:pt x="2790289" y="3449711"/>
                </a:lnTo>
                <a:lnTo>
                  <a:pt x="0" y="6240000"/>
                </a:lnTo>
                <a:close/>
                <a:moveTo>
                  <a:pt x="0" y="0"/>
                </a:moveTo>
                <a:lnTo>
                  <a:pt x="3580526" y="0"/>
                </a:lnTo>
                <a:lnTo>
                  <a:pt x="4920669" y="1340143"/>
                </a:lnTo>
                <a:lnTo>
                  <a:pt x="2972593" y="3288219"/>
                </a:lnTo>
                <a:lnTo>
                  <a:pt x="0" y="315626"/>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02643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63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6BBBB9-1449-4770-86D8-AC8F093555E2}"/>
              </a:ext>
            </a:extLst>
          </p:cNvPr>
          <p:cNvSpPr/>
          <p:nvPr userDrawn="1"/>
        </p:nvSpPr>
        <p:spPr>
          <a:xfrm>
            <a:off x="0" y="2373923"/>
            <a:ext cx="12192000" cy="32958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iamond 2">
            <a:extLst>
              <a:ext uri="{FF2B5EF4-FFF2-40B4-BE49-F238E27FC236}">
                <a16:creationId xmlns:a16="http://schemas.microsoft.com/office/drawing/2014/main" id="{66FA16E6-C495-4982-9189-0942CEFE137D}"/>
              </a:ext>
            </a:extLst>
          </p:cNvPr>
          <p:cNvSpPr/>
          <p:nvPr userDrawn="1"/>
        </p:nvSpPr>
        <p:spPr>
          <a:xfrm>
            <a:off x="1210826" y="1522325"/>
            <a:ext cx="4999055" cy="499905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4">
            <a:extLst>
              <a:ext uri="{FF2B5EF4-FFF2-40B4-BE49-F238E27FC236}">
                <a16:creationId xmlns:a16="http://schemas.microsoft.com/office/drawing/2014/main" id="{9B0DEFCE-F91B-4304-A7EF-1BAE016A2EBF}"/>
              </a:ext>
            </a:extLst>
          </p:cNvPr>
          <p:cNvSpPr>
            <a:spLocks noGrp="1"/>
          </p:cNvSpPr>
          <p:nvPr>
            <p:ph type="pic" sz="quarter" idx="14" hasCustomPrompt="1"/>
          </p:nvPr>
        </p:nvSpPr>
        <p:spPr>
          <a:xfrm>
            <a:off x="502419" y="1620297"/>
            <a:ext cx="4803112" cy="4803112"/>
          </a:xfrm>
          <a:custGeom>
            <a:avLst/>
            <a:gdLst>
              <a:gd name="connsiteX0" fmla="*/ 2190541 w 4381081"/>
              <a:gd name="connsiteY0" fmla="*/ 0 h 4381081"/>
              <a:gd name="connsiteX1" fmla="*/ 4381081 w 4381081"/>
              <a:gd name="connsiteY1" fmla="*/ 2190541 h 4381081"/>
              <a:gd name="connsiteX2" fmla="*/ 2190541 w 4381081"/>
              <a:gd name="connsiteY2" fmla="*/ 4381081 h 4381081"/>
              <a:gd name="connsiteX3" fmla="*/ 0 w 4381081"/>
              <a:gd name="connsiteY3" fmla="*/ 2190541 h 4381081"/>
            </a:gdLst>
            <a:ahLst/>
            <a:cxnLst>
              <a:cxn ang="0">
                <a:pos x="connsiteX0" y="connsiteY0"/>
              </a:cxn>
              <a:cxn ang="0">
                <a:pos x="connsiteX1" y="connsiteY1"/>
              </a:cxn>
              <a:cxn ang="0">
                <a:pos x="connsiteX2" y="connsiteY2"/>
              </a:cxn>
              <a:cxn ang="0">
                <a:pos x="connsiteX3" y="connsiteY3"/>
              </a:cxn>
            </a:cxnLst>
            <a:rect l="l" t="t" r="r" b="b"/>
            <a:pathLst>
              <a:path w="4381081" h="4381081">
                <a:moveTo>
                  <a:pt x="2190541" y="0"/>
                </a:moveTo>
                <a:lnTo>
                  <a:pt x="4381081" y="2190541"/>
                </a:lnTo>
                <a:lnTo>
                  <a:pt x="2190541" y="4381081"/>
                </a:lnTo>
                <a:lnTo>
                  <a:pt x="0" y="2190541"/>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313666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32147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55200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806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6675776" y="2921783"/>
            <a:ext cx="5356635" cy="175432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1" u="sng" strike="noStrike" kern="1200" cap="none" spc="0" normalizeH="0" baseline="0" noProof="0" dirty="0">
                <a:ln>
                  <a:noFill/>
                </a:ln>
                <a:solidFill>
                  <a:prstClr val="white"/>
                </a:solidFill>
                <a:effectLst/>
                <a:uLnTx/>
                <a:uFillTx/>
                <a:latin typeface="Algerian" panose="04020705040A02060702" pitchFamily="82" charset="0"/>
                <a:ea typeface="맑은 고딕"/>
              </a:rPr>
              <a:t>Anticipez les besoins en consommation de bâtiments</a:t>
            </a:r>
            <a:endParaRPr kumimoji="0" lang="ko-KR" altLang="en-US" sz="3600" b="1" i="1" u="sng" strike="noStrike" kern="1200" cap="none" spc="0" normalizeH="0" baseline="0" noProof="0" dirty="0">
              <a:ln>
                <a:noFill/>
              </a:ln>
              <a:solidFill>
                <a:prstClr val="white"/>
              </a:solidFill>
              <a:effectLst/>
              <a:uLnTx/>
              <a:uFillTx/>
              <a:latin typeface="Algerian" panose="04020705040A02060702" pitchFamily="82" charset="0"/>
              <a:ea typeface="맑은 고딕"/>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6675776" y="5804439"/>
            <a:ext cx="5356634" cy="379656"/>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altLang="ko-KR" sz="1867" b="0" i="0" u="none" strike="noStrike" kern="1200" cap="none" spc="0" normalizeH="0" baseline="0" dirty="0">
                <a:ln>
                  <a:noFill/>
                </a:ln>
                <a:solidFill>
                  <a:prstClr val="white"/>
                </a:solidFill>
                <a:effectLst/>
                <a:uLnTx/>
                <a:uFillTx/>
                <a:latin typeface="Bahnschrift Light" panose="020B0502040204020203" pitchFamily="34" charset="0"/>
                <a:ea typeface="맑은 고딕"/>
                <a:cs typeface="Arial" pitchFamily="34" charset="0"/>
              </a:rPr>
              <a:t>OpenClassrooms</a:t>
            </a:r>
          </a:p>
        </p:txBody>
      </p:sp>
    </p:spTree>
    <p:extLst>
      <p:ext uri="{BB962C8B-B14F-4D97-AF65-F5344CB8AC3E}">
        <p14:creationId xmlns:p14="http://schemas.microsoft.com/office/powerpoint/2010/main" val="253314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fr-FR" sz="2400" b="1" i="1" u="sng" dirty="0">
                <a:solidFill>
                  <a:schemeClr val="accent3">
                    <a:lumMod val="50000"/>
                  </a:schemeClr>
                </a:solidFill>
                <a:latin typeface="Century" panose="02040604050505020304" pitchFamily="18" charset="0"/>
              </a:rPr>
              <a:t>Examen des variables numériques</a:t>
            </a:r>
          </a:p>
        </p:txBody>
      </p:sp>
      <p:grpSp>
        <p:nvGrpSpPr>
          <p:cNvPr id="23" name="Group 22">
            <a:extLst>
              <a:ext uri="{FF2B5EF4-FFF2-40B4-BE49-F238E27FC236}">
                <a16:creationId xmlns:a16="http://schemas.microsoft.com/office/drawing/2014/main" id="{38AA997F-9B30-4D89-86C1-E197A74CE344}"/>
              </a:ext>
            </a:extLst>
          </p:cNvPr>
          <p:cNvGrpSpPr/>
          <p:nvPr/>
        </p:nvGrpSpPr>
        <p:grpSpPr>
          <a:xfrm>
            <a:off x="1267485" y="1311516"/>
            <a:ext cx="5001570" cy="874705"/>
            <a:chOff x="901768" y="1487906"/>
            <a:chExt cx="3151045" cy="605278"/>
          </a:xfrm>
        </p:grpSpPr>
        <p:sp>
          <p:nvSpPr>
            <p:cNvPr id="24" name="TextBox 23">
              <a:extLst>
                <a:ext uri="{FF2B5EF4-FFF2-40B4-BE49-F238E27FC236}">
                  <a16:creationId xmlns:a16="http://schemas.microsoft.com/office/drawing/2014/main" id="{7EDEAC9F-4AE1-4FEA-BE74-AACFAB786E11}"/>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F517DF08-D273-4E2D-B931-E07746BC3B69}"/>
                </a:ext>
              </a:extLst>
            </p:cNvPr>
            <p:cNvSpPr txBox="1"/>
            <p:nvPr/>
          </p:nvSpPr>
          <p:spPr>
            <a:xfrm>
              <a:off x="901768" y="1487906"/>
              <a:ext cx="3151045" cy="501164"/>
            </a:xfrm>
            <a:prstGeom prst="roundRect">
              <a:avLst/>
            </a:prstGeom>
            <a:solidFill>
              <a:schemeClr val="bg1"/>
            </a:solidFill>
            <a:ln w="12700">
              <a:solidFill>
                <a:schemeClr val="accent1"/>
              </a:solidFill>
            </a:ln>
          </p:spPr>
          <p:txBody>
            <a:bodyPr wrap="square" rtlCol="0">
              <a:spAutoFit/>
            </a:bodyPr>
            <a:lstStyle/>
            <a:p>
              <a:pPr algn="ctr"/>
              <a:r>
                <a:rPr lang="fr-FR" altLang="ko-KR" sz="1400" b="1" dirty="0">
                  <a:solidFill>
                    <a:schemeClr val="accent1"/>
                  </a:solidFill>
                  <a:cs typeface="Arial" pitchFamily="34" charset="0"/>
                </a:rPr>
                <a:t>Distribution des années de construction des bâtiments</a:t>
              </a:r>
              <a:endParaRPr lang="ko-KR" altLang="en-US" sz="1400" b="1" dirty="0">
                <a:solidFill>
                  <a:schemeClr val="accent1"/>
                </a:solidFill>
                <a:cs typeface="Arial" pitchFamily="34" charset="0"/>
              </a:endParaRPr>
            </a:p>
          </p:txBody>
        </p:sp>
      </p:grpSp>
      <p:sp>
        <p:nvSpPr>
          <p:cNvPr id="27" name="Rectangle 26">
            <a:extLst>
              <a:ext uri="{FF2B5EF4-FFF2-40B4-BE49-F238E27FC236}">
                <a16:creationId xmlns:a16="http://schemas.microsoft.com/office/drawing/2014/main" id="{BA60F649-691B-49CF-A3CE-D78F989C09E8}"/>
              </a:ext>
            </a:extLst>
          </p:cNvPr>
          <p:cNvSpPr/>
          <p:nvPr/>
        </p:nvSpPr>
        <p:spPr>
          <a:xfrm>
            <a:off x="1267485" y="4008446"/>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8" name="Rectangle 27">
            <a:extLst>
              <a:ext uri="{FF2B5EF4-FFF2-40B4-BE49-F238E27FC236}">
                <a16:creationId xmlns:a16="http://schemas.microsoft.com/office/drawing/2014/main" id="{C47FF631-D4F7-4916-B876-68E0F2083547}"/>
              </a:ext>
            </a:extLst>
          </p:cNvPr>
          <p:cNvSpPr/>
          <p:nvPr/>
        </p:nvSpPr>
        <p:spPr>
          <a:xfrm>
            <a:off x="2445441" y="341845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9" name="Rectangle 28">
            <a:extLst>
              <a:ext uri="{FF2B5EF4-FFF2-40B4-BE49-F238E27FC236}">
                <a16:creationId xmlns:a16="http://schemas.microsoft.com/office/drawing/2014/main" id="{0CD07CFC-473F-4FC9-B839-DADE3632722F}"/>
              </a:ext>
            </a:extLst>
          </p:cNvPr>
          <p:cNvSpPr/>
          <p:nvPr/>
        </p:nvSpPr>
        <p:spPr>
          <a:xfrm>
            <a:off x="3623397" y="301222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0" name="Rectangle 29">
            <a:extLst>
              <a:ext uri="{FF2B5EF4-FFF2-40B4-BE49-F238E27FC236}">
                <a16:creationId xmlns:a16="http://schemas.microsoft.com/office/drawing/2014/main" id="{C89461CD-40BE-4C93-8B01-4A6354741390}"/>
              </a:ext>
            </a:extLst>
          </p:cNvPr>
          <p:cNvSpPr/>
          <p:nvPr/>
        </p:nvSpPr>
        <p:spPr>
          <a:xfrm>
            <a:off x="4801352" y="2433982"/>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5" name="Rectangle 34">
            <a:extLst>
              <a:ext uri="{FF2B5EF4-FFF2-40B4-BE49-F238E27FC236}">
                <a16:creationId xmlns:a16="http://schemas.microsoft.com/office/drawing/2014/main" id="{8DC23399-694A-4545-8012-BE8CB52D4EC3}"/>
              </a:ext>
            </a:extLst>
          </p:cNvPr>
          <p:cNvSpPr/>
          <p:nvPr/>
        </p:nvSpPr>
        <p:spPr>
          <a:xfrm>
            <a:off x="6842914" y="401632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6" name="Rectangle 35">
            <a:extLst>
              <a:ext uri="{FF2B5EF4-FFF2-40B4-BE49-F238E27FC236}">
                <a16:creationId xmlns:a16="http://schemas.microsoft.com/office/drawing/2014/main" id="{0561AF6A-7BF1-4E0B-8D9F-3F3C3FE99509}"/>
              </a:ext>
            </a:extLst>
          </p:cNvPr>
          <p:cNvSpPr/>
          <p:nvPr/>
        </p:nvSpPr>
        <p:spPr>
          <a:xfrm>
            <a:off x="8020870" y="3344857"/>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7" name="Rectangle 36">
            <a:extLst>
              <a:ext uri="{FF2B5EF4-FFF2-40B4-BE49-F238E27FC236}">
                <a16:creationId xmlns:a16="http://schemas.microsoft.com/office/drawing/2014/main" id="{1B5F1DC5-528F-4295-A6EB-4D1B53374BC1}"/>
              </a:ext>
            </a:extLst>
          </p:cNvPr>
          <p:cNvSpPr/>
          <p:nvPr/>
        </p:nvSpPr>
        <p:spPr>
          <a:xfrm>
            <a:off x="9198826" y="281188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8" name="Rectangle 37">
            <a:extLst>
              <a:ext uri="{FF2B5EF4-FFF2-40B4-BE49-F238E27FC236}">
                <a16:creationId xmlns:a16="http://schemas.microsoft.com/office/drawing/2014/main" id="{CFEE189A-883D-4CBE-A88F-277BBF41F43E}"/>
              </a:ext>
            </a:extLst>
          </p:cNvPr>
          <p:cNvSpPr/>
          <p:nvPr/>
        </p:nvSpPr>
        <p:spPr>
          <a:xfrm>
            <a:off x="10376781" y="2369438"/>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1" name="Rectangle 14">
            <a:extLst>
              <a:ext uri="{FF2B5EF4-FFF2-40B4-BE49-F238E27FC236}">
                <a16:creationId xmlns:a16="http://schemas.microsoft.com/office/drawing/2014/main" id="{4A6AD69D-0A1D-8FC0-58DB-C01B3BAC01BD}"/>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pic>
        <p:nvPicPr>
          <p:cNvPr id="4098" name="Picture 2">
            <a:extLst>
              <a:ext uri="{FF2B5EF4-FFF2-40B4-BE49-F238E27FC236}">
                <a16:creationId xmlns:a16="http://schemas.microsoft.com/office/drawing/2014/main" id="{339FA66B-0797-C84E-B5CF-BDD953CF9A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63"/>
          <a:stretch/>
        </p:blipFill>
        <p:spPr bwMode="auto">
          <a:xfrm>
            <a:off x="989804" y="2453409"/>
            <a:ext cx="5391745" cy="38511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38C7376-DF4B-E4A7-1D9E-17DD3E60DD0C}"/>
              </a:ext>
            </a:extLst>
          </p:cNvPr>
          <p:cNvSpPr txBox="1"/>
          <p:nvPr/>
        </p:nvSpPr>
        <p:spPr>
          <a:xfrm>
            <a:off x="7073768" y="3270669"/>
            <a:ext cx="4172147" cy="115467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a:solidFill>
                  <a:schemeClr val="tx1">
                    <a:lumMod val="75000"/>
                    <a:lumOff val="25000"/>
                  </a:schemeClr>
                </a:solidFill>
                <a:cs typeface="Arial" pitchFamily="34" charset="0"/>
              </a:rPr>
              <a:t>D’après le diagramme, les années 1970 présentent le plus grand nombre de construction de bâtiments.  </a:t>
            </a:r>
          </a:p>
        </p:txBody>
      </p:sp>
      <p:sp>
        <p:nvSpPr>
          <p:cNvPr id="17" name="ZoneTexte 16">
            <a:extLst>
              <a:ext uri="{FF2B5EF4-FFF2-40B4-BE49-F238E27FC236}">
                <a16:creationId xmlns:a16="http://schemas.microsoft.com/office/drawing/2014/main" id="{99B6092C-58E4-25BE-3C39-A2494103A85B}"/>
              </a:ext>
            </a:extLst>
          </p:cNvPr>
          <p:cNvSpPr txBox="1"/>
          <p:nvPr/>
        </p:nvSpPr>
        <p:spPr>
          <a:xfrm>
            <a:off x="11685069" y="6256421"/>
            <a:ext cx="693019"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148410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fr-FR" sz="2400" b="1" i="1" u="sng" dirty="0">
                <a:solidFill>
                  <a:schemeClr val="accent3">
                    <a:lumMod val="50000"/>
                  </a:schemeClr>
                </a:solidFill>
                <a:latin typeface="Century" panose="02040604050505020304" pitchFamily="18" charset="0"/>
              </a:rPr>
              <a:t>Examen des variables catégorielles </a:t>
            </a:r>
          </a:p>
        </p:txBody>
      </p:sp>
      <p:grpSp>
        <p:nvGrpSpPr>
          <p:cNvPr id="20" name="Group 19">
            <a:extLst>
              <a:ext uri="{FF2B5EF4-FFF2-40B4-BE49-F238E27FC236}">
                <a16:creationId xmlns:a16="http://schemas.microsoft.com/office/drawing/2014/main" id="{32FDBBC5-CE0D-48CD-B1D8-A0078A10608C}"/>
              </a:ext>
            </a:extLst>
          </p:cNvPr>
          <p:cNvGrpSpPr/>
          <p:nvPr/>
        </p:nvGrpSpPr>
        <p:grpSpPr>
          <a:xfrm>
            <a:off x="6747788" y="1311694"/>
            <a:ext cx="4485615" cy="504827"/>
            <a:chOff x="8109093" y="4647979"/>
            <a:chExt cx="3172835" cy="416603"/>
          </a:xfrm>
        </p:grpSpPr>
        <p:sp>
          <p:nvSpPr>
            <p:cNvPr id="21" name="TextBox 20">
              <a:extLst>
                <a:ext uri="{FF2B5EF4-FFF2-40B4-BE49-F238E27FC236}">
                  <a16:creationId xmlns:a16="http://schemas.microsoft.com/office/drawing/2014/main" id="{49C6F849-3A02-4CAE-B41D-85554B002918}"/>
                </a:ext>
              </a:extLst>
            </p:cNvPr>
            <p:cNvSpPr txBox="1"/>
            <p:nvPr/>
          </p:nvSpPr>
          <p:spPr>
            <a:xfrm>
              <a:off x="8114506" y="4758115"/>
              <a:ext cx="3151045" cy="306467"/>
            </a:xfrm>
            <a:prstGeom prst="roundRect">
              <a:avLst/>
            </a:prstGeom>
            <a:solidFill>
              <a:schemeClr val="accent4"/>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2" name="TextBox 21">
              <a:extLst>
                <a:ext uri="{FF2B5EF4-FFF2-40B4-BE49-F238E27FC236}">
                  <a16:creationId xmlns:a16="http://schemas.microsoft.com/office/drawing/2014/main" id="{814E7C56-9D76-49CF-A22C-173BB480C3A0}"/>
                </a:ext>
              </a:extLst>
            </p:cNvPr>
            <p:cNvSpPr txBox="1"/>
            <p:nvPr/>
          </p:nvSpPr>
          <p:spPr>
            <a:xfrm>
              <a:off x="8109093" y="4647979"/>
              <a:ext cx="3172835" cy="337212"/>
            </a:xfrm>
            <a:prstGeom prst="roundRect">
              <a:avLst/>
            </a:prstGeom>
            <a:solidFill>
              <a:schemeClr val="bg1"/>
            </a:solidFill>
            <a:ln w="12700">
              <a:solidFill>
                <a:schemeClr val="accent4"/>
              </a:solidFill>
            </a:ln>
          </p:spPr>
          <p:txBody>
            <a:bodyPr wrap="square" rtlCol="0">
              <a:spAutoFit/>
            </a:bodyPr>
            <a:lstStyle/>
            <a:p>
              <a:pPr algn="ctr"/>
              <a:r>
                <a:rPr lang="fr-FR" altLang="ko-KR" b="1" dirty="0" err="1">
                  <a:solidFill>
                    <a:schemeClr val="accent4"/>
                  </a:solidFill>
                  <a:cs typeface="Arial" pitchFamily="34" charset="0"/>
                </a:rPr>
                <a:t>BuildingType</a:t>
              </a:r>
              <a:endParaRPr lang="fr-FR" altLang="ko-KR" b="1" dirty="0">
                <a:solidFill>
                  <a:schemeClr val="accent4"/>
                </a:solidFill>
                <a:cs typeface="Arial" pitchFamily="34" charset="0"/>
              </a:endParaRPr>
            </a:p>
          </p:txBody>
        </p:sp>
      </p:grpSp>
      <p:grpSp>
        <p:nvGrpSpPr>
          <p:cNvPr id="23" name="Group 22">
            <a:extLst>
              <a:ext uri="{FF2B5EF4-FFF2-40B4-BE49-F238E27FC236}">
                <a16:creationId xmlns:a16="http://schemas.microsoft.com/office/drawing/2014/main" id="{38AA997F-9B30-4D89-86C1-E197A74CE344}"/>
              </a:ext>
            </a:extLst>
          </p:cNvPr>
          <p:cNvGrpSpPr/>
          <p:nvPr/>
        </p:nvGrpSpPr>
        <p:grpSpPr>
          <a:xfrm>
            <a:off x="903841" y="1359797"/>
            <a:ext cx="4504707" cy="479980"/>
            <a:chOff x="875926" y="1578659"/>
            <a:chExt cx="3176887" cy="514525"/>
          </a:xfrm>
        </p:grpSpPr>
        <p:sp>
          <p:nvSpPr>
            <p:cNvPr id="24" name="TextBox 23">
              <a:extLst>
                <a:ext uri="{FF2B5EF4-FFF2-40B4-BE49-F238E27FC236}">
                  <a16:creationId xmlns:a16="http://schemas.microsoft.com/office/drawing/2014/main" id="{7EDEAC9F-4AE1-4FEA-BE74-AACFAB786E11}"/>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F517DF08-D273-4E2D-B931-E07746BC3B69}"/>
                </a:ext>
              </a:extLst>
            </p:cNvPr>
            <p:cNvSpPr txBox="1"/>
            <p:nvPr/>
          </p:nvSpPr>
          <p:spPr>
            <a:xfrm>
              <a:off x="875926" y="1578659"/>
              <a:ext cx="3151045" cy="438032"/>
            </a:xfrm>
            <a:prstGeom prst="roundRect">
              <a:avLst/>
            </a:prstGeom>
            <a:solidFill>
              <a:schemeClr val="bg1"/>
            </a:solidFill>
            <a:ln w="12700">
              <a:solidFill>
                <a:schemeClr val="accent1"/>
              </a:solidFill>
            </a:ln>
          </p:spPr>
          <p:txBody>
            <a:bodyPr wrap="square" rtlCol="0">
              <a:spAutoFit/>
            </a:bodyPr>
            <a:lstStyle/>
            <a:p>
              <a:pPr algn="ctr"/>
              <a:r>
                <a:rPr lang="fr-FR" altLang="ko-KR" b="1" dirty="0" err="1">
                  <a:solidFill>
                    <a:schemeClr val="accent1"/>
                  </a:solidFill>
                  <a:cs typeface="Arial" pitchFamily="34" charset="0"/>
                </a:rPr>
                <a:t>PrimaryPropretyType</a:t>
              </a:r>
              <a:endParaRPr lang="fr-FR" altLang="ko-KR" b="1" dirty="0">
                <a:solidFill>
                  <a:schemeClr val="accent1"/>
                </a:solidFill>
                <a:cs typeface="Arial" pitchFamily="34" charset="0"/>
              </a:endParaRPr>
            </a:p>
          </p:txBody>
        </p:sp>
      </p:grpSp>
      <p:sp>
        <p:nvSpPr>
          <p:cNvPr id="27" name="Rectangle 26">
            <a:extLst>
              <a:ext uri="{FF2B5EF4-FFF2-40B4-BE49-F238E27FC236}">
                <a16:creationId xmlns:a16="http://schemas.microsoft.com/office/drawing/2014/main" id="{BA60F649-691B-49CF-A3CE-D78F989C09E8}"/>
              </a:ext>
            </a:extLst>
          </p:cNvPr>
          <p:cNvSpPr/>
          <p:nvPr/>
        </p:nvSpPr>
        <p:spPr>
          <a:xfrm>
            <a:off x="1267485" y="4008446"/>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8" name="Rectangle 27">
            <a:extLst>
              <a:ext uri="{FF2B5EF4-FFF2-40B4-BE49-F238E27FC236}">
                <a16:creationId xmlns:a16="http://schemas.microsoft.com/office/drawing/2014/main" id="{C47FF631-D4F7-4916-B876-68E0F2083547}"/>
              </a:ext>
            </a:extLst>
          </p:cNvPr>
          <p:cNvSpPr/>
          <p:nvPr/>
        </p:nvSpPr>
        <p:spPr>
          <a:xfrm>
            <a:off x="2445441" y="341845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9" name="Rectangle 28">
            <a:extLst>
              <a:ext uri="{FF2B5EF4-FFF2-40B4-BE49-F238E27FC236}">
                <a16:creationId xmlns:a16="http://schemas.microsoft.com/office/drawing/2014/main" id="{0CD07CFC-473F-4FC9-B839-DADE3632722F}"/>
              </a:ext>
            </a:extLst>
          </p:cNvPr>
          <p:cNvSpPr/>
          <p:nvPr/>
        </p:nvSpPr>
        <p:spPr>
          <a:xfrm>
            <a:off x="3623397" y="301222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0" name="Rectangle 29">
            <a:extLst>
              <a:ext uri="{FF2B5EF4-FFF2-40B4-BE49-F238E27FC236}">
                <a16:creationId xmlns:a16="http://schemas.microsoft.com/office/drawing/2014/main" id="{C89461CD-40BE-4C93-8B01-4A6354741390}"/>
              </a:ext>
            </a:extLst>
          </p:cNvPr>
          <p:cNvSpPr/>
          <p:nvPr/>
        </p:nvSpPr>
        <p:spPr>
          <a:xfrm>
            <a:off x="4801352" y="2433982"/>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5" name="Rectangle 34">
            <a:extLst>
              <a:ext uri="{FF2B5EF4-FFF2-40B4-BE49-F238E27FC236}">
                <a16:creationId xmlns:a16="http://schemas.microsoft.com/office/drawing/2014/main" id="{8DC23399-694A-4545-8012-BE8CB52D4EC3}"/>
              </a:ext>
            </a:extLst>
          </p:cNvPr>
          <p:cNvSpPr/>
          <p:nvPr/>
        </p:nvSpPr>
        <p:spPr>
          <a:xfrm>
            <a:off x="6842914" y="401632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7" name="Rectangle 36">
            <a:extLst>
              <a:ext uri="{FF2B5EF4-FFF2-40B4-BE49-F238E27FC236}">
                <a16:creationId xmlns:a16="http://schemas.microsoft.com/office/drawing/2014/main" id="{1B5F1DC5-528F-4295-A6EB-4D1B53374BC1}"/>
              </a:ext>
            </a:extLst>
          </p:cNvPr>
          <p:cNvSpPr/>
          <p:nvPr/>
        </p:nvSpPr>
        <p:spPr>
          <a:xfrm>
            <a:off x="9198826" y="281188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8" name="Rectangle 37">
            <a:extLst>
              <a:ext uri="{FF2B5EF4-FFF2-40B4-BE49-F238E27FC236}">
                <a16:creationId xmlns:a16="http://schemas.microsoft.com/office/drawing/2014/main" id="{CFEE189A-883D-4CBE-A88F-277BBF41F43E}"/>
              </a:ext>
            </a:extLst>
          </p:cNvPr>
          <p:cNvSpPr/>
          <p:nvPr/>
        </p:nvSpPr>
        <p:spPr>
          <a:xfrm>
            <a:off x="10376781" y="2369438"/>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1" name="Rectangle 14">
            <a:extLst>
              <a:ext uri="{FF2B5EF4-FFF2-40B4-BE49-F238E27FC236}">
                <a16:creationId xmlns:a16="http://schemas.microsoft.com/office/drawing/2014/main" id="{4A6AD69D-0A1D-8FC0-58DB-C01B3BAC01BD}"/>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pic>
        <p:nvPicPr>
          <p:cNvPr id="5122" name="Picture 2">
            <a:extLst>
              <a:ext uri="{FF2B5EF4-FFF2-40B4-BE49-F238E27FC236}">
                <a16:creationId xmlns:a16="http://schemas.microsoft.com/office/drawing/2014/main" id="{086F8315-738D-05F0-4402-9C40D5B56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07" y="1768420"/>
            <a:ext cx="6381750" cy="5314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6D75C12-E7BA-222B-3F1F-E375FF368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439" y="1666627"/>
            <a:ext cx="6210300" cy="531495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12D627EF-40F4-0074-7932-8DFF4A89F19D}"/>
              </a:ext>
            </a:extLst>
          </p:cNvPr>
          <p:cNvSpPr txBox="1"/>
          <p:nvPr/>
        </p:nvSpPr>
        <p:spPr>
          <a:xfrm>
            <a:off x="11685069" y="6256421"/>
            <a:ext cx="693019" cy="369332"/>
          </a:xfrm>
          <a:prstGeom prst="rect">
            <a:avLst/>
          </a:prstGeom>
          <a:noFill/>
        </p:spPr>
        <p:txBody>
          <a:bodyPr wrap="square" rtlCol="0">
            <a:spAutoFit/>
          </a:bodyPr>
          <a:lstStyle/>
          <a:p>
            <a:r>
              <a:rPr lang="fr-FR" dirty="0"/>
              <a:t>11</a:t>
            </a:r>
          </a:p>
        </p:txBody>
      </p:sp>
    </p:spTree>
    <p:extLst>
      <p:ext uri="{BB962C8B-B14F-4D97-AF65-F5344CB8AC3E}">
        <p14:creationId xmlns:p14="http://schemas.microsoft.com/office/powerpoint/2010/main" val="410234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fr-FR" sz="2400" b="1" i="1" u="sng" dirty="0">
                <a:solidFill>
                  <a:schemeClr val="accent3">
                    <a:lumMod val="50000"/>
                  </a:schemeClr>
                </a:solidFill>
                <a:latin typeface="Century" panose="02040604050505020304" pitchFamily="18" charset="0"/>
              </a:rPr>
              <a:t>Relation entre la variable à prédire et ‘</a:t>
            </a:r>
            <a:r>
              <a:rPr lang="fr-FR" altLang="ko-KR" sz="2400" b="1" i="1" u="sng" dirty="0" err="1">
                <a:solidFill>
                  <a:schemeClr val="accent3">
                    <a:lumMod val="50000"/>
                  </a:schemeClr>
                </a:solidFill>
                <a:latin typeface="Century" panose="02040604050505020304" pitchFamily="18" charset="0"/>
              </a:rPr>
              <a:t>BuildingType</a:t>
            </a:r>
            <a:r>
              <a:rPr lang="fr-FR" altLang="ko-KR" sz="2400" b="1" i="1" u="sng" dirty="0">
                <a:solidFill>
                  <a:schemeClr val="accent3">
                    <a:lumMod val="50000"/>
                  </a:schemeClr>
                </a:solidFill>
                <a:latin typeface="Century" panose="02040604050505020304" pitchFamily="18" charset="0"/>
              </a:rPr>
              <a:t>’</a:t>
            </a:r>
            <a:endParaRPr lang="fr-FR" sz="2400" b="1" i="1" u="sng" dirty="0">
              <a:solidFill>
                <a:schemeClr val="accent3">
                  <a:lumMod val="50000"/>
                </a:schemeClr>
              </a:solidFill>
              <a:latin typeface="Century" panose="02040604050505020304" pitchFamily="18" charset="0"/>
            </a:endParaRPr>
          </a:p>
        </p:txBody>
      </p:sp>
      <p:grpSp>
        <p:nvGrpSpPr>
          <p:cNvPr id="23" name="Group 22">
            <a:extLst>
              <a:ext uri="{FF2B5EF4-FFF2-40B4-BE49-F238E27FC236}">
                <a16:creationId xmlns:a16="http://schemas.microsoft.com/office/drawing/2014/main" id="{38AA997F-9B30-4D89-86C1-E197A74CE344}"/>
              </a:ext>
            </a:extLst>
          </p:cNvPr>
          <p:cNvGrpSpPr/>
          <p:nvPr/>
        </p:nvGrpSpPr>
        <p:grpSpPr>
          <a:xfrm>
            <a:off x="1251719" y="1470060"/>
            <a:ext cx="5052828" cy="517462"/>
            <a:chOff x="869475" y="1735111"/>
            <a:chExt cx="3183338" cy="358073"/>
          </a:xfrm>
        </p:grpSpPr>
        <p:sp>
          <p:nvSpPr>
            <p:cNvPr id="24" name="TextBox 23">
              <a:extLst>
                <a:ext uri="{FF2B5EF4-FFF2-40B4-BE49-F238E27FC236}">
                  <a16:creationId xmlns:a16="http://schemas.microsoft.com/office/drawing/2014/main" id="{7EDEAC9F-4AE1-4FEA-BE74-AACFAB786E11}"/>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F517DF08-D273-4E2D-B931-E07746BC3B69}"/>
                </a:ext>
              </a:extLst>
            </p:cNvPr>
            <p:cNvSpPr txBox="1"/>
            <p:nvPr/>
          </p:nvSpPr>
          <p:spPr>
            <a:xfrm>
              <a:off x="869475" y="1735111"/>
              <a:ext cx="3151045" cy="235632"/>
            </a:xfrm>
            <a:prstGeom prst="roundRect">
              <a:avLst/>
            </a:prstGeom>
            <a:solidFill>
              <a:schemeClr val="bg1"/>
            </a:solidFill>
            <a:ln w="12700">
              <a:solidFill>
                <a:schemeClr val="accent1"/>
              </a:solidFill>
            </a:ln>
          </p:spPr>
          <p:txBody>
            <a:bodyPr wrap="square" rtlCol="0">
              <a:spAutoFit/>
            </a:bodyPr>
            <a:lstStyle/>
            <a:p>
              <a:pPr algn="ctr"/>
              <a:r>
                <a:rPr lang="fr-FR" altLang="ko-KR" sz="1400" b="1" dirty="0">
                  <a:solidFill>
                    <a:schemeClr val="accent1"/>
                  </a:solidFill>
                  <a:cs typeface="Arial" pitchFamily="34" charset="0"/>
                </a:rPr>
                <a:t>'</a:t>
              </a:r>
              <a:r>
                <a:rPr lang="fr-FR" altLang="ko-KR" sz="1400" b="1" dirty="0" err="1">
                  <a:solidFill>
                    <a:schemeClr val="accent1"/>
                  </a:solidFill>
                  <a:cs typeface="Arial" pitchFamily="34" charset="0"/>
                </a:rPr>
                <a:t>TotalGHGEmissions</a:t>
              </a:r>
              <a:r>
                <a:rPr lang="fr-FR" altLang="ko-KR" sz="1400" b="1" dirty="0">
                  <a:solidFill>
                    <a:schemeClr val="accent1"/>
                  </a:solidFill>
                  <a:cs typeface="Arial" pitchFamily="34" charset="0"/>
                </a:rPr>
                <a:t>’ en fonction de </a:t>
              </a:r>
              <a:r>
                <a:rPr lang="fr-FR" altLang="ko-KR" sz="1400" b="1" dirty="0" err="1">
                  <a:solidFill>
                    <a:schemeClr val="accent1"/>
                  </a:solidFill>
                  <a:cs typeface="Arial" pitchFamily="34" charset="0"/>
                </a:rPr>
                <a:t>BuildingType</a:t>
              </a:r>
              <a:r>
                <a:rPr lang="fr-FR" altLang="ko-KR" sz="1400" b="1" dirty="0">
                  <a:solidFill>
                    <a:schemeClr val="accent1"/>
                  </a:solidFill>
                  <a:cs typeface="Arial" pitchFamily="34" charset="0"/>
                </a:rPr>
                <a:t>'</a:t>
              </a:r>
              <a:endParaRPr lang="ko-KR" altLang="en-US" sz="1400" b="1" dirty="0">
                <a:solidFill>
                  <a:schemeClr val="accent1"/>
                </a:solidFill>
                <a:cs typeface="Arial" pitchFamily="34" charset="0"/>
              </a:endParaRPr>
            </a:p>
          </p:txBody>
        </p:sp>
      </p:grpSp>
      <p:sp>
        <p:nvSpPr>
          <p:cNvPr id="27" name="Rectangle 26">
            <a:extLst>
              <a:ext uri="{FF2B5EF4-FFF2-40B4-BE49-F238E27FC236}">
                <a16:creationId xmlns:a16="http://schemas.microsoft.com/office/drawing/2014/main" id="{BA60F649-691B-49CF-A3CE-D78F989C09E8}"/>
              </a:ext>
            </a:extLst>
          </p:cNvPr>
          <p:cNvSpPr/>
          <p:nvPr/>
        </p:nvSpPr>
        <p:spPr>
          <a:xfrm>
            <a:off x="1267485" y="4008446"/>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8" name="Rectangle 27">
            <a:extLst>
              <a:ext uri="{FF2B5EF4-FFF2-40B4-BE49-F238E27FC236}">
                <a16:creationId xmlns:a16="http://schemas.microsoft.com/office/drawing/2014/main" id="{C47FF631-D4F7-4916-B876-68E0F2083547}"/>
              </a:ext>
            </a:extLst>
          </p:cNvPr>
          <p:cNvSpPr/>
          <p:nvPr/>
        </p:nvSpPr>
        <p:spPr>
          <a:xfrm>
            <a:off x="2445441" y="341845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9" name="Rectangle 28">
            <a:extLst>
              <a:ext uri="{FF2B5EF4-FFF2-40B4-BE49-F238E27FC236}">
                <a16:creationId xmlns:a16="http://schemas.microsoft.com/office/drawing/2014/main" id="{0CD07CFC-473F-4FC9-B839-DADE3632722F}"/>
              </a:ext>
            </a:extLst>
          </p:cNvPr>
          <p:cNvSpPr/>
          <p:nvPr/>
        </p:nvSpPr>
        <p:spPr>
          <a:xfrm>
            <a:off x="3623397" y="301222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0" name="Rectangle 29">
            <a:extLst>
              <a:ext uri="{FF2B5EF4-FFF2-40B4-BE49-F238E27FC236}">
                <a16:creationId xmlns:a16="http://schemas.microsoft.com/office/drawing/2014/main" id="{C89461CD-40BE-4C93-8B01-4A6354741390}"/>
              </a:ext>
            </a:extLst>
          </p:cNvPr>
          <p:cNvSpPr/>
          <p:nvPr/>
        </p:nvSpPr>
        <p:spPr>
          <a:xfrm>
            <a:off x="4801352" y="2433982"/>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5" name="Rectangle 34">
            <a:extLst>
              <a:ext uri="{FF2B5EF4-FFF2-40B4-BE49-F238E27FC236}">
                <a16:creationId xmlns:a16="http://schemas.microsoft.com/office/drawing/2014/main" id="{8DC23399-694A-4545-8012-BE8CB52D4EC3}"/>
              </a:ext>
            </a:extLst>
          </p:cNvPr>
          <p:cNvSpPr/>
          <p:nvPr/>
        </p:nvSpPr>
        <p:spPr>
          <a:xfrm>
            <a:off x="6842914" y="401632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6" name="Rectangle 35">
            <a:extLst>
              <a:ext uri="{FF2B5EF4-FFF2-40B4-BE49-F238E27FC236}">
                <a16:creationId xmlns:a16="http://schemas.microsoft.com/office/drawing/2014/main" id="{0561AF6A-7BF1-4E0B-8D9F-3F3C3FE99509}"/>
              </a:ext>
            </a:extLst>
          </p:cNvPr>
          <p:cNvSpPr/>
          <p:nvPr/>
        </p:nvSpPr>
        <p:spPr>
          <a:xfrm>
            <a:off x="8020870" y="3344857"/>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7" name="Rectangle 36">
            <a:extLst>
              <a:ext uri="{FF2B5EF4-FFF2-40B4-BE49-F238E27FC236}">
                <a16:creationId xmlns:a16="http://schemas.microsoft.com/office/drawing/2014/main" id="{1B5F1DC5-528F-4295-A6EB-4D1B53374BC1}"/>
              </a:ext>
            </a:extLst>
          </p:cNvPr>
          <p:cNvSpPr/>
          <p:nvPr/>
        </p:nvSpPr>
        <p:spPr>
          <a:xfrm>
            <a:off x="9198826" y="281188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8" name="Rectangle 37">
            <a:extLst>
              <a:ext uri="{FF2B5EF4-FFF2-40B4-BE49-F238E27FC236}">
                <a16:creationId xmlns:a16="http://schemas.microsoft.com/office/drawing/2014/main" id="{CFEE189A-883D-4CBE-A88F-277BBF41F43E}"/>
              </a:ext>
            </a:extLst>
          </p:cNvPr>
          <p:cNvSpPr/>
          <p:nvPr/>
        </p:nvSpPr>
        <p:spPr>
          <a:xfrm>
            <a:off x="10376781" y="2369438"/>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1" name="Rectangle 14">
            <a:extLst>
              <a:ext uri="{FF2B5EF4-FFF2-40B4-BE49-F238E27FC236}">
                <a16:creationId xmlns:a16="http://schemas.microsoft.com/office/drawing/2014/main" id="{4A6AD69D-0A1D-8FC0-58DB-C01B3BAC01BD}"/>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pic>
        <p:nvPicPr>
          <p:cNvPr id="6146" name="Picture 2">
            <a:extLst>
              <a:ext uri="{FF2B5EF4-FFF2-40B4-BE49-F238E27FC236}">
                <a16:creationId xmlns:a16="http://schemas.microsoft.com/office/drawing/2014/main" id="{54C45540-F804-FB70-DBC1-3B434EBC2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296" y="2600611"/>
            <a:ext cx="5525503" cy="3838690"/>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D27C6C8D-4AB5-5AC2-547C-C73A02E0AF9B}"/>
              </a:ext>
            </a:extLst>
          </p:cNvPr>
          <p:cNvSpPr txBox="1"/>
          <p:nvPr/>
        </p:nvSpPr>
        <p:spPr>
          <a:xfrm>
            <a:off x="7073768" y="3270669"/>
            <a:ext cx="4172147" cy="115467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a:solidFill>
                  <a:schemeClr val="tx1">
                    <a:lumMod val="75000"/>
                    <a:lumOff val="25000"/>
                  </a:schemeClr>
                </a:solidFill>
                <a:cs typeface="Arial" pitchFamily="34" charset="0"/>
              </a:rPr>
              <a:t>D’après le diagramme, les campus sont les bâtiments qui émettent le plus de CO2. </a:t>
            </a:r>
          </a:p>
        </p:txBody>
      </p:sp>
      <p:sp>
        <p:nvSpPr>
          <p:cNvPr id="18" name="ZoneTexte 17">
            <a:extLst>
              <a:ext uri="{FF2B5EF4-FFF2-40B4-BE49-F238E27FC236}">
                <a16:creationId xmlns:a16="http://schemas.microsoft.com/office/drawing/2014/main" id="{11F6B289-FB9B-6C4B-0FA8-8860B64AEBEB}"/>
              </a:ext>
            </a:extLst>
          </p:cNvPr>
          <p:cNvSpPr txBox="1"/>
          <p:nvPr/>
        </p:nvSpPr>
        <p:spPr>
          <a:xfrm>
            <a:off x="11685069" y="6256421"/>
            <a:ext cx="693019" cy="369332"/>
          </a:xfrm>
          <a:prstGeom prst="rect">
            <a:avLst/>
          </a:prstGeom>
          <a:noFill/>
        </p:spPr>
        <p:txBody>
          <a:bodyPr wrap="square" rtlCol="0">
            <a:spAutoFit/>
          </a:bodyPr>
          <a:lstStyle/>
          <a:p>
            <a:r>
              <a:rPr lang="fr-FR" dirty="0"/>
              <a:t>12</a:t>
            </a:r>
          </a:p>
        </p:txBody>
      </p:sp>
    </p:spTree>
    <p:extLst>
      <p:ext uri="{BB962C8B-B14F-4D97-AF65-F5344CB8AC3E}">
        <p14:creationId xmlns:p14="http://schemas.microsoft.com/office/powerpoint/2010/main" val="143595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9A16F242-0205-4154-94A7-722F8977BBB5}"/>
              </a:ext>
            </a:extLst>
          </p:cNvPr>
          <p:cNvSpPr/>
          <p:nvPr/>
        </p:nvSpPr>
        <p:spPr>
          <a:xfrm rot="1496729">
            <a:off x="6525864" y="2715902"/>
            <a:ext cx="767999" cy="558728"/>
          </a:xfrm>
          <a:custGeom>
            <a:avLst/>
            <a:gdLst>
              <a:gd name="connsiteX0" fmla="*/ 1428658 w 1445031"/>
              <a:gd name="connsiteY0" fmla="*/ 18855 h 1051276"/>
              <a:gd name="connsiteX1" fmla="*/ 1444406 w 1445031"/>
              <a:gd name="connsiteY1" fmla="*/ 153540 h 1051276"/>
              <a:gd name="connsiteX2" fmla="*/ 1411029 w 1445031"/>
              <a:gd name="connsiteY2" fmla="*/ 289809 h 1051276"/>
              <a:gd name="connsiteX3" fmla="*/ 1263290 w 1445031"/>
              <a:gd name="connsiteY3" fmla="*/ 442786 h 1051276"/>
              <a:gd name="connsiteX4" fmla="*/ 1207160 w 1445031"/>
              <a:gd name="connsiteY4" fmla="*/ 471478 h 1051276"/>
              <a:gd name="connsiteX5" fmla="*/ 1143395 w 1445031"/>
              <a:gd name="connsiteY5" fmla="*/ 497478 h 1051276"/>
              <a:gd name="connsiteX6" fmla="*/ 1059752 w 1445031"/>
              <a:gd name="connsiteY6" fmla="*/ 536607 h 1051276"/>
              <a:gd name="connsiteX7" fmla="*/ 976257 w 1445031"/>
              <a:gd name="connsiteY7" fmla="*/ 621060 h 1051276"/>
              <a:gd name="connsiteX8" fmla="*/ 1061817 w 1445031"/>
              <a:gd name="connsiteY8" fmla="*/ 439540 h 1051276"/>
              <a:gd name="connsiteX9" fmla="*/ 1188535 w 1445031"/>
              <a:gd name="connsiteY9" fmla="*/ 284240 h 1051276"/>
              <a:gd name="connsiteX10" fmla="*/ 946016 w 1445031"/>
              <a:gd name="connsiteY10" fmla="*/ 592368 h 1051276"/>
              <a:gd name="connsiteX11" fmla="*/ 909358 w 1445031"/>
              <a:gd name="connsiteY11" fmla="*/ 440720 h 1051276"/>
              <a:gd name="connsiteX12" fmla="*/ 909542 w 1445031"/>
              <a:gd name="connsiteY12" fmla="*/ 359327 h 1051276"/>
              <a:gd name="connsiteX13" fmla="*/ 949224 w 1445031"/>
              <a:gd name="connsiteY13" fmla="*/ 262666 h 1051276"/>
              <a:gd name="connsiteX14" fmla="*/ 1078118 w 1445031"/>
              <a:gd name="connsiteY14" fmla="*/ 172459 h 1051276"/>
              <a:gd name="connsiteX15" fmla="*/ 1271293 w 1445031"/>
              <a:gd name="connsiteY15" fmla="*/ 120975 h 1051276"/>
              <a:gd name="connsiteX16" fmla="*/ 1383259 w 1445031"/>
              <a:gd name="connsiteY16" fmla="*/ 72663 h 1051276"/>
              <a:gd name="connsiteX17" fmla="*/ 1428658 w 1445031"/>
              <a:gd name="connsiteY17" fmla="*/ 18855 h 1051276"/>
              <a:gd name="connsiteX18" fmla="*/ 166 w 1445031"/>
              <a:gd name="connsiteY18" fmla="*/ 0 h 1051276"/>
              <a:gd name="connsiteX19" fmla="*/ 220147 w 1445031"/>
              <a:gd name="connsiteY19" fmla="*/ 58766 h 1051276"/>
              <a:gd name="connsiteX20" fmla="*/ 482896 w 1445031"/>
              <a:gd name="connsiteY20" fmla="*/ 36780 h 1051276"/>
              <a:gd name="connsiteX21" fmla="*/ 686477 w 1445031"/>
              <a:gd name="connsiteY21" fmla="*/ 74704 h 1051276"/>
              <a:gd name="connsiteX22" fmla="*/ 842644 w 1445031"/>
              <a:gd name="connsiteY22" fmla="*/ 269105 h 1051276"/>
              <a:gd name="connsiteX23" fmla="*/ 867874 w 1445031"/>
              <a:gd name="connsiteY23" fmla="*/ 395721 h 1051276"/>
              <a:gd name="connsiteX24" fmla="*/ 870345 w 1445031"/>
              <a:gd name="connsiteY24" fmla="*/ 457275 h 1051276"/>
              <a:gd name="connsiteX25" fmla="*/ 874900 w 1445031"/>
              <a:gd name="connsiteY25" fmla="*/ 513438 h 1051276"/>
              <a:gd name="connsiteX26" fmla="*/ 829617 w 1445031"/>
              <a:gd name="connsiteY26" fmla="*/ 463337 h 1051276"/>
              <a:gd name="connsiteX27" fmla="*/ 730391 w 1445031"/>
              <a:gd name="connsiteY27" fmla="*/ 372495 h 1051276"/>
              <a:gd name="connsiteX28" fmla="*/ 437207 w 1445031"/>
              <a:gd name="connsiteY28" fmla="*/ 228906 h 1051276"/>
              <a:gd name="connsiteX29" fmla="*/ 426415 w 1445031"/>
              <a:gd name="connsiteY29" fmla="*/ 228692 h 1051276"/>
              <a:gd name="connsiteX30" fmla="*/ 426274 w 1445031"/>
              <a:gd name="connsiteY30" fmla="*/ 228624 h 1051276"/>
              <a:gd name="connsiteX31" fmla="*/ 426118 w 1445031"/>
              <a:gd name="connsiteY31" fmla="*/ 229070 h 1051276"/>
              <a:gd name="connsiteX32" fmla="*/ 426415 w 1445031"/>
              <a:gd name="connsiteY32" fmla="*/ 228692 h 1051276"/>
              <a:gd name="connsiteX33" fmla="*/ 535955 w 1445031"/>
              <a:gd name="connsiteY33" fmla="*/ 283971 h 1051276"/>
              <a:gd name="connsiteX34" fmla="*/ 1045428 w 1445031"/>
              <a:gd name="connsiteY34" fmla="*/ 865128 h 1051276"/>
              <a:gd name="connsiteX35" fmla="*/ 1087578 w 1445031"/>
              <a:gd name="connsiteY35" fmla="*/ 986821 h 1051276"/>
              <a:gd name="connsiteX36" fmla="*/ 1095351 w 1445031"/>
              <a:gd name="connsiteY36" fmla="*/ 1012624 h 1051276"/>
              <a:gd name="connsiteX37" fmla="*/ 1096035 w 1445031"/>
              <a:gd name="connsiteY37" fmla="*/ 1015239 h 1051276"/>
              <a:gd name="connsiteX38" fmla="*/ 1035073 w 1445031"/>
              <a:gd name="connsiteY38" fmla="*/ 1047847 h 1051276"/>
              <a:gd name="connsiteX39" fmla="*/ 1026734 w 1445031"/>
              <a:gd name="connsiteY39" fmla="*/ 1051276 h 1051276"/>
              <a:gd name="connsiteX40" fmla="*/ 1005318 w 1445031"/>
              <a:gd name="connsiteY40" fmla="*/ 946425 h 1051276"/>
              <a:gd name="connsiteX41" fmla="*/ 916036 w 1445031"/>
              <a:gd name="connsiteY41" fmla="*/ 719587 h 1051276"/>
              <a:gd name="connsiteX42" fmla="*/ 673859 w 1445031"/>
              <a:gd name="connsiteY42" fmla="*/ 519442 h 1051276"/>
              <a:gd name="connsiteX43" fmla="*/ 478293 w 1445031"/>
              <a:gd name="connsiteY43" fmla="*/ 477081 h 1051276"/>
              <a:gd name="connsiteX44" fmla="*/ 9507 w 1445031"/>
              <a:gd name="connsiteY44" fmla="*/ 61513 h 1051276"/>
              <a:gd name="connsiteX45" fmla="*/ 50 w 1445031"/>
              <a:gd name="connsiteY45" fmla="*/ 5869 h 1051276"/>
              <a:gd name="connsiteX46" fmla="*/ 166 w 1445031"/>
              <a:gd name="connsiteY46" fmla="*/ 0 h 105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5031" h="1051276">
                <a:moveTo>
                  <a:pt x="1428658" y="18855"/>
                </a:moveTo>
                <a:cubicBezTo>
                  <a:pt x="1441161" y="65214"/>
                  <a:pt x="1447061" y="119869"/>
                  <a:pt x="1444406" y="153540"/>
                </a:cubicBezTo>
                <a:cubicBezTo>
                  <a:pt x="1440902" y="200856"/>
                  <a:pt x="1433047" y="247509"/>
                  <a:pt x="1411029" y="289809"/>
                </a:cubicBezTo>
                <a:cubicBezTo>
                  <a:pt x="1377101" y="355086"/>
                  <a:pt x="1326760" y="404763"/>
                  <a:pt x="1263290" y="442786"/>
                </a:cubicBezTo>
                <a:cubicBezTo>
                  <a:pt x="1244961" y="453776"/>
                  <a:pt x="1216749" y="467200"/>
                  <a:pt x="1207160" y="471478"/>
                </a:cubicBezTo>
                <a:cubicBezTo>
                  <a:pt x="1195027" y="476382"/>
                  <a:pt x="1160581" y="490139"/>
                  <a:pt x="1143395" y="497478"/>
                </a:cubicBezTo>
                <a:cubicBezTo>
                  <a:pt x="1115072" y="509537"/>
                  <a:pt x="1089108" y="513741"/>
                  <a:pt x="1059752" y="536607"/>
                </a:cubicBezTo>
                <a:cubicBezTo>
                  <a:pt x="1013911" y="572564"/>
                  <a:pt x="1000082" y="588607"/>
                  <a:pt x="976257" y="621060"/>
                </a:cubicBezTo>
                <a:cubicBezTo>
                  <a:pt x="998938" y="557702"/>
                  <a:pt x="1026635" y="496888"/>
                  <a:pt x="1061817" y="439540"/>
                </a:cubicBezTo>
                <a:cubicBezTo>
                  <a:pt x="1097037" y="382081"/>
                  <a:pt x="1138712" y="329897"/>
                  <a:pt x="1188535" y="284240"/>
                </a:cubicBezTo>
                <a:cubicBezTo>
                  <a:pt x="1106884" y="325656"/>
                  <a:pt x="1002109" y="413355"/>
                  <a:pt x="946016" y="592368"/>
                </a:cubicBezTo>
                <a:cubicBezTo>
                  <a:pt x="927023" y="541955"/>
                  <a:pt x="919426" y="491023"/>
                  <a:pt x="909358" y="440720"/>
                </a:cubicBezTo>
                <a:cubicBezTo>
                  <a:pt x="906777" y="425968"/>
                  <a:pt x="906998" y="386212"/>
                  <a:pt x="909542" y="359327"/>
                </a:cubicBezTo>
                <a:cubicBezTo>
                  <a:pt x="912935" y="323628"/>
                  <a:pt x="928867" y="291764"/>
                  <a:pt x="949224" y="262666"/>
                </a:cubicBezTo>
                <a:cubicBezTo>
                  <a:pt x="981089" y="217083"/>
                  <a:pt x="1027962" y="191931"/>
                  <a:pt x="1078118" y="172459"/>
                </a:cubicBezTo>
                <a:cubicBezTo>
                  <a:pt x="1140555" y="148229"/>
                  <a:pt x="1207418" y="140042"/>
                  <a:pt x="1271293" y="120975"/>
                </a:cubicBezTo>
                <a:cubicBezTo>
                  <a:pt x="1310422" y="109321"/>
                  <a:pt x="1349219" y="96377"/>
                  <a:pt x="1383259" y="72663"/>
                </a:cubicBezTo>
                <a:cubicBezTo>
                  <a:pt x="1402216" y="59460"/>
                  <a:pt x="1417446" y="42864"/>
                  <a:pt x="1428658" y="18855"/>
                </a:cubicBezTo>
                <a:close/>
                <a:moveTo>
                  <a:pt x="166" y="0"/>
                </a:moveTo>
                <a:cubicBezTo>
                  <a:pt x="62497" y="64142"/>
                  <a:pt x="142096" y="60378"/>
                  <a:pt x="220147" y="58766"/>
                </a:cubicBezTo>
                <a:cubicBezTo>
                  <a:pt x="308097" y="56939"/>
                  <a:pt x="394913" y="39400"/>
                  <a:pt x="482896" y="36780"/>
                </a:cubicBezTo>
                <a:cubicBezTo>
                  <a:pt x="553532" y="34659"/>
                  <a:pt x="622469" y="41900"/>
                  <a:pt x="686477" y="74704"/>
                </a:cubicBezTo>
                <a:cubicBezTo>
                  <a:pt x="764094" y="114472"/>
                  <a:pt x="815497" y="187757"/>
                  <a:pt x="842644" y="269105"/>
                </a:cubicBezTo>
                <a:cubicBezTo>
                  <a:pt x="856291" y="310045"/>
                  <a:pt x="864280" y="352791"/>
                  <a:pt x="867874" y="395721"/>
                </a:cubicBezTo>
                <a:cubicBezTo>
                  <a:pt x="869594" y="416196"/>
                  <a:pt x="870257" y="436771"/>
                  <a:pt x="870345" y="457275"/>
                </a:cubicBezTo>
                <a:cubicBezTo>
                  <a:pt x="870398" y="471259"/>
                  <a:pt x="864581" y="501947"/>
                  <a:pt x="874900" y="513438"/>
                </a:cubicBezTo>
                <a:cubicBezTo>
                  <a:pt x="858392" y="495061"/>
                  <a:pt x="844578" y="478664"/>
                  <a:pt x="829617" y="463337"/>
                </a:cubicBezTo>
                <a:cubicBezTo>
                  <a:pt x="811603" y="444906"/>
                  <a:pt x="737027" y="377660"/>
                  <a:pt x="730391" y="372495"/>
                </a:cubicBezTo>
                <a:cubicBezTo>
                  <a:pt x="642561" y="304497"/>
                  <a:pt x="544660" y="256917"/>
                  <a:pt x="437207" y="228906"/>
                </a:cubicBezTo>
                <a:cubicBezTo>
                  <a:pt x="433844" y="228022"/>
                  <a:pt x="429930" y="223694"/>
                  <a:pt x="426415" y="228692"/>
                </a:cubicBezTo>
                <a:cubicBezTo>
                  <a:pt x="426368" y="228670"/>
                  <a:pt x="426321" y="228647"/>
                  <a:pt x="426274" y="228624"/>
                </a:cubicBezTo>
                <a:cubicBezTo>
                  <a:pt x="426207" y="228766"/>
                  <a:pt x="426221" y="228917"/>
                  <a:pt x="426118" y="229070"/>
                </a:cubicBezTo>
                <a:cubicBezTo>
                  <a:pt x="426118" y="229070"/>
                  <a:pt x="426415" y="228692"/>
                  <a:pt x="426415" y="228692"/>
                </a:cubicBezTo>
                <a:cubicBezTo>
                  <a:pt x="463773" y="245411"/>
                  <a:pt x="500579" y="263226"/>
                  <a:pt x="535955" y="283971"/>
                </a:cubicBezTo>
                <a:cubicBezTo>
                  <a:pt x="760097" y="415154"/>
                  <a:pt x="943465" y="626538"/>
                  <a:pt x="1045428" y="865128"/>
                </a:cubicBezTo>
                <a:cubicBezTo>
                  <a:pt x="1062329" y="904646"/>
                  <a:pt x="1076392" y="945323"/>
                  <a:pt x="1087578" y="986821"/>
                </a:cubicBezTo>
                <a:cubicBezTo>
                  <a:pt x="1089031" y="992204"/>
                  <a:pt x="1092038" y="1001509"/>
                  <a:pt x="1095351" y="1012624"/>
                </a:cubicBezTo>
                <a:lnTo>
                  <a:pt x="1096035" y="1015239"/>
                </a:lnTo>
                <a:lnTo>
                  <a:pt x="1035073" y="1047847"/>
                </a:lnTo>
                <a:lnTo>
                  <a:pt x="1026734" y="1051276"/>
                </a:lnTo>
                <a:lnTo>
                  <a:pt x="1005318" y="946425"/>
                </a:lnTo>
                <a:cubicBezTo>
                  <a:pt x="984277" y="867300"/>
                  <a:pt x="957712" y="790362"/>
                  <a:pt x="916036" y="719587"/>
                </a:cubicBezTo>
                <a:cubicBezTo>
                  <a:pt x="859655" y="623810"/>
                  <a:pt x="781068" y="554070"/>
                  <a:pt x="673859" y="519442"/>
                </a:cubicBezTo>
                <a:cubicBezTo>
                  <a:pt x="610094" y="498834"/>
                  <a:pt x="544145" y="487877"/>
                  <a:pt x="478293" y="477081"/>
                </a:cubicBezTo>
                <a:cubicBezTo>
                  <a:pt x="254112" y="440297"/>
                  <a:pt x="64247" y="286790"/>
                  <a:pt x="9507" y="61513"/>
                </a:cubicBezTo>
                <a:cubicBezTo>
                  <a:pt x="5072" y="43210"/>
                  <a:pt x="1717" y="24643"/>
                  <a:pt x="50" y="5869"/>
                </a:cubicBezTo>
                <a:cubicBezTo>
                  <a:pt x="-94" y="4355"/>
                  <a:pt x="113" y="2836"/>
                  <a:pt x="166" y="0"/>
                </a:cubicBezTo>
                <a:close/>
              </a:path>
            </a:pathLst>
          </a:custGeom>
          <a:solidFill>
            <a:schemeClr val="accent1"/>
          </a:solidFill>
          <a:ln w="5450" cap="flat">
            <a:noFill/>
            <a:prstDash val="solid"/>
            <a:miter/>
          </a:ln>
        </p:spPr>
        <p:txBody>
          <a:bodyPr wrap="square" rtlCol="0" anchor="ctr">
            <a:noAutofit/>
          </a:bodyPr>
          <a:lstStyle/>
          <a:p>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12015"/>
            <a:ext cx="11573197" cy="724247"/>
          </a:xfrm>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2800" b="1" i="1" u="sng" strike="noStrike" kern="1200" cap="none" spc="0" normalizeH="0" baseline="0" noProof="0" dirty="0">
                <a:ln>
                  <a:noFill/>
                </a:ln>
                <a:solidFill>
                  <a:srgbClr val="2CB8AE">
                    <a:lumMod val="50000"/>
                  </a:srgbClr>
                </a:solidFill>
                <a:effectLst/>
                <a:uLnTx/>
                <a:uFillTx/>
                <a:latin typeface="Century" panose="02040604050505020304" pitchFamily="18" charset="0"/>
                <a:cs typeface="Arial" pitchFamily="34" charset="0"/>
              </a:rPr>
              <a:t>Nettoyage de données</a:t>
            </a:r>
          </a:p>
        </p:txBody>
      </p:sp>
      <p:sp>
        <p:nvSpPr>
          <p:cNvPr id="11" name="Freeform: Shape 10">
            <a:extLst>
              <a:ext uri="{FF2B5EF4-FFF2-40B4-BE49-F238E27FC236}">
                <a16:creationId xmlns:a16="http://schemas.microsoft.com/office/drawing/2014/main" id="{59C62266-1B7A-4673-B87A-3D8F8D7E4922}"/>
              </a:ext>
            </a:extLst>
          </p:cNvPr>
          <p:cNvSpPr/>
          <p:nvPr/>
        </p:nvSpPr>
        <p:spPr>
          <a:xfrm rot="5400000">
            <a:off x="4292372" y="2496252"/>
            <a:ext cx="1621728" cy="1294020"/>
          </a:xfrm>
          <a:custGeom>
            <a:avLst/>
            <a:gdLst>
              <a:gd name="connsiteX0" fmla="*/ 1824477 w 1838325"/>
              <a:gd name="connsiteY0" fmla="*/ 707708 h 1466850"/>
              <a:gd name="connsiteX1" fmla="*/ 1504437 w 1838325"/>
              <a:gd name="connsiteY1" fmla="*/ 387668 h 1466850"/>
              <a:gd name="connsiteX2" fmla="*/ 1443477 w 1838325"/>
              <a:gd name="connsiteY2" fmla="*/ 361950 h 1466850"/>
              <a:gd name="connsiteX3" fmla="*/ 771964 w 1838325"/>
              <a:gd name="connsiteY3" fmla="*/ 362903 h 1466850"/>
              <a:gd name="connsiteX4" fmla="*/ 736722 w 1838325"/>
              <a:gd name="connsiteY4" fmla="*/ 327660 h 1466850"/>
              <a:gd name="connsiteX5" fmla="*/ 736722 w 1838325"/>
              <a:gd name="connsiteY5" fmla="*/ 31433 h 1466850"/>
              <a:gd name="connsiteX6" fmla="*/ 731007 w 1838325"/>
              <a:gd name="connsiteY6" fmla="*/ 0 h 1466850"/>
              <a:gd name="connsiteX7" fmla="*/ 723387 w 1838325"/>
              <a:gd name="connsiteY7" fmla="*/ 5715 h 1466850"/>
              <a:gd name="connsiteX8" fmla="*/ 714814 w 1838325"/>
              <a:gd name="connsiteY8" fmla="*/ 12383 h 1466850"/>
              <a:gd name="connsiteX9" fmla="*/ 10917 w 1838325"/>
              <a:gd name="connsiteY9" fmla="*/ 715328 h 1466850"/>
              <a:gd name="connsiteX10" fmla="*/ 16632 w 1838325"/>
              <a:gd name="connsiteY10" fmla="*/ 758190 h 1466850"/>
              <a:gd name="connsiteX11" fmla="*/ 705289 w 1838325"/>
              <a:gd name="connsiteY11" fmla="*/ 1446848 h 1466850"/>
              <a:gd name="connsiteX12" fmla="*/ 731959 w 1838325"/>
              <a:gd name="connsiteY12" fmla="*/ 1466850 h 1466850"/>
              <a:gd name="connsiteX13" fmla="*/ 735769 w 1838325"/>
              <a:gd name="connsiteY13" fmla="*/ 1429703 h 1466850"/>
              <a:gd name="connsiteX14" fmla="*/ 734817 w 1838325"/>
              <a:gd name="connsiteY14" fmla="*/ 1151573 h 1466850"/>
              <a:gd name="connsiteX15" fmla="*/ 779584 w 1838325"/>
              <a:gd name="connsiteY15" fmla="*/ 1106805 h 1466850"/>
              <a:gd name="connsiteX16" fmla="*/ 1433952 w 1838325"/>
              <a:gd name="connsiteY16" fmla="*/ 1107758 h 1466850"/>
              <a:gd name="connsiteX17" fmla="*/ 1478719 w 1838325"/>
              <a:gd name="connsiteY17" fmla="*/ 1102995 h 1466850"/>
              <a:gd name="connsiteX18" fmla="*/ 1478719 w 1838325"/>
              <a:gd name="connsiteY18" fmla="*/ 1102995 h 1466850"/>
              <a:gd name="connsiteX19" fmla="*/ 1487292 w 1838325"/>
              <a:gd name="connsiteY19" fmla="*/ 1095375 h 1466850"/>
              <a:gd name="connsiteX20" fmla="*/ 1487292 w 1838325"/>
              <a:gd name="connsiteY20" fmla="*/ 1095375 h 1466850"/>
              <a:gd name="connsiteX21" fmla="*/ 1826382 w 1838325"/>
              <a:gd name="connsiteY21" fmla="*/ 760095 h 1466850"/>
              <a:gd name="connsiteX22" fmla="*/ 1824477 w 1838325"/>
              <a:gd name="connsiteY22" fmla="*/ 707708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8325" h="1466850">
                <a:moveTo>
                  <a:pt x="1824477" y="707708"/>
                </a:moveTo>
                <a:cubicBezTo>
                  <a:pt x="1716844" y="601980"/>
                  <a:pt x="1610164" y="495300"/>
                  <a:pt x="1504437" y="387668"/>
                </a:cubicBezTo>
                <a:cubicBezTo>
                  <a:pt x="1486339" y="369570"/>
                  <a:pt x="1469194" y="361950"/>
                  <a:pt x="1443477" y="361950"/>
                </a:cubicBezTo>
                <a:cubicBezTo>
                  <a:pt x="1219639" y="362903"/>
                  <a:pt x="995802" y="361950"/>
                  <a:pt x="771964" y="362903"/>
                </a:cubicBezTo>
                <a:cubicBezTo>
                  <a:pt x="744342" y="362903"/>
                  <a:pt x="735769" y="355283"/>
                  <a:pt x="736722" y="327660"/>
                </a:cubicBezTo>
                <a:cubicBezTo>
                  <a:pt x="737674" y="228600"/>
                  <a:pt x="737674" y="130493"/>
                  <a:pt x="736722" y="31433"/>
                </a:cubicBezTo>
                <a:cubicBezTo>
                  <a:pt x="736722" y="20955"/>
                  <a:pt x="743389" y="8572"/>
                  <a:pt x="731007" y="0"/>
                </a:cubicBezTo>
                <a:cubicBezTo>
                  <a:pt x="728149" y="1905"/>
                  <a:pt x="726244" y="3810"/>
                  <a:pt x="723387" y="5715"/>
                </a:cubicBezTo>
                <a:cubicBezTo>
                  <a:pt x="720529" y="7620"/>
                  <a:pt x="717672" y="9525"/>
                  <a:pt x="714814" y="12383"/>
                </a:cubicBezTo>
                <a:cubicBezTo>
                  <a:pt x="480499" y="246697"/>
                  <a:pt x="246184" y="481013"/>
                  <a:pt x="10917" y="715328"/>
                </a:cubicBezTo>
                <a:cubicBezTo>
                  <a:pt x="-10038" y="736283"/>
                  <a:pt x="3297" y="744855"/>
                  <a:pt x="16632" y="758190"/>
                </a:cubicBezTo>
                <a:cubicBezTo>
                  <a:pt x="246184" y="987743"/>
                  <a:pt x="475737" y="1217295"/>
                  <a:pt x="705289" y="1446848"/>
                </a:cubicBezTo>
                <a:cubicBezTo>
                  <a:pt x="712909" y="1454468"/>
                  <a:pt x="718624" y="1465898"/>
                  <a:pt x="731959" y="1466850"/>
                </a:cubicBezTo>
                <a:cubicBezTo>
                  <a:pt x="739579" y="1454468"/>
                  <a:pt x="735769" y="1442085"/>
                  <a:pt x="735769" y="1429703"/>
                </a:cubicBezTo>
                <a:cubicBezTo>
                  <a:pt x="735769" y="1337310"/>
                  <a:pt x="737674" y="1243965"/>
                  <a:pt x="734817" y="1151573"/>
                </a:cubicBezTo>
                <a:cubicBezTo>
                  <a:pt x="733864" y="1116330"/>
                  <a:pt x="744342" y="1106805"/>
                  <a:pt x="779584" y="1106805"/>
                </a:cubicBezTo>
                <a:cubicBezTo>
                  <a:pt x="997707" y="1108710"/>
                  <a:pt x="1215829" y="1107758"/>
                  <a:pt x="1433952" y="1107758"/>
                </a:cubicBezTo>
                <a:cubicBezTo>
                  <a:pt x="1449192" y="1107758"/>
                  <a:pt x="1464432" y="1110615"/>
                  <a:pt x="1478719" y="1102995"/>
                </a:cubicBezTo>
                <a:lnTo>
                  <a:pt x="1478719" y="1102995"/>
                </a:lnTo>
                <a:cubicBezTo>
                  <a:pt x="1481577" y="1100138"/>
                  <a:pt x="1484434" y="1098233"/>
                  <a:pt x="1487292" y="1095375"/>
                </a:cubicBezTo>
                <a:cubicBezTo>
                  <a:pt x="1487292" y="1095375"/>
                  <a:pt x="1487292" y="1095375"/>
                  <a:pt x="1487292" y="1095375"/>
                </a:cubicBezTo>
                <a:cubicBezTo>
                  <a:pt x="1599687" y="982980"/>
                  <a:pt x="1712082" y="870585"/>
                  <a:pt x="1826382" y="760095"/>
                </a:cubicBezTo>
                <a:cubicBezTo>
                  <a:pt x="1848289" y="737235"/>
                  <a:pt x="1843527" y="726758"/>
                  <a:pt x="1824477" y="707708"/>
                </a:cubicBezTo>
                <a:close/>
              </a:path>
            </a:pathLst>
          </a:custGeom>
          <a:solidFill>
            <a:schemeClr val="accent2"/>
          </a:solidFill>
          <a:ln w="19050" cap="flat">
            <a:noFill/>
            <a:prstDash val="solid"/>
            <a:miter/>
          </a:ln>
          <a:effectLst/>
        </p:spPr>
        <p:txBody>
          <a:bodyPr rtlCol="0" anchor="ctr"/>
          <a:lstStyle/>
          <a:p>
            <a:endParaRPr lang="en-US"/>
          </a:p>
        </p:txBody>
      </p:sp>
      <p:sp>
        <p:nvSpPr>
          <p:cNvPr id="12" name="Freeform: Shape 11">
            <a:extLst>
              <a:ext uri="{FF2B5EF4-FFF2-40B4-BE49-F238E27FC236}">
                <a16:creationId xmlns:a16="http://schemas.microsoft.com/office/drawing/2014/main" id="{7878E9A3-20AE-4884-9B73-C3091C5E73E7}"/>
              </a:ext>
            </a:extLst>
          </p:cNvPr>
          <p:cNvSpPr/>
          <p:nvPr/>
        </p:nvSpPr>
        <p:spPr>
          <a:xfrm rot="5400000">
            <a:off x="3637288" y="4140477"/>
            <a:ext cx="1627598" cy="1294861"/>
          </a:xfrm>
          <a:custGeom>
            <a:avLst/>
            <a:gdLst>
              <a:gd name="connsiteX0" fmla="*/ 1828932 w 1838325"/>
              <a:gd name="connsiteY0" fmla="*/ 709613 h 1466850"/>
              <a:gd name="connsiteX1" fmla="*/ 1265052 w 1838325"/>
              <a:gd name="connsiteY1" fmla="*/ 146685 h 1466850"/>
              <a:gd name="connsiteX2" fmla="*/ 1121224 w 1838325"/>
              <a:gd name="connsiteY2" fmla="*/ 5715 h 1466850"/>
              <a:gd name="connsiteX3" fmla="*/ 1113604 w 1838325"/>
              <a:gd name="connsiteY3" fmla="*/ 0 h 1466850"/>
              <a:gd name="connsiteX4" fmla="*/ 1107889 w 1838325"/>
              <a:gd name="connsiteY4" fmla="*/ 31432 h 1466850"/>
              <a:gd name="connsiteX5" fmla="*/ 1107889 w 1838325"/>
              <a:gd name="connsiteY5" fmla="*/ 320040 h 1466850"/>
              <a:gd name="connsiteX6" fmla="*/ 1065027 w 1838325"/>
              <a:gd name="connsiteY6" fmla="*/ 362903 h 1466850"/>
              <a:gd name="connsiteX7" fmla="*/ 396372 w 1838325"/>
              <a:gd name="connsiteY7" fmla="*/ 361950 h 1466850"/>
              <a:gd name="connsiteX8" fmla="*/ 351604 w 1838325"/>
              <a:gd name="connsiteY8" fmla="*/ 375285 h 1466850"/>
              <a:gd name="connsiteX9" fmla="*/ 9657 w 1838325"/>
              <a:gd name="connsiteY9" fmla="*/ 717232 h 1466850"/>
              <a:gd name="connsiteX10" fmla="*/ 7752 w 1838325"/>
              <a:gd name="connsiteY10" fmla="*/ 748665 h 1466850"/>
              <a:gd name="connsiteX11" fmla="*/ 356367 w 1838325"/>
              <a:gd name="connsiteY11" fmla="*/ 1094423 h 1466850"/>
              <a:gd name="connsiteX12" fmla="*/ 364939 w 1838325"/>
              <a:gd name="connsiteY12" fmla="*/ 1102043 h 1466850"/>
              <a:gd name="connsiteX13" fmla="*/ 364939 w 1838325"/>
              <a:gd name="connsiteY13" fmla="*/ 1102043 h 1466850"/>
              <a:gd name="connsiteX14" fmla="*/ 409707 w 1838325"/>
              <a:gd name="connsiteY14" fmla="*/ 1106805 h 1466850"/>
              <a:gd name="connsiteX15" fmla="*/ 1066932 w 1838325"/>
              <a:gd name="connsiteY15" fmla="*/ 1105853 h 1466850"/>
              <a:gd name="connsiteX16" fmla="*/ 1107889 w 1838325"/>
              <a:gd name="connsiteY16" fmla="*/ 1146810 h 1466850"/>
              <a:gd name="connsiteX17" fmla="*/ 1107889 w 1838325"/>
              <a:gd name="connsiteY17" fmla="*/ 1431607 h 1466850"/>
              <a:gd name="connsiteX18" fmla="*/ 1115509 w 1838325"/>
              <a:gd name="connsiteY18" fmla="*/ 1467803 h 1466850"/>
              <a:gd name="connsiteX19" fmla="*/ 1128844 w 1838325"/>
              <a:gd name="connsiteY19" fmla="*/ 1455420 h 1466850"/>
              <a:gd name="connsiteX20" fmla="*/ 1832742 w 1838325"/>
              <a:gd name="connsiteY20" fmla="*/ 752475 h 1466850"/>
              <a:gd name="connsiteX21" fmla="*/ 1828932 w 1838325"/>
              <a:gd name="connsiteY21" fmla="*/ 709613 h 1466850"/>
              <a:gd name="connsiteX22" fmla="*/ 1082172 w 1838325"/>
              <a:gd name="connsiteY22" fmla="*/ 1093470 h 1466850"/>
              <a:gd name="connsiteX23" fmla="*/ 1082172 w 1838325"/>
              <a:gd name="connsiteY23" fmla="*/ 1093470 h 1466850"/>
              <a:gd name="connsiteX24" fmla="*/ 1082172 w 1838325"/>
              <a:gd name="connsiteY24" fmla="*/ 1093470 h 1466850"/>
              <a:gd name="connsiteX25" fmla="*/ 1122177 w 1838325"/>
              <a:gd name="connsiteY25" fmla="*/ 328613 h 1466850"/>
              <a:gd name="connsiteX26" fmla="*/ 1122177 w 1838325"/>
              <a:gd name="connsiteY26" fmla="*/ 327660 h 1466850"/>
              <a:gd name="connsiteX27" fmla="*/ 1122177 w 1838325"/>
              <a:gd name="connsiteY27" fmla="*/ 328613 h 1466850"/>
              <a:gd name="connsiteX0" fmla="*/ 1828932 w 1844979"/>
              <a:gd name="connsiteY0" fmla="*/ 709613 h 1467803"/>
              <a:gd name="connsiteX1" fmla="*/ 1265052 w 1844979"/>
              <a:gd name="connsiteY1" fmla="*/ 146685 h 1467803"/>
              <a:gd name="connsiteX2" fmla="*/ 1121224 w 1844979"/>
              <a:gd name="connsiteY2" fmla="*/ 5715 h 1467803"/>
              <a:gd name="connsiteX3" fmla="*/ 1113604 w 1844979"/>
              <a:gd name="connsiteY3" fmla="*/ 0 h 1467803"/>
              <a:gd name="connsiteX4" fmla="*/ 1107889 w 1844979"/>
              <a:gd name="connsiteY4" fmla="*/ 31432 h 1467803"/>
              <a:gd name="connsiteX5" fmla="*/ 1107889 w 1844979"/>
              <a:gd name="connsiteY5" fmla="*/ 320040 h 1467803"/>
              <a:gd name="connsiteX6" fmla="*/ 1065027 w 1844979"/>
              <a:gd name="connsiteY6" fmla="*/ 362903 h 1467803"/>
              <a:gd name="connsiteX7" fmla="*/ 396372 w 1844979"/>
              <a:gd name="connsiteY7" fmla="*/ 361950 h 1467803"/>
              <a:gd name="connsiteX8" fmla="*/ 351604 w 1844979"/>
              <a:gd name="connsiteY8" fmla="*/ 375285 h 1467803"/>
              <a:gd name="connsiteX9" fmla="*/ 9657 w 1844979"/>
              <a:gd name="connsiteY9" fmla="*/ 717232 h 1467803"/>
              <a:gd name="connsiteX10" fmla="*/ 7752 w 1844979"/>
              <a:gd name="connsiteY10" fmla="*/ 748665 h 1467803"/>
              <a:gd name="connsiteX11" fmla="*/ 356367 w 1844979"/>
              <a:gd name="connsiteY11" fmla="*/ 1094423 h 1467803"/>
              <a:gd name="connsiteX12" fmla="*/ 364939 w 1844979"/>
              <a:gd name="connsiteY12" fmla="*/ 1102043 h 1467803"/>
              <a:gd name="connsiteX13" fmla="*/ 364939 w 1844979"/>
              <a:gd name="connsiteY13" fmla="*/ 1102043 h 1467803"/>
              <a:gd name="connsiteX14" fmla="*/ 409707 w 1844979"/>
              <a:gd name="connsiteY14" fmla="*/ 1106805 h 1467803"/>
              <a:gd name="connsiteX15" fmla="*/ 1066932 w 1844979"/>
              <a:gd name="connsiteY15" fmla="*/ 1105853 h 1467803"/>
              <a:gd name="connsiteX16" fmla="*/ 1107889 w 1844979"/>
              <a:gd name="connsiteY16" fmla="*/ 1146810 h 1467803"/>
              <a:gd name="connsiteX17" fmla="*/ 1107889 w 1844979"/>
              <a:gd name="connsiteY17" fmla="*/ 1431607 h 1467803"/>
              <a:gd name="connsiteX18" fmla="*/ 1115509 w 1844979"/>
              <a:gd name="connsiteY18" fmla="*/ 1467803 h 1467803"/>
              <a:gd name="connsiteX19" fmla="*/ 1128844 w 1844979"/>
              <a:gd name="connsiteY19" fmla="*/ 1455420 h 1467803"/>
              <a:gd name="connsiteX20" fmla="*/ 1832742 w 1844979"/>
              <a:gd name="connsiteY20" fmla="*/ 752475 h 1467803"/>
              <a:gd name="connsiteX21" fmla="*/ 1828932 w 1844979"/>
              <a:gd name="connsiteY21" fmla="*/ 709613 h 1467803"/>
              <a:gd name="connsiteX22" fmla="*/ 1122177 w 1844979"/>
              <a:gd name="connsiteY22" fmla="*/ 328613 h 1467803"/>
              <a:gd name="connsiteX23" fmla="*/ 1122177 w 1844979"/>
              <a:gd name="connsiteY23" fmla="*/ 327660 h 1467803"/>
              <a:gd name="connsiteX24" fmla="*/ 1122177 w 1844979"/>
              <a:gd name="connsiteY24" fmla="*/ 328613 h 1467803"/>
              <a:gd name="connsiteX0" fmla="*/ 1828932 w 1844979"/>
              <a:gd name="connsiteY0" fmla="*/ 709613 h 1467803"/>
              <a:gd name="connsiteX1" fmla="*/ 1265052 w 1844979"/>
              <a:gd name="connsiteY1" fmla="*/ 146685 h 1467803"/>
              <a:gd name="connsiteX2" fmla="*/ 1121224 w 1844979"/>
              <a:gd name="connsiteY2" fmla="*/ 5715 h 1467803"/>
              <a:gd name="connsiteX3" fmla="*/ 1113604 w 1844979"/>
              <a:gd name="connsiteY3" fmla="*/ 0 h 1467803"/>
              <a:gd name="connsiteX4" fmla="*/ 1107889 w 1844979"/>
              <a:gd name="connsiteY4" fmla="*/ 31432 h 1467803"/>
              <a:gd name="connsiteX5" fmla="*/ 1107889 w 1844979"/>
              <a:gd name="connsiteY5" fmla="*/ 320040 h 1467803"/>
              <a:gd name="connsiteX6" fmla="*/ 1065027 w 1844979"/>
              <a:gd name="connsiteY6" fmla="*/ 362903 h 1467803"/>
              <a:gd name="connsiteX7" fmla="*/ 396372 w 1844979"/>
              <a:gd name="connsiteY7" fmla="*/ 361950 h 1467803"/>
              <a:gd name="connsiteX8" fmla="*/ 351604 w 1844979"/>
              <a:gd name="connsiteY8" fmla="*/ 375285 h 1467803"/>
              <a:gd name="connsiteX9" fmla="*/ 9657 w 1844979"/>
              <a:gd name="connsiteY9" fmla="*/ 717232 h 1467803"/>
              <a:gd name="connsiteX10" fmla="*/ 7752 w 1844979"/>
              <a:gd name="connsiteY10" fmla="*/ 748665 h 1467803"/>
              <a:gd name="connsiteX11" fmla="*/ 356367 w 1844979"/>
              <a:gd name="connsiteY11" fmla="*/ 1094423 h 1467803"/>
              <a:gd name="connsiteX12" fmla="*/ 364939 w 1844979"/>
              <a:gd name="connsiteY12" fmla="*/ 1102043 h 1467803"/>
              <a:gd name="connsiteX13" fmla="*/ 364939 w 1844979"/>
              <a:gd name="connsiteY13" fmla="*/ 1102043 h 1467803"/>
              <a:gd name="connsiteX14" fmla="*/ 409707 w 1844979"/>
              <a:gd name="connsiteY14" fmla="*/ 1106805 h 1467803"/>
              <a:gd name="connsiteX15" fmla="*/ 1066932 w 1844979"/>
              <a:gd name="connsiteY15" fmla="*/ 1105853 h 1467803"/>
              <a:gd name="connsiteX16" fmla="*/ 1107889 w 1844979"/>
              <a:gd name="connsiteY16" fmla="*/ 1146810 h 1467803"/>
              <a:gd name="connsiteX17" fmla="*/ 1107889 w 1844979"/>
              <a:gd name="connsiteY17" fmla="*/ 1431607 h 1467803"/>
              <a:gd name="connsiteX18" fmla="*/ 1115509 w 1844979"/>
              <a:gd name="connsiteY18" fmla="*/ 1467803 h 1467803"/>
              <a:gd name="connsiteX19" fmla="*/ 1128844 w 1844979"/>
              <a:gd name="connsiteY19" fmla="*/ 1455420 h 1467803"/>
              <a:gd name="connsiteX20" fmla="*/ 1832742 w 1844979"/>
              <a:gd name="connsiteY20" fmla="*/ 752475 h 1467803"/>
              <a:gd name="connsiteX21" fmla="*/ 1828932 w 1844979"/>
              <a:gd name="connsiteY21" fmla="*/ 709613 h 1467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979" h="1467803">
                <a:moveTo>
                  <a:pt x="1828932" y="709613"/>
                </a:moveTo>
                <a:lnTo>
                  <a:pt x="1265052" y="146685"/>
                </a:lnTo>
                <a:cubicBezTo>
                  <a:pt x="1217427" y="99060"/>
                  <a:pt x="1168849" y="52388"/>
                  <a:pt x="1121224" y="5715"/>
                </a:cubicBezTo>
                <a:cubicBezTo>
                  <a:pt x="1118367" y="3810"/>
                  <a:pt x="1116462" y="1905"/>
                  <a:pt x="1113604" y="0"/>
                </a:cubicBezTo>
                <a:cubicBezTo>
                  <a:pt x="1102174" y="8572"/>
                  <a:pt x="1107889" y="20955"/>
                  <a:pt x="1107889" y="31432"/>
                </a:cubicBezTo>
                <a:cubicBezTo>
                  <a:pt x="1106937" y="127635"/>
                  <a:pt x="1105984" y="223838"/>
                  <a:pt x="1107889" y="320040"/>
                </a:cubicBezTo>
                <a:cubicBezTo>
                  <a:pt x="1108842" y="354330"/>
                  <a:pt x="1098364" y="362903"/>
                  <a:pt x="1065027" y="362903"/>
                </a:cubicBezTo>
                <a:lnTo>
                  <a:pt x="396372" y="361950"/>
                </a:lnTo>
                <a:cubicBezTo>
                  <a:pt x="380179" y="361950"/>
                  <a:pt x="364939" y="360997"/>
                  <a:pt x="351604" y="375285"/>
                </a:cubicBezTo>
                <a:lnTo>
                  <a:pt x="9657" y="717232"/>
                </a:lnTo>
                <a:cubicBezTo>
                  <a:pt x="-821" y="727710"/>
                  <a:pt x="-4631" y="736282"/>
                  <a:pt x="7752" y="748665"/>
                </a:cubicBezTo>
                <a:lnTo>
                  <a:pt x="356367" y="1094423"/>
                </a:lnTo>
                <a:cubicBezTo>
                  <a:pt x="359224" y="1097280"/>
                  <a:pt x="362082" y="1099185"/>
                  <a:pt x="364939" y="1102043"/>
                </a:cubicBezTo>
                <a:lnTo>
                  <a:pt x="364939" y="1102043"/>
                </a:lnTo>
                <a:cubicBezTo>
                  <a:pt x="379227" y="1109663"/>
                  <a:pt x="394467" y="1106805"/>
                  <a:pt x="409707" y="1106805"/>
                </a:cubicBezTo>
                <a:lnTo>
                  <a:pt x="1066932" y="1105853"/>
                </a:lnTo>
                <a:cubicBezTo>
                  <a:pt x="1099317" y="1105853"/>
                  <a:pt x="1108842" y="1115378"/>
                  <a:pt x="1107889" y="1146810"/>
                </a:cubicBezTo>
                <a:cubicBezTo>
                  <a:pt x="1105984" y="1242060"/>
                  <a:pt x="1106937" y="1337310"/>
                  <a:pt x="1107889" y="1431607"/>
                </a:cubicBezTo>
                <a:cubicBezTo>
                  <a:pt x="1107889" y="1443038"/>
                  <a:pt x="1103127" y="1456373"/>
                  <a:pt x="1115509" y="1467803"/>
                </a:cubicBezTo>
                <a:cubicBezTo>
                  <a:pt x="1121224" y="1463040"/>
                  <a:pt x="1125034" y="1459230"/>
                  <a:pt x="1128844" y="1455420"/>
                </a:cubicBezTo>
                <a:lnTo>
                  <a:pt x="1832742" y="752475"/>
                </a:lnTo>
                <a:cubicBezTo>
                  <a:pt x="1854649" y="732472"/>
                  <a:pt x="1843219" y="722947"/>
                  <a:pt x="1828932" y="709613"/>
                </a:cubicBezTo>
                <a:close/>
              </a:path>
            </a:pathLst>
          </a:custGeom>
          <a:solidFill>
            <a:schemeClr val="accent6"/>
          </a:solidFill>
          <a:ln w="19050" cap="flat">
            <a:noFill/>
            <a:prstDash val="solid"/>
            <a:miter/>
          </a:ln>
          <a:effectLst/>
        </p:spPr>
        <p:txBody>
          <a:bodyPr rtlCol="0" anchor="ctr"/>
          <a:lstStyle/>
          <a:p>
            <a:endParaRPr lang="en-US"/>
          </a:p>
        </p:txBody>
      </p:sp>
      <p:sp>
        <p:nvSpPr>
          <p:cNvPr id="13" name="Freeform: Shape 12">
            <a:extLst>
              <a:ext uri="{FF2B5EF4-FFF2-40B4-BE49-F238E27FC236}">
                <a16:creationId xmlns:a16="http://schemas.microsoft.com/office/drawing/2014/main" id="{035D5694-9947-4BFD-B14E-13307E039509}"/>
              </a:ext>
            </a:extLst>
          </p:cNvPr>
          <p:cNvSpPr/>
          <p:nvPr/>
        </p:nvSpPr>
        <p:spPr>
          <a:xfrm rot="5400000">
            <a:off x="5775678" y="2656051"/>
            <a:ext cx="1285618" cy="3260259"/>
          </a:xfrm>
          <a:custGeom>
            <a:avLst/>
            <a:gdLst>
              <a:gd name="connsiteX0" fmla="*/ 1455653 w 1457325"/>
              <a:gd name="connsiteY0" fmla="*/ 718661 h 3695700"/>
              <a:gd name="connsiteX1" fmla="*/ 1435651 w 1457325"/>
              <a:gd name="connsiteY1" fmla="*/ 694849 h 3695700"/>
              <a:gd name="connsiteX2" fmla="*/ 757471 w 1457325"/>
              <a:gd name="connsiteY2" fmla="*/ 15716 h 3695700"/>
              <a:gd name="connsiteX3" fmla="*/ 706036 w 1457325"/>
              <a:gd name="connsiteY3" fmla="*/ 15716 h 3695700"/>
              <a:gd name="connsiteX4" fmla="*/ 27856 w 1457325"/>
              <a:gd name="connsiteY4" fmla="*/ 694849 h 3695700"/>
              <a:gd name="connsiteX5" fmla="*/ 7853 w 1457325"/>
              <a:gd name="connsiteY5" fmla="*/ 718661 h 3695700"/>
              <a:gd name="connsiteX6" fmla="*/ 20236 w 1457325"/>
              <a:gd name="connsiteY6" fmla="*/ 732949 h 3695700"/>
              <a:gd name="connsiteX7" fmla="*/ 362183 w 1457325"/>
              <a:gd name="connsiteY7" fmla="*/ 732949 h 3695700"/>
              <a:gd name="connsiteX8" fmla="*/ 361231 w 1457325"/>
              <a:gd name="connsiteY8" fmla="*/ 3313271 h 3695700"/>
              <a:gd name="connsiteX9" fmla="*/ 368851 w 1457325"/>
              <a:gd name="connsiteY9" fmla="*/ 3345656 h 3695700"/>
              <a:gd name="connsiteX10" fmla="*/ 494581 w 1457325"/>
              <a:gd name="connsiteY10" fmla="*/ 3470434 h 3695700"/>
              <a:gd name="connsiteX11" fmla="*/ 713656 w 1457325"/>
              <a:gd name="connsiteY11" fmla="*/ 3689509 h 3695700"/>
              <a:gd name="connsiteX12" fmla="*/ 746993 w 1457325"/>
              <a:gd name="connsiteY12" fmla="*/ 3693319 h 3695700"/>
              <a:gd name="connsiteX13" fmla="*/ 1094656 w 1457325"/>
              <a:gd name="connsiteY13" fmla="*/ 3338989 h 3695700"/>
              <a:gd name="connsiteX14" fmla="*/ 1102276 w 1457325"/>
              <a:gd name="connsiteY14" fmla="*/ 3297079 h 3695700"/>
              <a:gd name="connsiteX15" fmla="*/ 1102276 w 1457325"/>
              <a:gd name="connsiteY15" fmla="*/ 2239804 h 3695700"/>
              <a:gd name="connsiteX16" fmla="*/ 1101323 w 1457325"/>
              <a:gd name="connsiteY16" fmla="*/ 733901 h 3695700"/>
              <a:gd name="connsiteX17" fmla="*/ 1440413 w 1457325"/>
              <a:gd name="connsiteY17" fmla="*/ 734854 h 3695700"/>
              <a:gd name="connsiteX18" fmla="*/ 1460416 w 1457325"/>
              <a:gd name="connsiteY18" fmla="*/ 732949 h 3695700"/>
              <a:gd name="connsiteX19" fmla="*/ 1455653 w 1457325"/>
              <a:gd name="connsiteY19" fmla="*/ 718661 h 3695700"/>
              <a:gd name="connsiteX20" fmla="*/ 1101323 w 1457325"/>
              <a:gd name="connsiteY20" fmla="*/ 731996 h 3695700"/>
              <a:gd name="connsiteX21" fmla="*/ 1105133 w 1457325"/>
              <a:gd name="connsiteY21" fmla="*/ 730091 h 3695700"/>
              <a:gd name="connsiteX22" fmla="*/ 1101323 w 1457325"/>
              <a:gd name="connsiteY22" fmla="*/ 731996 h 3695700"/>
              <a:gd name="connsiteX23" fmla="*/ 1101323 w 1457325"/>
              <a:gd name="connsiteY23" fmla="*/ 731996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57325" h="3695700">
                <a:moveTo>
                  <a:pt x="1455653" y="718661"/>
                </a:moveTo>
                <a:cubicBezTo>
                  <a:pt x="1448986" y="711041"/>
                  <a:pt x="1442318" y="702469"/>
                  <a:pt x="1435651" y="694849"/>
                </a:cubicBezTo>
                <a:cubicBezTo>
                  <a:pt x="1209908" y="468154"/>
                  <a:pt x="983213" y="242411"/>
                  <a:pt x="757471" y="15716"/>
                </a:cubicBezTo>
                <a:cubicBezTo>
                  <a:pt x="737468" y="-5239"/>
                  <a:pt x="726991" y="-5239"/>
                  <a:pt x="706036" y="15716"/>
                </a:cubicBezTo>
                <a:cubicBezTo>
                  <a:pt x="480293" y="242411"/>
                  <a:pt x="253598" y="468154"/>
                  <a:pt x="27856" y="694849"/>
                </a:cubicBezTo>
                <a:cubicBezTo>
                  <a:pt x="20236" y="702469"/>
                  <a:pt x="14521" y="710089"/>
                  <a:pt x="7853" y="718661"/>
                </a:cubicBezTo>
                <a:cubicBezTo>
                  <a:pt x="-14054" y="745331"/>
                  <a:pt x="16426" y="732949"/>
                  <a:pt x="20236" y="732949"/>
                </a:cubicBezTo>
                <a:cubicBezTo>
                  <a:pt x="134536" y="733901"/>
                  <a:pt x="247883" y="732949"/>
                  <a:pt x="362183" y="732949"/>
                </a:cubicBezTo>
                <a:cubicBezTo>
                  <a:pt x="362183" y="1593056"/>
                  <a:pt x="361231" y="2453164"/>
                  <a:pt x="361231" y="3313271"/>
                </a:cubicBezTo>
                <a:cubicBezTo>
                  <a:pt x="361231" y="3324701"/>
                  <a:pt x="357421" y="3337084"/>
                  <a:pt x="368851" y="3345656"/>
                </a:cubicBezTo>
                <a:cubicBezTo>
                  <a:pt x="407903" y="3390424"/>
                  <a:pt x="452671" y="3428524"/>
                  <a:pt x="494581" y="3470434"/>
                </a:cubicBezTo>
                <a:cubicBezTo>
                  <a:pt x="567923" y="3542824"/>
                  <a:pt x="640313" y="3616166"/>
                  <a:pt x="713656" y="3689509"/>
                </a:cubicBezTo>
                <a:cubicBezTo>
                  <a:pt x="724133" y="3699986"/>
                  <a:pt x="731753" y="3709511"/>
                  <a:pt x="746993" y="3693319"/>
                </a:cubicBezTo>
                <a:cubicBezTo>
                  <a:pt x="863198" y="3575209"/>
                  <a:pt x="981308" y="3459956"/>
                  <a:pt x="1094656" y="3338989"/>
                </a:cubicBezTo>
                <a:cubicBezTo>
                  <a:pt x="1108943" y="3326606"/>
                  <a:pt x="1102276" y="3310414"/>
                  <a:pt x="1102276" y="3297079"/>
                </a:cubicBezTo>
                <a:cubicBezTo>
                  <a:pt x="1102276" y="2944654"/>
                  <a:pt x="1102276" y="2592229"/>
                  <a:pt x="1102276" y="2239804"/>
                </a:cubicBezTo>
                <a:cubicBezTo>
                  <a:pt x="1102276" y="1737836"/>
                  <a:pt x="1102276" y="1235869"/>
                  <a:pt x="1101323" y="733901"/>
                </a:cubicBezTo>
                <a:cubicBezTo>
                  <a:pt x="1214671" y="733901"/>
                  <a:pt x="1327066" y="733901"/>
                  <a:pt x="1440413" y="734854"/>
                </a:cubicBezTo>
                <a:cubicBezTo>
                  <a:pt x="1447081" y="734854"/>
                  <a:pt x="1455653" y="736759"/>
                  <a:pt x="1460416" y="732949"/>
                </a:cubicBezTo>
                <a:cubicBezTo>
                  <a:pt x="1471846" y="724376"/>
                  <a:pt x="1458511" y="722471"/>
                  <a:pt x="1455653" y="718661"/>
                </a:cubicBezTo>
                <a:close/>
                <a:moveTo>
                  <a:pt x="1101323" y="731996"/>
                </a:moveTo>
                <a:cubicBezTo>
                  <a:pt x="1102276" y="731044"/>
                  <a:pt x="1104181" y="730091"/>
                  <a:pt x="1105133" y="730091"/>
                </a:cubicBezTo>
                <a:cubicBezTo>
                  <a:pt x="1104181" y="731044"/>
                  <a:pt x="1102276" y="731044"/>
                  <a:pt x="1101323" y="731996"/>
                </a:cubicBezTo>
                <a:cubicBezTo>
                  <a:pt x="1101323" y="731996"/>
                  <a:pt x="1101323" y="731996"/>
                  <a:pt x="1101323" y="731996"/>
                </a:cubicBezTo>
                <a:close/>
              </a:path>
            </a:pathLst>
          </a:custGeom>
          <a:solidFill>
            <a:schemeClr val="accent1"/>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lt1"/>
              </a:solidFill>
              <a:cs typeface="Arial" pitchFamily="34" charset="0"/>
            </a:endParaRPr>
          </a:p>
        </p:txBody>
      </p:sp>
      <p:sp>
        <p:nvSpPr>
          <p:cNvPr id="15" name="TextBox 14">
            <a:extLst>
              <a:ext uri="{FF2B5EF4-FFF2-40B4-BE49-F238E27FC236}">
                <a16:creationId xmlns:a16="http://schemas.microsoft.com/office/drawing/2014/main" id="{40BF9A64-1C86-40B9-AFB8-2B5E7C229084}"/>
              </a:ext>
            </a:extLst>
          </p:cNvPr>
          <p:cNvSpPr txBox="1"/>
          <p:nvPr/>
        </p:nvSpPr>
        <p:spPr>
          <a:xfrm>
            <a:off x="1722573" y="1515780"/>
            <a:ext cx="3731191" cy="738664"/>
          </a:xfrm>
          <a:prstGeom prst="rect">
            <a:avLst/>
          </a:prstGeom>
          <a:noFill/>
        </p:spPr>
        <p:txBody>
          <a:bodyPr wrap="square" rtlCol="0" anchor="ctr">
            <a:spAutoFit/>
          </a:bodyPr>
          <a:lstStyle/>
          <a:p>
            <a:pPr algn="ctr"/>
            <a:r>
              <a:rPr lang="fr-FR" sz="1400" b="1" i="0" dirty="0">
                <a:solidFill>
                  <a:srgbClr val="000000"/>
                </a:solidFill>
                <a:effectLst/>
                <a:latin typeface="Helvetica Neue"/>
              </a:rPr>
              <a:t>Traiter les valeurs manquantes des colonnes numériques par l'imputation par la moyenne</a:t>
            </a:r>
          </a:p>
        </p:txBody>
      </p:sp>
      <p:sp>
        <p:nvSpPr>
          <p:cNvPr id="24" name="Freeform: Shape 23">
            <a:extLst>
              <a:ext uri="{FF2B5EF4-FFF2-40B4-BE49-F238E27FC236}">
                <a16:creationId xmlns:a16="http://schemas.microsoft.com/office/drawing/2014/main" id="{9A369F01-FE2C-4A37-9969-36C08371507C}"/>
              </a:ext>
            </a:extLst>
          </p:cNvPr>
          <p:cNvSpPr/>
          <p:nvPr/>
        </p:nvSpPr>
        <p:spPr>
          <a:xfrm>
            <a:off x="6147528" y="3109554"/>
            <a:ext cx="1117182" cy="864722"/>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04076 w 1180071"/>
              <a:gd name="connsiteY25" fmla="*/ 50816 h 913398"/>
              <a:gd name="connsiteX26" fmla="*/ 944140 w 1180071"/>
              <a:gd name="connsiteY26" fmla="*/ 90880 h 913398"/>
              <a:gd name="connsiteX27" fmla="*/ 943551 w 1180071"/>
              <a:gd name="connsiteY27" fmla="*/ 199878 h 913398"/>
              <a:gd name="connsiteX28" fmla="*/ 976545 w 1180071"/>
              <a:gd name="connsiteY28" fmla="*/ 262330 h 913398"/>
              <a:gd name="connsiteX29" fmla="*/ 1144460 w 1180071"/>
              <a:gd name="connsiteY29" fmla="*/ 381933 h 913398"/>
              <a:gd name="connsiteX30" fmla="*/ 1179810 w 1180071"/>
              <a:gd name="connsiteY30" fmla="*/ 429656 h 913398"/>
              <a:gd name="connsiteX31" fmla="*/ 1155065 w 1180071"/>
              <a:gd name="connsiteY31" fmla="*/ 482682 h 913398"/>
              <a:gd name="connsiteX32" fmla="*/ 1079651 w 1180071"/>
              <a:gd name="connsiteY32" fmla="*/ 482682 h 913398"/>
              <a:gd name="connsiteX33" fmla="*/ 978902 w 1180071"/>
              <a:gd name="connsiteY33" fmla="*/ 411392 h 913398"/>
              <a:gd name="connsiteX34" fmla="*/ 949443 w 1180071"/>
              <a:gd name="connsiteY34" fmla="*/ 395484 h 913398"/>
              <a:gd name="connsiteX35" fmla="*/ 944140 w 1180071"/>
              <a:gd name="connsiteY35" fmla="*/ 427888 h 913398"/>
              <a:gd name="connsiteX36" fmla="*/ 944140 w 1180071"/>
              <a:gd name="connsiteY36"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4140 w 1180071"/>
              <a:gd name="connsiteY25" fmla="*/ 90880 h 913398"/>
              <a:gd name="connsiteX26" fmla="*/ 943551 w 1180071"/>
              <a:gd name="connsiteY26" fmla="*/ 199878 h 913398"/>
              <a:gd name="connsiteX27" fmla="*/ 976545 w 1180071"/>
              <a:gd name="connsiteY27" fmla="*/ 262330 h 913398"/>
              <a:gd name="connsiteX28" fmla="*/ 1144460 w 1180071"/>
              <a:gd name="connsiteY28" fmla="*/ 381933 h 913398"/>
              <a:gd name="connsiteX29" fmla="*/ 1179810 w 1180071"/>
              <a:gd name="connsiteY29" fmla="*/ 429656 h 913398"/>
              <a:gd name="connsiteX30" fmla="*/ 1155065 w 1180071"/>
              <a:gd name="connsiteY30" fmla="*/ 482682 h 913398"/>
              <a:gd name="connsiteX31" fmla="*/ 1079651 w 1180071"/>
              <a:gd name="connsiteY31" fmla="*/ 482682 h 913398"/>
              <a:gd name="connsiteX32" fmla="*/ 978902 w 1180071"/>
              <a:gd name="connsiteY32" fmla="*/ 411392 h 913398"/>
              <a:gd name="connsiteX33" fmla="*/ 949443 w 1180071"/>
              <a:gd name="connsiteY33" fmla="*/ 395484 h 913398"/>
              <a:gd name="connsiteX34" fmla="*/ 944140 w 1180071"/>
              <a:gd name="connsiteY34" fmla="*/ 427888 h 913398"/>
              <a:gd name="connsiteX35" fmla="*/ 944140 w 1180071"/>
              <a:gd name="connsiteY35"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3551 w 1180071"/>
              <a:gd name="connsiteY25" fmla="*/ 199878 h 913398"/>
              <a:gd name="connsiteX26" fmla="*/ 976545 w 1180071"/>
              <a:gd name="connsiteY26" fmla="*/ 262330 h 913398"/>
              <a:gd name="connsiteX27" fmla="*/ 1144460 w 1180071"/>
              <a:gd name="connsiteY27" fmla="*/ 381933 h 913398"/>
              <a:gd name="connsiteX28" fmla="*/ 1179810 w 1180071"/>
              <a:gd name="connsiteY28" fmla="*/ 429656 h 913398"/>
              <a:gd name="connsiteX29" fmla="*/ 1155065 w 1180071"/>
              <a:gd name="connsiteY29" fmla="*/ 482682 h 913398"/>
              <a:gd name="connsiteX30" fmla="*/ 1079651 w 1180071"/>
              <a:gd name="connsiteY30" fmla="*/ 482682 h 913398"/>
              <a:gd name="connsiteX31" fmla="*/ 978902 w 1180071"/>
              <a:gd name="connsiteY31" fmla="*/ 411392 h 913398"/>
              <a:gd name="connsiteX32" fmla="*/ 949443 w 1180071"/>
              <a:gd name="connsiteY32" fmla="*/ 395484 h 913398"/>
              <a:gd name="connsiteX33" fmla="*/ 944140 w 1180071"/>
              <a:gd name="connsiteY33" fmla="*/ 427888 h 913398"/>
              <a:gd name="connsiteX34" fmla="*/ 944140 w 1180071"/>
              <a:gd name="connsiteY34"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76545 w 1180071"/>
              <a:gd name="connsiteY25" fmla="*/ 262330 h 913398"/>
              <a:gd name="connsiteX26" fmla="*/ 1144460 w 1180071"/>
              <a:gd name="connsiteY26" fmla="*/ 381933 h 913398"/>
              <a:gd name="connsiteX27" fmla="*/ 1179810 w 1180071"/>
              <a:gd name="connsiteY27" fmla="*/ 429656 h 913398"/>
              <a:gd name="connsiteX28" fmla="*/ 1155065 w 1180071"/>
              <a:gd name="connsiteY28" fmla="*/ 482682 h 913398"/>
              <a:gd name="connsiteX29" fmla="*/ 1079651 w 1180071"/>
              <a:gd name="connsiteY29" fmla="*/ 482682 h 913398"/>
              <a:gd name="connsiteX30" fmla="*/ 978902 w 1180071"/>
              <a:gd name="connsiteY30" fmla="*/ 411392 h 913398"/>
              <a:gd name="connsiteX31" fmla="*/ 949443 w 1180071"/>
              <a:gd name="connsiteY31" fmla="*/ 395484 h 913398"/>
              <a:gd name="connsiteX32" fmla="*/ 944140 w 1180071"/>
              <a:gd name="connsiteY32" fmla="*/ 427888 h 913398"/>
              <a:gd name="connsiteX33" fmla="*/ 944140 w 1180071"/>
              <a:gd name="connsiteY33"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976545 w 1180071"/>
              <a:gd name="connsiteY24" fmla="*/ 262330 h 913398"/>
              <a:gd name="connsiteX25" fmla="*/ 1144460 w 1180071"/>
              <a:gd name="connsiteY25" fmla="*/ 381933 h 913398"/>
              <a:gd name="connsiteX26" fmla="*/ 1179810 w 1180071"/>
              <a:gd name="connsiteY26" fmla="*/ 429656 h 913398"/>
              <a:gd name="connsiteX27" fmla="*/ 1155065 w 1180071"/>
              <a:gd name="connsiteY27" fmla="*/ 482682 h 913398"/>
              <a:gd name="connsiteX28" fmla="*/ 1079651 w 1180071"/>
              <a:gd name="connsiteY28" fmla="*/ 482682 h 913398"/>
              <a:gd name="connsiteX29" fmla="*/ 978902 w 1180071"/>
              <a:gd name="connsiteY29" fmla="*/ 411392 h 913398"/>
              <a:gd name="connsiteX30" fmla="*/ 949443 w 1180071"/>
              <a:gd name="connsiteY30" fmla="*/ 395484 h 913398"/>
              <a:gd name="connsiteX31" fmla="*/ 944140 w 1180071"/>
              <a:gd name="connsiteY31" fmla="*/ 427888 h 913398"/>
              <a:gd name="connsiteX32" fmla="*/ 944140 w 1180071"/>
              <a:gd name="connsiteY32"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976545 w 1180071"/>
              <a:gd name="connsiteY23" fmla="*/ 262330 h 913398"/>
              <a:gd name="connsiteX24" fmla="*/ 1144460 w 1180071"/>
              <a:gd name="connsiteY24" fmla="*/ 381933 h 913398"/>
              <a:gd name="connsiteX25" fmla="*/ 1179810 w 1180071"/>
              <a:gd name="connsiteY25" fmla="*/ 429656 h 913398"/>
              <a:gd name="connsiteX26" fmla="*/ 1155065 w 1180071"/>
              <a:gd name="connsiteY26" fmla="*/ 482682 h 913398"/>
              <a:gd name="connsiteX27" fmla="*/ 1079651 w 1180071"/>
              <a:gd name="connsiteY27" fmla="*/ 482682 h 913398"/>
              <a:gd name="connsiteX28" fmla="*/ 978902 w 1180071"/>
              <a:gd name="connsiteY28" fmla="*/ 411392 h 913398"/>
              <a:gd name="connsiteX29" fmla="*/ 949443 w 1180071"/>
              <a:gd name="connsiteY29" fmla="*/ 395484 h 913398"/>
              <a:gd name="connsiteX30" fmla="*/ 944140 w 1180071"/>
              <a:gd name="connsiteY30" fmla="*/ 427888 h 913398"/>
              <a:gd name="connsiteX31" fmla="*/ 944140 w 1180071"/>
              <a:gd name="connsiteY31" fmla="*/ 641170 h 91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80071" h="913398">
                <a:moveTo>
                  <a:pt x="944140" y="641170"/>
                </a:moveTo>
                <a:lnTo>
                  <a:pt x="944140" y="856219"/>
                </a:lnTo>
                <a:cubicBezTo>
                  <a:pt x="944140" y="896872"/>
                  <a:pt x="930000" y="912191"/>
                  <a:pt x="889936" y="912780"/>
                </a:cubicBezTo>
                <a:lnTo>
                  <a:pt x="724967" y="913369"/>
                </a:ln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lnTo>
                  <a:pt x="211795" y="256439"/>
                </a:lnTo>
                <a:lnTo>
                  <a:pt x="532307" y="26071"/>
                </a:lnTo>
                <a:cubicBezTo>
                  <a:pt x="581208" y="-8690"/>
                  <a:pt x="599473" y="-8690"/>
                  <a:pt x="648963" y="26071"/>
                </a:cubicBezTo>
                <a:lnTo>
                  <a:pt x="976545" y="262330"/>
                </a:lnTo>
                <a:lnTo>
                  <a:pt x="1144460" y="381933"/>
                </a:ln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solidFill>
            <a:schemeClr val="accent1"/>
          </a:solidFill>
          <a:ln w="5876" cap="flat">
            <a:noFill/>
            <a:prstDash val="solid"/>
            <a:miter/>
          </a:ln>
        </p:spPr>
        <p:txBody>
          <a:bodyPr rtlCol="0" anchor="ctr"/>
          <a:lstStyle/>
          <a:p>
            <a:endParaRPr lang="en-US"/>
          </a:p>
        </p:txBody>
      </p:sp>
      <p:sp>
        <p:nvSpPr>
          <p:cNvPr id="25" name="TextBox 14">
            <a:extLst>
              <a:ext uri="{FF2B5EF4-FFF2-40B4-BE49-F238E27FC236}">
                <a16:creationId xmlns:a16="http://schemas.microsoft.com/office/drawing/2014/main" id="{BCF28D4E-C34D-2629-769D-A2CCFAE56507}"/>
              </a:ext>
            </a:extLst>
          </p:cNvPr>
          <p:cNvSpPr txBox="1"/>
          <p:nvPr/>
        </p:nvSpPr>
        <p:spPr>
          <a:xfrm>
            <a:off x="1367327" y="5870631"/>
            <a:ext cx="3731191" cy="738664"/>
          </a:xfrm>
          <a:prstGeom prst="rect">
            <a:avLst/>
          </a:prstGeom>
          <a:noFill/>
        </p:spPr>
        <p:txBody>
          <a:bodyPr wrap="square" rtlCol="0" anchor="ctr">
            <a:spAutoFit/>
          </a:bodyPr>
          <a:lstStyle/>
          <a:p>
            <a:pPr algn="ctr"/>
            <a:r>
              <a:rPr lang="fr-FR" sz="1400" b="1" i="0" dirty="0">
                <a:solidFill>
                  <a:srgbClr val="000000"/>
                </a:solidFill>
                <a:effectLst/>
              </a:rPr>
              <a:t>Traiter les valeurs manquantes des colonnes catégorielles par l'imputation par le  mode.</a:t>
            </a:r>
          </a:p>
        </p:txBody>
      </p:sp>
      <p:sp>
        <p:nvSpPr>
          <p:cNvPr id="26" name="TextBox 14">
            <a:extLst>
              <a:ext uri="{FF2B5EF4-FFF2-40B4-BE49-F238E27FC236}">
                <a16:creationId xmlns:a16="http://schemas.microsoft.com/office/drawing/2014/main" id="{46495ED7-1371-1B5B-C5E8-D98C04B81ED1}"/>
              </a:ext>
            </a:extLst>
          </p:cNvPr>
          <p:cNvSpPr txBox="1"/>
          <p:nvPr/>
        </p:nvSpPr>
        <p:spPr>
          <a:xfrm>
            <a:off x="8151407" y="3870682"/>
            <a:ext cx="3731191" cy="830997"/>
          </a:xfrm>
          <a:prstGeom prst="rect">
            <a:avLst/>
          </a:prstGeom>
          <a:noFill/>
        </p:spPr>
        <p:txBody>
          <a:bodyPr wrap="square" rtlCol="0" anchor="ctr">
            <a:spAutoFit/>
          </a:bodyPr>
          <a:lstStyle/>
          <a:p>
            <a:pPr algn="ctr"/>
            <a:r>
              <a:rPr lang="fr-FR" sz="1600" b="1" dirty="0">
                <a:solidFill>
                  <a:srgbClr val="000000"/>
                </a:solidFill>
                <a:latin typeface="Helvetica Neue"/>
              </a:rPr>
              <a:t>Identifier et éliminer les valeurs des variables jugées comme des  ‘</a:t>
            </a:r>
            <a:r>
              <a:rPr lang="fr-FR" sz="1600" b="1" dirty="0" err="1">
                <a:solidFill>
                  <a:srgbClr val="000000"/>
                </a:solidFill>
                <a:latin typeface="Helvetica Neue"/>
              </a:rPr>
              <a:t>outliers</a:t>
            </a:r>
            <a:r>
              <a:rPr lang="fr-FR" sz="1600" b="1" dirty="0">
                <a:solidFill>
                  <a:srgbClr val="000000"/>
                </a:solidFill>
                <a:latin typeface="Helvetica Neue"/>
              </a:rPr>
              <a:t>’</a:t>
            </a:r>
          </a:p>
        </p:txBody>
      </p:sp>
      <p:sp>
        <p:nvSpPr>
          <p:cNvPr id="14" name="ZoneTexte 13">
            <a:extLst>
              <a:ext uri="{FF2B5EF4-FFF2-40B4-BE49-F238E27FC236}">
                <a16:creationId xmlns:a16="http://schemas.microsoft.com/office/drawing/2014/main" id="{3C5EE049-1038-D12D-C3F6-8E7BA305364C}"/>
              </a:ext>
            </a:extLst>
          </p:cNvPr>
          <p:cNvSpPr txBox="1"/>
          <p:nvPr/>
        </p:nvSpPr>
        <p:spPr>
          <a:xfrm>
            <a:off x="11685069" y="6256421"/>
            <a:ext cx="693019" cy="369332"/>
          </a:xfrm>
          <a:prstGeom prst="rect">
            <a:avLst/>
          </a:prstGeom>
          <a:noFill/>
        </p:spPr>
        <p:txBody>
          <a:bodyPr wrap="square" rtlCol="0">
            <a:spAutoFit/>
          </a:bodyPr>
          <a:lstStyle/>
          <a:p>
            <a:r>
              <a:rPr lang="fr-FR" dirty="0"/>
              <a:t>13</a:t>
            </a:r>
          </a:p>
        </p:txBody>
      </p:sp>
    </p:spTree>
    <p:extLst>
      <p:ext uri="{BB962C8B-B14F-4D97-AF65-F5344CB8AC3E}">
        <p14:creationId xmlns:p14="http://schemas.microsoft.com/office/powerpoint/2010/main" val="155730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415953" y="2741219"/>
            <a:ext cx="5941719" cy="1569660"/>
          </a:xfrm>
          <a:prstGeom prst="rect">
            <a:avLst/>
          </a:prstGeom>
          <a:noFill/>
        </p:spPr>
        <p:txBody>
          <a:bodyPr wrap="square" rtlCol="0" anchor="ctr">
            <a:spAutoFit/>
          </a:bodyPr>
          <a:lstStyle/>
          <a:p>
            <a:pPr algn="ctr">
              <a:defRPr/>
            </a:pPr>
            <a:r>
              <a:rPr lang="fr-FR" altLang="ko-KR" sz="4800" b="1" dirty="0">
                <a:solidFill>
                  <a:prstClr val="white"/>
                </a:solidFill>
                <a:latin typeface="Century" panose="02040604050505020304" pitchFamily="18" charset="0"/>
                <a:cs typeface="Arial" pitchFamily="34" charset="0"/>
              </a:rPr>
              <a:t>Modèles</a:t>
            </a:r>
            <a:r>
              <a:rPr lang="en-US" altLang="ko-KR" sz="4800" b="1" dirty="0">
                <a:solidFill>
                  <a:prstClr val="white"/>
                </a:solidFill>
                <a:latin typeface="Century" panose="02040604050505020304" pitchFamily="18" charset="0"/>
                <a:cs typeface="Arial" pitchFamily="34" charset="0"/>
              </a:rPr>
              <a:t> de </a:t>
            </a:r>
            <a:r>
              <a:rPr lang="fr-FR" altLang="ko-KR" sz="4800" b="1" dirty="0">
                <a:solidFill>
                  <a:prstClr val="white"/>
                </a:solidFill>
                <a:latin typeface="Century" panose="02040604050505020304" pitchFamily="18" charset="0"/>
                <a:cs typeface="Arial" pitchFamily="34" charset="0"/>
              </a:rPr>
              <a:t>prédiction</a:t>
            </a:r>
            <a:r>
              <a:rPr lang="en-US" altLang="ko-KR" sz="4800" b="1" dirty="0">
                <a:solidFill>
                  <a:prstClr val="white"/>
                </a:solidFill>
                <a:latin typeface="Century" panose="02040604050505020304" pitchFamily="18" charset="0"/>
                <a:cs typeface="Arial" pitchFamily="34" charset="0"/>
              </a:rPr>
              <a:t> </a:t>
            </a:r>
          </a:p>
        </p:txBody>
      </p:sp>
      <p:sp>
        <p:nvSpPr>
          <p:cNvPr id="11" name="Rectangle: Rounded Corners 30">
            <a:extLst>
              <a:ext uri="{FF2B5EF4-FFF2-40B4-BE49-F238E27FC236}">
                <a16:creationId xmlns:a16="http://schemas.microsoft.com/office/drawing/2014/main" id="{550A2212-1773-4F27-9A4D-FE344C57E345}"/>
              </a:ext>
            </a:extLst>
          </p:cNvPr>
          <p:cNvSpPr/>
          <p:nvPr/>
        </p:nvSpPr>
        <p:spPr>
          <a:xfrm>
            <a:off x="7987121" y="1930513"/>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Rounded Corners 11">
            <a:extLst>
              <a:ext uri="{FF2B5EF4-FFF2-40B4-BE49-F238E27FC236}">
                <a16:creationId xmlns:a16="http://schemas.microsoft.com/office/drawing/2014/main" id="{3CBAA488-8418-41F1-F22D-7187D201B0DA}"/>
              </a:ext>
            </a:extLst>
          </p:cNvPr>
          <p:cNvSpPr/>
          <p:nvPr/>
        </p:nvSpPr>
        <p:spPr>
          <a:xfrm>
            <a:off x="7944807" y="1880132"/>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3" name="TextBox 14">
            <a:extLst>
              <a:ext uri="{FF2B5EF4-FFF2-40B4-BE49-F238E27FC236}">
                <a16:creationId xmlns:a16="http://schemas.microsoft.com/office/drawing/2014/main" id="{B494C7E3-7F7A-433D-D3A9-7D5785A641FD}"/>
              </a:ext>
            </a:extLst>
          </p:cNvPr>
          <p:cNvSpPr txBox="1"/>
          <p:nvPr/>
        </p:nvSpPr>
        <p:spPr>
          <a:xfrm>
            <a:off x="7944807" y="1934725"/>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5CBE7A"/>
                </a:solidFill>
                <a:effectLst/>
                <a:uLnTx/>
                <a:uFillTx/>
                <a:latin typeface="Arial"/>
                <a:cs typeface="Arial" pitchFamily="34" charset="0"/>
              </a:rPr>
              <a:t>02</a:t>
            </a:r>
            <a:endParaRPr kumimoji="0" lang="ko-KR" altLang="en-US" sz="2400" b="1" i="0" u="none" strike="noStrike" kern="1200" cap="none" spc="0" normalizeH="0" baseline="0" noProof="0" dirty="0">
              <a:ln>
                <a:noFill/>
              </a:ln>
              <a:solidFill>
                <a:srgbClr val="5CBE7A"/>
              </a:solidFill>
              <a:effectLst/>
              <a:uLnTx/>
              <a:uFillTx/>
              <a:latin typeface="Arial"/>
              <a:cs typeface="Arial" pitchFamily="34" charset="0"/>
            </a:endParaRPr>
          </a:p>
        </p:txBody>
      </p:sp>
      <p:sp>
        <p:nvSpPr>
          <p:cNvPr id="6" name="ZoneTexte 5">
            <a:extLst>
              <a:ext uri="{FF2B5EF4-FFF2-40B4-BE49-F238E27FC236}">
                <a16:creationId xmlns:a16="http://schemas.microsoft.com/office/drawing/2014/main" id="{E864C0A6-148D-ED6B-D039-3403575721CC}"/>
              </a:ext>
            </a:extLst>
          </p:cNvPr>
          <p:cNvSpPr txBox="1"/>
          <p:nvPr/>
        </p:nvSpPr>
        <p:spPr>
          <a:xfrm>
            <a:off x="11685069" y="6256421"/>
            <a:ext cx="693019"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25575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E448C9-2BF7-4097-9A61-BB4B7F511426}"/>
              </a:ext>
            </a:extLst>
          </p:cNvPr>
          <p:cNvSpPr txBox="1"/>
          <p:nvPr/>
        </p:nvSpPr>
        <p:spPr>
          <a:xfrm>
            <a:off x="2390767" y="717222"/>
            <a:ext cx="8086156" cy="707886"/>
          </a:xfrm>
          <a:prstGeom prst="rect">
            <a:avLst/>
          </a:prstGeom>
          <a:noFill/>
        </p:spPr>
        <p:txBody>
          <a:bodyPr wrap="square" rtlCol="0" anchor="ctr">
            <a:spAutoFit/>
          </a:bodyPr>
          <a:lstStyle/>
          <a:p>
            <a:r>
              <a:rPr lang="fr-FR" sz="3200" b="1" i="0" dirty="0">
                <a:effectLst/>
                <a:latin typeface="Montserrat" panose="00000500000000000000" pitchFamily="2" charset="0"/>
              </a:rPr>
              <a:t> </a:t>
            </a:r>
            <a:r>
              <a:rPr lang="fr-FR" sz="4000" b="1" i="1" u="sng" dirty="0">
                <a:effectLst/>
                <a:latin typeface="Montserrat" panose="00000500000000000000" pitchFamily="2" charset="0"/>
              </a:rPr>
              <a:t>Prédire les émissions de CO2</a:t>
            </a:r>
            <a:endParaRPr lang="ko-KR" altLang="en-US" sz="3200" i="1" u="sng" dirty="0">
              <a:solidFill>
                <a:schemeClr val="bg1"/>
              </a:solidFill>
              <a:cs typeface="Arial" pitchFamily="34" charset="0"/>
            </a:endParaRPr>
          </a:p>
        </p:txBody>
      </p:sp>
      <p:sp>
        <p:nvSpPr>
          <p:cNvPr id="3" name="ZoneTexte 2">
            <a:extLst>
              <a:ext uri="{FF2B5EF4-FFF2-40B4-BE49-F238E27FC236}">
                <a16:creationId xmlns:a16="http://schemas.microsoft.com/office/drawing/2014/main" id="{55DF50AA-FCBB-A234-2D51-228D66590CF0}"/>
              </a:ext>
            </a:extLst>
          </p:cNvPr>
          <p:cNvSpPr txBox="1"/>
          <p:nvPr/>
        </p:nvSpPr>
        <p:spPr>
          <a:xfrm>
            <a:off x="11685069" y="6256421"/>
            <a:ext cx="693019" cy="369332"/>
          </a:xfrm>
          <a:prstGeom prst="rect">
            <a:avLst/>
          </a:prstGeom>
          <a:noFill/>
        </p:spPr>
        <p:txBody>
          <a:bodyPr wrap="square" rtlCol="0">
            <a:spAutoFit/>
          </a:bodyPr>
          <a:lstStyle/>
          <a:p>
            <a:r>
              <a:rPr lang="fr-FR" dirty="0"/>
              <a:t>15</a:t>
            </a:r>
          </a:p>
        </p:txBody>
      </p:sp>
    </p:spTree>
    <p:extLst>
      <p:ext uri="{BB962C8B-B14F-4D97-AF65-F5344CB8AC3E}">
        <p14:creationId xmlns:p14="http://schemas.microsoft.com/office/powerpoint/2010/main" val="27745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49217"/>
            <a:ext cx="11573197" cy="724247"/>
          </a:xfrm>
        </p:spPr>
        <p:txBody>
          <a:bodyPr/>
          <a:lstStyle/>
          <a:p>
            <a:pPr>
              <a:lnSpc>
                <a:spcPct val="100000"/>
              </a:lnSpc>
              <a:spcBef>
                <a:spcPts val="0"/>
              </a:spcBef>
              <a:defRPr/>
            </a:pPr>
            <a:r>
              <a:rPr lang="en-US" sz="2800" b="1" i="1" u="sng" dirty="0">
                <a:solidFill>
                  <a:srgbClr val="2CB8AE">
                    <a:lumMod val="50000"/>
                  </a:srgbClr>
                </a:solidFill>
                <a:latin typeface="Century" panose="02040604050505020304" pitchFamily="18" charset="0"/>
              </a:rPr>
              <a:t>Démarche </a:t>
            </a:r>
            <a:r>
              <a:rPr lang="fr-FR" sz="2800" b="1" i="1" u="sng" dirty="0">
                <a:solidFill>
                  <a:srgbClr val="2CB8AE">
                    <a:lumMod val="50000"/>
                  </a:srgbClr>
                </a:solidFill>
                <a:latin typeface="Century" panose="02040604050505020304" pitchFamily="18" charset="0"/>
              </a:rPr>
              <a:t>suivie</a:t>
            </a:r>
            <a:r>
              <a:rPr lang="en-US" sz="2800" b="1" i="1" u="sng" dirty="0">
                <a:solidFill>
                  <a:srgbClr val="2CB8AE">
                    <a:lumMod val="50000"/>
                  </a:srgbClr>
                </a:solidFill>
                <a:latin typeface="Century" panose="02040604050505020304" pitchFamily="18" charset="0"/>
              </a:rPr>
              <a:t> </a:t>
            </a:r>
          </a:p>
        </p:txBody>
      </p:sp>
      <p:sp>
        <p:nvSpPr>
          <p:cNvPr id="4" name="Oval 2">
            <a:extLst>
              <a:ext uri="{FF2B5EF4-FFF2-40B4-BE49-F238E27FC236}">
                <a16:creationId xmlns:a16="http://schemas.microsoft.com/office/drawing/2014/main" id="{8F196BCC-40B0-4BFB-AF92-0B627B2E157D}"/>
              </a:ext>
            </a:extLst>
          </p:cNvPr>
          <p:cNvSpPr/>
          <p:nvPr/>
        </p:nvSpPr>
        <p:spPr>
          <a:xfrm>
            <a:off x="1191848" y="4157836"/>
            <a:ext cx="4456591" cy="1205708"/>
          </a:xfrm>
          <a:custGeom>
            <a:avLst/>
            <a:gdLst/>
            <a:ahLst/>
            <a:cxnLst/>
            <a:rect l="l" t="t" r="r" b="b"/>
            <a:pathLst>
              <a:path w="3459684" h="936000">
                <a:moveTo>
                  <a:pt x="247924" y="360000"/>
                </a:moveTo>
                <a:cubicBezTo>
                  <a:pt x="188277" y="360000"/>
                  <a:pt x="139924" y="408353"/>
                  <a:pt x="139924" y="468000"/>
                </a:cubicBezTo>
                <a:cubicBezTo>
                  <a:pt x="139924" y="527647"/>
                  <a:pt x="188277" y="576000"/>
                  <a:pt x="247924" y="576000"/>
                </a:cubicBezTo>
                <a:cubicBezTo>
                  <a:pt x="307571" y="576000"/>
                  <a:pt x="355924" y="527647"/>
                  <a:pt x="355924" y="468000"/>
                </a:cubicBezTo>
                <a:cubicBezTo>
                  <a:pt x="355924" y="408353"/>
                  <a:pt x="307571" y="360000"/>
                  <a:pt x="247924" y="360000"/>
                </a:cubicBezTo>
                <a:close/>
                <a:moveTo>
                  <a:pt x="468000" y="0"/>
                </a:moveTo>
                <a:cubicBezTo>
                  <a:pt x="662652" y="0"/>
                  <a:pt x="829548" y="118836"/>
                  <a:pt x="899895" y="288000"/>
                </a:cubicBezTo>
                <a:lnTo>
                  <a:pt x="999563" y="288000"/>
                </a:lnTo>
                <a:cubicBezTo>
                  <a:pt x="1026073" y="288000"/>
                  <a:pt x="1047564" y="309491"/>
                  <a:pt x="1047564" y="336001"/>
                </a:cubicBezTo>
                <a:lnTo>
                  <a:pt x="1047564" y="322950"/>
                </a:lnTo>
                <a:lnTo>
                  <a:pt x="3315684" y="322950"/>
                </a:lnTo>
                <a:cubicBezTo>
                  <a:pt x="3395213" y="322950"/>
                  <a:pt x="3459684" y="387421"/>
                  <a:pt x="3459684" y="466950"/>
                </a:cubicBezTo>
                <a:cubicBezTo>
                  <a:pt x="3459684" y="546479"/>
                  <a:pt x="3395213" y="610950"/>
                  <a:pt x="3315684" y="610950"/>
                </a:cubicBezTo>
                <a:lnTo>
                  <a:pt x="1047564" y="610950"/>
                </a:lnTo>
                <a:lnTo>
                  <a:pt x="1047564" y="599999"/>
                </a:lnTo>
                <a:cubicBezTo>
                  <a:pt x="1047564" y="626509"/>
                  <a:pt x="1026073" y="648000"/>
                  <a:pt x="999563" y="648000"/>
                </a:cubicBezTo>
                <a:lnTo>
                  <a:pt x="899895" y="648000"/>
                </a:lnTo>
                <a:cubicBezTo>
                  <a:pt x="829548" y="817164"/>
                  <a:pt x="662652" y="936000"/>
                  <a:pt x="468000" y="936000"/>
                </a:cubicBezTo>
                <a:cubicBezTo>
                  <a:pt x="209531" y="936000"/>
                  <a:pt x="0" y="726469"/>
                  <a:pt x="0" y="468000"/>
                </a:cubicBezTo>
                <a:cubicBezTo>
                  <a:pt x="0" y="209531"/>
                  <a:pt x="209531" y="0"/>
                  <a:pt x="4680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F5F33E55-E8A4-4870-AA9F-E2633ECB357B}"/>
              </a:ext>
            </a:extLst>
          </p:cNvPr>
          <p:cNvSpPr txBox="1"/>
          <p:nvPr/>
        </p:nvSpPr>
        <p:spPr>
          <a:xfrm>
            <a:off x="3060290" y="4609218"/>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2" name="TextBox 11">
            <a:extLst>
              <a:ext uri="{FF2B5EF4-FFF2-40B4-BE49-F238E27FC236}">
                <a16:creationId xmlns:a16="http://schemas.microsoft.com/office/drawing/2014/main" id="{F59FAD15-0046-4A86-B4BC-F0266093DBAE}"/>
              </a:ext>
            </a:extLst>
          </p:cNvPr>
          <p:cNvSpPr txBox="1"/>
          <p:nvPr/>
        </p:nvSpPr>
        <p:spPr>
          <a:xfrm>
            <a:off x="4354615" y="4612764"/>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80%</a:t>
            </a:r>
            <a:endParaRPr lang="ko-KR" altLang="en-US" sz="1200" b="1" dirty="0">
              <a:solidFill>
                <a:schemeClr val="bg1"/>
              </a:solidFill>
              <a:cs typeface="Arial" pitchFamily="34" charset="0"/>
            </a:endParaRPr>
          </a:p>
        </p:txBody>
      </p:sp>
      <p:grpSp>
        <p:nvGrpSpPr>
          <p:cNvPr id="21" name="Group 20">
            <a:extLst>
              <a:ext uri="{FF2B5EF4-FFF2-40B4-BE49-F238E27FC236}">
                <a16:creationId xmlns:a16="http://schemas.microsoft.com/office/drawing/2014/main" id="{8876E5F1-27B2-4D84-A4FB-DBFE14E3040E}"/>
              </a:ext>
            </a:extLst>
          </p:cNvPr>
          <p:cNvGrpSpPr/>
          <p:nvPr/>
        </p:nvGrpSpPr>
        <p:grpSpPr>
          <a:xfrm>
            <a:off x="7050868" y="1696485"/>
            <a:ext cx="4330381" cy="1362072"/>
            <a:chOff x="3012560" y="4220124"/>
            <a:chExt cx="2211224" cy="1362072"/>
          </a:xfrm>
        </p:grpSpPr>
        <p:sp>
          <p:nvSpPr>
            <p:cNvPr id="22" name="TextBox 21">
              <a:extLst>
                <a:ext uri="{FF2B5EF4-FFF2-40B4-BE49-F238E27FC236}">
                  <a16:creationId xmlns:a16="http://schemas.microsoft.com/office/drawing/2014/main" id="{A44D3280-4C49-421D-A3A4-95D1F1806A30}"/>
                </a:ext>
              </a:extLst>
            </p:cNvPr>
            <p:cNvSpPr txBox="1"/>
            <p:nvPr/>
          </p:nvSpPr>
          <p:spPr>
            <a:xfrm>
              <a:off x="3017861" y="4560313"/>
              <a:ext cx="2205923"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altLang="ko-KR" sz="1400" dirty="0">
                  <a:solidFill>
                    <a:schemeClr val="tx1">
                      <a:lumMod val="75000"/>
                      <a:lumOff val="25000"/>
                    </a:schemeClr>
                  </a:solidFill>
                  <a:cs typeface="Arial" pitchFamily="34" charset="0"/>
                </a:rPr>
                <a:t>Un ratio de 80/20 est utilisé pour le fractionnement des données de sorte que 80 % vont pour le training set et 20 % pour le test set.</a:t>
              </a:r>
              <a:endParaRPr lang="ko-KR" altLang="en-US" sz="14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99B0AE88-81FB-4659-8990-2CFD17DABEC5}"/>
                </a:ext>
              </a:extLst>
            </p:cNvPr>
            <p:cNvSpPr txBox="1"/>
            <p:nvPr/>
          </p:nvSpPr>
          <p:spPr>
            <a:xfrm>
              <a:off x="3012560" y="4220124"/>
              <a:ext cx="2205923" cy="338554"/>
            </a:xfrm>
            <a:prstGeom prst="rect">
              <a:avLst/>
            </a:prstGeom>
            <a:noFill/>
          </p:spPr>
          <p:txBody>
            <a:bodyPr wrap="square" rtlCol="0">
              <a:spAutoFit/>
            </a:bodyPr>
            <a:lstStyle/>
            <a:p>
              <a:pPr algn="l"/>
              <a:r>
                <a:rPr lang="fr-FR" sz="1600" b="1" i="0" dirty="0">
                  <a:solidFill>
                    <a:srgbClr val="000000"/>
                  </a:solidFill>
                  <a:effectLst/>
                  <a:latin typeface="Helvetica Neue"/>
                </a:rPr>
                <a:t>Fractionnement des données</a:t>
              </a:r>
            </a:p>
          </p:txBody>
        </p:sp>
      </p:grpSp>
      <p:grpSp>
        <p:nvGrpSpPr>
          <p:cNvPr id="24" name="Group 23">
            <a:extLst>
              <a:ext uri="{FF2B5EF4-FFF2-40B4-BE49-F238E27FC236}">
                <a16:creationId xmlns:a16="http://schemas.microsoft.com/office/drawing/2014/main" id="{D95BAD57-5C2D-4268-B08E-9C0A61A7247F}"/>
              </a:ext>
            </a:extLst>
          </p:cNvPr>
          <p:cNvGrpSpPr/>
          <p:nvPr/>
        </p:nvGrpSpPr>
        <p:grpSpPr>
          <a:xfrm>
            <a:off x="7124146" y="3328121"/>
            <a:ext cx="4344849" cy="1141763"/>
            <a:chOff x="3049981" y="4723457"/>
            <a:chExt cx="2218611" cy="1141763"/>
          </a:xfrm>
        </p:grpSpPr>
        <p:sp>
          <p:nvSpPr>
            <p:cNvPr id="25" name="TextBox 24">
              <a:extLst>
                <a:ext uri="{FF2B5EF4-FFF2-40B4-BE49-F238E27FC236}">
                  <a16:creationId xmlns:a16="http://schemas.microsoft.com/office/drawing/2014/main" id="{3C358F28-CEF8-46A2-8F7B-0088C1D15C54}"/>
                </a:ext>
              </a:extLst>
            </p:cNvPr>
            <p:cNvSpPr txBox="1"/>
            <p:nvPr/>
          </p:nvSpPr>
          <p:spPr>
            <a:xfrm>
              <a:off x="3049981" y="5166503"/>
              <a:ext cx="2205922" cy="698717"/>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fr-FR" sz="1400" dirty="0">
                  <a:solidFill>
                    <a:schemeClr val="tx1">
                      <a:lumMod val="75000"/>
                      <a:lumOff val="25000"/>
                    </a:schemeClr>
                  </a:solidFill>
                  <a:cs typeface="Arial" pitchFamily="34" charset="0"/>
                </a:rPr>
                <a:t>Trouver les variables les plus utiles pour nos modèles.</a:t>
              </a:r>
            </a:p>
          </p:txBody>
        </p:sp>
        <p:sp>
          <p:nvSpPr>
            <p:cNvPr id="26" name="TextBox 25">
              <a:extLst>
                <a:ext uri="{FF2B5EF4-FFF2-40B4-BE49-F238E27FC236}">
                  <a16:creationId xmlns:a16="http://schemas.microsoft.com/office/drawing/2014/main" id="{07E35670-1686-474B-822A-C8B05C603A7D}"/>
                </a:ext>
              </a:extLst>
            </p:cNvPr>
            <p:cNvSpPr txBox="1"/>
            <p:nvPr/>
          </p:nvSpPr>
          <p:spPr>
            <a:xfrm>
              <a:off x="3062670" y="4723457"/>
              <a:ext cx="2205922" cy="338554"/>
            </a:xfrm>
            <a:prstGeom prst="rect">
              <a:avLst/>
            </a:prstGeom>
            <a:noFill/>
          </p:spPr>
          <p:txBody>
            <a:bodyPr wrap="square" rtlCol="0">
              <a:spAutoFit/>
            </a:bodyPr>
            <a:lstStyle/>
            <a:p>
              <a:pPr algn="l"/>
              <a:r>
                <a:rPr lang="fr-FR" sz="1600" b="1" dirty="0" err="1">
                  <a:solidFill>
                    <a:srgbClr val="000000"/>
                  </a:solidFill>
                  <a:latin typeface="Helvetica Neue"/>
                </a:rPr>
                <a:t>Feature</a:t>
              </a:r>
              <a:r>
                <a:rPr lang="fr-FR" sz="1200" b="1" i="0" dirty="0">
                  <a:solidFill>
                    <a:srgbClr val="000000"/>
                  </a:solidFill>
                  <a:effectLst/>
                  <a:latin typeface="Helvetica Neue"/>
                </a:rPr>
                <a:t> </a:t>
              </a:r>
              <a:r>
                <a:rPr lang="fr-FR" sz="1600" b="1" dirty="0" err="1">
                  <a:solidFill>
                    <a:srgbClr val="000000"/>
                  </a:solidFill>
                  <a:latin typeface="Helvetica Neue"/>
                </a:rPr>
                <a:t>selection</a:t>
              </a:r>
              <a:endParaRPr lang="fr-FR" sz="1600" b="1" dirty="0">
                <a:solidFill>
                  <a:srgbClr val="000000"/>
                </a:solidFill>
                <a:latin typeface="Helvetica Neue"/>
              </a:endParaRPr>
            </a:p>
          </p:txBody>
        </p:sp>
      </p:grpSp>
      <p:sp>
        <p:nvSpPr>
          <p:cNvPr id="38" name="Freeform: Shape 37">
            <a:extLst>
              <a:ext uri="{FF2B5EF4-FFF2-40B4-BE49-F238E27FC236}">
                <a16:creationId xmlns:a16="http://schemas.microsoft.com/office/drawing/2014/main" id="{274C465C-ECDF-4A0F-9FF4-ED1850BE8D19}"/>
              </a:ext>
            </a:extLst>
          </p:cNvPr>
          <p:cNvSpPr/>
          <p:nvPr/>
        </p:nvSpPr>
        <p:spPr>
          <a:xfrm>
            <a:off x="2797961" y="3837893"/>
            <a:ext cx="280218" cy="278871"/>
          </a:xfrm>
          <a:custGeom>
            <a:avLst/>
            <a:gdLst>
              <a:gd name="connsiteX0" fmla="*/ 303653 w 557150"/>
              <a:gd name="connsiteY0" fmla="*/ 300975 h 554472"/>
              <a:gd name="connsiteX1" fmla="*/ 557150 w 557150"/>
              <a:gd name="connsiteY1" fmla="*/ 300975 h 554472"/>
              <a:gd name="connsiteX2" fmla="*/ 557150 w 557150"/>
              <a:gd name="connsiteY2" fmla="*/ 554472 h 554472"/>
              <a:gd name="connsiteX3" fmla="*/ 303653 w 557150"/>
              <a:gd name="connsiteY3" fmla="*/ 554472 h 554472"/>
              <a:gd name="connsiteX4" fmla="*/ 0 w 557150"/>
              <a:gd name="connsiteY4" fmla="*/ 300975 h 554472"/>
              <a:gd name="connsiteX5" fmla="*/ 253497 w 557150"/>
              <a:gd name="connsiteY5" fmla="*/ 300975 h 554472"/>
              <a:gd name="connsiteX6" fmla="*/ 253497 w 557150"/>
              <a:gd name="connsiteY6" fmla="*/ 554472 h 554472"/>
              <a:gd name="connsiteX7" fmla="*/ 0 w 557150"/>
              <a:gd name="connsiteY7" fmla="*/ 554472 h 554472"/>
              <a:gd name="connsiteX8" fmla="*/ 303653 w 557150"/>
              <a:gd name="connsiteY8" fmla="*/ 0 h 554472"/>
              <a:gd name="connsiteX9" fmla="*/ 557150 w 557150"/>
              <a:gd name="connsiteY9" fmla="*/ 0 h 554472"/>
              <a:gd name="connsiteX10" fmla="*/ 557150 w 557150"/>
              <a:gd name="connsiteY10" fmla="*/ 253497 h 554472"/>
              <a:gd name="connsiteX11" fmla="*/ 303653 w 557150"/>
              <a:gd name="connsiteY11" fmla="*/ 253497 h 554472"/>
              <a:gd name="connsiteX12" fmla="*/ 0 w 557150"/>
              <a:gd name="connsiteY12" fmla="*/ 0 h 554472"/>
              <a:gd name="connsiteX13" fmla="*/ 253497 w 557150"/>
              <a:gd name="connsiteY13" fmla="*/ 0 h 554472"/>
              <a:gd name="connsiteX14" fmla="*/ 253497 w 557150"/>
              <a:gd name="connsiteY14" fmla="*/ 253497 h 554472"/>
              <a:gd name="connsiteX15" fmla="*/ 0 w 557150"/>
              <a:gd name="connsiteY15" fmla="*/ 253497 h 55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7150" h="554472">
                <a:moveTo>
                  <a:pt x="303653" y="300975"/>
                </a:moveTo>
                <a:lnTo>
                  <a:pt x="557150" y="300975"/>
                </a:lnTo>
                <a:lnTo>
                  <a:pt x="557150" y="554472"/>
                </a:lnTo>
                <a:lnTo>
                  <a:pt x="303653" y="554472"/>
                </a:lnTo>
                <a:close/>
                <a:moveTo>
                  <a:pt x="0" y="300975"/>
                </a:moveTo>
                <a:lnTo>
                  <a:pt x="253497" y="300975"/>
                </a:lnTo>
                <a:lnTo>
                  <a:pt x="253497" y="554472"/>
                </a:lnTo>
                <a:lnTo>
                  <a:pt x="0" y="554472"/>
                </a:lnTo>
                <a:close/>
                <a:moveTo>
                  <a:pt x="303653" y="0"/>
                </a:moveTo>
                <a:lnTo>
                  <a:pt x="557150" y="0"/>
                </a:lnTo>
                <a:lnTo>
                  <a:pt x="557150" y="253497"/>
                </a:lnTo>
                <a:lnTo>
                  <a:pt x="303653" y="253497"/>
                </a:lnTo>
                <a:close/>
                <a:moveTo>
                  <a:pt x="0" y="0"/>
                </a:moveTo>
                <a:lnTo>
                  <a:pt x="253497" y="0"/>
                </a:lnTo>
                <a:lnTo>
                  <a:pt x="253497" y="253497"/>
                </a:lnTo>
                <a:lnTo>
                  <a:pt x="0" y="2534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2973785-E953-4A30-8AC1-F7EFA90CA90B}"/>
              </a:ext>
            </a:extLst>
          </p:cNvPr>
          <p:cNvSpPr/>
          <p:nvPr/>
        </p:nvSpPr>
        <p:spPr>
          <a:xfrm>
            <a:off x="4939701" y="2174005"/>
            <a:ext cx="280218" cy="278871"/>
          </a:xfrm>
          <a:custGeom>
            <a:avLst/>
            <a:gdLst>
              <a:gd name="connsiteX0" fmla="*/ 303653 w 557150"/>
              <a:gd name="connsiteY0" fmla="*/ 300975 h 554472"/>
              <a:gd name="connsiteX1" fmla="*/ 557150 w 557150"/>
              <a:gd name="connsiteY1" fmla="*/ 300975 h 554472"/>
              <a:gd name="connsiteX2" fmla="*/ 557150 w 557150"/>
              <a:gd name="connsiteY2" fmla="*/ 554472 h 554472"/>
              <a:gd name="connsiteX3" fmla="*/ 303653 w 557150"/>
              <a:gd name="connsiteY3" fmla="*/ 554472 h 554472"/>
              <a:gd name="connsiteX4" fmla="*/ 0 w 557150"/>
              <a:gd name="connsiteY4" fmla="*/ 300975 h 554472"/>
              <a:gd name="connsiteX5" fmla="*/ 253497 w 557150"/>
              <a:gd name="connsiteY5" fmla="*/ 300975 h 554472"/>
              <a:gd name="connsiteX6" fmla="*/ 253497 w 557150"/>
              <a:gd name="connsiteY6" fmla="*/ 554472 h 554472"/>
              <a:gd name="connsiteX7" fmla="*/ 0 w 557150"/>
              <a:gd name="connsiteY7" fmla="*/ 554472 h 554472"/>
              <a:gd name="connsiteX8" fmla="*/ 303653 w 557150"/>
              <a:gd name="connsiteY8" fmla="*/ 0 h 554472"/>
              <a:gd name="connsiteX9" fmla="*/ 557150 w 557150"/>
              <a:gd name="connsiteY9" fmla="*/ 0 h 554472"/>
              <a:gd name="connsiteX10" fmla="*/ 557150 w 557150"/>
              <a:gd name="connsiteY10" fmla="*/ 253497 h 554472"/>
              <a:gd name="connsiteX11" fmla="*/ 303653 w 557150"/>
              <a:gd name="connsiteY11" fmla="*/ 253497 h 554472"/>
              <a:gd name="connsiteX12" fmla="*/ 0 w 557150"/>
              <a:gd name="connsiteY12" fmla="*/ 0 h 554472"/>
              <a:gd name="connsiteX13" fmla="*/ 253497 w 557150"/>
              <a:gd name="connsiteY13" fmla="*/ 0 h 554472"/>
              <a:gd name="connsiteX14" fmla="*/ 253497 w 557150"/>
              <a:gd name="connsiteY14" fmla="*/ 253497 h 554472"/>
              <a:gd name="connsiteX15" fmla="*/ 0 w 557150"/>
              <a:gd name="connsiteY15" fmla="*/ 253497 h 55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7150" h="554472">
                <a:moveTo>
                  <a:pt x="303653" y="300975"/>
                </a:moveTo>
                <a:lnTo>
                  <a:pt x="557150" y="300975"/>
                </a:lnTo>
                <a:lnTo>
                  <a:pt x="557150" y="554472"/>
                </a:lnTo>
                <a:lnTo>
                  <a:pt x="303653" y="554472"/>
                </a:lnTo>
                <a:close/>
                <a:moveTo>
                  <a:pt x="0" y="300975"/>
                </a:moveTo>
                <a:lnTo>
                  <a:pt x="253497" y="300975"/>
                </a:lnTo>
                <a:lnTo>
                  <a:pt x="253497" y="554472"/>
                </a:lnTo>
                <a:lnTo>
                  <a:pt x="0" y="554472"/>
                </a:lnTo>
                <a:close/>
                <a:moveTo>
                  <a:pt x="303653" y="0"/>
                </a:moveTo>
                <a:lnTo>
                  <a:pt x="557150" y="0"/>
                </a:lnTo>
                <a:lnTo>
                  <a:pt x="557150" y="253497"/>
                </a:lnTo>
                <a:lnTo>
                  <a:pt x="303653" y="253497"/>
                </a:lnTo>
                <a:close/>
                <a:moveTo>
                  <a:pt x="0" y="0"/>
                </a:moveTo>
                <a:lnTo>
                  <a:pt x="253497" y="0"/>
                </a:lnTo>
                <a:lnTo>
                  <a:pt x="253497" y="253497"/>
                </a:lnTo>
                <a:lnTo>
                  <a:pt x="0" y="2534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4" name="Group 53">
            <a:extLst>
              <a:ext uri="{FF2B5EF4-FFF2-40B4-BE49-F238E27FC236}">
                <a16:creationId xmlns:a16="http://schemas.microsoft.com/office/drawing/2014/main" id="{AF250682-C9BD-41CE-87D4-8282DE51F714}"/>
              </a:ext>
            </a:extLst>
          </p:cNvPr>
          <p:cNvGrpSpPr/>
          <p:nvPr/>
        </p:nvGrpSpPr>
        <p:grpSpPr>
          <a:xfrm>
            <a:off x="6364862" y="1751525"/>
            <a:ext cx="613166" cy="621231"/>
            <a:chOff x="6322548" y="1877582"/>
            <a:chExt cx="613166" cy="621231"/>
          </a:xfrm>
        </p:grpSpPr>
        <p:sp>
          <p:nvSpPr>
            <p:cNvPr id="42" name="Rectangle: Rounded Corners 41">
              <a:extLst>
                <a:ext uri="{FF2B5EF4-FFF2-40B4-BE49-F238E27FC236}">
                  <a16:creationId xmlns:a16="http://schemas.microsoft.com/office/drawing/2014/main" id="{4191E355-B385-464D-8236-1A5AC1FDC1CF}"/>
                </a:ext>
              </a:extLst>
            </p:cNvPr>
            <p:cNvSpPr/>
            <p:nvPr/>
          </p:nvSpPr>
          <p:spPr>
            <a:xfrm>
              <a:off x="6364862" y="1927963"/>
              <a:ext cx="570852" cy="570850"/>
            </a:xfrm>
            <a:prstGeom prst="roundRect">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Rounded Corners 42">
              <a:extLst>
                <a:ext uri="{FF2B5EF4-FFF2-40B4-BE49-F238E27FC236}">
                  <a16:creationId xmlns:a16="http://schemas.microsoft.com/office/drawing/2014/main" id="{22DD908B-90E1-42E5-B66A-C6DBB72081E7}"/>
                </a:ext>
              </a:extLst>
            </p:cNvPr>
            <p:cNvSpPr/>
            <p:nvPr/>
          </p:nvSpPr>
          <p:spPr>
            <a:xfrm>
              <a:off x="6322548" y="1877582"/>
              <a:ext cx="570852" cy="570850"/>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TextBox 43">
              <a:extLst>
                <a:ext uri="{FF2B5EF4-FFF2-40B4-BE49-F238E27FC236}">
                  <a16:creationId xmlns:a16="http://schemas.microsoft.com/office/drawing/2014/main" id="{F42AD356-984C-4785-83DC-D9E4C92367E4}"/>
                </a:ext>
              </a:extLst>
            </p:cNvPr>
            <p:cNvSpPr txBox="1"/>
            <p:nvPr/>
          </p:nvSpPr>
          <p:spPr>
            <a:xfrm>
              <a:off x="6322548" y="1932175"/>
              <a:ext cx="570852"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grpSp>
        <p:nvGrpSpPr>
          <p:cNvPr id="55" name="Group 54">
            <a:extLst>
              <a:ext uri="{FF2B5EF4-FFF2-40B4-BE49-F238E27FC236}">
                <a16:creationId xmlns:a16="http://schemas.microsoft.com/office/drawing/2014/main" id="{44A5FCAD-71BE-41B0-9FAC-324EA6248971}"/>
              </a:ext>
            </a:extLst>
          </p:cNvPr>
          <p:cNvGrpSpPr/>
          <p:nvPr/>
        </p:nvGrpSpPr>
        <p:grpSpPr>
          <a:xfrm>
            <a:off x="6369813" y="3312522"/>
            <a:ext cx="613166" cy="621231"/>
            <a:chOff x="10362679" y="1877582"/>
            <a:chExt cx="613166" cy="621231"/>
          </a:xfrm>
        </p:grpSpPr>
        <p:sp>
          <p:nvSpPr>
            <p:cNvPr id="45" name="Rectangle: Rounded Corners 44">
              <a:extLst>
                <a:ext uri="{FF2B5EF4-FFF2-40B4-BE49-F238E27FC236}">
                  <a16:creationId xmlns:a16="http://schemas.microsoft.com/office/drawing/2014/main" id="{9A88F3C0-7475-4C11-A7FD-CF8A9D883211}"/>
                </a:ext>
              </a:extLst>
            </p:cNvPr>
            <p:cNvSpPr/>
            <p:nvPr/>
          </p:nvSpPr>
          <p:spPr>
            <a:xfrm>
              <a:off x="10404993" y="1927963"/>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Rectangle: Rounded Corners 45">
              <a:extLst>
                <a:ext uri="{FF2B5EF4-FFF2-40B4-BE49-F238E27FC236}">
                  <a16:creationId xmlns:a16="http://schemas.microsoft.com/office/drawing/2014/main" id="{C1D787F4-C898-47D0-B9EC-1FEA48CBF82D}"/>
                </a:ext>
              </a:extLst>
            </p:cNvPr>
            <p:cNvSpPr/>
            <p:nvPr/>
          </p:nvSpPr>
          <p:spPr>
            <a:xfrm>
              <a:off x="10362679" y="1877582"/>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a:extLst>
                <a:ext uri="{FF2B5EF4-FFF2-40B4-BE49-F238E27FC236}">
                  <a16:creationId xmlns:a16="http://schemas.microsoft.com/office/drawing/2014/main" id="{F3982D77-AF11-4B59-9312-DF902E25FCCD}"/>
                </a:ext>
              </a:extLst>
            </p:cNvPr>
            <p:cNvSpPr txBox="1"/>
            <p:nvPr/>
          </p:nvSpPr>
          <p:spPr>
            <a:xfrm>
              <a:off x="10362679" y="1932175"/>
              <a:ext cx="570852"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grpSp>
      <p:grpSp>
        <p:nvGrpSpPr>
          <p:cNvPr id="56" name="Group 55">
            <a:extLst>
              <a:ext uri="{FF2B5EF4-FFF2-40B4-BE49-F238E27FC236}">
                <a16:creationId xmlns:a16="http://schemas.microsoft.com/office/drawing/2014/main" id="{04071039-BEB9-4558-99FB-ABCDEE7A9B95}"/>
              </a:ext>
            </a:extLst>
          </p:cNvPr>
          <p:cNvGrpSpPr/>
          <p:nvPr/>
        </p:nvGrpSpPr>
        <p:grpSpPr>
          <a:xfrm>
            <a:off x="6395449" y="4923186"/>
            <a:ext cx="613166" cy="621231"/>
            <a:chOff x="6322548" y="4750854"/>
            <a:chExt cx="613166" cy="621231"/>
          </a:xfrm>
        </p:grpSpPr>
        <p:sp>
          <p:nvSpPr>
            <p:cNvPr id="48" name="Rectangle: Rounded Corners 47">
              <a:extLst>
                <a:ext uri="{FF2B5EF4-FFF2-40B4-BE49-F238E27FC236}">
                  <a16:creationId xmlns:a16="http://schemas.microsoft.com/office/drawing/2014/main" id="{981418E9-453A-46BE-8CD8-C8D1FB9F6C25}"/>
                </a:ext>
              </a:extLst>
            </p:cNvPr>
            <p:cNvSpPr/>
            <p:nvPr/>
          </p:nvSpPr>
          <p:spPr>
            <a:xfrm>
              <a:off x="6364862" y="4801235"/>
              <a:ext cx="570852" cy="570850"/>
            </a:xfrm>
            <a:prstGeom prst="round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Rounded Corners 48">
              <a:extLst>
                <a:ext uri="{FF2B5EF4-FFF2-40B4-BE49-F238E27FC236}">
                  <a16:creationId xmlns:a16="http://schemas.microsoft.com/office/drawing/2014/main" id="{DC736D21-609B-47C9-BEB7-3114F5D18736}"/>
                </a:ext>
              </a:extLst>
            </p:cNvPr>
            <p:cNvSpPr/>
            <p:nvPr/>
          </p:nvSpPr>
          <p:spPr>
            <a:xfrm>
              <a:off x="6322548" y="4750854"/>
              <a:ext cx="570852" cy="570850"/>
            </a:xfrm>
            <a:prstGeom prst="round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TextBox 49">
              <a:extLst>
                <a:ext uri="{FF2B5EF4-FFF2-40B4-BE49-F238E27FC236}">
                  <a16:creationId xmlns:a16="http://schemas.microsoft.com/office/drawing/2014/main" id="{074273A1-863E-41AE-9226-8715721AF20C}"/>
                </a:ext>
              </a:extLst>
            </p:cNvPr>
            <p:cNvSpPr txBox="1"/>
            <p:nvPr/>
          </p:nvSpPr>
          <p:spPr>
            <a:xfrm>
              <a:off x="6322548" y="4805447"/>
              <a:ext cx="570852"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grpSp>
      <p:sp>
        <p:nvSpPr>
          <p:cNvPr id="13" name="Flèche : haut 12">
            <a:extLst>
              <a:ext uri="{FF2B5EF4-FFF2-40B4-BE49-F238E27FC236}">
                <a16:creationId xmlns:a16="http://schemas.microsoft.com/office/drawing/2014/main" id="{8579829A-B63B-1CD0-3EA9-9401B8203382}"/>
              </a:ext>
            </a:extLst>
          </p:cNvPr>
          <p:cNvSpPr/>
          <p:nvPr/>
        </p:nvSpPr>
        <p:spPr>
          <a:xfrm>
            <a:off x="2787973" y="3312608"/>
            <a:ext cx="961492" cy="1046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Flèche : haut 17">
            <a:extLst>
              <a:ext uri="{FF2B5EF4-FFF2-40B4-BE49-F238E27FC236}">
                <a16:creationId xmlns:a16="http://schemas.microsoft.com/office/drawing/2014/main" id="{85D94822-A0CB-3E39-CB63-37F71B649FE8}"/>
              </a:ext>
            </a:extLst>
          </p:cNvPr>
          <p:cNvSpPr/>
          <p:nvPr/>
        </p:nvSpPr>
        <p:spPr>
          <a:xfrm>
            <a:off x="4028411" y="1494456"/>
            <a:ext cx="1068430" cy="287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B8A1BBA3-CC24-0F9B-D573-C38EC1BA5616}"/>
              </a:ext>
            </a:extLst>
          </p:cNvPr>
          <p:cNvSpPr txBox="1"/>
          <p:nvPr/>
        </p:nvSpPr>
        <p:spPr>
          <a:xfrm>
            <a:off x="2452803" y="5271899"/>
            <a:ext cx="1472665" cy="369332"/>
          </a:xfrm>
          <a:prstGeom prst="rect">
            <a:avLst/>
          </a:prstGeom>
          <a:noFill/>
          <a:ln>
            <a:solidFill>
              <a:srgbClr val="FF0000"/>
            </a:solidFill>
          </a:ln>
        </p:spPr>
        <p:txBody>
          <a:bodyPr wrap="square" rtlCol="0">
            <a:spAutoFit/>
          </a:bodyPr>
          <a:lstStyle/>
          <a:p>
            <a:pPr algn="ctr"/>
            <a:r>
              <a:rPr lang="fr-FR" b="1" dirty="0">
                <a:solidFill>
                  <a:schemeClr val="accent1"/>
                </a:solidFill>
                <a:cs typeface="Arial" pitchFamily="34" charset="0"/>
              </a:rPr>
              <a:t>Test set </a:t>
            </a:r>
          </a:p>
        </p:txBody>
      </p:sp>
      <p:sp>
        <p:nvSpPr>
          <p:cNvPr id="58" name="ZoneTexte 57">
            <a:extLst>
              <a:ext uri="{FF2B5EF4-FFF2-40B4-BE49-F238E27FC236}">
                <a16:creationId xmlns:a16="http://schemas.microsoft.com/office/drawing/2014/main" id="{E1554FC7-2ED4-0C3D-60EE-41E58997F145}"/>
              </a:ext>
            </a:extLst>
          </p:cNvPr>
          <p:cNvSpPr txBox="1"/>
          <p:nvPr/>
        </p:nvSpPr>
        <p:spPr>
          <a:xfrm>
            <a:off x="4028411" y="5271899"/>
            <a:ext cx="1472665" cy="369332"/>
          </a:xfrm>
          <a:prstGeom prst="rect">
            <a:avLst/>
          </a:prstGeom>
          <a:noFill/>
          <a:ln>
            <a:solidFill>
              <a:srgbClr val="FF0000"/>
            </a:solidFill>
          </a:ln>
        </p:spPr>
        <p:txBody>
          <a:bodyPr wrap="square" rtlCol="0">
            <a:spAutoFit/>
          </a:bodyPr>
          <a:lstStyle/>
          <a:p>
            <a:r>
              <a:rPr lang="fr-FR" b="1" dirty="0">
                <a:solidFill>
                  <a:schemeClr val="accent1"/>
                </a:solidFill>
                <a:cs typeface="Arial" pitchFamily="34" charset="0"/>
              </a:rPr>
              <a:t>Training set </a:t>
            </a:r>
          </a:p>
        </p:txBody>
      </p:sp>
      <p:sp>
        <p:nvSpPr>
          <p:cNvPr id="59" name="TextBox 25">
            <a:extLst>
              <a:ext uri="{FF2B5EF4-FFF2-40B4-BE49-F238E27FC236}">
                <a16:creationId xmlns:a16="http://schemas.microsoft.com/office/drawing/2014/main" id="{55CE6AC4-0938-3096-86DC-05EEDC5BE9E6}"/>
              </a:ext>
            </a:extLst>
          </p:cNvPr>
          <p:cNvSpPr txBox="1"/>
          <p:nvPr/>
        </p:nvSpPr>
        <p:spPr>
          <a:xfrm>
            <a:off x="7148995" y="5039334"/>
            <a:ext cx="4319999" cy="338554"/>
          </a:xfrm>
          <a:prstGeom prst="rect">
            <a:avLst/>
          </a:prstGeom>
          <a:noFill/>
        </p:spPr>
        <p:txBody>
          <a:bodyPr wrap="square" rtlCol="0">
            <a:spAutoFit/>
          </a:bodyPr>
          <a:lstStyle/>
          <a:p>
            <a:pPr algn="l"/>
            <a:r>
              <a:rPr lang="fr-FR" sz="1600" b="1" dirty="0">
                <a:solidFill>
                  <a:srgbClr val="000000"/>
                </a:solidFill>
                <a:latin typeface="Helvetica Neue"/>
              </a:rPr>
              <a:t>Standardisation des données </a:t>
            </a:r>
          </a:p>
        </p:txBody>
      </p:sp>
      <p:sp>
        <p:nvSpPr>
          <p:cNvPr id="31" name="ZoneTexte 30">
            <a:extLst>
              <a:ext uri="{FF2B5EF4-FFF2-40B4-BE49-F238E27FC236}">
                <a16:creationId xmlns:a16="http://schemas.microsoft.com/office/drawing/2014/main" id="{8CE0EFBA-25BD-67EC-03DE-095306BDFE0F}"/>
              </a:ext>
            </a:extLst>
          </p:cNvPr>
          <p:cNvSpPr txBox="1"/>
          <p:nvPr/>
        </p:nvSpPr>
        <p:spPr>
          <a:xfrm>
            <a:off x="11685069" y="6256421"/>
            <a:ext cx="693019" cy="369332"/>
          </a:xfrm>
          <a:prstGeom prst="rect">
            <a:avLst/>
          </a:prstGeom>
          <a:noFill/>
        </p:spPr>
        <p:txBody>
          <a:bodyPr wrap="square" rtlCol="0">
            <a:spAutoFit/>
          </a:bodyPr>
          <a:lstStyle/>
          <a:p>
            <a:r>
              <a:rPr lang="fr-FR" dirty="0"/>
              <a:t>16</a:t>
            </a:r>
          </a:p>
        </p:txBody>
      </p:sp>
    </p:spTree>
    <p:extLst>
      <p:ext uri="{BB962C8B-B14F-4D97-AF65-F5344CB8AC3E}">
        <p14:creationId xmlns:p14="http://schemas.microsoft.com/office/powerpoint/2010/main" val="342802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5F33E55-E8A4-4870-AA9F-E2633ECB357B}"/>
              </a:ext>
            </a:extLst>
          </p:cNvPr>
          <p:cNvSpPr txBox="1"/>
          <p:nvPr/>
        </p:nvSpPr>
        <p:spPr>
          <a:xfrm>
            <a:off x="3060290" y="4609218"/>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2" name="TextBox 11">
            <a:extLst>
              <a:ext uri="{FF2B5EF4-FFF2-40B4-BE49-F238E27FC236}">
                <a16:creationId xmlns:a16="http://schemas.microsoft.com/office/drawing/2014/main" id="{F59FAD15-0046-4A86-B4BC-F0266093DBAE}"/>
              </a:ext>
            </a:extLst>
          </p:cNvPr>
          <p:cNvSpPr txBox="1"/>
          <p:nvPr/>
        </p:nvSpPr>
        <p:spPr>
          <a:xfrm>
            <a:off x="4354615" y="4612764"/>
            <a:ext cx="513813"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80%</a:t>
            </a:r>
            <a:endParaRPr lang="ko-KR" altLang="en-US" sz="1200" b="1" dirty="0">
              <a:solidFill>
                <a:schemeClr val="bg1"/>
              </a:solidFill>
              <a:cs typeface="Arial" pitchFamily="34" charset="0"/>
            </a:endParaRPr>
          </a:p>
        </p:txBody>
      </p:sp>
      <p:grpSp>
        <p:nvGrpSpPr>
          <p:cNvPr id="21" name="Group 20">
            <a:extLst>
              <a:ext uri="{FF2B5EF4-FFF2-40B4-BE49-F238E27FC236}">
                <a16:creationId xmlns:a16="http://schemas.microsoft.com/office/drawing/2014/main" id="{8876E5F1-27B2-4D84-A4FB-DBFE14E3040E}"/>
              </a:ext>
            </a:extLst>
          </p:cNvPr>
          <p:cNvGrpSpPr/>
          <p:nvPr/>
        </p:nvGrpSpPr>
        <p:grpSpPr>
          <a:xfrm>
            <a:off x="1891721" y="670478"/>
            <a:ext cx="4330381" cy="715741"/>
            <a:chOff x="3012560" y="4220124"/>
            <a:chExt cx="2211224" cy="715741"/>
          </a:xfrm>
        </p:grpSpPr>
        <p:sp>
          <p:nvSpPr>
            <p:cNvPr id="22" name="TextBox 21">
              <a:extLst>
                <a:ext uri="{FF2B5EF4-FFF2-40B4-BE49-F238E27FC236}">
                  <a16:creationId xmlns:a16="http://schemas.microsoft.com/office/drawing/2014/main" id="{A44D3280-4C49-421D-A3A4-95D1F1806A30}"/>
                </a:ext>
              </a:extLst>
            </p:cNvPr>
            <p:cNvSpPr txBox="1"/>
            <p:nvPr/>
          </p:nvSpPr>
          <p:spPr>
            <a:xfrm>
              <a:off x="3017861" y="4560313"/>
              <a:ext cx="2205923"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ko-KR" altLang="en-US" sz="1400" dirty="0">
                  <a:solidFill>
                    <a:schemeClr val="tx1">
                      <a:lumMod val="75000"/>
                      <a:lumOff val="25000"/>
                    </a:schemeClr>
                  </a:solidFill>
                  <a:cs typeface="Arial" pitchFamily="34" charset="0"/>
                </a:rPr>
                <a:t> </a:t>
              </a:r>
              <a:r>
                <a:rPr lang="fr-FR" altLang="ko-KR" sz="1400" dirty="0">
                  <a:solidFill>
                    <a:schemeClr val="tx1">
                      <a:lumMod val="75000"/>
                      <a:lumOff val="25000"/>
                    </a:schemeClr>
                  </a:solidFill>
                  <a:cs typeface="Arial" pitchFamily="34" charset="0"/>
                </a:rPr>
                <a:t>Fonction fit()</a:t>
              </a:r>
              <a:endParaRPr lang="ko-KR" altLang="en-US" sz="14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99B0AE88-81FB-4659-8990-2CFD17DABEC5}"/>
                </a:ext>
              </a:extLst>
            </p:cNvPr>
            <p:cNvSpPr txBox="1"/>
            <p:nvPr/>
          </p:nvSpPr>
          <p:spPr>
            <a:xfrm>
              <a:off x="3012560" y="4220124"/>
              <a:ext cx="2205923" cy="338554"/>
            </a:xfrm>
            <a:prstGeom prst="rect">
              <a:avLst/>
            </a:prstGeom>
            <a:noFill/>
          </p:spPr>
          <p:txBody>
            <a:bodyPr wrap="square" rtlCol="0">
              <a:spAutoFit/>
            </a:bodyPr>
            <a:lstStyle/>
            <a:p>
              <a:pPr algn="l"/>
              <a:r>
                <a:rPr lang="fr-FR" sz="1600" b="1" i="0" dirty="0">
                  <a:solidFill>
                    <a:srgbClr val="000000"/>
                  </a:solidFill>
                  <a:effectLst/>
                  <a:latin typeface="Helvetica Neue"/>
                </a:rPr>
                <a:t>Entrainement des modèles </a:t>
              </a:r>
            </a:p>
          </p:txBody>
        </p:sp>
      </p:grpSp>
      <p:grpSp>
        <p:nvGrpSpPr>
          <p:cNvPr id="24" name="Group 23">
            <a:extLst>
              <a:ext uri="{FF2B5EF4-FFF2-40B4-BE49-F238E27FC236}">
                <a16:creationId xmlns:a16="http://schemas.microsoft.com/office/drawing/2014/main" id="{D95BAD57-5C2D-4268-B08E-9C0A61A7247F}"/>
              </a:ext>
            </a:extLst>
          </p:cNvPr>
          <p:cNvGrpSpPr/>
          <p:nvPr/>
        </p:nvGrpSpPr>
        <p:grpSpPr>
          <a:xfrm>
            <a:off x="1879296" y="2858118"/>
            <a:ext cx="4344849" cy="1141763"/>
            <a:chOff x="3049981" y="4723457"/>
            <a:chExt cx="2218611" cy="1141763"/>
          </a:xfrm>
        </p:grpSpPr>
        <p:sp>
          <p:nvSpPr>
            <p:cNvPr id="25" name="TextBox 24">
              <a:extLst>
                <a:ext uri="{FF2B5EF4-FFF2-40B4-BE49-F238E27FC236}">
                  <a16:creationId xmlns:a16="http://schemas.microsoft.com/office/drawing/2014/main" id="{3C358F28-CEF8-46A2-8F7B-0088C1D15C54}"/>
                </a:ext>
              </a:extLst>
            </p:cNvPr>
            <p:cNvSpPr txBox="1"/>
            <p:nvPr/>
          </p:nvSpPr>
          <p:spPr>
            <a:xfrm>
              <a:off x="3049981" y="5166503"/>
              <a:ext cx="2205922" cy="698717"/>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fr-FR" sz="1400" dirty="0">
                  <a:solidFill>
                    <a:srgbClr val="000000"/>
                  </a:solidFill>
                  <a:latin typeface="Helvetica Neue"/>
                </a:rPr>
                <a:t>U</a:t>
              </a:r>
              <a:r>
                <a:rPr lang="fr-FR" sz="1400" b="0" i="0" dirty="0">
                  <a:solidFill>
                    <a:srgbClr val="000000"/>
                  </a:solidFill>
                  <a:effectLst/>
                  <a:latin typeface="Helvetica Neue"/>
                </a:rPr>
                <a:t>tilisée pour calculer le score de précision du modèle dans la prédiction des données de test </a:t>
              </a:r>
              <a:endParaRPr lang="fr-FR" sz="14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7E35670-1686-474B-822A-C8B05C603A7D}"/>
                </a:ext>
              </a:extLst>
            </p:cNvPr>
            <p:cNvSpPr txBox="1"/>
            <p:nvPr/>
          </p:nvSpPr>
          <p:spPr>
            <a:xfrm>
              <a:off x="3062670" y="4723457"/>
              <a:ext cx="2205922" cy="338554"/>
            </a:xfrm>
            <a:prstGeom prst="rect">
              <a:avLst/>
            </a:prstGeom>
            <a:noFill/>
          </p:spPr>
          <p:txBody>
            <a:bodyPr wrap="square" rtlCol="0">
              <a:spAutoFit/>
            </a:bodyPr>
            <a:lstStyle/>
            <a:p>
              <a:pPr algn="l"/>
              <a:r>
                <a:rPr lang="fr-FR" sz="1600" b="1" dirty="0">
                  <a:solidFill>
                    <a:srgbClr val="000000"/>
                  </a:solidFill>
                  <a:latin typeface="Helvetica Neue"/>
                </a:rPr>
                <a:t>Fonction score() </a:t>
              </a:r>
            </a:p>
          </p:txBody>
        </p:sp>
      </p:grpSp>
      <p:sp>
        <p:nvSpPr>
          <p:cNvPr id="41" name="Freeform: Shape 40">
            <a:extLst>
              <a:ext uri="{FF2B5EF4-FFF2-40B4-BE49-F238E27FC236}">
                <a16:creationId xmlns:a16="http://schemas.microsoft.com/office/drawing/2014/main" id="{32973785-E953-4A30-8AC1-F7EFA90CA90B}"/>
              </a:ext>
            </a:extLst>
          </p:cNvPr>
          <p:cNvSpPr/>
          <p:nvPr/>
        </p:nvSpPr>
        <p:spPr>
          <a:xfrm>
            <a:off x="4939701" y="2174005"/>
            <a:ext cx="280218" cy="278871"/>
          </a:xfrm>
          <a:custGeom>
            <a:avLst/>
            <a:gdLst>
              <a:gd name="connsiteX0" fmla="*/ 303653 w 557150"/>
              <a:gd name="connsiteY0" fmla="*/ 300975 h 554472"/>
              <a:gd name="connsiteX1" fmla="*/ 557150 w 557150"/>
              <a:gd name="connsiteY1" fmla="*/ 300975 h 554472"/>
              <a:gd name="connsiteX2" fmla="*/ 557150 w 557150"/>
              <a:gd name="connsiteY2" fmla="*/ 554472 h 554472"/>
              <a:gd name="connsiteX3" fmla="*/ 303653 w 557150"/>
              <a:gd name="connsiteY3" fmla="*/ 554472 h 554472"/>
              <a:gd name="connsiteX4" fmla="*/ 0 w 557150"/>
              <a:gd name="connsiteY4" fmla="*/ 300975 h 554472"/>
              <a:gd name="connsiteX5" fmla="*/ 253497 w 557150"/>
              <a:gd name="connsiteY5" fmla="*/ 300975 h 554472"/>
              <a:gd name="connsiteX6" fmla="*/ 253497 w 557150"/>
              <a:gd name="connsiteY6" fmla="*/ 554472 h 554472"/>
              <a:gd name="connsiteX7" fmla="*/ 0 w 557150"/>
              <a:gd name="connsiteY7" fmla="*/ 554472 h 554472"/>
              <a:gd name="connsiteX8" fmla="*/ 303653 w 557150"/>
              <a:gd name="connsiteY8" fmla="*/ 0 h 554472"/>
              <a:gd name="connsiteX9" fmla="*/ 557150 w 557150"/>
              <a:gd name="connsiteY9" fmla="*/ 0 h 554472"/>
              <a:gd name="connsiteX10" fmla="*/ 557150 w 557150"/>
              <a:gd name="connsiteY10" fmla="*/ 253497 h 554472"/>
              <a:gd name="connsiteX11" fmla="*/ 303653 w 557150"/>
              <a:gd name="connsiteY11" fmla="*/ 253497 h 554472"/>
              <a:gd name="connsiteX12" fmla="*/ 0 w 557150"/>
              <a:gd name="connsiteY12" fmla="*/ 0 h 554472"/>
              <a:gd name="connsiteX13" fmla="*/ 253497 w 557150"/>
              <a:gd name="connsiteY13" fmla="*/ 0 h 554472"/>
              <a:gd name="connsiteX14" fmla="*/ 253497 w 557150"/>
              <a:gd name="connsiteY14" fmla="*/ 253497 h 554472"/>
              <a:gd name="connsiteX15" fmla="*/ 0 w 557150"/>
              <a:gd name="connsiteY15" fmla="*/ 253497 h 55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7150" h="554472">
                <a:moveTo>
                  <a:pt x="303653" y="300975"/>
                </a:moveTo>
                <a:lnTo>
                  <a:pt x="557150" y="300975"/>
                </a:lnTo>
                <a:lnTo>
                  <a:pt x="557150" y="554472"/>
                </a:lnTo>
                <a:lnTo>
                  <a:pt x="303653" y="554472"/>
                </a:lnTo>
                <a:close/>
                <a:moveTo>
                  <a:pt x="0" y="300975"/>
                </a:moveTo>
                <a:lnTo>
                  <a:pt x="253497" y="300975"/>
                </a:lnTo>
                <a:lnTo>
                  <a:pt x="253497" y="554472"/>
                </a:lnTo>
                <a:lnTo>
                  <a:pt x="0" y="554472"/>
                </a:lnTo>
                <a:close/>
                <a:moveTo>
                  <a:pt x="303653" y="0"/>
                </a:moveTo>
                <a:lnTo>
                  <a:pt x="557150" y="0"/>
                </a:lnTo>
                <a:lnTo>
                  <a:pt x="557150" y="253497"/>
                </a:lnTo>
                <a:lnTo>
                  <a:pt x="303653" y="253497"/>
                </a:lnTo>
                <a:close/>
                <a:moveTo>
                  <a:pt x="0" y="0"/>
                </a:moveTo>
                <a:lnTo>
                  <a:pt x="253497" y="0"/>
                </a:lnTo>
                <a:lnTo>
                  <a:pt x="253497" y="253497"/>
                </a:lnTo>
                <a:lnTo>
                  <a:pt x="0" y="25349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4" name="Group 53">
            <a:extLst>
              <a:ext uri="{FF2B5EF4-FFF2-40B4-BE49-F238E27FC236}">
                <a16:creationId xmlns:a16="http://schemas.microsoft.com/office/drawing/2014/main" id="{AF250682-C9BD-41CE-87D4-8282DE51F714}"/>
              </a:ext>
            </a:extLst>
          </p:cNvPr>
          <p:cNvGrpSpPr/>
          <p:nvPr/>
        </p:nvGrpSpPr>
        <p:grpSpPr>
          <a:xfrm>
            <a:off x="762959" y="780664"/>
            <a:ext cx="613166" cy="621231"/>
            <a:chOff x="6322548" y="1877582"/>
            <a:chExt cx="613166" cy="621231"/>
          </a:xfrm>
        </p:grpSpPr>
        <p:sp>
          <p:nvSpPr>
            <p:cNvPr id="42" name="Rectangle: Rounded Corners 41">
              <a:extLst>
                <a:ext uri="{FF2B5EF4-FFF2-40B4-BE49-F238E27FC236}">
                  <a16:creationId xmlns:a16="http://schemas.microsoft.com/office/drawing/2014/main" id="{4191E355-B385-464D-8236-1A5AC1FDC1CF}"/>
                </a:ext>
              </a:extLst>
            </p:cNvPr>
            <p:cNvSpPr/>
            <p:nvPr/>
          </p:nvSpPr>
          <p:spPr>
            <a:xfrm>
              <a:off x="6364862" y="1927963"/>
              <a:ext cx="570852" cy="570850"/>
            </a:xfrm>
            <a:prstGeom prst="roundRect">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Rectangle: Rounded Corners 42">
              <a:extLst>
                <a:ext uri="{FF2B5EF4-FFF2-40B4-BE49-F238E27FC236}">
                  <a16:creationId xmlns:a16="http://schemas.microsoft.com/office/drawing/2014/main" id="{22DD908B-90E1-42E5-B66A-C6DBB72081E7}"/>
                </a:ext>
              </a:extLst>
            </p:cNvPr>
            <p:cNvSpPr/>
            <p:nvPr/>
          </p:nvSpPr>
          <p:spPr>
            <a:xfrm>
              <a:off x="6322548" y="1877582"/>
              <a:ext cx="570852" cy="570850"/>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TextBox 43">
              <a:extLst>
                <a:ext uri="{FF2B5EF4-FFF2-40B4-BE49-F238E27FC236}">
                  <a16:creationId xmlns:a16="http://schemas.microsoft.com/office/drawing/2014/main" id="{F42AD356-984C-4785-83DC-D9E4C92367E4}"/>
                </a:ext>
              </a:extLst>
            </p:cNvPr>
            <p:cNvSpPr txBox="1"/>
            <p:nvPr/>
          </p:nvSpPr>
          <p:spPr>
            <a:xfrm>
              <a:off x="6322548" y="1932175"/>
              <a:ext cx="570852"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grpSp>
      <p:grpSp>
        <p:nvGrpSpPr>
          <p:cNvPr id="55" name="Group 54">
            <a:extLst>
              <a:ext uri="{FF2B5EF4-FFF2-40B4-BE49-F238E27FC236}">
                <a16:creationId xmlns:a16="http://schemas.microsoft.com/office/drawing/2014/main" id="{44A5FCAD-71BE-41B0-9FAC-324EA6248971}"/>
              </a:ext>
            </a:extLst>
          </p:cNvPr>
          <p:cNvGrpSpPr/>
          <p:nvPr/>
        </p:nvGrpSpPr>
        <p:grpSpPr>
          <a:xfrm>
            <a:off x="805273" y="3045444"/>
            <a:ext cx="613166" cy="621231"/>
            <a:chOff x="10362679" y="1877582"/>
            <a:chExt cx="613166" cy="621231"/>
          </a:xfrm>
        </p:grpSpPr>
        <p:sp>
          <p:nvSpPr>
            <p:cNvPr id="45" name="Rectangle: Rounded Corners 44">
              <a:extLst>
                <a:ext uri="{FF2B5EF4-FFF2-40B4-BE49-F238E27FC236}">
                  <a16:creationId xmlns:a16="http://schemas.microsoft.com/office/drawing/2014/main" id="{9A88F3C0-7475-4C11-A7FD-CF8A9D883211}"/>
                </a:ext>
              </a:extLst>
            </p:cNvPr>
            <p:cNvSpPr/>
            <p:nvPr/>
          </p:nvSpPr>
          <p:spPr>
            <a:xfrm>
              <a:off x="10404993" y="1927963"/>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Rectangle: Rounded Corners 45">
              <a:extLst>
                <a:ext uri="{FF2B5EF4-FFF2-40B4-BE49-F238E27FC236}">
                  <a16:creationId xmlns:a16="http://schemas.microsoft.com/office/drawing/2014/main" id="{C1D787F4-C898-47D0-B9EC-1FEA48CBF82D}"/>
                </a:ext>
              </a:extLst>
            </p:cNvPr>
            <p:cNvSpPr/>
            <p:nvPr/>
          </p:nvSpPr>
          <p:spPr>
            <a:xfrm>
              <a:off x="10362679" y="1877582"/>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a:extLst>
                <a:ext uri="{FF2B5EF4-FFF2-40B4-BE49-F238E27FC236}">
                  <a16:creationId xmlns:a16="http://schemas.microsoft.com/office/drawing/2014/main" id="{F3982D77-AF11-4B59-9312-DF902E25FCCD}"/>
                </a:ext>
              </a:extLst>
            </p:cNvPr>
            <p:cNvSpPr txBox="1"/>
            <p:nvPr/>
          </p:nvSpPr>
          <p:spPr>
            <a:xfrm>
              <a:off x="10362679" y="1932175"/>
              <a:ext cx="570852" cy="461665"/>
            </a:xfrm>
            <a:prstGeom prst="rect">
              <a:avLst/>
            </a:prstGeom>
            <a:noFill/>
          </p:spPr>
          <p:txBody>
            <a:bodyPr wrap="square" lIns="108000" rIns="108000" rtlCol="0">
              <a:spAutoFit/>
            </a:bodyPr>
            <a:lstStyle/>
            <a:p>
              <a:pPr algn="ctr"/>
              <a:r>
                <a:rPr lang="en-US" altLang="ko-KR" sz="2400" b="1" dirty="0">
                  <a:solidFill>
                    <a:schemeClr val="accent2"/>
                  </a:solidFill>
                  <a:cs typeface="Arial" pitchFamily="34" charset="0"/>
                </a:rPr>
                <a:t>05</a:t>
              </a:r>
              <a:endParaRPr lang="ko-KR" altLang="en-US" sz="2400" b="1" dirty="0">
                <a:solidFill>
                  <a:schemeClr val="accent2"/>
                </a:solidFill>
                <a:cs typeface="Arial" pitchFamily="34" charset="0"/>
              </a:endParaRPr>
            </a:p>
          </p:txBody>
        </p:sp>
      </p:grpSp>
      <p:grpSp>
        <p:nvGrpSpPr>
          <p:cNvPr id="56" name="Group 55">
            <a:extLst>
              <a:ext uri="{FF2B5EF4-FFF2-40B4-BE49-F238E27FC236}">
                <a16:creationId xmlns:a16="http://schemas.microsoft.com/office/drawing/2014/main" id="{04071039-BEB9-4558-99FB-ABCDEE7A9B95}"/>
              </a:ext>
            </a:extLst>
          </p:cNvPr>
          <p:cNvGrpSpPr/>
          <p:nvPr/>
        </p:nvGrpSpPr>
        <p:grpSpPr>
          <a:xfrm>
            <a:off x="805273" y="5067272"/>
            <a:ext cx="613166" cy="621231"/>
            <a:chOff x="6322548" y="4750854"/>
            <a:chExt cx="613166" cy="621231"/>
          </a:xfrm>
        </p:grpSpPr>
        <p:sp>
          <p:nvSpPr>
            <p:cNvPr id="48" name="Rectangle: Rounded Corners 47">
              <a:extLst>
                <a:ext uri="{FF2B5EF4-FFF2-40B4-BE49-F238E27FC236}">
                  <a16:creationId xmlns:a16="http://schemas.microsoft.com/office/drawing/2014/main" id="{981418E9-453A-46BE-8CD8-C8D1FB9F6C25}"/>
                </a:ext>
              </a:extLst>
            </p:cNvPr>
            <p:cNvSpPr/>
            <p:nvPr/>
          </p:nvSpPr>
          <p:spPr>
            <a:xfrm>
              <a:off x="6364862" y="4801235"/>
              <a:ext cx="570852" cy="570850"/>
            </a:xfrm>
            <a:prstGeom prst="round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Rounded Corners 48">
              <a:extLst>
                <a:ext uri="{FF2B5EF4-FFF2-40B4-BE49-F238E27FC236}">
                  <a16:creationId xmlns:a16="http://schemas.microsoft.com/office/drawing/2014/main" id="{DC736D21-609B-47C9-BEB7-3114F5D18736}"/>
                </a:ext>
              </a:extLst>
            </p:cNvPr>
            <p:cNvSpPr/>
            <p:nvPr/>
          </p:nvSpPr>
          <p:spPr>
            <a:xfrm>
              <a:off x="6322548" y="4750854"/>
              <a:ext cx="570852" cy="570850"/>
            </a:xfrm>
            <a:prstGeom prst="round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TextBox 49">
              <a:extLst>
                <a:ext uri="{FF2B5EF4-FFF2-40B4-BE49-F238E27FC236}">
                  <a16:creationId xmlns:a16="http://schemas.microsoft.com/office/drawing/2014/main" id="{074273A1-863E-41AE-9226-8715721AF20C}"/>
                </a:ext>
              </a:extLst>
            </p:cNvPr>
            <p:cNvSpPr txBox="1"/>
            <p:nvPr/>
          </p:nvSpPr>
          <p:spPr>
            <a:xfrm>
              <a:off x="6322548" y="4805447"/>
              <a:ext cx="570852"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06</a:t>
              </a:r>
              <a:endParaRPr lang="ko-KR" altLang="en-US" sz="2400" b="1" dirty="0">
                <a:solidFill>
                  <a:schemeClr val="accent3"/>
                </a:solidFill>
                <a:cs typeface="Arial" pitchFamily="34" charset="0"/>
              </a:endParaRPr>
            </a:p>
          </p:txBody>
        </p:sp>
      </p:grpSp>
      <p:sp>
        <p:nvSpPr>
          <p:cNvPr id="59" name="TextBox 25">
            <a:extLst>
              <a:ext uri="{FF2B5EF4-FFF2-40B4-BE49-F238E27FC236}">
                <a16:creationId xmlns:a16="http://schemas.microsoft.com/office/drawing/2014/main" id="{55CE6AC4-0938-3096-86DC-05EEDC5BE9E6}"/>
              </a:ext>
            </a:extLst>
          </p:cNvPr>
          <p:cNvSpPr txBox="1"/>
          <p:nvPr/>
        </p:nvSpPr>
        <p:spPr>
          <a:xfrm>
            <a:off x="1879296" y="5014143"/>
            <a:ext cx="4319999" cy="830997"/>
          </a:xfrm>
          <a:prstGeom prst="rect">
            <a:avLst/>
          </a:prstGeom>
          <a:noFill/>
        </p:spPr>
        <p:txBody>
          <a:bodyPr wrap="square" rtlCol="0">
            <a:spAutoFit/>
          </a:bodyPr>
          <a:lstStyle/>
          <a:p>
            <a:pPr algn="l"/>
            <a:r>
              <a:rPr lang="fr-FR" sz="1600" b="1" dirty="0">
                <a:solidFill>
                  <a:srgbClr val="000000"/>
                </a:solidFill>
                <a:latin typeface="Helvetica Neue"/>
              </a:rPr>
              <a:t> Réglage des hyperparamètres</a:t>
            </a:r>
          </a:p>
          <a:p>
            <a:pPr algn="l"/>
            <a:endParaRPr lang="fr-FR" sz="1600" b="1" dirty="0">
              <a:solidFill>
                <a:srgbClr val="000000"/>
              </a:solidFill>
              <a:latin typeface="Helvetica Neue"/>
            </a:endParaRPr>
          </a:p>
          <a:p>
            <a:pPr marL="285750" indent="-285750" algn="l">
              <a:buFont typeface="Wingdings" panose="05000000000000000000" pitchFamily="2" charset="2"/>
              <a:buChar char="v"/>
            </a:pPr>
            <a:r>
              <a:rPr lang="fr-FR" sz="1600" b="1" dirty="0">
                <a:solidFill>
                  <a:srgbClr val="000000"/>
                </a:solidFill>
                <a:latin typeface="Helvetica Neue"/>
              </a:rPr>
              <a:t> </a:t>
            </a:r>
            <a:r>
              <a:rPr lang="fr-FR" sz="1400" dirty="0">
                <a:solidFill>
                  <a:srgbClr val="000000"/>
                </a:solidFill>
                <a:latin typeface="Helvetica Neue"/>
              </a:rPr>
              <a:t>Fonction : </a:t>
            </a:r>
            <a:r>
              <a:rPr lang="fr-FR" sz="1400" dirty="0" err="1">
                <a:solidFill>
                  <a:srgbClr val="000000"/>
                </a:solidFill>
                <a:latin typeface="Helvetica Neue"/>
              </a:rPr>
              <a:t>GridSearchCV</a:t>
            </a:r>
            <a:r>
              <a:rPr lang="fr-FR" sz="1400" dirty="0">
                <a:solidFill>
                  <a:srgbClr val="000000"/>
                </a:solidFill>
                <a:latin typeface="Helvetica Neue"/>
              </a:rPr>
              <a:t>()</a:t>
            </a:r>
          </a:p>
        </p:txBody>
      </p:sp>
      <p:grpSp>
        <p:nvGrpSpPr>
          <p:cNvPr id="33" name="Group 106">
            <a:extLst>
              <a:ext uri="{FF2B5EF4-FFF2-40B4-BE49-F238E27FC236}">
                <a16:creationId xmlns:a16="http://schemas.microsoft.com/office/drawing/2014/main" id="{42A52116-6CD6-9197-8AC8-1484DF742E46}"/>
              </a:ext>
            </a:extLst>
          </p:cNvPr>
          <p:cNvGrpSpPr/>
          <p:nvPr/>
        </p:nvGrpSpPr>
        <p:grpSpPr>
          <a:xfrm>
            <a:off x="8377022" y="2257586"/>
            <a:ext cx="3308047" cy="4021174"/>
            <a:chOff x="6962115" y="408278"/>
            <a:chExt cx="5305910" cy="6449722"/>
          </a:xfrm>
        </p:grpSpPr>
        <p:grpSp>
          <p:nvGrpSpPr>
            <p:cNvPr id="34" name="Group 88">
              <a:extLst>
                <a:ext uri="{FF2B5EF4-FFF2-40B4-BE49-F238E27FC236}">
                  <a16:creationId xmlns:a16="http://schemas.microsoft.com/office/drawing/2014/main" id="{29FACB4B-AEB1-C4F2-C099-42E04D386ED2}"/>
                </a:ext>
              </a:extLst>
            </p:cNvPr>
            <p:cNvGrpSpPr/>
            <p:nvPr/>
          </p:nvGrpSpPr>
          <p:grpSpPr>
            <a:xfrm flipH="1">
              <a:off x="6962115" y="408278"/>
              <a:ext cx="5305910" cy="6449722"/>
              <a:chOff x="0" y="556706"/>
              <a:chExt cx="5305910" cy="6449722"/>
            </a:xfrm>
          </p:grpSpPr>
          <p:grpSp>
            <p:nvGrpSpPr>
              <p:cNvPr id="36" name="Group 89">
                <a:extLst>
                  <a:ext uri="{FF2B5EF4-FFF2-40B4-BE49-F238E27FC236}">
                    <a16:creationId xmlns:a16="http://schemas.microsoft.com/office/drawing/2014/main" id="{32A5E9AD-5554-05B6-6537-6A486CB47F13}"/>
                  </a:ext>
                </a:extLst>
              </p:cNvPr>
              <p:cNvGrpSpPr/>
              <p:nvPr/>
            </p:nvGrpSpPr>
            <p:grpSpPr>
              <a:xfrm>
                <a:off x="3788971" y="4207622"/>
                <a:ext cx="925747" cy="1302807"/>
                <a:chOff x="3788971" y="4207622"/>
                <a:chExt cx="925747" cy="1302807"/>
              </a:xfrm>
            </p:grpSpPr>
            <p:sp>
              <p:nvSpPr>
                <p:cNvPr id="66" name="Freeform: Shape 103">
                  <a:extLst>
                    <a:ext uri="{FF2B5EF4-FFF2-40B4-BE49-F238E27FC236}">
                      <a16:creationId xmlns:a16="http://schemas.microsoft.com/office/drawing/2014/main" id="{A2A450E0-C081-66CD-E25F-6CF71E1CC091}"/>
                    </a:ext>
                  </a:extLst>
                </p:cNvPr>
                <p:cNvSpPr/>
                <p:nvPr/>
              </p:nvSpPr>
              <p:spPr>
                <a:xfrm>
                  <a:off x="3935602" y="4207622"/>
                  <a:ext cx="779116" cy="1302807"/>
                </a:xfrm>
                <a:custGeom>
                  <a:avLst/>
                  <a:gdLst>
                    <a:gd name="connsiteX0" fmla="*/ 76027 w 1005786"/>
                    <a:gd name="connsiteY0" fmla="*/ 1512598 h 1681837"/>
                    <a:gd name="connsiteX1" fmla="*/ 89121 w 1005786"/>
                    <a:gd name="connsiteY1" fmla="*/ 1490092 h 1681837"/>
                    <a:gd name="connsiteX2" fmla="*/ 48530 w 1005786"/>
                    <a:gd name="connsiteY2" fmla="*/ 1224529 h 1681837"/>
                    <a:gd name="connsiteX3" fmla="*/ 0 w 1005786"/>
                    <a:gd name="connsiteY3" fmla="*/ 1159222 h 1681837"/>
                    <a:gd name="connsiteX4" fmla="*/ 24306 w 1005786"/>
                    <a:gd name="connsiteY4" fmla="*/ 1120513 h 1681837"/>
                    <a:gd name="connsiteX5" fmla="*/ 224235 w 1005786"/>
                    <a:gd name="connsiteY5" fmla="*/ 771311 h 1681837"/>
                    <a:gd name="connsiteX6" fmla="*/ 363850 w 1005786"/>
                    <a:gd name="connsiteY6" fmla="*/ 489299 h 1681837"/>
                    <a:gd name="connsiteX7" fmla="*/ 416799 w 1005786"/>
                    <a:gd name="connsiteY7" fmla="*/ 389538 h 1681837"/>
                    <a:gd name="connsiteX8" fmla="*/ 429484 w 1005786"/>
                    <a:gd name="connsiteY8" fmla="*/ 374071 h 1681837"/>
                    <a:gd name="connsiteX9" fmla="*/ 589723 w 1005786"/>
                    <a:gd name="connsiteY9" fmla="*/ 128476 h 1681837"/>
                    <a:gd name="connsiteX10" fmla="*/ 765265 w 1005786"/>
                    <a:gd name="connsiteY10" fmla="*/ 5883 h 1681837"/>
                    <a:gd name="connsiteX11" fmla="*/ 965848 w 1005786"/>
                    <a:gd name="connsiteY11" fmla="*/ 61697 h 1681837"/>
                    <a:gd name="connsiteX12" fmla="*/ 1005785 w 1005786"/>
                    <a:gd name="connsiteY12" fmla="*/ 141161 h 1681837"/>
                    <a:gd name="connsiteX13" fmla="*/ 996292 w 1005786"/>
                    <a:gd name="connsiteY13" fmla="*/ 166122 h 1681837"/>
                    <a:gd name="connsiteX14" fmla="*/ 853731 w 1005786"/>
                    <a:gd name="connsiteY14" fmla="*/ 443961 h 1681837"/>
                    <a:gd name="connsiteX15" fmla="*/ 783187 w 1005786"/>
                    <a:gd name="connsiteY15" fmla="*/ 598470 h 1681837"/>
                    <a:gd name="connsiteX16" fmla="*/ 553141 w 1005786"/>
                    <a:gd name="connsiteY16" fmla="*/ 1083768 h 1681837"/>
                    <a:gd name="connsiteX17" fmla="*/ 272274 w 1005786"/>
                    <a:gd name="connsiteY17" fmla="*/ 1539850 h 1681837"/>
                    <a:gd name="connsiteX18" fmla="*/ 160402 w 1005786"/>
                    <a:gd name="connsiteY18" fmla="*/ 1669889 h 1681837"/>
                    <a:gd name="connsiteX19" fmla="*/ 144280 w 1005786"/>
                    <a:gd name="connsiteY19" fmla="*/ 1681838 h 1681837"/>
                    <a:gd name="connsiteX20" fmla="*/ 76027 w 1005786"/>
                    <a:gd name="connsiteY20" fmla="*/ 1512598 h 168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5786" h="1681837">
                      <a:moveTo>
                        <a:pt x="76027" y="1512598"/>
                      </a:moveTo>
                      <a:cubicBezTo>
                        <a:pt x="85521" y="1508097"/>
                        <a:pt x="86421" y="1498358"/>
                        <a:pt x="89121" y="1490092"/>
                      </a:cubicBezTo>
                      <a:cubicBezTo>
                        <a:pt x="120220" y="1394833"/>
                        <a:pt x="106634" y="1306203"/>
                        <a:pt x="48530" y="1224529"/>
                      </a:cubicBezTo>
                      <a:cubicBezTo>
                        <a:pt x="32817" y="1202432"/>
                        <a:pt x="16204" y="1180991"/>
                        <a:pt x="0" y="1159222"/>
                      </a:cubicBezTo>
                      <a:cubicBezTo>
                        <a:pt x="3437" y="1143428"/>
                        <a:pt x="15795" y="1133116"/>
                        <a:pt x="24306" y="1120513"/>
                      </a:cubicBezTo>
                      <a:cubicBezTo>
                        <a:pt x="99187" y="1008805"/>
                        <a:pt x="165312" y="892104"/>
                        <a:pt x="224235" y="771311"/>
                      </a:cubicBezTo>
                      <a:cubicBezTo>
                        <a:pt x="270228" y="677034"/>
                        <a:pt x="319167" y="584230"/>
                        <a:pt x="363850" y="489299"/>
                      </a:cubicBezTo>
                      <a:cubicBezTo>
                        <a:pt x="379809" y="455418"/>
                        <a:pt x="396831" y="421619"/>
                        <a:pt x="416799" y="389538"/>
                      </a:cubicBezTo>
                      <a:cubicBezTo>
                        <a:pt x="425228" y="387820"/>
                        <a:pt x="426210" y="379800"/>
                        <a:pt x="429484" y="374071"/>
                      </a:cubicBezTo>
                      <a:cubicBezTo>
                        <a:pt x="477032" y="288387"/>
                        <a:pt x="525971" y="203522"/>
                        <a:pt x="589723" y="128476"/>
                      </a:cubicBezTo>
                      <a:cubicBezTo>
                        <a:pt x="637352" y="72417"/>
                        <a:pt x="689810" y="21269"/>
                        <a:pt x="765265" y="5883"/>
                      </a:cubicBezTo>
                      <a:cubicBezTo>
                        <a:pt x="840801" y="-9502"/>
                        <a:pt x="910035" y="4001"/>
                        <a:pt x="965848" y="61697"/>
                      </a:cubicBezTo>
                      <a:cubicBezTo>
                        <a:pt x="987290" y="83875"/>
                        <a:pt x="999402" y="111209"/>
                        <a:pt x="1005785" y="141161"/>
                      </a:cubicBezTo>
                      <a:cubicBezTo>
                        <a:pt x="1005867" y="150736"/>
                        <a:pt x="1001202" y="158265"/>
                        <a:pt x="996292" y="166122"/>
                      </a:cubicBezTo>
                      <a:cubicBezTo>
                        <a:pt x="940479" y="254425"/>
                        <a:pt x="897187" y="349274"/>
                        <a:pt x="853731" y="443961"/>
                      </a:cubicBezTo>
                      <a:cubicBezTo>
                        <a:pt x="830080" y="495437"/>
                        <a:pt x="807002" y="547076"/>
                        <a:pt x="783187" y="598470"/>
                      </a:cubicBezTo>
                      <a:cubicBezTo>
                        <a:pt x="708060" y="761000"/>
                        <a:pt x="634815" y="924430"/>
                        <a:pt x="553141" y="1083768"/>
                      </a:cubicBezTo>
                      <a:cubicBezTo>
                        <a:pt x="471467" y="1243106"/>
                        <a:pt x="381691" y="1397534"/>
                        <a:pt x="272274" y="1539850"/>
                      </a:cubicBezTo>
                      <a:cubicBezTo>
                        <a:pt x="237411" y="1585188"/>
                        <a:pt x="200257" y="1628725"/>
                        <a:pt x="160402" y="1669889"/>
                      </a:cubicBezTo>
                      <a:cubicBezTo>
                        <a:pt x="156228" y="1674227"/>
                        <a:pt x="152873" y="1680038"/>
                        <a:pt x="144280" y="1681838"/>
                      </a:cubicBezTo>
                      <a:cubicBezTo>
                        <a:pt x="143789" y="1616286"/>
                        <a:pt x="131840" y="1555398"/>
                        <a:pt x="76027" y="1512598"/>
                      </a:cubicBezTo>
                      <a:close/>
                    </a:path>
                  </a:pathLst>
                </a:custGeom>
                <a:solidFill>
                  <a:srgbClr val="DB9F78"/>
                </a:solidFill>
                <a:ln w="8182" cap="flat">
                  <a:noFill/>
                  <a:prstDash val="solid"/>
                  <a:miter/>
                </a:ln>
              </p:spPr>
              <p:txBody>
                <a:bodyPr rtlCol="0" anchor="ctr"/>
                <a:lstStyle/>
                <a:p>
                  <a:endParaRPr lang="en-US" dirty="0"/>
                </a:p>
              </p:txBody>
            </p:sp>
            <p:sp>
              <p:nvSpPr>
                <p:cNvPr id="67" name="Freeform: Shape 104">
                  <a:extLst>
                    <a:ext uri="{FF2B5EF4-FFF2-40B4-BE49-F238E27FC236}">
                      <a16:creationId xmlns:a16="http://schemas.microsoft.com/office/drawing/2014/main" id="{9F24F420-970E-653D-02C4-5D2A954D711E}"/>
                    </a:ext>
                  </a:extLst>
                </p:cNvPr>
                <p:cNvSpPr/>
                <p:nvPr/>
              </p:nvSpPr>
              <p:spPr>
                <a:xfrm>
                  <a:off x="3788971" y="4410791"/>
                  <a:ext cx="469483" cy="694866"/>
                </a:xfrm>
                <a:custGeom>
                  <a:avLst/>
                  <a:gdLst>
                    <a:gd name="connsiteX0" fmla="*/ 606008 w 606071"/>
                    <a:gd name="connsiteY0" fmla="*/ 127342 h 897026"/>
                    <a:gd name="connsiteX1" fmla="*/ 598397 w 606071"/>
                    <a:gd name="connsiteY1" fmla="*/ 150912 h 897026"/>
                    <a:gd name="connsiteX2" fmla="*/ 530063 w 606071"/>
                    <a:gd name="connsiteY2" fmla="*/ 287663 h 897026"/>
                    <a:gd name="connsiteX3" fmla="*/ 377763 w 606071"/>
                    <a:gd name="connsiteY3" fmla="*/ 591526 h 897026"/>
                    <a:gd name="connsiteX4" fmla="*/ 198129 w 606071"/>
                    <a:gd name="connsiteY4" fmla="*/ 888433 h 897026"/>
                    <a:gd name="connsiteX5" fmla="*/ 189373 w 606071"/>
                    <a:gd name="connsiteY5" fmla="*/ 897026 h 897026"/>
                    <a:gd name="connsiteX6" fmla="*/ 0 w 606071"/>
                    <a:gd name="connsiteY6" fmla="*/ 787200 h 897026"/>
                    <a:gd name="connsiteX7" fmla="*/ 216461 w 606071"/>
                    <a:gd name="connsiteY7" fmla="*/ 235368 h 897026"/>
                    <a:gd name="connsiteX8" fmla="*/ 314257 w 606071"/>
                    <a:gd name="connsiteY8" fmla="*/ 70302 h 897026"/>
                    <a:gd name="connsiteX9" fmla="*/ 461155 w 606071"/>
                    <a:gd name="connsiteY9" fmla="*/ 3 h 897026"/>
                    <a:gd name="connsiteX10" fmla="*/ 584158 w 606071"/>
                    <a:gd name="connsiteY10" fmla="*/ 73166 h 897026"/>
                    <a:gd name="connsiteX11" fmla="*/ 606008 w 606071"/>
                    <a:gd name="connsiteY11" fmla="*/ 127342 h 89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071" h="897026">
                      <a:moveTo>
                        <a:pt x="606008" y="127342"/>
                      </a:moveTo>
                      <a:cubicBezTo>
                        <a:pt x="606663" y="136263"/>
                        <a:pt x="602080" y="143465"/>
                        <a:pt x="598397" y="150912"/>
                      </a:cubicBezTo>
                      <a:cubicBezTo>
                        <a:pt x="575565" y="196495"/>
                        <a:pt x="552814" y="242079"/>
                        <a:pt x="530063" y="287663"/>
                      </a:cubicBezTo>
                      <a:cubicBezTo>
                        <a:pt x="479405" y="389060"/>
                        <a:pt x="429975" y="491029"/>
                        <a:pt x="377763" y="591526"/>
                      </a:cubicBezTo>
                      <a:cubicBezTo>
                        <a:pt x="324323" y="694314"/>
                        <a:pt x="266054" y="794320"/>
                        <a:pt x="198129" y="888433"/>
                      </a:cubicBezTo>
                      <a:cubicBezTo>
                        <a:pt x="195756" y="891707"/>
                        <a:pt x="192319" y="894162"/>
                        <a:pt x="189373" y="897026"/>
                      </a:cubicBezTo>
                      <a:cubicBezTo>
                        <a:pt x="137160" y="841622"/>
                        <a:pt x="64406" y="821572"/>
                        <a:pt x="0" y="787200"/>
                      </a:cubicBezTo>
                      <a:cubicBezTo>
                        <a:pt x="82656" y="607403"/>
                        <a:pt x="143543" y="419012"/>
                        <a:pt x="216461" y="235368"/>
                      </a:cubicBezTo>
                      <a:cubicBezTo>
                        <a:pt x="240275" y="175381"/>
                        <a:pt x="269164" y="117767"/>
                        <a:pt x="314257" y="70302"/>
                      </a:cubicBezTo>
                      <a:cubicBezTo>
                        <a:pt x="354111" y="28319"/>
                        <a:pt x="400759" y="330"/>
                        <a:pt x="461155" y="3"/>
                      </a:cubicBezTo>
                      <a:cubicBezTo>
                        <a:pt x="517296" y="-324"/>
                        <a:pt x="556906" y="25945"/>
                        <a:pt x="584158" y="73166"/>
                      </a:cubicBezTo>
                      <a:cubicBezTo>
                        <a:pt x="593814" y="90025"/>
                        <a:pt x="601261" y="108192"/>
                        <a:pt x="606008" y="127342"/>
                      </a:cubicBezTo>
                      <a:close/>
                    </a:path>
                  </a:pathLst>
                </a:custGeom>
                <a:solidFill>
                  <a:srgbClr val="D39064"/>
                </a:solidFill>
                <a:ln w="8182" cap="flat">
                  <a:noFill/>
                  <a:prstDash val="solid"/>
                  <a:miter/>
                </a:ln>
              </p:spPr>
              <p:txBody>
                <a:bodyPr rtlCol="0" anchor="ctr"/>
                <a:lstStyle/>
                <a:p>
                  <a:endParaRPr lang="en-US"/>
                </a:p>
              </p:txBody>
            </p:sp>
          </p:grpSp>
          <p:grpSp>
            <p:nvGrpSpPr>
              <p:cNvPr id="37" name="Group 90">
                <a:extLst>
                  <a:ext uri="{FF2B5EF4-FFF2-40B4-BE49-F238E27FC236}">
                    <a16:creationId xmlns:a16="http://schemas.microsoft.com/office/drawing/2014/main" id="{85C645A2-1351-860F-BDF4-1847F00EE2DD}"/>
                  </a:ext>
                </a:extLst>
              </p:cNvPr>
              <p:cNvGrpSpPr/>
              <p:nvPr/>
            </p:nvGrpSpPr>
            <p:grpSpPr>
              <a:xfrm>
                <a:off x="0" y="556706"/>
                <a:ext cx="5305910" cy="6449722"/>
                <a:chOff x="0" y="556706"/>
                <a:chExt cx="5305910" cy="6449722"/>
              </a:xfrm>
            </p:grpSpPr>
            <p:grpSp>
              <p:nvGrpSpPr>
                <p:cNvPr id="39" name="Group 91">
                  <a:extLst>
                    <a:ext uri="{FF2B5EF4-FFF2-40B4-BE49-F238E27FC236}">
                      <a16:creationId xmlns:a16="http://schemas.microsoft.com/office/drawing/2014/main" id="{5303D2D4-3201-5D95-44EE-535505AB5044}"/>
                    </a:ext>
                  </a:extLst>
                </p:cNvPr>
                <p:cNvGrpSpPr/>
                <p:nvPr/>
              </p:nvGrpSpPr>
              <p:grpSpPr>
                <a:xfrm>
                  <a:off x="729838" y="556706"/>
                  <a:ext cx="1750698" cy="2631232"/>
                  <a:chOff x="2225389" y="1694816"/>
                  <a:chExt cx="2056377" cy="3090656"/>
                </a:xfrm>
              </p:grpSpPr>
              <p:sp>
                <p:nvSpPr>
                  <p:cNvPr id="61" name="Freeform: Shape 98">
                    <a:extLst>
                      <a:ext uri="{FF2B5EF4-FFF2-40B4-BE49-F238E27FC236}">
                        <a16:creationId xmlns:a16="http://schemas.microsoft.com/office/drawing/2014/main" id="{4D48CED1-883D-CDEB-0516-20E0C95D410D}"/>
                      </a:ext>
                    </a:extLst>
                  </p:cNvPr>
                  <p:cNvSpPr/>
                  <p:nvPr/>
                </p:nvSpPr>
                <p:spPr>
                  <a:xfrm>
                    <a:off x="2229066" y="1694816"/>
                    <a:ext cx="2050055" cy="3090656"/>
                  </a:xfrm>
                  <a:custGeom>
                    <a:avLst/>
                    <a:gdLst>
                      <a:gd name="connsiteX0" fmla="*/ 2545595 w 2646483"/>
                      <a:gd name="connsiteY0" fmla="*/ 709670 h 3989829"/>
                      <a:gd name="connsiteX1" fmla="*/ 2528410 w 2646483"/>
                      <a:gd name="connsiteY1" fmla="*/ 658030 h 3989829"/>
                      <a:gd name="connsiteX2" fmla="*/ 2514251 w 2646483"/>
                      <a:gd name="connsiteY2" fmla="*/ 655330 h 3989829"/>
                      <a:gd name="connsiteX3" fmla="*/ 2502222 w 2646483"/>
                      <a:gd name="connsiteY3" fmla="*/ 692893 h 3989829"/>
                      <a:gd name="connsiteX4" fmla="*/ 2440679 w 2646483"/>
                      <a:gd name="connsiteY4" fmla="*/ 861806 h 3989829"/>
                      <a:gd name="connsiteX5" fmla="*/ 2241487 w 2646483"/>
                      <a:gd name="connsiteY5" fmla="*/ 1083832 h 3989829"/>
                      <a:gd name="connsiteX6" fmla="*/ 1851775 w 2646483"/>
                      <a:gd name="connsiteY6" fmla="*/ 1372555 h 3989829"/>
                      <a:gd name="connsiteX7" fmla="*/ 1474749 w 2646483"/>
                      <a:gd name="connsiteY7" fmla="*/ 1711773 h 3989829"/>
                      <a:gd name="connsiteX8" fmla="*/ 1153209 w 2646483"/>
                      <a:gd name="connsiteY8" fmla="*/ 2321545 h 3989829"/>
                      <a:gd name="connsiteX9" fmla="*/ 1138560 w 2646483"/>
                      <a:gd name="connsiteY9" fmla="*/ 2370894 h 3989829"/>
                      <a:gd name="connsiteX10" fmla="*/ 1136186 w 2646483"/>
                      <a:gd name="connsiteY10" fmla="*/ 2370157 h 3989829"/>
                      <a:gd name="connsiteX11" fmla="*/ 1138805 w 2646483"/>
                      <a:gd name="connsiteY11" fmla="*/ 2159098 h 3989829"/>
                      <a:gd name="connsiteX12" fmla="*/ 1152963 w 2646483"/>
                      <a:gd name="connsiteY12" fmla="*/ 1352178 h 3989829"/>
                      <a:gd name="connsiteX13" fmla="*/ 1198956 w 2646483"/>
                      <a:gd name="connsiteY13" fmla="*/ 1231631 h 3989829"/>
                      <a:gd name="connsiteX14" fmla="*/ 1227026 w 2646483"/>
                      <a:gd name="connsiteY14" fmla="*/ 1203315 h 3989829"/>
                      <a:gd name="connsiteX15" fmla="*/ 1358867 w 2646483"/>
                      <a:gd name="connsiteY15" fmla="*/ 1127942 h 3989829"/>
                      <a:gd name="connsiteX16" fmla="*/ 1617965 w 2646483"/>
                      <a:gd name="connsiteY16" fmla="*/ 1030801 h 3989829"/>
                      <a:gd name="connsiteX17" fmla="*/ 1989836 w 2646483"/>
                      <a:gd name="connsiteY17" fmla="*/ 458674 h 3989829"/>
                      <a:gd name="connsiteX18" fmla="*/ 1949326 w 2646483"/>
                      <a:gd name="connsiteY18" fmla="*/ 100634 h 3989829"/>
                      <a:gd name="connsiteX19" fmla="*/ 1926248 w 2646483"/>
                      <a:gd name="connsiteY19" fmla="*/ 9221 h 3989829"/>
                      <a:gd name="connsiteX20" fmla="*/ 1917573 w 2646483"/>
                      <a:gd name="connsiteY20" fmla="*/ 301 h 3989829"/>
                      <a:gd name="connsiteX21" fmla="*/ 1914136 w 2646483"/>
                      <a:gd name="connsiteY21" fmla="*/ 9303 h 3989829"/>
                      <a:gd name="connsiteX22" fmla="*/ 1911353 w 2646483"/>
                      <a:gd name="connsiteY22" fmla="*/ 14949 h 3989829"/>
                      <a:gd name="connsiteX23" fmla="*/ 1757007 w 2646483"/>
                      <a:gd name="connsiteY23" fmla="*/ 247041 h 3989829"/>
                      <a:gd name="connsiteX24" fmla="*/ 1496027 w 2646483"/>
                      <a:gd name="connsiteY24" fmla="*/ 441651 h 3989829"/>
                      <a:gd name="connsiteX25" fmla="*/ 1200511 w 2646483"/>
                      <a:gd name="connsiteY25" fmla="*/ 806484 h 3989829"/>
                      <a:gd name="connsiteX26" fmla="*/ 1098623 w 2646483"/>
                      <a:gd name="connsiteY26" fmla="*/ 1332455 h 3989829"/>
                      <a:gd name="connsiteX27" fmla="*/ 1095595 w 2646483"/>
                      <a:gd name="connsiteY27" fmla="*/ 1872256 h 3989829"/>
                      <a:gd name="connsiteX28" fmla="*/ 1089784 w 2646483"/>
                      <a:gd name="connsiteY28" fmla="*/ 1866691 h 3989829"/>
                      <a:gd name="connsiteX29" fmla="*/ 926682 w 2646483"/>
                      <a:gd name="connsiteY29" fmla="*/ 1480827 h 3989829"/>
                      <a:gd name="connsiteX30" fmla="*/ 655308 w 2646483"/>
                      <a:gd name="connsiteY30" fmla="*/ 1216818 h 3989829"/>
                      <a:gd name="connsiteX31" fmla="*/ 393591 w 2646483"/>
                      <a:gd name="connsiteY31" fmla="*/ 1019835 h 3989829"/>
                      <a:gd name="connsiteX32" fmla="*/ 280000 w 2646483"/>
                      <a:gd name="connsiteY32" fmla="*/ 854032 h 3989829"/>
                      <a:gd name="connsiteX33" fmla="*/ 261996 w 2646483"/>
                      <a:gd name="connsiteY33" fmla="*/ 794126 h 3989829"/>
                      <a:gd name="connsiteX34" fmla="*/ 254958 w 2646483"/>
                      <a:gd name="connsiteY34" fmla="*/ 790935 h 3989829"/>
                      <a:gd name="connsiteX35" fmla="*/ 245219 w 2646483"/>
                      <a:gd name="connsiteY35" fmla="*/ 816223 h 3989829"/>
                      <a:gd name="connsiteX36" fmla="*/ 185478 w 2646483"/>
                      <a:gd name="connsiteY36" fmla="*/ 1312568 h 3989829"/>
                      <a:gd name="connsiteX37" fmla="*/ 508327 w 2646483"/>
                      <a:gd name="connsiteY37" fmla="*/ 1842549 h 3989829"/>
                      <a:gd name="connsiteX38" fmla="*/ 785512 w 2646483"/>
                      <a:gd name="connsiteY38" fmla="*/ 1956140 h 3989829"/>
                      <a:gd name="connsiteX39" fmla="*/ 979467 w 2646483"/>
                      <a:gd name="connsiteY39" fmla="*/ 2053363 h 3989829"/>
                      <a:gd name="connsiteX40" fmla="*/ 1058850 w 2646483"/>
                      <a:gd name="connsiteY40" fmla="*/ 2169982 h 3989829"/>
                      <a:gd name="connsiteX41" fmla="*/ 1076118 w 2646483"/>
                      <a:gd name="connsiteY41" fmla="*/ 2704710 h 3989829"/>
                      <a:gd name="connsiteX42" fmla="*/ 1067443 w 2646483"/>
                      <a:gd name="connsiteY42" fmla="*/ 2799641 h 3989829"/>
                      <a:gd name="connsiteX43" fmla="*/ 1056722 w 2646483"/>
                      <a:gd name="connsiteY43" fmla="*/ 2891791 h 3989829"/>
                      <a:gd name="connsiteX44" fmla="*/ 1051894 w 2646483"/>
                      <a:gd name="connsiteY44" fmla="*/ 2869776 h 3989829"/>
                      <a:gd name="connsiteX45" fmla="*/ 850982 w 2646483"/>
                      <a:gd name="connsiteY45" fmla="*/ 2450767 h 3989829"/>
                      <a:gd name="connsiteX46" fmla="*/ 556448 w 2646483"/>
                      <a:gd name="connsiteY46" fmla="*/ 2174319 h 3989829"/>
                      <a:gd name="connsiteX47" fmla="*/ 262160 w 2646483"/>
                      <a:gd name="connsiteY47" fmla="*/ 1954503 h 3989829"/>
                      <a:gd name="connsiteX48" fmla="*/ 111824 w 2646483"/>
                      <a:gd name="connsiteY48" fmla="*/ 1739434 h 3989829"/>
                      <a:gd name="connsiteX49" fmla="*/ 93656 w 2646483"/>
                      <a:gd name="connsiteY49" fmla="*/ 1677401 h 3989829"/>
                      <a:gd name="connsiteX50" fmla="*/ 84163 w 2646483"/>
                      <a:gd name="connsiteY50" fmla="*/ 1672736 h 3989829"/>
                      <a:gd name="connsiteX51" fmla="*/ 76715 w 2646483"/>
                      <a:gd name="connsiteY51" fmla="*/ 1689840 h 3989829"/>
                      <a:gd name="connsiteX52" fmla="*/ 44880 w 2646483"/>
                      <a:gd name="connsiteY52" fmla="*/ 1824545 h 3989829"/>
                      <a:gd name="connsiteX53" fmla="*/ 4698 w 2646483"/>
                      <a:gd name="connsiteY53" fmla="*/ 2320973 h 3989829"/>
                      <a:gd name="connsiteX54" fmla="*/ 391136 w 2646483"/>
                      <a:gd name="connsiteY54" fmla="*/ 2916997 h 3989829"/>
                      <a:gd name="connsiteX55" fmla="*/ 703510 w 2646483"/>
                      <a:gd name="connsiteY55" fmla="*/ 3044336 h 3989829"/>
                      <a:gd name="connsiteX56" fmla="*/ 903685 w 2646483"/>
                      <a:gd name="connsiteY56" fmla="*/ 3134685 h 3989829"/>
                      <a:gd name="connsiteX57" fmla="*/ 1020877 w 2646483"/>
                      <a:gd name="connsiteY57" fmla="*/ 3261124 h 3989829"/>
                      <a:gd name="connsiteX58" fmla="*/ 1044692 w 2646483"/>
                      <a:gd name="connsiteY58" fmla="*/ 3389773 h 3989829"/>
                      <a:gd name="connsiteX59" fmla="*/ 1052221 w 2646483"/>
                      <a:gd name="connsiteY59" fmla="*/ 3988661 h 3989829"/>
                      <a:gd name="connsiteX60" fmla="*/ 1129394 w 2646483"/>
                      <a:gd name="connsiteY60" fmla="*/ 3988661 h 3989829"/>
                      <a:gd name="connsiteX61" fmla="*/ 1139705 w 2646483"/>
                      <a:gd name="connsiteY61" fmla="*/ 3495753 h 3989829"/>
                      <a:gd name="connsiteX62" fmla="*/ 1157219 w 2646483"/>
                      <a:gd name="connsiteY62" fmla="*/ 3037216 h 3989829"/>
                      <a:gd name="connsiteX63" fmla="*/ 1218270 w 2646483"/>
                      <a:gd name="connsiteY63" fmla="*/ 2873623 h 3989829"/>
                      <a:gd name="connsiteX64" fmla="*/ 1343563 w 2646483"/>
                      <a:gd name="connsiteY64" fmla="*/ 2756267 h 3989829"/>
                      <a:gd name="connsiteX65" fmla="*/ 1628276 w 2646483"/>
                      <a:gd name="connsiteY65" fmla="*/ 2624672 h 3989829"/>
                      <a:gd name="connsiteX66" fmla="*/ 2045649 w 2646483"/>
                      <a:gd name="connsiteY66" fmla="*/ 2460015 h 3989829"/>
                      <a:gd name="connsiteX67" fmla="*/ 2418420 w 2646483"/>
                      <a:gd name="connsiteY67" fmla="*/ 2168591 h 3989829"/>
                      <a:gd name="connsiteX68" fmla="*/ 2644292 w 2646483"/>
                      <a:gd name="connsiteY68" fmla="*/ 1530257 h 3989829"/>
                      <a:gd name="connsiteX69" fmla="*/ 2545595 w 2646483"/>
                      <a:gd name="connsiteY69" fmla="*/ 709670 h 39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46483" h="3989829">
                        <a:moveTo>
                          <a:pt x="2545595" y="709670"/>
                        </a:moveTo>
                        <a:cubicBezTo>
                          <a:pt x="2541258" y="691993"/>
                          <a:pt x="2536839" y="674316"/>
                          <a:pt x="2528410" y="658030"/>
                        </a:cubicBezTo>
                        <a:cubicBezTo>
                          <a:pt x="2525545" y="652465"/>
                          <a:pt x="2521944" y="639944"/>
                          <a:pt x="2514251" y="655330"/>
                        </a:cubicBezTo>
                        <a:cubicBezTo>
                          <a:pt x="2507132" y="666869"/>
                          <a:pt x="2505331" y="680126"/>
                          <a:pt x="2502222" y="692893"/>
                        </a:cubicBezTo>
                        <a:cubicBezTo>
                          <a:pt x="2487900" y="751489"/>
                          <a:pt x="2469486" y="808366"/>
                          <a:pt x="2440679" y="861806"/>
                        </a:cubicBezTo>
                        <a:cubicBezTo>
                          <a:pt x="2392150" y="951991"/>
                          <a:pt x="2319560" y="1020326"/>
                          <a:pt x="2241487" y="1083832"/>
                        </a:cubicBezTo>
                        <a:cubicBezTo>
                          <a:pt x="2115947" y="1185883"/>
                          <a:pt x="1981324" y="1275823"/>
                          <a:pt x="1851775" y="1372555"/>
                        </a:cubicBezTo>
                        <a:cubicBezTo>
                          <a:pt x="1715679" y="1474116"/>
                          <a:pt x="1585475" y="1582142"/>
                          <a:pt x="1474749" y="1711773"/>
                        </a:cubicBezTo>
                        <a:cubicBezTo>
                          <a:pt x="1321713" y="1890833"/>
                          <a:pt x="1220725" y="2097392"/>
                          <a:pt x="1153209" y="2321545"/>
                        </a:cubicBezTo>
                        <a:cubicBezTo>
                          <a:pt x="1148298" y="2337995"/>
                          <a:pt x="1143470" y="2354444"/>
                          <a:pt x="1138560" y="2370894"/>
                        </a:cubicBezTo>
                        <a:cubicBezTo>
                          <a:pt x="1137741" y="2370648"/>
                          <a:pt x="1137005" y="2370403"/>
                          <a:pt x="1136186" y="2370157"/>
                        </a:cubicBezTo>
                        <a:cubicBezTo>
                          <a:pt x="1128985" y="2368357"/>
                          <a:pt x="1138560" y="2176775"/>
                          <a:pt x="1138805" y="2159098"/>
                        </a:cubicBezTo>
                        <a:cubicBezTo>
                          <a:pt x="1139624" y="2082497"/>
                          <a:pt x="1141833" y="1444491"/>
                          <a:pt x="1152963" y="1352178"/>
                        </a:cubicBezTo>
                        <a:cubicBezTo>
                          <a:pt x="1158364" y="1307576"/>
                          <a:pt x="1167121" y="1265593"/>
                          <a:pt x="1198956" y="1231631"/>
                        </a:cubicBezTo>
                        <a:cubicBezTo>
                          <a:pt x="1209677" y="1223529"/>
                          <a:pt x="1218924" y="1214036"/>
                          <a:pt x="1227026" y="1203315"/>
                        </a:cubicBezTo>
                        <a:cubicBezTo>
                          <a:pt x="1266963" y="1171153"/>
                          <a:pt x="1311074" y="1146356"/>
                          <a:pt x="1358867" y="1127942"/>
                        </a:cubicBezTo>
                        <a:cubicBezTo>
                          <a:pt x="1444960" y="1094798"/>
                          <a:pt x="1533591" y="1068692"/>
                          <a:pt x="1617965" y="1030801"/>
                        </a:cubicBezTo>
                        <a:cubicBezTo>
                          <a:pt x="1865033" y="919829"/>
                          <a:pt x="1985825" y="727265"/>
                          <a:pt x="1989836" y="458674"/>
                        </a:cubicBezTo>
                        <a:cubicBezTo>
                          <a:pt x="1991636" y="337636"/>
                          <a:pt x="1973795" y="218725"/>
                          <a:pt x="1949326" y="100634"/>
                        </a:cubicBezTo>
                        <a:cubicBezTo>
                          <a:pt x="1942942" y="69863"/>
                          <a:pt x="1936559" y="39010"/>
                          <a:pt x="1926248" y="9221"/>
                        </a:cubicBezTo>
                        <a:cubicBezTo>
                          <a:pt x="1924857" y="5211"/>
                          <a:pt x="1924529" y="-1500"/>
                          <a:pt x="1917573" y="301"/>
                        </a:cubicBezTo>
                        <a:cubicBezTo>
                          <a:pt x="1913808" y="1283"/>
                          <a:pt x="1913890" y="5702"/>
                          <a:pt x="1914136" y="9303"/>
                        </a:cubicBezTo>
                        <a:cubicBezTo>
                          <a:pt x="1913153" y="11185"/>
                          <a:pt x="1911762" y="12985"/>
                          <a:pt x="1911353" y="14949"/>
                        </a:cubicBezTo>
                        <a:cubicBezTo>
                          <a:pt x="1892694" y="114137"/>
                          <a:pt x="1835899" y="187954"/>
                          <a:pt x="1757007" y="247041"/>
                        </a:cubicBezTo>
                        <a:cubicBezTo>
                          <a:pt x="1670096" y="312020"/>
                          <a:pt x="1582284" y="375854"/>
                          <a:pt x="1496027" y="441651"/>
                        </a:cubicBezTo>
                        <a:cubicBezTo>
                          <a:pt x="1368196" y="539202"/>
                          <a:pt x="1266145" y="657867"/>
                          <a:pt x="1200511" y="806484"/>
                        </a:cubicBezTo>
                        <a:cubicBezTo>
                          <a:pt x="1126366" y="974251"/>
                          <a:pt x="1101651" y="1151430"/>
                          <a:pt x="1098623" y="1332455"/>
                        </a:cubicBezTo>
                        <a:cubicBezTo>
                          <a:pt x="1096004" y="1490729"/>
                          <a:pt x="1095595" y="1861863"/>
                          <a:pt x="1095595" y="1872256"/>
                        </a:cubicBezTo>
                        <a:cubicBezTo>
                          <a:pt x="1090930" y="1870374"/>
                          <a:pt x="1090194" y="1868574"/>
                          <a:pt x="1089784" y="1866691"/>
                        </a:cubicBezTo>
                        <a:cubicBezTo>
                          <a:pt x="1059423" y="1727895"/>
                          <a:pt x="1008356" y="1597936"/>
                          <a:pt x="926682" y="1480827"/>
                        </a:cubicBezTo>
                        <a:cubicBezTo>
                          <a:pt x="853110" y="1375420"/>
                          <a:pt x="757196" y="1293091"/>
                          <a:pt x="655308" y="1216818"/>
                        </a:cubicBezTo>
                        <a:cubicBezTo>
                          <a:pt x="567905" y="1151348"/>
                          <a:pt x="476247" y="1091525"/>
                          <a:pt x="393591" y="1019835"/>
                        </a:cubicBezTo>
                        <a:cubicBezTo>
                          <a:pt x="341297" y="974415"/>
                          <a:pt x="300705" y="920975"/>
                          <a:pt x="280000" y="854032"/>
                        </a:cubicBezTo>
                        <a:cubicBezTo>
                          <a:pt x="273862" y="834145"/>
                          <a:pt x="267970" y="814095"/>
                          <a:pt x="261996" y="794126"/>
                        </a:cubicBezTo>
                        <a:cubicBezTo>
                          <a:pt x="261423" y="788971"/>
                          <a:pt x="258641" y="784879"/>
                          <a:pt x="254958" y="790935"/>
                        </a:cubicBezTo>
                        <a:cubicBezTo>
                          <a:pt x="250375" y="798627"/>
                          <a:pt x="247347" y="807466"/>
                          <a:pt x="245219" y="816223"/>
                        </a:cubicBezTo>
                        <a:cubicBezTo>
                          <a:pt x="205201" y="979243"/>
                          <a:pt x="176230" y="1143901"/>
                          <a:pt x="185478" y="1312568"/>
                        </a:cubicBezTo>
                        <a:cubicBezTo>
                          <a:pt x="198408" y="1546379"/>
                          <a:pt x="299969" y="1726994"/>
                          <a:pt x="508327" y="1842549"/>
                        </a:cubicBezTo>
                        <a:cubicBezTo>
                          <a:pt x="596385" y="1891324"/>
                          <a:pt x="690989" y="1923569"/>
                          <a:pt x="785512" y="1956140"/>
                        </a:cubicBezTo>
                        <a:cubicBezTo>
                          <a:pt x="854501" y="1979955"/>
                          <a:pt x="922835" y="2005243"/>
                          <a:pt x="979467" y="2053363"/>
                        </a:cubicBezTo>
                        <a:cubicBezTo>
                          <a:pt x="1016540" y="2084871"/>
                          <a:pt x="1049520" y="2119979"/>
                          <a:pt x="1058850" y="2169982"/>
                        </a:cubicBezTo>
                        <a:cubicBezTo>
                          <a:pt x="1081028" y="2288647"/>
                          <a:pt x="1079964" y="2646850"/>
                          <a:pt x="1076118" y="2704710"/>
                        </a:cubicBezTo>
                        <a:cubicBezTo>
                          <a:pt x="1073990" y="2736381"/>
                          <a:pt x="1070634" y="2768052"/>
                          <a:pt x="1067443" y="2799641"/>
                        </a:cubicBezTo>
                        <a:cubicBezTo>
                          <a:pt x="1065560" y="2818300"/>
                          <a:pt x="1060323" y="2852427"/>
                          <a:pt x="1056722" y="2891791"/>
                        </a:cubicBezTo>
                        <a:cubicBezTo>
                          <a:pt x="1053448" y="2879678"/>
                          <a:pt x="1053694" y="2876405"/>
                          <a:pt x="1051894" y="2869776"/>
                        </a:cubicBezTo>
                        <a:cubicBezTo>
                          <a:pt x="1010565" y="2717804"/>
                          <a:pt x="947305" y="2576306"/>
                          <a:pt x="850982" y="2450767"/>
                        </a:cubicBezTo>
                        <a:cubicBezTo>
                          <a:pt x="767999" y="2342496"/>
                          <a:pt x="664965" y="2255420"/>
                          <a:pt x="556448" y="2174319"/>
                        </a:cubicBezTo>
                        <a:cubicBezTo>
                          <a:pt x="458325" y="2101075"/>
                          <a:pt x="356273" y="2033231"/>
                          <a:pt x="262160" y="1954503"/>
                        </a:cubicBezTo>
                        <a:cubicBezTo>
                          <a:pt x="192598" y="1896317"/>
                          <a:pt x="137439" y="1828228"/>
                          <a:pt x="111824" y="1739434"/>
                        </a:cubicBezTo>
                        <a:cubicBezTo>
                          <a:pt x="105850" y="1718729"/>
                          <a:pt x="99712" y="1698024"/>
                          <a:pt x="93656" y="1677401"/>
                        </a:cubicBezTo>
                        <a:cubicBezTo>
                          <a:pt x="93165" y="1670281"/>
                          <a:pt x="90382" y="1665452"/>
                          <a:pt x="84163" y="1672736"/>
                        </a:cubicBezTo>
                        <a:cubicBezTo>
                          <a:pt x="80234" y="1677237"/>
                          <a:pt x="78434" y="1683866"/>
                          <a:pt x="76715" y="1689840"/>
                        </a:cubicBezTo>
                        <a:cubicBezTo>
                          <a:pt x="63458" y="1734114"/>
                          <a:pt x="53555" y="1779207"/>
                          <a:pt x="44880" y="1824545"/>
                        </a:cubicBezTo>
                        <a:cubicBezTo>
                          <a:pt x="13455" y="1988548"/>
                          <a:pt x="-10524" y="2153287"/>
                          <a:pt x="4698" y="2320973"/>
                        </a:cubicBezTo>
                        <a:cubicBezTo>
                          <a:pt x="28840" y="2587191"/>
                          <a:pt x="153888" y="2788429"/>
                          <a:pt x="391136" y="2916997"/>
                        </a:cubicBezTo>
                        <a:cubicBezTo>
                          <a:pt x="490650" y="2970928"/>
                          <a:pt x="597040" y="3007591"/>
                          <a:pt x="703510" y="3044336"/>
                        </a:cubicBezTo>
                        <a:cubicBezTo>
                          <a:pt x="772991" y="3068315"/>
                          <a:pt x="842389" y="3092538"/>
                          <a:pt x="903685" y="3134685"/>
                        </a:cubicBezTo>
                        <a:cubicBezTo>
                          <a:pt x="952133" y="3167993"/>
                          <a:pt x="995916" y="3206293"/>
                          <a:pt x="1020877" y="3261124"/>
                        </a:cubicBezTo>
                        <a:cubicBezTo>
                          <a:pt x="1039454" y="3301798"/>
                          <a:pt x="1041582" y="3347299"/>
                          <a:pt x="1044692" y="3389773"/>
                        </a:cubicBezTo>
                        <a:cubicBezTo>
                          <a:pt x="1045101" y="3421772"/>
                          <a:pt x="1052630" y="3985879"/>
                          <a:pt x="1052221" y="3988661"/>
                        </a:cubicBezTo>
                        <a:cubicBezTo>
                          <a:pt x="1095431" y="3991853"/>
                          <a:pt x="1119328" y="3987352"/>
                          <a:pt x="1129394" y="3988661"/>
                        </a:cubicBezTo>
                        <a:cubicBezTo>
                          <a:pt x="1135286" y="3891520"/>
                          <a:pt x="1139705" y="3576936"/>
                          <a:pt x="1139705" y="3495753"/>
                        </a:cubicBezTo>
                        <a:cubicBezTo>
                          <a:pt x="1142161" y="3343698"/>
                          <a:pt x="1135041" y="3187798"/>
                          <a:pt x="1157219" y="3037216"/>
                        </a:cubicBezTo>
                        <a:cubicBezTo>
                          <a:pt x="1165975" y="2977884"/>
                          <a:pt x="1179806" y="2921661"/>
                          <a:pt x="1218270" y="2873623"/>
                        </a:cubicBezTo>
                        <a:cubicBezTo>
                          <a:pt x="1254442" y="2828366"/>
                          <a:pt x="1296343" y="2789575"/>
                          <a:pt x="1343563" y="2756267"/>
                        </a:cubicBezTo>
                        <a:cubicBezTo>
                          <a:pt x="1430475" y="2694971"/>
                          <a:pt x="1529007" y="2658962"/>
                          <a:pt x="1628276" y="2624672"/>
                        </a:cubicBezTo>
                        <a:cubicBezTo>
                          <a:pt x="1769774" y="2575815"/>
                          <a:pt x="1911926" y="2528595"/>
                          <a:pt x="2045649" y="2460015"/>
                        </a:cubicBezTo>
                        <a:cubicBezTo>
                          <a:pt x="2188537" y="2386688"/>
                          <a:pt x="2317514" y="2295357"/>
                          <a:pt x="2418420" y="2168591"/>
                        </a:cubicBezTo>
                        <a:cubicBezTo>
                          <a:pt x="2567037" y="1981919"/>
                          <a:pt x="2633407" y="1764967"/>
                          <a:pt x="2644292" y="1530257"/>
                        </a:cubicBezTo>
                        <a:cubicBezTo>
                          <a:pt x="2657222" y="1251681"/>
                          <a:pt x="2611475" y="979243"/>
                          <a:pt x="2545595" y="709670"/>
                        </a:cubicBezTo>
                        <a:close/>
                      </a:path>
                    </a:pathLst>
                  </a:custGeom>
                  <a:solidFill>
                    <a:srgbClr val="95C23E"/>
                  </a:solidFill>
                  <a:ln w="8182" cap="flat">
                    <a:noFill/>
                    <a:prstDash val="solid"/>
                    <a:miter/>
                  </a:ln>
                </p:spPr>
                <p:txBody>
                  <a:bodyPr rtlCol="0" anchor="ctr"/>
                  <a:lstStyle/>
                  <a:p>
                    <a:endParaRPr lang="en-US"/>
                  </a:p>
                </p:txBody>
              </p:sp>
              <p:sp>
                <p:nvSpPr>
                  <p:cNvPr id="62" name="Freeform: Shape 99">
                    <a:extLst>
                      <a:ext uri="{FF2B5EF4-FFF2-40B4-BE49-F238E27FC236}">
                        <a16:creationId xmlns:a16="http://schemas.microsoft.com/office/drawing/2014/main" id="{F8738492-61FF-64D4-F754-58F888ABB0DB}"/>
                      </a:ext>
                    </a:extLst>
                  </p:cNvPr>
                  <p:cNvSpPr/>
                  <p:nvPr/>
                </p:nvSpPr>
                <p:spPr>
                  <a:xfrm>
                    <a:off x="3084088" y="2196665"/>
                    <a:ext cx="1197678" cy="2587902"/>
                  </a:xfrm>
                  <a:custGeom>
                    <a:avLst/>
                    <a:gdLst>
                      <a:gd name="connsiteX0" fmla="*/ 25618 w 1546122"/>
                      <a:gd name="connsiteY0" fmla="*/ 3340808 h 3340808"/>
                      <a:gd name="connsiteX1" fmla="*/ 2 w 1546122"/>
                      <a:gd name="connsiteY1" fmla="*/ 3336634 h 3340808"/>
                      <a:gd name="connsiteX2" fmla="*/ 23653 w 1546122"/>
                      <a:gd name="connsiteY2" fmla="*/ 2402866 h 3340808"/>
                      <a:gd name="connsiteX3" fmla="*/ 69892 w 1546122"/>
                      <a:gd name="connsiteY3" fmla="*/ 2125600 h 3340808"/>
                      <a:gd name="connsiteX4" fmla="*/ 199277 w 1546122"/>
                      <a:gd name="connsiteY4" fmla="*/ 1899400 h 3340808"/>
                      <a:gd name="connsiteX5" fmla="*/ 306730 w 1546122"/>
                      <a:gd name="connsiteY5" fmla="*/ 1779345 h 3340808"/>
                      <a:gd name="connsiteX6" fmla="*/ 532193 w 1546122"/>
                      <a:gd name="connsiteY6" fmla="*/ 1606422 h 3340808"/>
                      <a:gd name="connsiteX7" fmla="*/ 811833 w 1546122"/>
                      <a:gd name="connsiteY7" fmla="*/ 1411484 h 3340808"/>
                      <a:gd name="connsiteX8" fmla="*/ 972643 w 1546122"/>
                      <a:gd name="connsiteY8" fmla="*/ 1277925 h 3340808"/>
                      <a:gd name="connsiteX9" fmla="*/ 1080015 w 1546122"/>
                      <a:gd name="connsiteY9" fmla="*/ 1178083 h 3340808"/>
                      <a:gd name="connsiteX10" fmla="*/ 1297621 w 1546122"/>
                      <a:gd name="connsiteY10" fmla="*/ 877739 h 3340808"/>
                      <a:gd name="connsiteX11" fmla="*/ 1373485 w 1546122"/>
                      <a:gd name="connsiteY11" fmla="*/ 628379 h 3340808"/>
                      <a:gd name="connsiteX12" fmla="*/ 1409902 w 1546122"/>
                      <a:gd name="connsiteY12" fmla="*/ 409300 h 3340808"/>
                      <a:gd name="connsiteX13" fmla="*/ 1413994 w 1546122"/>
                      <a:gd name="connsiteY13" fmla="*/ 344648 h 3340808"/>
                      <a:gd name="connsiteX14" fmla="*/ 1418250 w 1546122"/>
                      <a:gd name="connsiteY14" fmla="*/ 71965 h 3340808"/>
                      <a:gd name="connsiteX15" fmla="*/ 1413913 w 1546122"/>
                      <a:gd name="connsiteY15" fmla="*/ 7395 h 3340808"/>
                      <a:gd name="connsiteX16" fmla="*/ 1428071 w 1546122"/>
                      <a:gd name="connsiteY16" fmla="*/ 10095 h 3340808"/>
                      <a:gd name="connsiteX17" fmla="*/ 1445256 w 1546122"/>
                      <a:gd name="connsiteY17" fmla="*/ 61735 h 3340808"/>
                      <a:gd name="connsiteX18" fmla="*/ 1543952 w 1546122"/>
                      <a:gd name="connsiteY18" fmla="*/ 882403 h 3340808"/>
                      <a:gd name="connsiteX19" fmla="*/ 1318081 w 1546122"/>
                      <a:gd name="connsiteY19" fmla="*/ 1520738 h 3340808"/>
                      <a:gd name="connsiteX20" fmla="*/ 937126 w 1546122"/>
                      <a:gd name="connsiteY20" fmla="*/ 1812161 h 3340808"/>
                      <a:gd name="connsiteX21" fmla="*/ 519754 w 1546122"/>
                      <a:gd name="connsiteY21" fmla="*/ 1976819 h 3340808"/>
                      <a:gd name="connsiteX22" fmla="*/ 234222 w 1546122"/>
                      <a:gd name="connsiteY22" fmla="*/ 2115861 h 3340808"/>
                      <a:gd name="connsiteX23" fmla="*/ 114330 w 1546122"/>
                      <a:gd name="connsiteY23" fmla="*/ 2225769 h 3340808"/>
                      <a:gd name="connsiteX24" fmla="*/ 52379 w 1546122"/>
                      <a:gd name="connsiteY24" fmla="*/ 2395910 h 3340808"/>
                      <a:gd name="connsiteX25" fmla="*/ 25618 w 1546122"/>
                      <a:gd name="connsiteY25" fmla="*/ 3340808 h 3340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46122" h="3340808">
                        <a:moveTo>
                          <a:pt x="25618" y="3340808"/>
                        </a:moveTo>
                        <a:cubicBezTo>
                          <a:pt x="14979" y="3339417"/>
                          <a:pt x="10478" y="3339172"/>
                          <a:pt x="2" y="3336634"/>
                        </a:cubicBezTo>
                        <a:cubicBezTo>
                          <a:pt x="-243" y="3263881"/>
                          <a:pt x="17761" y="2469482"/>
                          <a:pt x="23653" y="2402866"/>
                        </a:cubicBezTo>
                        <a:cubicBezTo>
                          <a:pt x="31919" y="2309326"/>
                          <a:pt x="39694" y="2215458"/>
                          <a:pt x="69892" y="2125600"/>
                        </a:cubicBezTo>
                        <a:cubicBezTo>
                          <a:pt x="98044" y="2041880"/>
                          <a:pt x="145101" y="1968472"/>
                          <a:pt x="199277" y="1899400"/>
                        </a:cubicBezTo>
                        <a:cubicBezTo>
                          <a:pt x="232503" y="1857091"/>
                          <a:pt x="267693" y="1816499"/>
                          <a:pt x="306730" y="1779345"/>
                        </a:cubicBezTo>
                        <a:cubicBezTo>
                          <a:pt x="375719" y="1713711"/>
                          <a:pt x="453302" y="1659207"/>
                          <a:pt x="532193" y="1606422"/>
                        </a:cubicBezTo>
                        <a:cubicBezTo>
                          <a:pt x="626716" y="1543325"/>
                          <a:pt x="721565" y="1480555"/>
                          <a:pt x="811833" y="1411484"/>
                        </a:cubicBezTo>
                        <a:cubicBezTo>
                          <a:pt x="867155" y="1369174"/>
                          <a:pt x="921577" y="1325636"/>
                          <a:pt x="972643" y="1277925"/>
                        </a:cubicBezTo>
                        <a:cubicBezTo>
                          <a:pt x="1008325" y="1244535"/>
                          <a:pt x="1046297" y="1213519"/>
                          <a:pt x="1080015" y="1178083"/>
                        </a:cubicBezTo>
                        <a:cubicBezTo>
                          <a:pt x="1166026" y="1087816"/>
                          <a:pt x="1245491" y="992475"/>
                          <a:pt x="1297621" y="877739"/>
                        </a:cubicBezTo>
                        <a:cubicBezTo>
                          <a:pt x="1333793" y="798110"/>
                          <a:pt x="1358099" y="714800"/>
                          <a:pt x="1373485" y="628379"/>
                        </a:cubicBezTo>
                        <a:cubicBezTo>
                          <a:pt x="1386497" y="555707"/>
                          <a:pt x="1401309" y="482381"/>
                          <a:pt x="1409902" y="409300"/>
                        </a:cubicBezTo>
                        <a:cubicBezTo>
                          <a:pt x="1412439" y="387940"/>
                          <a:pt x="1412358" y="366253"/>
                          <a:pt x="1413994" y="344648"/>
                        </a:cubicBezTo>
                        <a:cubicBezTo>
                          <a:pt x="1420705" y="253890"/>
                          <a:pt x="1419559" y="162886"/>
                          <a:pt x="1418250" y="71965"/>
                        </a:cubicBezTo>
                        <a:cubicBezTo>
                          <a:pt x="1417923" y="50605"/>
                          <a:pt x="1414649" y="28918"/>
                          <a:pt x="1413913" y="7395"/>
                        </a:cubicBezTo>
                        <a:cubicBezTo>
                          <a:pt x="1421687" y="-7991"/>
                          <a:pt x="1425206" y="4530"/>
                          <a:pt x="1428071" y="10095"/>
                        </a:cubicBezTo>
                        <a:cubicBezTo>
                          <a:pt x="1436500" y="26299"/>
                          <a:pt x="1440919" y="44058"/>
                          <a:pt x="1445256" y="61735"/>
                        </a:cubicBezTo>
                        <a:cubicBezTo>
                          <a:pt x="1511135" y="331308"/>
                          <a:pt x="1556801" y="603746"/>
                          <a:pt x="1543952" y="882403"/>
                        </a:cubicBezTo>
                        <a:cubicBezTo>
                          <a:pt x="1533150" y="1117032"/>
                          <a:pt x="1466780" y="1334066"/>
                          <a:pt x="1318081" y="1520738"/>
                        </a:cubicBezTo>
                        <a:cubicBezTo>
                          <a:pt x="1217175" y="1647504"/>
                          <a:pt x="1080015" y="1738835"/>
                          <a:pt x="937126" y="1812161"/>
                        </a:cubicBezTo>
                        <a:cubicBezTo>
                          <a:pt x="803403" y="1880742"/>
                          <a:pt x="661251" y="1927880"/>
                          <a:pt x="519754" y="1976819"/>
                        </a:cubicBezTo>
                        <a:cubicBezTo>
                          <a:pt x="420485" y="2011109"/>
                          <a:pt x="321134" y="2054565"/>
                          <a:pt x="234222" y="2115861"/>
                        </a:cubicBezTo>
                        <a:cubicBezTo>
                          <a:pt x="187001" y="2149169"/>
                          <a:pt x="150502" y="2180595"/>
                          <a:pt x="114330" y="2225769"/>
                        </a:cubicBezTo>
                        <a:cubicBezTo>
                          <a:pt x="75948" y="2273808"/>
                          <a:pt x="61135" y="2336578"/>
                          <a:pt x="52379" y="2395910"/>
                        </a:cubicBezTo>
                        <a:cubicBezTo>
                          <a:pt x="30364" y="2546491"/>
                          <a:pt x="31510" y="3243749"/>
                          <a:pt x="25618" y="3340808"/>
                        </a:cubicBezTo>
                        <a:close/>
                      </a:path>
                    </a:pathLst>
                  </a:custGeom>
                  <a:solidFill>
                    <a:srgbClr val="88AB3F"/>
                  </a:solidFill>
                  <a:ln w="8182" cap="flat">
                    <a:noFill/>
                    <a:prstDash val="solid"/>
                    <a:miter/>
                  </a:ln>
                </p:spPr>
                <p:txBody>
                  <a:bodyPr rtlCol="0" anchor="ctr"/>
                  <a:lstStyle/>
                  <a:p>
                    <a:endParaRPr lang="en-US"/>
                  </a:p>
                </p:txBody>
              </p:sp>
              <p:sp>
                <p:nvSpPr>
                  <p:cNvPr id="63" name="Freeform: Shape 100">
                    <a:extLst>
                      <a:ext uri="{FF2B5EF4-FFF2-40B4-BE49-F238E27FC236}">
                        <a16:creationId xmlns:a16="http://schemas.microsoft.com/office/drawing/2014/main" id="{E3CDF3D8-3004-5BFD-4E00-EAC79EA1B40D}"/>
                      </a:ext>
                    </a:extLst>
                  </p:cNvPr>
                  <p:cNvSpPr/>
                  <p:nvPr/>
                </p:nvSpPr>
                <p:spPr>
                  <a:xfrm>
                    <a:off x="2225389" y="2987798"/>
                    <a:ext cx="816874" cy="1337538"/>
                  </a:xfrm>
                  <a:custGeom>
                    <a:avLst/>
                    <a:gdLst>
                      <a:gd name="connsiteX0" fmla="*/ 93819 w 1054529"/>
                      <a:gd name="connsiteY0" fmla="*/ 8328 h 1726673"/>
                      <a:gd name="connsiteX1" fmla="*/ 89891 w 1054529"/>
                      <a:gd name="connsiteY1" fmla="*/ 177895 h 1726673"/>
                      <a:gd name="connsiteX2" fmla="*/ 143413 w 1054529"/>
                      <a:gd name="connsiteY2" fmla="*/ 548457 h 1726673"/>
                      <a:gd name="connsiteX3" fmla="*/ 270589 w 1054529"/>
                      <a:gd name="connsiteY3" fmla="*/ 765081 h 1726673"/>
                      <a:gd name="connsiteX4" fmla="*/ 585091 w 1054529"/>
                      <a:gd name="connsiteY4" fmla="*/ 1039647 h 1726673"/>
                      <a:gd name="connsiteX5" fmla="*/ 804662 w 1054529"/>
                      <a:gd name="connsiteY5" fmla="*/ 1192847 h 1726673"/>
                      <a:gd name="connsiteX6" fmla="*/ 986014 w 1054529"/>
                      <a:gd name="connsiteY6" fmla="*/ 1398996 h 1726673"/>
                      <a:gd name="connsiteX7" fmla="*/ 1048456 w 1054529"/>
                      <a:gd name="connsiteY7" fmla="*/ 1594424 h 1726673"/>
                      <a:gd name="connsiteX8" fmla="*/ 1051157 w 1054529"/>
                      <a:gd name="connsiteY8" fmla="*/ 1726674 h 1726673"/>
                      <a:gd name="connsiteX9" fmla="*/ 1020795 w 1054529"/>
                      <a:gd name="connsiteY9" fmla="*/ 1591887 h 1726673"/>
                      <a:gd name="connsiteX10" fmla="*/ 903604 w 1054529"/>
                      <a:gd name="connsiteY10" fmla="*/ 1465448 h 1726673"/>
                      <a:gd name="connsiteX11" fmla="*/ 703429 w 1054529"/>
                      <a:gd name="connsiteY11" fmla="*/ 1375099 h 1726673"/>
                      <a:gd name="connsiteX12" fmla="*/ 391136 w 1054529"/>
                      <a:gd name="connsiteY12" fmla="*/ 1247760 h 1726673"/>
                      <a:gd name="connsiteX13" fmla="*/ 4698 w 1054529"/>
                      <a:gd name="connsiteY13" fmla="*/ 651736 h 1726673"/>
                      <a:gd name="connsiteX14" fmla="*/ 44881 w 1054529"/>
                      <a:gd name="connsiteY14" fmla="*/ 155308 h 1726673"/>
                      <a:gd name="connsiteX15" fmla="*/ 76715 w 1054529"/>
                      <a:gd name="connsiteY15" fmla="*/ 20603 h 1726673"/>
                      <a:gd name="connsiteX16" fmla="*/ 84163 w 1054529"/>
                      <a:gd name="connsiteY16" fmla="*/ 3499 h 1726673"/>
                      <a:gd name="connsiteX17" fmla="*/ 93819 w 1054529"/>
                      <a:gd name="connsiteY17" fmla="*/ 8328 h 172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4529" h="1726673">
                        <a:moveTo>
                          <a:pt x="93819" y="8328"/>
                        </a:moveTo>
                        <a:cubicBezTo>
                          <a:pt x="85308" y="64714"/>
                          <a:pt x="87109" y="121591"/>
                          <a:pt x="89891" y="177895"/>
                        </a:cubicBezTo>
                        <a:cubicBezTo>
                          <a:pt x="96193" y="302943"/>
                          <a:pt x="102331" y="428319"/>
                          <a:pt x="143413" y="548457"/>
                        </a:cubicBezTo>
                        <a:cubicBezTo>
                          <a:pt x="171074" y="629394"/>
                          <a:pt x="214284" y="700838"/>
                          <a:pt x="270589" y="765081"/>
                        </a:cubicBezTo>
                        <a:cubicBezTo>
                          <a:pt x="363147" y="870815"/>
                          <a:pt x="470600" y="959118"/>
                          <a:pt x="585091" y="1039647"/>
                        </a:cubicBezTo>
                        <a:cubicBezTo>
                          <a:pt x="658090" y="1090959"/>
                          <a:pt x="734363" y="1137606"/>
                          <a:pt x="804662" y="1192847"/>
                        </a:cubicBezTo>
                        <a:cubicBezTo>
                          <a:pt x="877906" y="1250460"/>
                          <a:pt x="937484" y="1319531"/>
                          <a:pt x="986014" y="1398996"/>
                        </a:cubicBezTo>
                        <a:cubicBezTo>
                          <a:pt x="1022923" y="1459392"/>
                          <a:pt x="1039618" y="1525190"/>
                          <a:pt x="1048456" y="1594424"/>
                        </a:cubicBezTo>
                        <a:cubicBezTo>
                          <a:pt x="1053285" y="1632234"/>
                          <a:pt x="1057868" y="1676098"/>
                          <a:pt x="1051157" y="1726674"/>
                        </a:cubicBezTo>
                        <a:cubicBezTo>
                          <a:pt x="1045510" y="1683382"/>
                          <a:pt x="1039372" y="1632561"/>
                          <a:pt x="1020795" y="1591887"/>
                        </a:cubicBezTo>
                        <a:cubicBezTo>
                          <a:pt x="995753" y="1537056"/>
                          <a:pt x="952052" y="1498838"/>
                          <a:pt x="903604" y="1465448"/>
                        </a:cubicBezTo>
                        <a:cubicBezTo>
                          <a:pt x="842389" y="1423302"/>
                          <a:pt x="772991" y="1399078"/>
                          <a:pt x="703429" y="1375099"/>
                        </a:cubicBezTo>
                        <a:cubicBezTo>
                          <a:pt x="596958" y="1338354"/>
                          <a:pt x="490651" y="1301691"/>
                          <a:pt x="391136" y="1247760"/>
                        </a:cubicBezTo>
                        <a:cubicBezTo>
                          <a:pt x="153807" y="1119193"/>
                          <a:pt x="28840" y="917954"/>
                          <a:pt x="4698" y="651736"/>
                        </a:cubicBezTo>
                        <a:cubicBezTo>
                          <a:pt x="-10524" y="484132"/>
                          <a:pt x="13455" y="319311"/>
                          <a:pt x="44881" y="155308"/>
                        </a:cubicBezTo>
                        <a:cubicBezTo>
                          <a:pt x="53555" y="109970"/>
                          <a:pt x="63458" y="64877"/>
                          <a:pt x="76715" y="20603"/>
                        </a:cubicBezTo>
                        <a:cubicBezTo>
                          <a:pt x="78516" y="14629"/>
                          <a:pt x="80316" y="8000"/>
                          <a:pt x="84163" y="3499"/>
                        </a:cubicBezTo>
                        <a:cubicBezTo>
                          <a:pt x="90546" y="-3621"/>
                          <a:pt x="93328" y="1208"/>
                          <a:pt x="93819" y="8328"/>
                        </a:cubicBezTo>
                        <a:close/>
                      </a:path>
                    </a:pathLst>
                  </a:custGeom>
                  <a:solidFill>
                    <a:srgbClr val="88AB3F"/>
                  </a:solidFill>
                  <a:ln w="8182" cap="flat">
                    <a:noFill/>
                    <a:prstDash val="solid"/>
                    <a:miter/>
                  </a:ln>
                </p:spPr>
                <p:txBody>
                  <a:bodyPr rtlCol="0" anchor="ctr"/>
                  <a:lstStyle/>
                  <a:p>
                    <a:endParaRPr lang="en-US"/>
                  </a:p>
                </p:txBody>
              </p:sp>
              <p:sp>
                <p:nvSpPr>
                  <p:cNvPr id="64" name="Freeform: Shape 101">
                    <a:extLst>
                      <a:ext uri="{FF2B5EF4-FFF2-40B4-BE49-F238E27FC236}">
                        <a16:creationId xmlns:a16="http://schemas.microsoft.com/office/drawing/2014/main" id="{5DD6DDA3-D95E-4359-32DF-8F4DB7D31B67}"/>
                      </a:ext>
                    </a:extLst>
                  </p:cNvPr>
                  <p:cNvSpPr/>
                  <p:nvPr/>
                </p:nvSpPr>
                <p:spPr>
                  <a:xfrm>
                    <a:off x="2367898" y="2305227"/>
                    <a:ext cx="704370" cy="1461417"/>
                  </a:xfrm>
                  <a:custGeom>
                    <a:avLst/>
                    <a:gdLst>
                      <a:gd name="connsiteX0" fmla="*/ 78190 w 909294"/>
                      <a:gd name="connsiteY0" fmla="*/ 6289 h 1886592"/>
                      <a:gd name="connsiteX1" fmla="*/ 73525 w 909294"/>
                      <a:gd name="connsiteY1" fmla="*/ 112842 h 1886592"/>
                      <a:gd name="connsiteX2" fmla="*/ 115999 w 909294"/>
                      <a:gd name="connsiteY2" fmla="*/ 451486 h 1886592"/>
                      <a:gd name="connsiteX3" fmla="*/ 223697 w 909294"/>
                      <a:gd name="connsiteY3" fmla="*/ 643560 h 1886592"/>
                      <a:gd name="connsiteX4" fmla="*/ 619710 w 909294"/>
                      <a:gd name="connsiteY4" fmla="*/ 966164 h 1886592"/>
                      <a:gd name="connsiteX5" fmla="*/ 852866 w 909294"/>
                      <a:gd name="connsiteY5" fmla="*/ 1217978 h 1886592"/>
                      <a:gd name="connsiteX6" fmla="*/ 889038 w 909294"/>
                      <a:gd name="connsiteY6" fmla="*/ 1358739 h 1886592"/>
                      <a:gd name="connsiteX7" fmla="*/ 907533 w 909294"/>
                      <a:gd name="connsiteY7" fmla="*/ 1788469 h 1886592"/>
                      <a:gd name="connsiteX8" fmla="*/ 898204 w 909294"/>
                      <a:gd name="connsiteY8" fmla="*/ 1886592 h 1886592"/>
                      <a:gd name="connsiteX9" fmla="*/ 875126 w 909294"/>
                      <a:gd name="connsiteY9" fmla="*/ 1382063 h 1886592"/>
                      <a:gd name="connsiteX10" fmla="*/ 795743 w 909294"/>
                      <a:gd name="connsiteY10" fmla="*/ 1265444 h 1886592"/>
                      <a:gd name="connsiteX11" fmla="*/ 601788 w 909294"/>
                      <a:gd name="connsiteY11" fmla="*/ 1168221 h 1886592"/>
                      <a:gd name="connsiteX12" fmla="*/ 324603 w 909294"/>
                      <a:gd name="connsiteY12" fmla="*/ 1054630 h 1886592"/>
                      <a:gd name="connsiteX13" fmla="*/ 1754 w 909294"/>
                      <a:gd name="connsiteY13" fmla="*/ 524649 h 1886592"/>
                      <a:gd name="connsiteX14" fmla="*/ 61495 w 909294"/>
                      <a:gd name="connsiteY14" fmla="*/ 28304 h 1886592"/>
                      <a:gd name="connsiteX15" fmla="*/ 71234 w 909294"/>
                      <a:gd name="connsiteY15" fmla="*/ 3016 h 1886592"/>
                      <a:gd name="connsiteX16" fmla="*/ 78190 w 909294"/>
                      <a:gd name="connsiteY16" fmla="*/ 6289 h 188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9294" h="1886592">
                        <a:moveTo>
                          <a:pt x="78190" y="6289"/>
                        </a:moveTo>
                        <a:cubicBezTo>
                          <a:pt x="74753" y="41725"/>
                          <a:pt x="71479" y="77243"/>
                          <a:pt x="73525" y="112842"/>
                        </a:cubicBezTo>
                        <a:cubicBezTo>
                          <a:pt x="80072" y="226678"/>
                          <a:pt x="82527" y="341169"/>
                          <a:pt x="115999" y="451486"/>
                        </a:cubicBezTo>
                        <a:cubicBezTo>
                          <a:pt x="137768" y="523258"/>
                          <a:pt x="174840" y="586682"/>
                          <a:pt x="223697" y="643560"/>
                        </a:cubicBezTo>
                        <a:cubicBezTo>
                          <a:pt x="336388" y="774827"/>
                          <a:pt x="476740" y="872050"/>
                          <a:pt x="619710" y="966164"/>
                        </a:cubicBezTo>
                        <a:cubicBezTo>
                          <a:pt x="718079" y="1030897"/>
                          <a:pt x="799017" y="1112080"/>
                          <a:pt x="852866" y="1217978"/>
                        </a:cubicBezTo>
                        <a:cubicBezTo>
                          <a:pt x="875289" y="1262007"/>
                          <a:pt x="883800" y="1310128"/>
                          <a:pt x="889038" y="1358739"/>
                        </a:cubicBezTo>
                        <a:cubicBezTo>
                          <a:pt x="900413" y="1463410"/>
                          <a:pt x="914244" y="1738548"/>
                          <a:pt x="907533" y="1788469"/>
                        </a:cubicBezTo>
                        <a:cubicBezTo>
                          <a:pt x="905651" y="1802709"/>
                          <a:pt x="901968" y="1872598"/>
                          <a:pt x="898204" y="1886592"/>
                        </a:cubicBezTo>
                        <a:cubicBezTo>
                          <a:pt x="897631" y="1811465"/>
                          <a:pt x="880527" y="1411443"/>
                          <a:pt x="875126" y="1382063"/>
                        </a:cubicBezTo>
                        <a:cubicBezTo>
                          <a:pt x="865796" y="1332060"/>
                          <a:pt x="832734" y="1296952"/>
                          <a:pt x="795743" y="1265444"/>
                        </a:cubicBezTo>
                        <a:cubicBezTo>
                          <a:pt x="739111" y="1217324"/>
                          <a:pt x="670777" y="1191954"/>
                          <a:pt x="601788" y="1168221"/>
                        </a:cubicBezTo>
                        <a:cubicBezTo>
                          <a:pt x="507265" y="1135650"/>
                          <a:pt x="412661" y="1103406"/>
                          <a:pt x="324603" y="1054630"/>
                        </a:cubicBezTo>
                        <a:cubicBezTo>
                          <a:pt x="116244" y="939157"/>
                          <a:pt x="14602" y="758460"/>
                          <a:pt x="1754" y="524649"/>
                        </a:cubicBezTo>
                        <a:cubicBezTo>
                          <a:pt x="-7576" y="355900"/>
                          <a:pt x="21476" y="191324"/>
                          <a:pt x="61495" y="28304"/>
                        </a:cubicBezTo>
                        <a:cubicBezTo>
                          <a:pt x="63623" y="19547"/>
                          <a:pt x="66651" y="10708"/>
                          <a:pt x="71234" y="3016"/>
                        </a:cubicBezTo>
                        <a:cubicBezTo>
                          <a:pt x="74753" y="-3040"/>
                          <a:pt x="77535" y="1052"/>
                          <a:pt x="78190" y="6289"/>
                        </a:cubicBezTo>
                        <a:close/>
                      </a:path>
                    </a:pathLst>
                  </a:custGeom>
                  <a:solidFill>
                    <a:srgbClr val="88AB3F"/>
                  </a:solidFill>
                  <a:ln w="8182" cap="flat">
                    <a:noFill/>
                    <a:prstDash val="solid"/>
                    <a:miter/>
                  </a:ln>
                </p:spPr>
                <p:txBody>
                  <a:bodyPr rtlCol="0" anchor="ctr"/>
                  <a:lstStyle/>
                  <a:p>
                    <a:endParaRPr lang="en-US"/>
                  </a:p>
                </p:txBody>
              </p:sp>
              <p:sp>
                <p:nvSpPr>
                  <p:cNvPr id="65" name="Freeform: Shape 102">
                    <a:extLst>
                      <a:ext uri="{FF2B5EF4-FFF2-40B4-BE49-F238E27FC236}">
                        <a16:creationId xmlns:a16="http://schemas.microsoft.com/office/drawing/2014/main" id="{F3D4A355-B757-1246-5654-EE1ED6C53DAE}"/>
                      </a:ext>
                    </a:extLst>
                  </p:cNvPr>
                  <p:cNvSpPr/>
                  <p:nvPr/>
                </p:nvSpPr>
                <p:spPr>
                  <a:xfrm>
                    <a:off x="3099459" y="1694941"/>
                    <a:ext cx="673950" cy="1795762"/>
                  </a:xfrm>
                  <a:custGeom>
                    <a:avLst/>
                    <a:gdLst>
                      <a:gd name="connsiteX0" fmla="*/ 11257 w 870023"/>
                      <a:gd name="connsiteY0" fmla="*/ 2318190 h 2318208"/>
                      <a:gd name="connsiteX1" fmla="*/ 16249 w 870023"/>
                      <a:gd name="connsiteY1" fmla="*/ 1303730 h 2318208"/>
                      <a:gd name="connsiteX2" fmla="*/ 125502 w 870023"/>
                      <a:gd name="connsiteY2" fmla="*/ 1044550 h 2318208"/>
                      <a:gd name="connsiteX3" fmla="*/ 366514 w 870023"/>
                      <a:gd name="connsiteY3" fmla="*/ 851904 h 2318208"/>
                      <a:gd name="connsiteX4" fmla="*/ 557605 w 870023"/>
                      <a:gd name="connsiteY4" fmla="*/ 702877 h 2318208"/>
                      <a:gd name="connsiteX5" fmla="*/ 713833 w 870023"/>
                      <a:gd name="connsiteY5" fmla="*/ 515960 h 2318208"/>
                      <a:gd name="connsiteX6" fmla="*/ 768583 w 870023"/>
                      <a:gd name="connsiteY6" fmla="*/ 356376 h 2318208"/>
                      <a:gd name="connsiteX7" fmla="*/ 786587 w 870023"/>
                      <a:gd name="connsiteY7" fmla="*/ 194747 h 2318208"/>
                      <a:gd name="connsiteX8" fmla="*/ 797717 w 870023"/>
                      <a:gd name="connsiteY8" fmla="*/ 18714 h 2318208"/>
                      <a:gd name="connsiteX9" fmla="*/ 794198 w 870023"/>
                      <a:gd name="connsiteY9" fmla="*/ 9303 h 2318208"/>
                      <a:gd name="connsiteX10" fmla="*/ 797636 w 870023"/>
                      <a:gd name="connsiteY10" fmla="*/ 301 h 2318208"/>
                      <a:gd name="connsiteX11" fmla="*/ 806310 w 870023"/>
                      <a:gd name="connsiteY11" fmla="*/ 9221 h 2318208"/>
                      <a:gd name="connsiteX12" fmla="*/ 829389 w 870023"/>
                      <a:gd name="connsiteY12" fmla="*/ 100634 h 2318208"/>
                      <a:gd name="connsiteX13" fmla="*/ 869898 w 870023"/>
                      <a:gd name="connsiteY13" fmla="*/ 458674 h 2318208"/>
                      <a:gd name="connsiteX14" fmla="*/ 489844 w 870023"/>
                      <a:gd name="connsiteY14" fmla="*/ 1030801 h 2318208"/>
                      <a:gd name="connsiteX15" fmla="*/ 230746 w 870023"/>
                      <a:gd name="connsiteY15" fmla="*/ 1127942 h 2318208"/>
                      <a:gd name="connsiteX16" fmla="*/ 75500 w 870023"/>
                      <a:gd name="connsiteY16" fmla="*/ 1231549 h 2318208"/>
                      <a:gd name="connsiteX17" fmla="*/ 30489 w 870023"/>
                      <a:gd name="connsiteY17" fmla="*/ 1344076 h 2318208"/>
                      <a:gd name="connsiteX18" fmla="*/ 19195 w 870023"/>
                      <a:gd name="connsiteY18" fmla="*/ 1701788 h 2318208"/>
                      <a:gd name="connsiteX19" fmla="*/ 11257 w 870023"/>
                      <a:gd name="connsiteY19" fmla="*/ 2318190 h 231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0023" h="2318208">
                        <a:moveTo>
                          <a:pt x="11257" y="2318190"/>
                        </a:moveTo>
                        <a:cubicBezTo>
                          <a:pt x="-14113" y="2142157"/>
                          <a:pt x="10520" y="1380985"/>
                          <a:pt x="16249" y="1303730"/>
                        </a:cubicBezTo>
                        <a:cubicBezTo>
                          <a:pt x="23614" y="1205197"/>
                          <a:pt x="61914" y="1120495"/>
                          <a:pt x="125502" y="1044550"/>
                        </a:cubicBezTo>
                        <a:cubicBezTo>
                          <a:pt x="193264" y="963694"/>
                          <a:pt x="281648" y="910418"/>
                          <a:pt x="366514" y="851904"/>
                        </a:cubicBezTo>
                        <a:cubicBezTo>
                          <a:pt x="433130" y="805911"/>
                          <a:pt x="497209" y="757054"/>
                          <a:pt x="557605" y="702877"/>
                        </a:cubicBezTo>
                        <a:cubicBezTo>
                          <a:pt x="618984" y="647882"/>
                          <a:pt x="673242" y="587732"/>
                          <a:pt x="713833" y="515960"/>
                        </a:cubicBezTo>
                        <a:cubicBezTo>
                          <a:pt x="741904" y="466366"/>
                          <a:pt x="757944" y="412108"/>
                          <a:pt x="768583" y="356376"/>
                        </a:cubicBezTo>
                        <a:cubicBezTo>
                          <a:pt x="778813" y="303018"/>
                          <a:pt x="782168" y="248923"/>
                          <a:pt x="786587" y="194747"/>
                        </a:cubicBezTo>
                        <a:cubicBezTo>
                          <a:pt x="791498" y="135906"/>
                          <a:pt x="795753" y="77310"/>
                          <a:pt x="797717" y="18714"/>
                        </a:cubicBezTo>
                        <a:cubicBezTo>
                          <a:pt x="797799" y="15604"/>
                          <a:pt x="795426" y="12413"/>
                          <a:pt x="794198" y="9303"/>
                        </a:cubicBezTo>
                        <a:cubicBezTo>
                          <a:pt x="793871" y="5702"/>
                          <a:pt x="793789" y="1283"/>
                          <a:pt x="797636" y="301"/>
                        </a:cubicBezTo>
                        <a:cubicBezTo>
                          <a:pt x="804592" y="-1500"/>
                          <a:pt x="804919" y="5211"/>
                          <a:pt x="806310" y="9221"/>
                        </a:cubicBezTo>
                        <a:cubicBezTo>
                          <a:pt x="816622" y="39010"/>
                          <a:pt x="823005" y="69863"/>
                          <a:pt x="829389" y="100634"/>
                        </a:cubicBezTo>
                        <a:cubicBezTo>
                          <a:pt x="853858" y="218725"/>
                          <a:pt x="871699" y="337636"/>
                          <a:pt x="869898" y="458674"/>
                        </a:cubicBezTo>
                        <a:cubicBezTo>
                          <a:pt x="865888" y="727265"/>
                          <a:pt x="736912" y="919829"/>
                          <a:pt x="489844" y="1030801"/>
                        </a:cubicBezTo>
                        <a:cubicBezTo>
                          <a:pt x="405469" y="1068692"/>
                          <a:pt x="316757" y="1094798"/>
                          <a:pt x="230746" y="1127942"/>
                        </a:cubicBezTo>
                        <a:cubicBezTo>
                          <a:pt x="182952" y="1146356"/>
                          <a:pt x="111835" y="1193904"/>
                          <a:pt x="75500" y="1231549"/>
                        </a:cubicBezTo>
                        <a:cubicBezTo>
                          <a:pt x="43255" y="1265102"/>
                          <a:pt x="35890" y="1299474"/>
                          <a:pt x="30489" y="1344076"/>
                        </a:cubicBezTo>
                        <a:cubicBezTo>
                          <a:pt x="26151" y="1380166"/>
                          <a:pt x="19686" y="1643274"/>
                          <a:pt x="19195" y="1701788"/>
                        </a:cubicBezTo>
                        <a:cubicBezTo>
                          <a:pt x="18622" y="1765458"/>
                          <a:pt x="11830" y="2321873"/>
                          <a:pt x="11257" y="2318190"/>
                        </a:cubicBezTo>
                        <a:close/>
                      </a:path>
                    </a:pathLst>
                  </a:custGeom>
                  <a:solidFill>
                    <a:srgbClr val="88AB3F"/>
                  </a:solidFill>
                  <a:ln w="8182" cap="flat">
                    <a:noFill/>
                    <a:prstDash val="solid"/>
                    <a:miter/>
                  </a:ln>
                </p:spPr>
                <p:txBody>
                  <a:bodyPr rtlCol="0" anchor="ctr"/>
                  <a:lstStyle/>
                  <a:p>
                    <a:endParaRPr lang="en-US"/>
                  </a:p>
                </p:txBody>
              </p:sp>
            </p:grpSp>
            <p:sp>
              <p:nvSpPr>
                <p:cNvPr id="40" name="Freeform: Shape 92">
                  <a:extLst>
                    <a:ext uri="{FF2B5EF4-FFF2-40B4-BE49-F238E27FC236}">
                      <a16:creationId xmlns:a16="http://schemas.microsoft.com/office/drawing/2014/main" id="{6C56F4D7-653E-3CAB-49EB-B96F20752933}"/>
                    </a:ext>
                  </a:extLst>
                </p:cNvPr>
                <p:cNvSpPr/>
                <p:nvPr/>
              </p:nvSpPr>
              <p:spPr>
                <a:xfrm>
                  <a:off x="523010" y="2235365"/>
                  <a:ext cx="4394146" cy="3398856"/>
                </a:xfrm>
                <a:custGeom>
                  <a:avLst/>
                  <a:gdLst>
                    <a:gd name="connsiteX0" fmla="*/ 1522812 w 3043673"/>
                    <a:gd name="connsiteY0" fmla="*/ 0 h 2355865"/>
                    <a:gd name="connsiteX1" fmla="*/ 1673823 w 3043673"/>
                    <a:gd name="connsiteY1" fmla="*/ 67242 h 2355865"/>
                    <a:gd name="connsiteX2" fmla="*/ 2518731 w 3043673"/>
                    <a:gd name="connsiteY2" fmla="*/ 676609 h 2355865"/>
                    <a:gd name="connsiteX3" fmla="*/ 2951822 w 3043673"/>
                    <a:gd name="connsiteY3" fmla="*/ 985093 h 2355865"/>
                    <a:gd name="connsiteX4" fmla="*/ 3042998 w 3043673"/>
                    <a:gd name="connsiteY4" fmla="*/ 1108182 h 2355865"/>
                    <a:gd name="connsiteX5" fmla="*/ 2979175 w 3043673"/>
                    <a:gd name="connsiteY5" fmla="*/ 1244948 h 2355865"/>
                    <a:gd name="connsiteX6" fmla="*/ 2784665 w 3043673"/>
                    <a:gd name="connsiteY6" fmla="*/ 1244948 h 2355865"/>
                    <a:gd name="connsiteX7" fmla="*/ 2524811 w 3043673"/>
                    <a:gd name="connsiteY7" fmla="*/ 1061075 h 2355865"/>
                    <a:gd name="connsiteX8" fmla="*/ 2448829 w 3043673"/>
                    <a:gd name="connsiteY8" fmla="*/ 1020044 h 2355865"/>
                    <a:gd name="connsiteX9" fmla="*/ 2435152 w 3043673"/>
                    <a:gd name="connsiteY9" fmla="*/ 1103622 h 2355865"/>
                    <a:gd name="connsiteX10" fmla="*/ 2435152 w 3043673"/>
                    <a:gd name="connsiteY10" fmla="*/ 1653726 h 2355865"/>
                    <a:gd name="connsiteX11" fmla="*/ 2435152 w 3043673"/>
                    <a:gd name="connsiteY11" fmla="*/ 2208387 h 2355865"/>
                    <a:gd name="connsiteX12" fmla="*/ 2295347 w 3043673"/>
                    <a:gd name="connsiteY12" fmla="*/ 2354271 h 2355865"/>
                    <a:gd name="connsiteX13" fmla="*/ 2038350 w 3043673"/>
                    <a:gd name="connsiteY13" fmla="*/ 2355189 h 2355865"/>
                    <a:gd name="connsiteX14" fmla="*/ 2038350 w 3043673"/>
                    <a:gd name="connsiteY14" fmla="*/ 2355865 h 2355865"/>
                    <a:gd name="connsiteX15" fmla="*/ 1047750 w 3043673"/>
                    <a:gd name="connsiteY15" fmla="*/ 2355865 h 2355865"/>
                    <a:gd name="connsiteX16" fmla="*/ 1047750 w 3043673"/>
                    <a:gd name="connsiteY16" fmla="*/ 2353459 h 2355865"/>
                    <a:gd name="connsiteX17" fmla="*/ 966443 w 3043673"/>
                    <a:gd name="connsiteY17" fmla="*/ 2352941 h 2355865"/>
                    <a:gd name="connsiteX18" fmla="*/ 757496 w 3043673"/>
                    <a:gd name="connsiteY18" fmla="*/ 2352752 h 2355865"/>
                    <a:gd name="connsiteX19" fmla="*/ 611612 w 3043673"/>
                    <a:gd name="connsiteY19" fmla="*/ 2205346 h 2355865"/>
                    <a:gd name="connsiteX20" fmla="*/ 610093 w 3043673"/>
                    <a:gd name="connsiteY20" fmla="*/ 1088428 h 2355865"/>
                    <a:gd name="connsiteX21" fmla="*/ 594896 w 3043673"/>
                    <a:gd name="connsiteY21" fmla="*/ 1020044 h 2355865"/>
                    <a:gd name="connsiteX22" fmla="*/ 537150 w 3043673"/>
                    <a:gd name="connsiteY22" fmla="*/ 1050436 h 2355865"/>
                    <a:gd name="connsiteX23" fmla="*/ 284894 w 3043673"/>
                    <a:gd name="connsiteY23" fmla="*/ 1232790 h 2355865"/>
                    <a:gd name="connsiteX24" fmla="*/ 149650 w 3043673"/>
                    <a:gd name="connsiteY24" fmla="*/ 1273820 h 2355865"/>
                    <a:gd name="connsiteX25" fmla="*/ 6804 w 3043673"/>
                    <a:gd name="connsiteY25" fmla="*/ 1167448 h 2355865"/>
                    <a:gd name="connsiteX26" fmla="*/ 66070 w 3043673"/>
                    <a:gd name="connsiteY26" fmla="*/ 1007886 h 2355865"/>
                    <a:gd name="connsiteX27" fmla="*/ 546268 w 3043673"/>
                    <a:gd name="connsiteY27" fmla="*/ 661415 h 2355865"/>
                    <a:gd name="connsiteX28" fmla="*/ 1372941 w 3043673"/>
                    <a:gd name="connsiteY28" fmla="*/ 67242 h 2355865"/>
                    <a:gd name="connsiteX29" fmla="*/ 1522812 w 3043673"/>
                    <a:gd name="connsiteY29" fmla="*/ 0 h 2355865"/>
                    <a:gd name="connsiteX0" fmla="*/ 1522812 w 3043673"/>
                    <a:gd name="connsiteY0" fmla="*/ 0 h 2355865"/>
                    <a:gd name="connsiteX1" fmla="*/ 1673823 w 3043673"/>
                    <a:gd name="connsiteY1" fmla="*/ 67242 h 2355865"/>
                    <a:gd name="connsiteX2" fmla="*/ 2518731 w 3043673"/>
                    <a:gd name="connsiteY2" fmla="*/ 676609 h 2355865"/>
                    <a:gd name="connsiteX3" fmla="*/ 2951822 w 3043673"/>
                    <a:gd name="connsiteY3" fmla="*/ 985093 h 2355865"/>
                    <a:gd name="connsiteX4" fmla="*/ 3042998 w 3043673"/>
                    <a:gd name="connsiteY4" fmla="*/ 1108182 h 2355865"/>
                    <a:gd name="connsiteX5" fmla="*/ 2979175 w 3043673"/>
                    <a:gd name="connsiteY5" fmla="*/ 1244948 h 2355865"/>
                    <a:gd name="connsiteX6" fmla="*/ 2784665 w 3043673"/>
                    <a:gd name="connsiteY6" fmla="*/ 1244948 h 2355865"/>
                    <a:gd name="connsiteX7" fmla="*/ 2524811 w 3043673"/>
                    <a:gd name="connsiteY7" fmla="*/ 1061075 h 2355865"/>
                    <a:gd name="connsiteX8" fmla="*/ 2448829 w 3043673"/>
                    <a:gd name="connsiteY8" fmla="*/ 1020044 h 2355865"/>
                    <a:gd name="connsiteX9" fmla="*/ 2435152 w 3043673"/>
                    <a:gd name="connsiteY9" fmla="*/ 1103622 h 2355865"/>
                    <a:gd name="connsiteX10" fmla="*/ 2435152 w 3043673"/>
                    <a:gd name="connsiteY10" fmla="*/ 1653726 h 2355865"/>
                    <a:gd name="connsiteX11" fmla="*/ 2435152 w 3043673"/>
                    <a:gd name="connsiteY11" fmla="*/ 2208387 h 2355865"/>
                    <a:gd name="connsiteX12" fmla="*/ 2295347 w 3043673"/>
                    <a:gd name="connsiteY12" fmla="*/ 2354271 h 2355865"/>
                    <a:gd name="connsiteX13" fmla="*/ 2038350 w 3043673"/>
                    <a:gd name="connsiteY13" fmla="*/ 2355189 h 2355865"/>
                    <a:gd name="connsiteX14" fmla="*/ 2038350 w 3043673"/>
                    <a:gd name="connsiteY14" fmla="*/ 2355865 h 2355865"/>
                    <a:gd name="connsiteX15" fmla="*/ 1047750 w 3043673"/>
                    <a:gd name="connsiteY15" fmla="*/ 2355865 h 2355865"/>
                    <a:gd name="connsiteX16" fmla="*/ 966443 w 3043673"/>
                    <a:gd name="connsiteY16" fmla="*/ 2352941 h 2355865"/>
                    <a:gd name="connsiteX17" fmla="*/ 757496 w 3043673"/>
                    <a:gd name="connsiteY17" fmla="*/ 2352752 h 2355865"/>
                    <a:gd name="connsiteX18" fmla="*/ 611612 w 3043673"/>
                    <a:gd name="connsiteY18" fmla="*/ 2205346 h 2355865"/>
                    <a:gd name="connsiteX19" fmla="*/ 610093 w 3043673"/>
                    <a:gd name="connsiteY19" fmla="*/ 1088428 h 2355865"/>
                    <a:gd name="connsiteX20" fmla="*/ 594896 w 3043673"/>
                    <a:gd name="connsiteY20" fmla="*/ 1020044 h 2355865"/>
                    <a:gd name="connsiteX21" fmla="*/ 537150 w 3043673"/>
                    <a:gd name="connsiteY21" fmla="*/ 1050436 h 2355865"/>
                    <a:gd name="connsiteX22" fmla="*/ 284894 w 3043673"/>
                    <a:gd name="connsiteY22" fmla="*/ 1232790 h 2355865"/>
                    <a:gd name="connsiteX23" fmla="*/ 149650 w 3043673"/>
                    <a:gd name="connsiteY23" fmla="*/ 1273820 h 2355865"/>
                    <a:gd name="connsiteX24" fmla="*/ 6804 w 3043673"/>
                    <a:gd name="connsiteY24" fmla="*/ 1167448 h 2355865"/>
                    <a:gd name="connsiteX25" fmla="*/ 66070 w 3043673"/>
                    <a:gd name="connsiteY25" fmla="*/ 1007886 h 2355865"/>
                    <a:gd name="connsiteX26" fmla="*/ 546268 w 3043673"/>
                    <a:gd name="connsiteY26" fmla="*/ 661415 h 2355865"/>
                    <a:gd name="connsiteX27" fmla="*/ 1372941 w 3043673"/>
                    <a:gd name="connsiteY27" fmla="*/ 67242 h 2355865"/>
                    <a:gd name="connsiteX28" fmla="*/ 1522812 w 3043673"/>
                    <a:gd name="connsiteY28" fmla="*/ 0 h 2355865"/>
                    <a:gd name="connsiteX0" fmla="*/ 1522812 w 3043673"/>
                    <a:gd name="connsiteY0" fmla="*/ 0 h 2355865"/>
                    <a:gd name="connsiteX1" fmla="*/ 1673823 w 3043673"/>
                    <a:gd name="connsiteY1" fmla="*/ 67242 h 2355865"/>
                    <a:gd name="connsiteX2" fmla="*/ 2518731 w 3043673"/>
                    <a:gd name="connsiteY2" fmla="*/ 676609 h 2355865"/>
                    <a:gd name="connsiteX3" fmla="*/ 2951822 w 3043673"/>
                    <a:gd name="connsiteY3" fmla="*/ 985093 h 2355865"/>
                    <a:gd name="connsiteX4" fmla="*/ 3042998 w 3043673"/>
                    <a:gd name="connsiteY4" fmla="*/ 1108182 h 2355865"/>
                    <a:gd name="connsiteX5" fmla="*/ 2979175 w 3043673"/>
                    <a:gd name="connsiteY5" fmla="*/ 1244948 h 2355865"/>
                    <a:gd name="connsiteX6" fmla="*/ 2784665 w 3043673"/>
                    <a:gd name="connsiteY6" fmla="*/ 1244948 h 2355865"/>
                    <a:gd name="connsiteX7" fmla="*/ 2524811 w 3043673"/>
                    <a:gd name="connsiteY7" fmla="*/ 1061075 h 2355865"/>
                    <a:gd name="connsiteX8" fmla="*/ 2448829 w 3043673"/>
                    <a:gd name="connsiteY8" fmla="*/ 1020044 h 2355865"/>
                    <a:gd name="connsiteX9" fmla="*/ 2435152 w 3043673"/>
                    <a:gd name="connsiteY9" fmla="*/ 1103622 h 2355865"/>
                    <a:gd name="connsiteX10" fmla="*/ 2435152 w 3043673"/>
                    <a:gd name="connsiteY10" fmla="*/ 1653726 h 2355865"/>
                    <a:gd name="connsiteX11" fmla="*/ 2435152 w 3043673"/>
                    <a:gd name="connsiteY11" fmla="*/ 2208387 h 2355865"/>
                    <a:gd name="connsiteX12" fmla="*/ 2295347 w 3043673"/>
                    <a:gd name="connsiteY12" fmla="*/ 2354271 h 2355865"/>
                    <a:gd name="connsiteX13" fmla="*/ 2038350 w 3043673"/>
                    <a:gd name="connsiteY13" fmla="*/ 2355189 h 2355865"/>
                    <a:gd name="connsiteX14" fmla="*/ 2038350 w 3043673"/>
                    <a:gd name="connsiteY14" fmla="*/ 2355865 h 2355865"/>
                    <a:gd name="connsiteX15" fmla="*/ 966443 w 3043673"/>
                    <a:gd name="connsiteY15" fmla="*/ 2352941 h 2355865"/>
                    <a:gd name="connsiteX16" fmla="*/ 757496 w 3043673"/>
                    <a:gd name="connsiteY16" fmla="*/ 2352752 h 2355865"/>
                    <a:gd name="connsiteX17" fmla="*/ 611612 w 3043673"/>
                    <a:gd name="connsiteY17" fmla="*/ 2205346 h 2355865"/>
                    <a:gd name="connsiteX18" fmla="*/ 610093 w 3043673"/>
                    <a:gd name="connsiteY18" fmla="*/ 1088428 h 2355865"/>
                    <a:gd name="connsiteX19" fmla="*/ 594896 w 3043673"/>
                    <a:gd name="connsiteY19" fmla="*/ 1020044 h 2355865"/>
                    <a:gd name="connsiteX20" fmla="*/ 537150 w 3043673"/>
                    <a:gd name="connsiteY20" fmla="*/ 1050436 h 2355865"/>
                    <a:gd name="connsiteX21" fmla="*/ 284894 w 3043673"/>
                    <a:gd name="connsiteY21" fmla="*/ 1232790 h 2355865"/>
                    <a:gd name="connsiteX22" fmla="*/ 149650 w 3043673"/>
                    <a:gd name="connsiteY22" fmla="*/ 1273820 h 2355865"/>
                    <a:gd name="connsiteX23" fmla="*/ 6804 w 3043673"/>
                    <a:gd name="connsiteY23" fmla="*/ 1167448 h 2355865"/>
                    <a:gd name="connsiteX24" fmla="*/ 66070 w 3043673"/>
                    <a:gd name="connsiteY24" fmla="*/ 1007886 h 2355865"/>
                    <a:gd name="connsiteX25" fmla="*/ 546268 w 3043673"/>
                    <a:gd name="connsiteY25" fmla="*/ 661415 h 2355865"/>
                    <a:gd name="connsiteX26" fmla="*/ 1372941 w 3043673"/>
                    <a:gd name="connsiteY26" fmla="*/ 67242 h 2355865"/>
                    <a:gd name="connsiteX27" fmla="*/ 1522812 w 3043673"/>
                    <a:gd name="connsiteY27" fmla="*/ 0 h 2355865"/>
                    <a:gd name="connsiteX0" fmla="*/ 1522812 w 3043673"/>
                    <a:gd name="connsiteY0" fmla="*/ 0 h 2355189"/>
                    <a:gd name="connsiteX1" fmla="*/ 1673823 w 3043673"/>
                    <a:gd name="connsiteY1" fmla="*/ 67242 h 2355189"/>
                    <a:gd name="connsiteX2" fmla="*/ 2518731 w 3043673"/>
                    <a:gd name="connsiteY2" fmla="*/ 676609 h 2355189"/>
                    <a:gd name="connsiteX3" fmla="*/ 2951822 w 3043673"/>
                    <a:gd name="connsiteY3" fmla="*/ 985093 h 2355189"/>
                    <a:gd name="connsiteX4" fmla="*/ 3042998 w 3043673"/>
                    <a:gd name="connsiteY4" fmla="*/ 1108182 h 2355189"/>
                    <a:gd name="connsiteX5" fmla="*/ 2979175 w 3043673"/>
                    <a:gd name="connsiteY5" fmla="*/ 1244948 h 2355189"/>
                    <a:gd name="connsiteX6" fmla="*/ 2784665 w 3043673"/>
                    <a:gd name="connsiteY6" fmla="*/ 1244948 h 2355189"/>
                    <a:gd name="connsiteX7" fmla="*/ 2524811 w 3043673"/>
                    <a:gd name="connsiteY7" fmla="*/ 1061075 h 2355189"/>
                    <a:gd name="connsiteX8" fmla="*/ 2448829 w 3043673"/>
                    <a:gd name="connsiteY8" fmla="*/ 1020044 h 2355189"/>
                    <a:gd name="connsiteX9" fmla="*/ 2435152 w 3043673"/>
                    <a:gd name="connsiteY9" fmla="*/ 1103622 h 2355189"/>
                    <a:gd name="connsiteX10" fmla="*/ 2435152 w 3043673"/>
                    <a:gd name="connsiteY10" fmla="*/ 1653726 h 2355189"/>
                    <a:gd name="connsiteX11" fmla="*/ 2435152 w 3043673"/>
                    <a:gd name="connsiteY11" fmla="*/ 2208387 h 2355189"/>
                    <a:gd name="connsiteX12" fmla="*/ 2295347 w 3043673"/>
                    <a:gd name="connsiteY12" fmla="*/ 2354271 h 2355189"/>
                    <a:gd name="connsiteX13" fmla="*/ 2038350 w 3043673"/>
                    <a:gd name="connsiteY13" fmla="*/ 2355189 h 2355189"/>
                    <a:gd name="connsiteX14" fmla="*/ 966443 w 3043673"/>
                    <a:gd name="connsiteY14" fmla="*/ 2352941 h 2355189"/>
                    <a:gd name="connsiteX15" fmla="*/ 757496 w 3043673"/>
                    <a:gd name="connsiteY15" fmla="*/ 2352752 h 2355189"/>
                    <a:gd name="connsiteX16" fmla="*/ 611612 w 3043673"/>
                    <a:gd name="connsiteY16" fmla="*/ 2205346 h 2355189"/>
                    <a:gd name="connsiteX17" fmla="*/ 610093 w 3043673"/>
                    <a:gd name="connsiteY17" fmla="*/ 1088428 h 2355189"/>
                    <a:gd name="connsiteX18" fmla="*/ 594896 w 3043673"/>
                    <a:gd name="connsiteY18" fmla="*/ 1020044 h 2355189"/>
                    <a:gd name="connsiteX19" fmla="*/ 537150 w 3043673"/>
                    <a:gd name="connsiteY19" fmla="*/ 1050436 h 2355189"/>
                    <a:gd name="connsiteX20" fmla="*/ 284894 w 3043673"/>
                    <a:gd name="connsiteY20" fmla="*/ 1232790 h 2355189"/>
                    <a:gd name="connsiteX21" fmla="*/ 149650 w 3043673"/>
                    <a:gd name="connsiteY21" fmla="*/ 1273820 h 2355189"/>
                    <a:gd name="connsiteX22" fmla="*/ 6804 w 3043673"/>
                    <a:gd name="connsiteY22" fmla="*/ 1167448 h 2355189"/>
                    <a:gd name="connsiteX23" fmla="*/ 66070 w 3043673"/>
                    <a:gd name="connsiteY23" fmla="*/ 1007886 h 2355189"/>
                    <a:gd name="connsiteX24" fmla="*/ 546268 w 3043673"/>
                    <a:gd name="connsiteY24" fmla="*/ 661415 h 2355189"/>
                    <a:gd name="connsiteX25" fmla="*/ 1372941 w 3043673"/>
                    <a:gd name="connsiteY25" fmla="*/ 67242 h 2355189"/>
                    <a:gd name="connsiteX26" fmla="*/ 1522812 w 3043673"/>
                    <a:gd name="connsiteY26" fmla="*/ 0 h 2355189"/>
                    <a:gd name="connsiteX0" fmla="*/ 1522812 w 3043673"/>
                    <a:gd name="connsiteY0" fmla="*/ 0 h 2354271"/>
                    <a:gd name="connsiteX1" fmla="*/ 1673823 w 3043673"/>
                    <a:gd name="connsiteY1" fmla="*/ 67242 h 2354271"/>
                    <a:gd name="connsiteX2" fmla="*/ 2518731 w 3043673"/>
                    <a:gd name="connsiteY2" fmla="*/ 676609 h 2354271"/>
                    <a:gd name="connsiteX3" fmla="*/ 2951822 w 3043673"/>
                    <a:gd name="connsiteY3" fmla="*/ 985093 h 2354271"/>
                    <a:gd name="connsiteX4" fmla="*/ 3042998 w 3043673"/>
                    <a:gd name="connsiteY4" fmla="*/ 1108182 h 2354271"/>
                    <a:gd name="connsiteX5" fmla="*/ 2979175 w 3043673"/>
                    <a:gd name="connsiteY5" fmla="*/ 1244948 h 2354271"/>
                    <a:gd name="connsiteX6" fmla="*/ 2784665 w 3043673"/>
                    <a:gd name="connsiteY6" fmla="*/ 1244948 h 2354271"/>
                    <a:gd name="connsiteX7" fmla="*/ 2524811 w 3043673"/>
                    <a:gd name="connsiteY7" fmla="*/ 1061075 h 2354271"/>
                    <a:gd name="connsiteX8" fmla="*/ 2448829 w 3043673"/>
                    <a:gd name="connsiteY8" fmla="*/ 1020044 h 2354271"/>
                    <a:gd name="connsiteX9" fmla="*/ 2435152 w 3043673"/>
                    <a:gd name="connsiteY9" fmla="*/ 1103622 h 2354271"/>
                    <a:gd name="connsiteX10" fmla="*/ 2435152 w 3043673"/>
                    <a:gd name="connsiteY10" fmla="*/ 1653726 h 2354271"/>
                    <a:gd name="connsiteX11" fmla="*/ 2435152 w 3043673"/>
                    <a:gd name="connsiteY11" fmla="*/ 2208387 h 2354271"/>
                    <a:gd name="connsiteX12" fmla="*/ 2295347 w 3043673"/>
                    <a:gd name="connsiteY12" fmla="*/ 2354271 h 2354271"/>
                    <a:gd name="connsiteX13" fmla="*/ 966443 w 3043673"/>
                    <a:gd name="connsiteY13" fmla="*/ 2352941 h 2354271"/>
                    <a:gd name="connsiteX14" fmla="*/ 757496 w 3043673"/>
                    <a:gd name="connsiteY14" fmla="*/ 2352752 h 2354271"/>
                    <a:gd name="connsiteX15" fmla="*/ 611612 w 3043673"/>
                    <a:gd name="connsiteY15" fmla="*/ 2205346 h 2354271"/>
                    <a:gd name="connsiteX16" fmla="*/ 610093 w 3043673"/>
                    <a:gd name="connsiteY16" fmla="*/ 1088428 h 2354271"/>
                    <a:gd name="connsiteX17" fmla="*/ 594896 w 3043673"/>
                    <a:gd name="connsiteY17" fmla="*/ 1020044 h 2354271"/>
                    <a:gd name="connsiteX18" fmla="*/ 537150 w 3043673"/>
                    <a:gd name="connsiteY18" fmla="*/ 1050436 h 2354271"/>
                    <a:gd name="connsiteX19" fmla="*/ 284894 w 3043673"/>
                    <a:gd name="connsiteY19" fmla="*/ 1232790 h 2354271"/>
                    <a:gd name="connsiteX20" fmla="*/ 149650 w 3043673"/>
                    <a:gd name="connsiteY20" fmla="*/ 1273820 h 2354271"/>
                    <a:gd name="connsiteX21" fmla="*/ 6804 w 3043673"/>
                    <a:gd name="connsiteY21" fmla="*/ 1167448 h 2354271"/>
                    <a:gd name="connsiteX22" fmla="*/ 66070 w 3043673"/>
                    <a:gd name="connsiteY22" fmla="*/ 1007886 h 2354271"/>
                    <a:gd name="connsiteX23" fmla="*/ 546268 w 3043673"/>
                    <a:gd name="connsiteY23" fmla="*/ 661415 h 2354271"/>
                    <a:gd name="connsiteX24" fmla="*/ 1372941 w 3043673"/>
                    <a:gd name="connsiteY24" fmla="*/ 67242 h 2354271"/>
                    <a:gd name="connsiteX25" fmla="*/ 1522812 w 3043673"/>
                    <a:gd name="connsiteY25" fmla="*/ 0 h 2354271"/>
                    <a:gd name="connsiteX0" fmla="*/ 1522812 w 3043673"/>
                    <a:gd name="connsiteY0" fmla="*/ 0 h 2354271"/>
                    <a:gd name="connsiteX1" fmla="*/ 1673823 w 3043673"/>
                    <a:gd name="connsiteY1" fmla="*/ 67242 h 2354271"/>
                    <a:gd name="connsiteX2" fmla="*/ 2518731 w 3043673"/>
                    <a:gd name="connsiteY2" fmla="*/ 676609 h 2354271"/>
                    <a:gd name="connsiteX3" fmla="*/ 2951822 w 3043673"/>
                    <a:gd name="connsiteY3" fmla="*/ 985093 h 2354271"/>
                    <a:gd name="connsiteX4" fmla="*/ 3042998 w 3043673"/>
                    <a:gd name="connsiteY4" fmla="*/ 1108182 h 2354271"/>
                    <a:gd name="connsiteX5" fmla="*/ 2979175 w 3043673"/>
                    <a:gd name="connsiteY5" fmla="*/ 1244948 h 2354271"/>
                    <a:gd name="connsiteX6" fmla="*/ 2784665 w 3043673"/>
                    <a:gd name="connsiteY6" fmla="*/ 1244948 h 2354271"/>
                    <a:gd name="connsiteX7" fmla="*/ 2524811 w 3043673"/>
                    <a:gd name="connsiteY7" fmla="*/ 1061075 h 2354271"/>
                    <a:gd name="connsiteX8" fmla="*/ 2448829 w 3043673"/>
                    <a:gd name="connsiteY8" fmla="*/ 1020044 h 2354271"/>
                    <a:gd name="connsiteX9" fmla="*/ 2435152 w 3043673"/>
                    <a:gd name="connsiteY9" fmla="*/ 1103622 h 2354271"/>
                    <a:gd name="connsiteX10" fmla="*/ 2435152 w 3043673"/>
                    <a:gd name="connsiteY10" fmla="*/ 1653726 h 2354271"/>
                    <a:gd name="connsiteX11" fmla="*/ 2435152 w 3043673"/>
                    <a:gd name="connsiteY11" fmla="*/ 2208387 h 2354271"/>
                    <a:gd name="connsiteX12" fmla="*/ 2295347 w 3043673"/>
                    <a:gd name="connsiteY12" fmla="*/ 2354271 h 2354271"/>
                    <a:gd name="connsiteX13" fmla="*/ 757496 w 3043673"/>
                    <a:gd name="connsiteY13" fmla="*/ 2352752 h 2354271"/>
                    <a:gd name="connsiteX14" fmla="*/ 611612 w 3043673"/>
                    <a:gd name="connsiteY14" fmla="*/ 2205346 h 2354271"/>
                    <a:gd name="connsiteX15" fmla="*/ 610093 w 3043673"/>
                    <a:gd name="connsiteY15" fmla="*/ 1088428 h 2354271"/>
                    <a:gd name="connsiteX16" fmla="*/ 594896 w 3043673"/>
                    <a:gd name="connsiteY16" fmla="*/ 1020044 h 2354271"/>
                    <a:gd name="connsiteX17" fmla="*/ 537150 w 3043673"/>
                    <a:gd name="connsiteY17" fmla="*/ 1050436 h 2354271"/>
                    <a:gd name="connsiteX18" fmla="*/ 284894 w 3043673"/>
                    <a:gd name="connsiteY18" fmla="*/ 1232790 h 2354271"/>
                    <a:gd name="connsiteX19" fmla="*/ 149650 w 3043673"/>
                    <a:gd name="connsiteY19" fmla="*/ 1273820 h 2354271"/>
                    <a:gd name="connsiteX20" fmla="*/ 6804 w 3043673"/>
                    <a:gd name="connsiteY20" fmla="*/ 1167448 h 2354271"/>
                    <a:gd name="connsiteX21" fmla="*/ 66070 w 3043673"/>
                    <a:gd name="connsiteY21" fmla="*/ 1007886 h 2354271"/>
                    <a:gd name="connsiteX22" fmla="*/ 546268 w 3043673"/>
                    <a:gd name="connsiteY22" fmla="*/ 661415 h 2354271"/>
                    <a:gd name="connsiteX23" fmla="*/ 1372941 w 3043673"/>
                    <a:gd name="connsiteY23" fmla="*/ 67242 h 2354271"/>
                    <a:gd name="connsiteX24" fmla="*/ 1522812 w 3043673"/>
                    <a:gd name="connsiteY24" fmla="*/ 0 h 2354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43673" h="2354271">
                      <a:moveTo>
                        <a:pt x="1522812" y="0"/>
                      </a:moveTo>
                      <a:cubicBezTo>
                        <a:pt x="1566311" y="0"/>
                        <a:pt x="1610000" y="22414"/>
                        <a:pt x="1673823" y="67242"/>
                      </a:cubicBezTo>
                      <a:lnTo>
                        <a:pt x="2518731" y="676609"/>
                      </a:lnTo>
                      <a:lnTo>
                        <a:pt x="2951822" y="985093"/>
                      </a:lnTo>
                      <a:cubicBezTo>
                        <a:pt x="2995891" y="1017006"/>
                        <a:pt x="3038440" y="1047397"/>
                        <a:pt x="3042998" y="1108182"/>
                      </a:cubicBezTo>
                      <a:cubicBezTo>
                        <a:pt x="3047558" y="1165928"/>
                        <a:pt x="3029323" y="1214555"/>
                        <a:pt x="2979175" y="1244948"/>
                      </a:cubicBezTo>
                      <a:cubicBezTo>
                        <a:pt x="2915352" y="1284457"/>
                        <a:pt x="2846969" y="1285976"/>
                        <a:pt x="2784665" y="1244948"/>
                      </a:cubicBezTo>
                      <a:cubicBezTo>
                        <a:pt x="2696528" y="1187202"/>
                        <a:pt x="2611429" y="1121860"/>
                        <a:pt x="2524811" y="1061075"/>
                      </a:cubicBezTo>
                      <a:cubicBezTo>
                        <a:pt x="2500496" y="1044359"/>
                        <a:pt x="2476182" y="1007886"/>
                        <a:pt x="2448829" y="1020044"/>
                      </a:cubicBezTo>
                      <a:cubicBezTo>
                        <a:pt x="2418436" y="1033720"/>
                        <a:pt x="2435152" y="1074750"/>
                        <a:pt x="2435152" y="1103622"/>
                      </a:cubicBezTo>
                      <a:cubicBezTo>
                        <a:pt x="2433632" y="1289017"/>
                        <a:pt x="2435152" y="1471371"/>
                        <a:pt x="2435152" y="1653726"/>
                      </a:cubicBezTo>
                      <a:lnTo>
                        <a:pt x="2435152" y="2208387"/>
                      </a:lnTo>
                      <a:cubicBezTo>
                        <a:pt x="2435152" y="2313241"/>
                        <a:pt x="2398681" y="2352752"/>
                        <a:pt x="2295347" y="2354271"/>
                      </a:cubicBezTo>
                      <a:lnTo>
                        <a:pt x="757496" y="2352752"/>
                      </a:lnTo>
                      <a:cubicBezTo>
                        <a:pt x="648083" y="2351230"/>
                        <a:pt x="611612" y="2314760"/>
                        <a:pt x="611612" y="2205346"/>
                      </a:cubicBezTo>
                      <a:cubicBezTo>
                        <a:pt x="611612" y="1833042"/>
                        <a:pt x="611612" y="1460735"/>
                        <a:pt x="610093" y="1088428"/>
                      </a:cubicBezTo>
                      <a:cubicBezTo>
                        <a:pt x="610093" y="1065632"/>
                        <a:pt x="623768" y="1032200"/>
                        <a:pt x="594896" y="1020044"/>
                      </a:cubicBezTo>
                      <a:cubicBezTo>
                        <a:pt x="573623" y="1010927"/>
                        <a:pt x="555385" y="1036760"/>
                        <a:pt x="537150" y="1050436"/>
                      </a:cubicBezTo>
                      <a:cubicBezTo>
                        <a:pt x="452054" y="1111220"/>
                        <a:pt x="368474" y="1170486"/>
                        <a:pt x="284894" y="1232790"/>
                      </a:cubicBezTo>
                      <a:cubicBezTo>
                        <a:pt x="243864" y="1263184"/>
                        <a:pt x="199795" y="1279900"/>
                        <a:pt x="149650" y="1273820"/>
                      </a:cubicBezTo>
                      <a:cubicBezTo>
                        <a:pt x="81267" y="1266222"/>
                        <a:pt x="26559" y="1237350"/>
                        <a:pt x="6804" y="1167448"/>
                      </a:cubicBezTo>
                      <a:cubicBezTo>
                        <a:pt x="-12951" y="1102103"/>
                        <a:pt x="11364" y="1047397"/>
                        <a:pt x="66070" y="1007886"/>
                      </a:cubicBezTo>
                      <a:lnTo>
                        <a:pt x="546268" y="661415"/>
                      </a:lnTo>
                      <a:lnTo>
                        <a:pt x="1372941" y="67242"/>
                      </a:lnTo>
                      <a:cubicBezTo>
                        <a:pt x="1436004" y="22414"/>
                        <a:pt x="1479313" y="0"/>
                        <a:pt x="1522812" y="0"/>
                      </a:cubicBezTo>
                      <a:close/>
                    </a:path>
                  </a:pathLst>
                </a:custGeom>
                <a:solidFill>
                  <a:schemeClr val="accent1"/>
                </a:solidFill>
                <a:ln w="5876" cap="flat">
                  <a:noFill/>
                  <a:prstDash val="solid"/>
                  <a:miter/>
                </a:ln>
              </p:spPr>
              <p:txBody>
                <a:bodyPr wrap="square" rtlCol="0" anchor="ctr">
                  <a:noAutofit/>
                </a:bodyPr>
                <a:lstStyle/>
                <a:p>
                  <a:endParaRPr lang="en-US" dirty="0"/>
                </a:p>
              </p:txBody>
            </p:sp>
            <p:grpSp>
              <p:nvGrpSpPr>
                <p:cNvPr id="51" name="Group 93">
                  <a:extLst>
                    <a:ext uri="{FF2B5EF4-FFF2-40B4-BE49-F238E27FC236}">
                      <a16:creationId xmlns:a16="http://schemas.microsoft.com/office/drawing/2014/main" id="{442F335E-954C-F1C7-1A31-FF91A90CADB9}"/>
                    </a:ext>
                  </a:extLst>
                </p:cNvPr>
                <p:cNvGrpSpPr/>
                <p:nvPr/>
              </p:nvGrpSpPr>
              <p:grpSpPr>
                <a:xfrm>
                  <a:off x="0" y="4209406"/>
                  <a:ext cx="5305910" cy="2797022"/>
                  <a:chOff x="0" y="4209406"/>
                  <a:chExt cx="5305910" cy="2797022"/>
                </a:xfrm>
              </p:grpSpPr>
              <p:sp>
                <p:nvSpPr>
                  <p:cNvPr id="52" name="Freeform: Shape 94">
                    <a:extLst>
                      <a:ext uri="{FF2B5EF4-FFF2-40B4-BE49-F238E27FC236}">
                        <a16:creationId xmlns:a16="http://schemas.microsoft.com/office/drawing/2014/main" id="{61EB6EE8-19A1-05D5-1008-55B913E99E4C}"/>
                      </a:ext>
                    </a:extLst>
                  </p:cNvPr>
                  <p:cNvSpPr/>
                  <p:nvPr/>
                </p:nvSpPr>
                <p:spPr>
                  <a:xfrm>
                    <a:off x="0" y="4350704"/>
                    <a:ext cx="5305910" cy="2655724"/>
                  </a:xfrm>
                  <a:custGeom>
                    <a:avLst/>
                    <a:gdLst>
                      <a:gd name="connsiteX0" fmla="*/ 6847555 w 6849572"/>
                      <a:gd name="connsiteY0" fmla="*/ 124465 h 3428362"/>
                      <a:gd name="connsiteX1" fmla="*/ 6835443 w 6849572"/>
                      <a:gd name="connsiteY1" fmla="*/ 76181 h 3428362"/>
                      <a:gd name="connsiteX2" fmla="*/ 6737647 w 6849572"/>
                      <a:gd name="connsiteY2" fmla="*/ 1954 h 3428362"/>
                      <a:gd name="connsiteX3" fmla="*/ 6674959 w 6849572"/>
                      <a:gd name="connsiteY3" fmla="*/ 2036 h 3428362"/>
                      <a:gd name="connsiteX4" fmla="*/ 6581582 w 6849572"/>
                      <a:gd name="connsiteY4" fmla="*/ 38863 h 3428362"/>
                      <a:gd name="connsiteX5" fmla="*/ 6565951 w 6849572"/>
                      <a:gd name="connsiteY5" fmla="*/ 27406 h 3428362"/>
                      <a:gd name="connsiteX6" fmla="*/ 6566687 w 6849572"/>
                      <a:gd name="connsiteY6" fmla="*/ 25442 h 3428362"/>
                      <a:gd name="connsiteX7" fmla="*/ 6564723 w 6849572"/>
                      <a:gd name="connsiteY7" fmla="*/ 22414 h 3428362"/>
                      <a:gd name="connsiteX8" fmla="*/ 6553594 w 6849572"/>
                      <a:gd name="connsiteY8" fmla="*/ 40745 h 3428362"/>
                      <a:gd name="connsiteX9" fmla="*/ 6541154 w 6849572"/>
                      <a:gd name="connsiteY9" fmla="*/ 61614 h 3428362"/>
                      <a:gd name="connsiteX10" fmla="*/ 6338933 w 6849572"/>
                      <a:gd name="connsiteY10" fmla="*/ 276356 h 3428362"/>
                      <a:gd name="connsiteX11" fmla="*/ 6059212 w 6849572"/>
                      <a:gd name="connsiteY11" fmla="*/ 705349 h 3428362"/>
                      <a:gd name="connsiteX12" fmla="*/ 5716066 w 6849572"/>
                      <a:gd name="connsiteY12" fmla="*/ 1260945 h 3428362"/>
                      <a:gd name="connsiteX13" fmla="*/ 5513682 w 6849572"/>
                      <a:gd name="connsiteY13" fmla="*/ 1507195 h 3428362"/>
                      <a:gd name="connsiteX14" fmla="*/ 5331920 w 6849572"/>
                      <a:gd name="connsiteY14" fmla="*/ 1659086 h 3428362"/>
                      <a:gd name="connsiteX15" fmla="*/ 5071103 w 6849572"/>
                      <a:gd name="connsiteY15" fmla="*/ 1802302 h 3428362"/>
                      <a:gd name="connsiteX16" fmla="*/ 5055064 w 6849572"/>
                      <a:gd name="connsiteY16" fmla="*/ 1814005 h 3428362"/>
                      <a:gd name="connsiteX17" fmla="*/ 4980100 w 6849572"/>
                      <a:gd name="connsiteY17" fmla="*/ 1874483 h 3428362"/>
                      <a:gd name="connsiteX18" fmla="*/ 4623943 w 6849572"/>
                      <a:gd name="connsiteY18" fmla="*/ 1976043 h 3428362"/>
                      <a:gd name="connsiteX19" fmla="*/ 4397497 w 6849572"/>
                      <a:gd name="connsiteY19" fmla="*/ 1969251 h 3428362"/>
                      <a:gd name="connsiteX20" fmla="*/ 3964576 w 6849572"/>
                      <a:gd name="connsiteY20" fmla="*/ 1887822 h 3428362"/>
                      <a:gd name="connsiteX21" fmla="*/ 3480342 w 6849572"/>
                      <a:gd name="connsiteY21" fmla="*/ 1773004 h 3428362"/>
                      <a:gd name="connsiteX22" fmla="*/ 3381318 w 6849572"/>
                      <a:gd name="connsiteY22" fmla="*/ 1755573 h 3428362"/>
                      <a:gd name="connsiteX23" fmla="*/ 3390402 w 6849572"/>
                      <a:gd name="connsiteY23" fmla="*/ 1755736 h 3428362"/>
                      <a:gd name="connsiteX24" fmla="*/ 3411107 w 6849572"/>
                      <a:gd name="connsiteY24" fmla="*/ 1752790 h 3428362"/>
                      <a:gd name="connsiteX25" fmla="*/ 3423710 w 6849572"/>
                      <a:gd name="connsiteY25" fmla="*/ 1752381 h 3428362"/>
                      <a:gd name="connsiteX26" fmla="*/ 3454399 w 6849572"/>
                      <a:gd name="connsiteY26" fmla="*/ 1755327 h 3428362"/>
                      <a:gd name="connsiteX27" fmla="*/ 3584849 w 6849572"/>
                      <a:gd name="connsiteY27" fmla="*/ 1763838 h 3428362"/>
                      <a:gd name="connsiteX28" fmla="*/ 3597288 w 6849572"/>
                      <a:gd name="connsiteY28" fmla="*/ 1763920 h 3428362"/>
                      <a:gd name="connsiteX29" fmla="*/ 3631005 w 6849572"/>
                      <a:gd name="connsiteY29" fmla="*/ 1768094 h 3428362"/>
                      <a:gd name="connsiteX30" fmla="*/ 3666114 w 6849572"/>
                      <a:gd name="connsiteY30" fmla="*/ 1772922 h 3428362"/>
                      <a:gd name="connsiteX31" fmla="*/ 3945917 w 6849572"/>
                      <a:gd name="connsiteY31" fmla="*/ 1819652 h 3428362"/>
                      <a:gd name="connsiteX32" fmla="*/ 4348477 w 6849572"/>
                      <a:gd name="connsiteY32" fmla="*/ 1891096 h 3428362"/>
                      <a:gd name="connsiteX33" fmla="*/ 4593990 w 6849572"/>
                      <a:gd name="connsiteY33" fmla="*/ 1910737 h 3428362"/>
                      <a:gd name="connsiteX34" fmla="*/ 4760611 w 6849572"/>
                      <a:gd name="connsiteY34" fmla="*/ 1898625 h 3428362"/>
                      <a:gd name="connsiteX35" fmla="*/ 4968152 w 6849572"/>
                      <a:gd name="connsiteY35" fmla="*/ 1844284 h 3428362"/>
                      <a:gd name="connsiteX36" fmla="*/ 5028057 w 6849572"/>
                      <a:gd name="connsiteY36" fmla="*/ 1816378 h 3428362"/>
                      <a:gd name="connsiteX37" fmla="*/ 5085589 w 6849572"/>
                      <a:gd name="connsiteY37" fmla="*/ 1780124 h 3428362"/>
                      <a:gd name="connsiteX38" fmla="*/ 5107194 w 6849572"/>
                      <a:gd name="connsiteY38" fmla="*/ 1757373 h 3428362"/>
                      <a:gd name="connsiteX39" fmla="*/ 5224467 w 6849572"/>
                      <a:gd name="connsiteY39" fmla="*/ 1503185 h 3428362"/>
                      <a:gd name="connsiteX40" fmla="*/ 5224140 w 6849572"/>
                      <a:gd name="connsiteY40" fmla="*/ 1473887 h 3428362"/>
                      <a:gd name="connsiteX41" fmla="*/ 5138128 w 6849572"/>
                      <a:gd name="connsiteY41" fmla="*/ 1310621 h 3428362"/>
                      <a:gd name="connsiteX42" fmla="*/ 4994503 w 6849572"/>
                      <a:gd name="connsiteY42" fmla="*/ 1252680 h 3428362"/>
                      <a:gd name="connsiteX43" fmla="*/ 4509370 w 6849572"/>
                      <a:gd name="connsiteY43" fmla="*/ 1178044 h 3428362"/>
                      <a:gd name="connsiteX44" fmla="*/ 4219418 w 6849572"/>
                      <a:gd name="connsiteY44" fmla="*/ 1145800 h 3428362"/>
                      <a:gd name="connsiteX45" fmla="*/ 3745578 w 6849572"/>
                      <a:gd name="connsiteY45" fmla="*/ 1033109 h 3428362"/>
                      <a:gd name="connsiteX46" fmla="*/ 3470276 w 6849572"/>
                      <a:gd name="connsiteY46" fmla="*/ 938669 h 3428362"/>
                      <a:gd name="connsiteX47" fmla="*/ 3312575 w 6849572"/>
                      <a:gd name="connsiteY47" fmla="*/ 876553 h 3428362"/>
                      <a:gd name="connsiteX48" fmla="*/ 3169768 w 6849572"/>
                      <a:gd name="connsiteY48" fmla="*/ 817549 h 3428362"/>
                      <a:gd name="connsiteX49" fmla="*/ 2636841 w 6849572"/>
                      <a:gd name="connsiteY49" fmla="*/ 587748 h 3428362"/>
                      <a:gd name="connsiteX50" fmla="*/ 2470710 w 6849572"/>
                      <a:gd name="connsiteY50" fmla="*/ 514995 h 3428362"/>
                      <a:gd name="connsiteX51" fmla="*/ 2460726 w 6849572"/>
                      <a:gd name="connsiteY51" fmla="*/ 512212 h 3428362"/>
                      <a:gd name="connsiteX52" fmla="*/ 2041308 w 6849572"/>
                      <a:gd name="connsiteY52" fmla="*/ 373906 h 3428362"/>
                      <a:gd name="connsiteX53" fmla="*/ 1784747 w 6849572"/>
                      <a:gd name="connsiteY53" fmla="*/ 325459 h 3428362"/>
                      <a:gd name="connsiteX54" fmla="*/ 1632692 w 6849572"/>
                      <a:gd name="connsiteY54" fmla="*/ 312119 h 3428362"/>
                      <a:gd name="connsiteX55" fmla="*/ 1357145 w 6849572"/>
                      <a:gd name="connsiteY55" fmla="*/ 323985 h 3428362"/>
                      <a:gd name="connsiteX56" fmla="*/ 1181930 w 6849572"/>
                      <a:gd name="connsiteY56" fmla="*/ 363922 h 3428362"/>
                      <a:gd name="connsiteX57" fmla="*/ 754901 w 6849572"/>
                      <a:gd name="connsiteY57" fmla="*/ 553622 h 3428362"/>
                      <a:gd name="connsiteX58" fmla="*/ 380657 w 6849572"/>
                      <a:gd name="connsiteY58" fmla="*/ 900041 h 3428362"/>
                      <a:gd name="connsiteX59" fmla="*/ 104209 w 6849572"/>
                      <a:gd name="connsiteY59" fmla="*/ 1436815 h 3428362"/>
                      <a:gd name="connsiteX60" fmla="*/ 15906 w 6849572"/>
                      <a:gd name="connsiteY60" fmla="*/ 1978580 h 3428362"/>
                      <a:gd name="connsiteX61" fmla="*/ 6495 w 6849572"/>
                      <a:gd name="connsiteY61" fmla="*/ 2200524 h 3428362"/>
                      <a:gd name="connsiteX62" fmla="*/ 2812 w 6849572"/>
                      <a:gd name="connsiteY62" fmla="*/ 2218529 h 3428362"/>
                      <a:gd name="connsiteX63" fmla="*/ 2321 w 6849572"/>
                      <a:gd name="connsiteY63" fmla="*/ 2260184 h 3428362"/>
                      <a:gd name="connsiteX64" fmla="*/ 766 w 6849572"/>
                      <a:gd name="connsiteY64" fmla="*/ 2353724 h 3428362"/>
                      <a:gd name="connsiteX65" fmla="*/ 2239 w 6849572"/>
                      <a:gd name="connsiteY65" fmla="*/ 2491130 h 3428362"/>
                      <a:gd name="connsiteX66" fmla="*/ 2730 w 6849572"/>
                      <a:gd name="connsiteY66" fmla="*/ 2537123 h 3428362"/>
                      <a:gd name="connsiteX67" fmla="*/ 4613 w 6849572"/>
                      <a:gd name="connsiteY67" fmla="*/ 2561756 h 3428362"/>
                      <a:gd name="connsiteX68" fmla="*/ 6413 w 6849572"/>
                      <a:gd name="connsiteY68" fmla="*/ 2667735 h 3428362"/>
                      <a:gd name="connsiteX69" fmla="*/ 6986 w 6849572"/>
                      <a:gd name="connsiteY69" fmla="*/ 2692696 h 3428362"/>
                      <a:gd name="connsiteX70" fmla="*/ 8868 w 6849572"/>
                      <a:gd name="connsiteY70" fmla="*/ 2715120 h 3428362"/>
                      <a:gd name="connsiteX71" fmla="*/ 10587 w 6849572"/>
                      <a:gd name="connsiteY71" fmla="*/ 2781245 h 3428362"/>
                      <a:gd name="connsiteX72" fmla="*/ 11160 w 6849572"/>
                      <a:gd name="connsiteY72" fmla="*/ 2801950 h 3428362"/>
                      <a:gd name="connsiteX73" fmla="*/ 14842 w 6849572"/>
                      <a:gd name="connsiteY73" fmla="*/ 2873803 h 3428362"/>
                      <a:gd name="connsiteX74" fmla="*/ 15333 w 6849572"/>
                      <a:gd name="connsiteY74" fmla="*/ 2890252 h 3428362"/>
                      <a:gd name="connsiteX75" fmla="*/ 19016 w 6849572"/>
                      <a:gd name="connsiteY75" fmla="*/ 2949421 h 3428362"/>
                      <a:gd name="connsiteX76" fmla="*/ 19507 w 6849572"/>
                      <a:gd name="connsiteY76" fmla="*/ 2965952 h 3428362"/>
                      <a:gd name="connsiteX77" fmla="*/ 23108 w 6849572"/>
                      <a:gd name="connsiteY77" fmla="*/ 3020865 h 3428362"/>
                      <a:gd name="connsiteX78" fmla="*/ 23763 w 6849572"/>
                      <a:gd name="connsiteY78" fmla="*/ 3041489 h 3428362"/>
                      <a:gd name="connsiteX79" fmla="*/ 27445 w 6849572"/>
                      <a:gd name="connsiteY79" fmla="*/ 3088136 h 3428362"/>
                      <a:gd name="connsiteX80" fmla="*/ 27936 w 6849572"/>
                      <a:gd name="connsiteY80" fmla="*/ 3100493 h 3428362"/>
                      <a:gd name="connsiteX81" fmla="*/ 31537 w 6849572"/>
                      <a:gd name="connsiteY81" fmla="*/ 3151151 h 3428362"/>
                      <a:gd name="connsiteX82" fmla="*/ 32110 w 6849572"/>
                      <a:gd name="connsiteY82" fmla="*/ 3163508 h 3428362"/>
                      <a:gd name="connsiteX83" fmla="*/ 35957 w 6849572"/>
                      <a:gd name="connsiteY83" fmla="*/ 3210074 h 3428362"/>
                      <a:gd name="connsiteX84" fmla="*/ 36366 w 6849572"/>
                      <a:gd name="connsiteY84" fmla="*/ 3222268 h 3428362"/>
                      <a:gd name="connsiteX85" fmla="*/ 39967 w 6849572"/>
                      <a:gd name="connsiteY85" fmla="*/ 3264660 h 3428362"/>
                      <a:gd name="connsiteX86" fmla="*/ 40539 w 6849572"/>
                      <a:gd name="connsiteY86" fmla="*/ 3276935 h 3428362"/>
                      <a:gd name="connsiteX87" fmla="*/ 43977 w 6849572"/>
                      <a:gd name="connsiteY87" fmla="*/ 3310898 h 3428362"/>
                      <a:gd name="connsiteX88" fmla="*/ 44631 w 6849572"/>
                      <a:gd name="connsiteY88" fmla="*/ 3323420 h 3428362"/>
                      <a:gd name="connsiteX89" fmla="*/ 48232 w 6849572"/>
                      <a:gd name="connsiteY89" fmla="*/ 3357137 h 3428362"/>
                      <a:gd name="connsiteX90" fmla="*/ 48887 w 6849572"/>
                      <a:gd name="connsiteY90" fmla="*/ 3369494 h 3428362"/>
                      <a:gd name="connsiteX91" fmla="*/ 50933 w 6849572"/>
                      <a:gd name="connsiteY91" fmla="*/ 3388808 h 3428362"/>
                      <a:gd name="connsiteX92" fmla="*/ 53634 w 6849572"/>
                      <a:gd name="connsiteY92" fmla="*/ 3408121 h 3428362"/>
                      <a:gd name="connsiteX93" fmla="*/ 64272 w 6849572"/>
                      <a:gd name="connsiteY93" fmla="*/ 3428090 h 3428362"/>
                      <a:gd name="connsiteX94" fmla="*/ 83913 w 6849572"/>
                      <a:gd name="connsiteY94" fmla="*/ 3412377 h 3428362"/>
                      <a:gd name="connsiteX95" fmla="*/ 180809 w 6849572"/>
                      <a:gd name="connsiteY95" fmla="*/ 3243791 h 3428362"/>
                      <a:gd name="connsiteX96" fmla="*/ 357742 w 6849572"/>
                      <a:gd name="connsiteY96" fmla="*/ 2995987 h 3428362"/>
                      <a:gd name="connsiteX97" fmla="*/ 500631 w 6849572"/>
                      <a:gd name="connsiteY97" fmla="*/ 2851707 h 3428362"/>
                      <a:gd name="connsiteX98" fmla="*/ 642129 w 6849572"/>
                      <a:gd name="connsiteY98" fmla="*/ 2734515 h 3428362"/>
                      <a:gd name="connsiteX99" fmla="*/ 907528 w 6849572"/>
                      <a:gd name="connsiteY99" fmla="*/ 2561428 h 3428362"/>
                      <a:gd name="connsiteX100" fmla="*/ 1219166 w 6849572"/>
                      <a:gd name="connsiteY100" fmla="*/ 2425496 h 3428362"/>
                      <a:gd name="connsiteX101" fmla="*/ 1498560 w 6849572"/>
                      <a:gd name="connsiteY101" fmla="*/ 2360599 h 3428362"/>
                      <a:gd name="connsiteX102" fmla="*/ 1520165 w 6849572"/>
                      <a:gd name="connsiteY102" fmla="*/ 2356752 h 3428362"/>
                      <a:gd name="connsiteX103" fmla="*/ 1522129 w 6849572"/>
                      <a:gd name="connsiteY103" fmla="*/ 2356425 h 3428362"/>
                      <a:gd name="connsiteX104" fmla="*/ 1524093 w 6849572"/>
                      <a:gd name="connsiteY104" fmla="*/ 2356507 h 3428362"/>
                      <a:gd name="connsiteX105" fmla="*/ 1549545 w 6849572"/>
                      <a:gd name="connsiteY105" fmla="*/ 2352824 h 3428362"/>
                      <a:gd name="connsiteX106" fmla="*/ 1557729 w 6849572"/>
                      <a:gd name="connsiteY106" fmla="*/ 2352333 h 3428362"/>
                      <a:gd name="connsiteX107" fmla="*/ 1587518 w 6849572"/>
                      <a:gd name="connsiteY107" fmla="*/ 2348405 h 3428362"/>
                      <a:gd name="connsiteX108" fmla="*/ 1595538 w 6849572"/>
                      <a:gd name="connsiteY108" fmla="*/ 2348077 h 3428362"/>
                      <a:gd name="connsiteX109" fmla="*/ 1629500 w 6849572"/>
                      <a:gd name="connsiteY109" fmla="*/ 2344395 h 3428362"/>
                      <a:gd name="connsiteX110" fmla="*/ 1641776 w 6849572"/>
                      <a:gd name="connsiteY110" fmla="*/ 2343822 h 3428362"/>
                      <a:gd name="connsiteX111" fmla="*/ 1688424 w 6849572"/>
                      <a:gd name="connsiteY111" fmla="*/ 2340057 h 3428362"/>
                      <a:gd name="connsiteX112" fmla="*/ 1709047 w 6849572"/>
                      <a:gd name="connsiteY112" fmla="*/ 2339566 h 3428362"/>
                      <a:gd name="connsiteX113" fmla="*/ 1884998 w 6849572"/>
                      <a:gd name="connsiteY113" fmla="*/ 2337848 h 3428362"/>
                      <a:gd name="connsiteX114" fmla="*/ 1937047 w 6849572"/>
                      <a:gd name="connsiteY114" fmla="*/ 2339566 h 3428362"/>
                      <a:gd name="connsiteX115" fmla="*/ 1957752 w 6849572"/>
                      <a:gd name="connsiteY115" fmla="*/ 2340139 h 3428362"/>
                      <a:gd name="connsiteX116" fmla="*/ 2012665 w 6849572"/>
                      <a:gd name="connsiteY116" fmla="*/ 2343822 h 3428362"/>
                      <a:gd name="connsiteX117" fmla="*/ 2025022 w 6849572"/>
                      <a:gd name="connsiteY117" fmla="*/ 2344313 h 3428362"/>
                      <a:gd name="connsiteX118" fmla="*/ 2063240 w 6849572"/>
                      <a:gd name="connsiteY118" fmla="*/ 2347914 h 3428362"/>
                      <a:gd name="connsiteX119" fmla="*/ 2075516 w 6849572"/>
                      <a:gd name="connsiteY119" fmla="*/ 2348487 h 3428362"/>
                      <a:gd name="connsiteX120" fmla="*/ 2109315 w 6849572"/>
                      <a:gd name="connsiteY120" fmla="*/ 2352251 h 3428362"/>
                      <a:gd name="connsiteX121" fmla="*/ 2117499 w 6849572"/>
                      <a:gd name="connsiteY121" fmla="*/ 2352660 h 3428362"/>
                      <a:gd name="connsiteX122" fmla="*/ 2147206 w 6849572"/>
                      <a:gd name="connsiteY122" fmla="*/ 2356425 h 3428362"/>
                      <a:gd name="connsiteX123" fmla="*/ 2155390 w 6849572"/>
                      <a:gd name="connsiteY123" fmla="*/ 2356916 h 3428362"/>
                      <a:gd name="connsiteX124" fmla="*/ 2185015 w 6849572"/>
                      <a:gd name="connsiteY124" fmla="*/ 2360599 h 3428362"/>
                      <a:gd name="connsiteX125" fmla="*/ 2186979 w 6849572"/>
                      <a:gd name="connsiteY125" fmla="*/ 2360517 h 3428362"/>
                      <a:gd name="connsiteX126" fmla="*/ 2188943 w 6849572"/>
                      <a:gd name="connsiteY126" fmla="*/ 2360844 h 3428362"/>
                      <a:gd name="connsiteX127" fmla="*/ 2218650 w 6849572"/>
                      <a:gd name="connsiteY127" fmla="*/ 2364855 h 3428362"/>
                      <a:gd name="connsiteX128" fmla="*/ 2226916 w 6849572"/>
                      <a:gd name="connsiteY128" fmla="*/ 2365509 h 3428362"/>
                      <a:gd name="connsiteX129" fmla="*/ 2248112 w 6849572"/>
                      <a:gd name="connsiteY129" fmla="*/ 2369028 h 3428362"/>
                      <a:gd name="connsiteX130" fmla="*/ 2256296 w 6849572"/>
                      <a:gd name="connsiteY130" fmla="*/ 2369601 h 3428362"/>
                      <a:gd name="connsiteX131" fmla="*/ 2277491 w 6849572"/>
                      <a:gd name="connsiteY131" fmla="*/ 2373202 h 3428362"/>
                      <a:gd name="connsiteX132" fmla="*/ 2309981 w 6849572"/>
                      <a:gd name="connsiteY132" fmla="*/ 2379258 h 3428362"/>
                      <a:gd name="connsiteX133" fmla="*/ 2699529 w 6849572"/>
                      <a:gd name="connsiteY133" fmla="*/ 2489984 h 3428362"/>
                      <a:gd name="connsiteX134" fmla="*/ 3107408 w 6849572"/>
                      <a:gd name="connsiteY134" fmla="*/ 2622479 h 3428362"/>
                      <a:gd name="connsiteX135" fmla="*/ 3753353 w 6849572"/>
                      <a:gd name="connsiteY135" fmla="*/ 2821100 h 3428362"/>
                      <a:gd name="connsiteX136" fmla="*/ 3937733 w 6849572"/>
                      <a:gd name="connsiteY136" fmla="*/ 2860873 h 3428362"/>
                      <a:gd name="connsiteX137" fmla="*/ 3959174 w 6849572"/>
                      <a:gd name="connsiteY137" fmla="*/ 2864965 h 3428362"/>
                      <a:gd name="connsiteX138" fmla="*/ 4013597 w 6849572"/>
                      <a:gd name="connsiteY138" fmla="*/ 2873885 h 3428362"/>
                      <a:gd name="connsiteX139" fmla="*/ 4034874 w 6849572"/>
                      <a:gd name="connsiteY139" fmla="*/ 2877567 h 3428362"/>
                      <a:gd name="connsiteX140" fmla="*/ 4043140 w 6849572"/>
                      <a:gd name="connsiteY140" fmla="*/ 2878140 h 3428362"/>
                      <a:gd name="connsiteX141" fmla="*/ 4064336 w 6849572"/>
                      <a:gd name="connsiteY141" fmla="*/ 2881741 h 3428362"/>
                      <a:gd name="connsiteX142" fmla="*/ 4072602 w 6849572"/>
                      <a:gd name="connsiteY142" fmla="*/ 2882314 h 3428362"/>
                      <a:gd name="connsiteX143" fmla="*/ 4097971 w 6849572"/>
                      <a:gd name="connsiteY143" fmla="*/ 2885915 h 3428362"/>
                      <a:gd name="connsiteX144" fmla="*/ 4106237 w 6849572"/>
                      <a:gd name="connsiteY144" fmla="*/ 2886406 h 3428362"/>
                      <a:gd name="connsiteX145" fmla="*/ 4135944 w 6849572"/>
                      <a:gd name="connsiteY145" fmla="*/ 2890007 h 3428362"/>
                      <a:gd name="connsiteX146" fmla="*/ 4144046 w 6849572"/>
                      <a:gd name="connsiteY146" fmla="*/ 2890334 h 3428362"/>
                      <a:gd name="connsiteX147" fmla="*/ 4182182 w 6849572"/>
                      <a:gd name="connsiteY147" fmla="*/ 2894181 h 3428362"/>
                      <a:gd name="connsiteX148" fmla="*/ 4194622 w 6849572"/>
                      <a:gd name="connsiteY148" fmla="*/ 2894754 h 3428362"/>
                      <a:gd name="connsiteX149" fmla="*/ 4249535 w 6849572"/>
                      <a:gd name="connsiteY149" fmla="*/ 2898355 h 3428362"/>
                      <a:gd name="connsiteX150" fmla="*/ 4270240 w 6849572"/>
                      <a:gd name="connsiteY150" fmla="*/ 2898764 h 3428362"/>
                      <a:gd name="connsiteX151" fmla="*/ 4366726 w 6849572"/>
                      <a:gd name="connsiteY151" fmla="*/ 2898927 h 3428362"/>
                      <a:gd name="connsiteX152" fmla="*/ 4387513 w 6849572"/>
                      <a:gd name="connsiteY152" fmla="*/ 2898355 h 3428362"/>
                      <a:gd name="connsiteX153" fmla="*/ 4434079 w 6849572"/>
                      <a:gd name="connsiteY153" fmla="*/ 2894590 h 3428362"/>
                      <a:gd name="connsiteX154" fmla="*/ 4446273 w 6849572"/>
                      <a:gd name="connsiteY154" fmla="*/ 2894099 h 3428362"/>
                      <a:gd name="connsiteX155" fmla="*/ 4471970 w 6849572"/>
                      <a:gd name="connsiteY155" fmla="*/ 2890334 h 3428362"/>
                      <a:gd name="connsiteX156" fmla="*/ 4479990 w 6849572"/>
                      <a:gd name="connsiteY156" fmla="*/ 2889925 h 3428362"/>
                      <a:gd name="connsiteX157" fmla="*/ 4501431 w 6849572"/>
                      <a:gd name="connsiteY157" fmla="*/ 2886079 h 3428362"/>
                      <a:gd name="connsiteX158" fmla="*/ 4503395 w 6849572"/>
                      <a:gd name="connsiteY158" fmla="*/ 2885751 h 3428362"/>
                      <a:gd name="connsiteX159" fmla="*/ 4505441 w 6849572"/>
                      <a:gd name="connsiteY159" fmla="*/ 2885833 h 3428362"/>
                      <a:gd name="connsiteX160" fmla="*/ 4526719 w 6849572"/>
                      <a:gd name="connsiteY160" fmla="*/ 2881905 h 3428362"/>
                      <a:gd name="connsiteX161" fmla="*/ 4597509 w 6849572"/>
                      <a:gd name="connsiteY161" fmla="*/ 2865701 h 3428362"/>
                      <a:gd name="connsiteX162" fmla="*/ 4985911 w 6849572"/>
                      <a:gd name="connsiteY162" fmla="*/ 2692860 h 3428362"/>
                      <a:gd name="connsiteX163" fmla="*/ 5238216 w 6849572"/>
                      <a:gd name="connsiteY163" fmla="*/ 2525829 h 3428362"/>
                      <a:gd name="connsiteX164" fmla="*/ 5458196 w 6849572"/>
                      <a:gd name="connsiteY164" fmla="*/ 2363218 h 3428362"/>
                      <a:gd name="connsiteX165" fmla="*/ 5712956 w 6849572"/>
                      <a:gd name="connsiteY165" fmla="*/ 2156823 h 3428362"/>
                      <a:gd name="connsiteX166" fmla="*/ 5900038 w 6849572"/>
                      <a:gd name="connsiteY166" fmla="*/ 1992820 h 3428362"/>
                      <a:gd name="connsiteX167" fmla="*/ 6034497 w 6849572"/>
                      <a:gd name="connsiteY167" fmla="*/ 1860652 h 3428362"/>
                      <a:gd name="connsiteX168" fmla="*/ 6175830 w 6849572"/>
                      <a:gd name="connsiteY168" fmla="*/ 1684947 h 3428362"/>
                      <a:gd name="connsiteX169" fmla="*/ 6409232 w 6849572"/>
                      <a:gd name="connsiteY169" fmla="*/ 1254644 h 3428362"/>
                      <a:gd name="connsiteX170" fmla="*/ 6656873 w 6849572"/>
                      <a:gd name="connsiteY170" fmla="*/ 723599 h 3428362"/>
                      <a:gd name="connsiteX171" fmla="*/ 6785112 w 6849572"/>
                      <a:gd name="connsiteY171" fmla="*/ 407951 h 3428362"/>
                      <a:gd name="connsiteX172" fmla="*/ 6843708 w 6849572"/>
                      <a:gd name="connsiteY172" fmla="*/ 199347 h 3428362"/>
                      <a:gd name="connsiteX173" fmla="*/ 6847227 w 6849572"/>
                      <a:gd name="connsiteY173" fmla="*/ 177905 h 3428362"/>
                      <a:gd name="connsiteX174" fmla="*/ 6847718 w 6849572"/>
                      <a:gd name="connsiteY174" fmla="*/ 165711 h 3428362"/>
                      <a:gd name="connsiteX175" fmla="*/ 6847555 w 6849572"/>
                      <a:gd name="connsiteY175" fmla="*/ 124465 h 3428362"/>
                      <a:gd name="connsiteX176" fmla="*/ 3343755 w 6849572"/>
                      <a:gd name="connsiteY176" fmla="*/ 1752217 h 3428362"/>
                      <a:gd name="connsiteX177" fmla="*/ 3340727 w 6849572"/>
                      <a:gd name="connsiteY177" fmla="*/ 1752054 h 3428362"/>
                      <a:gd name="connsiteX178" fmla="*/ 3340891 w 6849572"/>
                      <a:gd name="connsiteY178" fmla="*/ 1751317 h 3428362"/>
                      <a:gd name="connsiteX179" fmla="*/ 3343755 w 6849572"/>
                      <a:gd name="connsiteY179" fmla="*/ 1752217 h 3428362"/>
                      <a:gd name="connsiteX180" fmla="*/ 3022378 w 6849572"/>
                      <a:gd name="connsiteY180" fmla="*/ 778676 h 3428362"/>
                      <a:gd name="connsiteX181" fmla="*/ 3022460 w 6849572"/>
                      <a:gd name="connsiteY181" fmla="*/ 776548 h 3428362"/>
                      <a:gd name="connsiteX182" fmla="*/ 3025734 w 6849572"/>
                      <a:gd name="connsiteY182" fmla="*/ 777612 h 3428362"/>
                      <a:gd name="connsiteX183" fmla="*/ 3022378 w 6849572"/>
                      <a:gd name="connsiteY183" fmla="*/ 778676 h 342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6849572" h="3428362">
                        <a:moveTo>
                          <a:pt x="6847555" y="124465"/>
                        </a:moveTo>
                        <a:cubicBezTo>
                          <a:pt x="6843135" y="108425"/>
                          <a:pt x="6842072" y="91730"/>
                          <a:pt x="6835443" y="76181"/>
                        </a:cubicBezTo>
                        <a:cubicBezTo>
                          <a:pt x="6816865" y="32643"/>
                          <a:pt x="6779465" y="14557"/>
                          <a:pt x="6737647" y="1954"/>
                        </a:cubicBezTo>
                        <a:cubicBezTo>
                          <a:pt x="6716696" y="-583"/>
                          <a:pt x="6695828" y="-747"/>
                          <a:pt x="6674959" y="2036"/>
                        </a:cubicBezTo>
                        <a:cubicBezTo>
                          <a:pt x="6641896" y="9483"/>
                          <a:pt x="6610634" y="21268"/>
                          <a:pt x="6581582" y="38863"/>
                        </a:cubicBezTo>
                        <a:cubicBezTo>
                          <a:pt x="6567015" y="47701"/>
                          <a:pt x="6563332" y="41973"/>
                          <a:pt x="6565951" y="27406"/>
                        </a:cubicBezTo>
                        <a:cubicBezTo>
                          <a:pt x="6566360" y="27406"/>
                          <a:pt x="6566606" y="26751"/>
                          <a:pt x="6566687" y="25442"/>
                        </a:cubicBezTo>
                        <a:cubicBezTo>
                          <a:pt x="6566769" y="24214"/>
                          <a:pt x="6566115" y="23232"/>
                          <a:pt x="6564723" y="22414"/>
                        </a:cubicBezTo>
                        <a:cubicBezTo>
                          <a:pt x="6555230" y="25032"/>
                          <a:pt x="6554658" y="33461"/>
                          <a:pt x="6553594" y="40745"/>
                        </a:cubicBezTo>
                        <a:cubicBezTo>
                          <a:pt x="6552203" y="49665"/>
                          <a:pt x="6548356" y="56212"/>
                          <a:pt x="6541154" y="61614"/>
                        </a:cubicBezTo>
                        <a:cubicBezTo>
                          <a:pt x="6461199" y="121437"/>
                          <a:pt x="6399084" y="198037"/>
                          <a:pt x="6338933" y="276356"/>
                        </a:cubicBezTo>
                        <a:cubicBezTo>
                          <a:pt x="6234590" y="412125"/>
                          <a:pt x="6146860" y="558696"/>
                          <a:pt x="6059212" y="705349"/>
                        </a:cubicBezTo>
                        <a:cubicBezTo>
                          <a:pt x="5947504" y="892185"/>
                          <a:pt x="5840787" y="1082130"/>
                          <a:pt x="5716066" y="1260945"/>
                        </a:cubicBezTo>
                        <a:cubicBezTo>
                          <a:pt x="5655098" y="1348266"/>
                          <a:pt x="5589055" y="1431659"/>
                          <a:pt x="5513682" y="1507195"/>
                        </a:cubicBezTo>
                        <a:cubicBezTo>
                          <a:pt x="5457705" y="1563254"/>
                          <a:pt x="5397145" y="1614075"/>
                          <a:pt x="5331920" y="1659086"/>
                        </a:cubicBezTo>
                        <a:cubicBezTo>
                          <a:pt x="5249837" y="1715718"/>
                          <a:pt x="5163417" y="1764329"/>
                          <a:pt x="5071103" y="1802302"/>
                        </a:cubicBezTo>
                        <a:cubicBezTo>
                          <a:pt x="5065047" y="1805166"/>
                          <a:pt x="5059810" y="1809340"/>
                          <a:pt x="5055064" y="1814005"/>
                        </a:cubicBezTo>
                        <a:cubicBezTo>
                          <a:pt x="5032885" y="1837574"/>
                          <a:pt x="5008252" y="1858443"/>
                          <a:pt x="4980100" y="1874483"/>
                        </a:cubicBezTo>
                        <a:cubicBezTo>
                          <a:pt x="4869783" y="1937580"/>
                          <a:pt x="4750381" y="1970724"/>
                          <a:pt x="4623943" y="1976043"/>
                        </a:cubicBezTo>
                        <a:cubicBezTo>
                          <a:pt x="4548488" y="1979235"/>
                          <a:pt x="4473034" y="1976453"/>
                          <a:pt x="4397497" y="1969251"/>
                        </a:cubicBezTo>
                        <a:cubicBezTo>
                          <a:pt x="4250598" y="1955256"/>
                          <a:pt x="4106892" y="1925549"/>
                          <a:pt x="3964576" y="1887822"/>
                        </a:cubicBezTo>
                        <a:cubicBezTo>
                          <a:pt x="3804174" y="1845348"/>
                          <a:pt x="3644181" y="1800992"/>
                          <a:pt x="3480342" y="1773004"/>
                        </a:cubicBezTo>
                        <a:cubicBezTo>
                          <a:pt x="3446789" y="1767275"/>
                          <a:pt x="3413481" y="1759992"/>
                          <a:pt x="3381318" y="1755573"/>
                        </a:cubicBezTo>
                        <a:cubicBezTo>
                          <a:pt x="3384346" y="1755573"/>
                          <a:pt x="3387374" y="1755573"/>
                          <a:pt x="3390402" y="1755736"/>
                        </a:cubicBezTo>
                        <a:cubicBezTo>
                          <a:pt x="3397195" y="1753936"/>
                          <a:pt x="3404069" y="1753036"/>
                          <a:pt x="3411107" y="1752790"/>
                        </a:cubicBezTo>
                        <a:cubicBezTo>
                          <a:pt x="3415936" y="1752627"/>
                          <a:pt x="3420109" y="1752545"/>
                          <a:pt x="3423710" y="1752381"/>
                        </a:cubicBezTo>
                        <a:cubicBezTo>
                          <a:pt x="3433695" y="1755491"/>
                          <a:pt x="3444661" y="1750335"/>
                          <a:pt x="3454399" y="1755327"/>
                        </a:cubicBezTo>
                        <a:cubicBezTo>
                          <a:pt x="3498183" y="1753936"/>
                          <a:pt x="3541147" y="1764575"/>
                          <a:pt x="3584849" y="1763838"/>
                        </a:cubicBezTo>
                        <a:cubicBezTo>
                          <a:pt x="3589023" y="1761383"/>
                          <a:pt x="3593196" y="1759992"/>
                          <a:pt x="3597288" y="1763920"/>
                        </a:cubicBezTo>
                        <a:cubicBezTo>
                          <a:pt x="3607682" y="1772022"/>
                          <a:pt x="3619793" y="1766375"/>
                          <a:pt x="3631005" y="1768094"/>
                        </a:cubicBezTo>
                        <a:cubicBezTo>
                          <a:pt x="3642463" y="1771858"/>
                          <a:pt x="3654493" y="1771040"/>
                          <a:pt x="3666114" y="1772922"/>
                        </a:cubicBezTo>
                        <a:cubicBezTo>
                          <a:pt x="3759490" y="1787980"/>
                          <a:pt x="3853031" y="1801893"/>
                          <a:pt x="3945917" y="1819652"/>
                        </a:cubicBezTo>
                        <a:cubicBezTo>
                          <a:pt x="4079803" y="1845266"/>
                          <a:pt x="4213117" y="1873337"/>
                          <a:pt x="4348477" y="1891096"/>
                        </a:cubicBezTo>
                        <a:cubicBezTo>
                          <a:pt x="4430150" y="1901735"/>
                          <a:pt x="4511907" y="1908445"/>
                          <a:pt x="4593990" y="1910737"/>
                        </a:cubicBezTo>
                        <a:cubicBezTo>
                          <a:pt x="4649803" y="1912292"/>
                          <a:pt x="4705289" y="1906072"/>
                          <a:pt x="4760611" y="1898625"/>
                        </a:cubicBezTo>
                        <a:cubicBezTo>
                          <a:pt x="4832056" y="1888968"/>
                          <a:pt x="4901863" y="1873419"/>
                          <a:pt x="4968152" y="1844284"/>
                        </a:cubicBezTo>
                        <a:cubicBezTo>
                          <a:pt x="4988939" y="1836674"/>
                          <a:pt x="5009480" y="1828736"/>
                          <a:pt x="5028057" y="1816378"/>
                        </a:cubicBezTo>
                        <a:cubicBezTo>
                          <a:pt x="5046961" y="1803857"/>
                          <a:pt x="5066357" y="1792154"/>
                          <a:pt x="5085589" y="1780124"/>
                        </a:cubicBezTo>
                        <a:cubicBezTo>
                          <a:pt x="5092791" y="1772513"/>
                          <a:pt x="5099583" y="1764575"/>
                          <a:pt x="5107194" y="1757373"/>
                        </a:cubicBezTo>
                        <a:cubicBezTo>
                          <a:pt x="5180275" y="1688302"/>
                          <a:pt x="5214401" y="1601308"/>
                          <a:pt x="5224467" y="1503185"/>
                        </a:cubicBezTo>
                        <a:cubicBezTo>
                          <a:pt x="5224386" y="1493446"/>
                          <a:pt x="5224958" y="1483626"/>
                          <a:pt x="5224140" y="1473887"/>
                        </a:cubicBezTo>
                        <a:cubicBezTo>
                          <a:pt x="5219230" y="1418319"/>
                          <a:pt x="5214810" y="1362834"/>
                          <a:pt x="5138128" y="1310621"/>
                        </a:cubicBezTo>
                        <a:cubicBezTo>
                          <a:pt x="5094673" y="1280996"/>
                          <a:pt x="5044588" y="1266101"/>
                          <a:pt x="4994503" y="1252680"/>
                        </a:cubicBezTo>
                        <a:cubicBezTo>
                          <a:pt x="4835575" y="1210124"/>
                          <a:pt x="4672554" y="1192938"/>
                          <a:pt x="4509370" y="1178044"/>
                        </a:cubicBezTo>
                        <a:cubicBezTo>
                          <a:pt x="4412474" y="1169205"/>
                          <a:pt x="4315578" y="1160858"/>
                          <a:pt x="4219418" y="1145800"/>
                        </a:cubicBezTo>
                        <a:cubicBezTo>
                          <a:pt x="4058525" y="1120676"/>
                          <a:pt x="3901479" y="1079430"/>
                          <a:pt x="3745578" y="1033109"/>
                        </a:cubicBezTo>
                        <a:cubicBezTo>
                          <a:pt x="3714234" y="1023780"/>
                          <a:pt x="3476905" y="941205"/>
                          <a:pt x="3470276" y="938669"/>
                        </a:cubicBezTo>
                        <a:cubicBezTo>
                          <a:pt x="3427475" y="922301"/>
                          <a:pt x="3317567" y="878763"/>
                          <a:pt x="3312575" y="876553"/>
                        </a:cubicBezTo>
                        <a:cubicBezTo>
                          <a:pt x="3279594" y="861905"/>
                          <a:pt x="3175660" y="820004"/>
                          <a:pt x="3169768" y="817549"/>
                        </a:cubicBezTo>
                        <a:cubicBezTo>
                          <a:pt x="3095950" y="787269"/>
                          <a:pt x="2709022" y="619010"/>
                          <a:pt x="2636841" y="587748"/>
                        </a:cubicBezTo>
                        <a:cubicBezTo>
                          <a:pt x="2581355" y="563688"/>
                          <a:pt x="2526033" y="539219"/>
                          <a:pt x="2470710" y="514995"/>
                        </a:cubicBezTo>
                        <a:cubicBezTo>
                          <a:pt x="2467355" y="514094"/>
                          <a:pt x="2463918" y="513522"/>
                          <a:pt x="2460726" y="512212"/>
                        </a:cubicBezTo>
                        <a:cubicBezTo>
                          <a:pt x="2323812" y="457381"/>
                          <a:pt x="2184769" y="409015"/>
                          <a:pt x="2041308" y="373906"/>
                        </a:cubicBezTo>
                        <a:cubicBezTo>
                          <a:pt x="1956606" y="353201"/>
                          <a:pt x="1871331" y="336261"/>
                          <a:pt x="1784747" y="325459"/>
                        </a:cubicBezTo>
                        <a:cubicBezTo>
                          <a:pt x="1734171" y="319157"/>
                          <a:pt x="1683431" y="316211"/>
                          <a:pt x="1632692" y="312119"/>
                        </a:cubicBezTo>
                        <a:cubicBezTo>
                          <a:pt x="1540134" y="304672"/>
                          <a:pt x="1448557" y="312119"/>
                          <a:pt x="1357145" y="323985"/>
                        </a:cubicBezTo>
                        <a:cubicBezTo>
                          <a:pt x="1297567" y="331760"/>
                          <a:pt x="1240035" y="349192"/>
                          <a:pt x="1181930" y="363922"/>
                        </a:cubicBezTo>
                        <a:cubicBezTo>
                          <a:pt x="1028730" y="402877"/>
                          <a:pt x="885677" y="464501"/>
                          <a:pt x="754901" y="553622"/>
                        </a:cubicBezTo>
                        <a:cubicBezTo>
                          <a:pt x="612912" y="650354"/>
                          <a:pt x="489256" y="767055"/>
                          <a:pt x="380657" y="900041"/>
                        </a:cubicBezTo>
                        <a:cubicBezTo>
                          <a:pt x="250535" y="1059461"/>
                          <a:pt x="160432" y="1239422"/>
                          <a:pt x="104209" y="1436815"/>
                        </a:cubicBezTo>
                        <a:cubicBezTo>
                          <a:pt x="53797" y="1613912"/>
                          <a:pt x="30064" y="1795591"/>
                          <a:pt x="15906" y="1978580"/>
                        </a:cubicBezTo>
                        <a:cubicBezTo>
                          <a:pt x="10178" y="2052316"/>
                          <a:pt x="4695" y="2126297"/>
                          <a:pt x="6495" y="2200524"/>
                        </a:cubicBezTo>
                        <a:cubicBezTo>
                          <a:pt x="6659" y="2206662"/>
                          <a:pt x="7804" y="2213291"/>
                          <a:pt x="2812" y="2218529"/>
                        </a:cubicBezTo>
                        <a:cubicBezTo>
                          <a:pt x="2649" y="2232441"/>
                          <a:pt x="2485" y="2246271"/>
                          <a:pt x="2321" y="2260184"/>
                        </a:cubicBezTo>
                        <a:cubicBezTo>
                          <a:pt x="-1607" y="2291282"/>
                          <a:pt x="603" y="2322544"/>
                          <a:pt x="766" y="2353724"/>
                        </a:cubicBezTo>
                        <a:cubicBezTo>
                          <a:pt x="930" y="2399554"/>
                          <a:pt x="-1607" y="2445383"/>
                          <a:pt x="2239" y="2491130"/>
                        </a:cubicBezTo>
                        <a:cubicBezTo>
                          <a:pt x="2403" y="2506434"/>
                          <a:pt x="2567" y="2521737"/>
                          <a:pt x="2730" y="2537123"/>
                        </a:cubicBezTo>
                        <a:cubicBezTo>
                          <a:pt x="6577" y="2545061"/>
                          <a:pt x="4367" y="2553490"/>
                          <a:pt x="4613" y="2561756"/>
                        </a:cubicBezTo>
                        <a:cubicBezTo>
                          <a:pt x="5840" y="2597110"/>
                          <a:pt x="2567" y="2632463"/>
                          <a:pt x="6413" y="2667735"/>
                        </a:cubicBezTo>
                        <a:cubicBezTo>
                          <a:pt x="6577" y="2676083"/>
                          <a:pt x="6741" y="2684349"/>
                          <a:pt x="6986" y="2692696"/>
                        </a:cubicBezTo>
                        <a:cubicBezTo>
                          <a:pt x="10751" y="2699898"/>
                          <a:pt x="8541" y="2707672"/>
                          <a:pt x="8868" y="2715120"/>
                        </a:cubicBezTo>
                        <a:cubicBezTo>
                          <a:pt x="10014" y="2737134"/>
                          <a:pt x="6986" y="2759312"/>
                          <a:pt x="10587" y="2781245"/>
                        </a:cubicBezTo>
                        <a:cubicBezTo>
                          <a:pt x="10751" y="2788119"/>
                          <a:pt x="10996" y="2795075"/>
                          <a:pt x="11160" y="2801950"/>
                        </a:cubicBezTo>
                        <a:cubicBezTo>
                          <a:pt x="16643" y="2825683"/>
                          <a:pt x="9687" y="2850070"/>
                          <a:pt x="14842" y="2873803"/>
                        </a:cubicBezTo>
                        <a:cubicBezTo>
                          <a:pt x="15006" y="2879286"/>
                          <a:pt x="15170" y="2884769"/>
                          <a:pt x="15333" y="2890252"/>
                        </a:cubicBezTo>
                        <a:cubicBezTo>
                          <a:pt x="20735" y="2909730"/>
                          <a:pt x="13942" y="2929944"/>
                          <a:pt x="19016" y="2949421"/>
                        </a:cubicBezTo>
                        <a:cubicBezTo>
                          <a:pt x="19180" y="2954904"/>
                          <a:pt x="19344" y="2960469"/>
                          <a:pt x="19507" y="2965952"/>
                        </a:cubicBezTo>
                        <a:cubicBezTo>
                          <a:pt x="24827" y="2983957"/>
                          <a:pt x="18361" y="3002779"/>
                          <a:pt x="23108" y="3020865"/>
                        </a:cubicBezTo>
                        <a:cubicBezTo>
                          <a:pt x="23354" y="3027740"/>
                          <a:pt x="23517" y="3034614"/>
                          <a:pt x="23763" y="3041489"/>
                        </a:cubicBezTo>
                        <a:cubicBezTo>
                          <a:pt x="29000" y="3056710"/>
                          <a:pt x="22535" y="3072914"/>
                          <a:pt x="27445" y="3088136"/>
                        </a:cubicBezTo>
                        <a:cubicBezTo>
                          <a:pt x="27609" y="3092228"/>
                          <a:pt x="27773" y="3096320"/>
                          <a:pt x="27936" y="3100493"/>
                        </a:cubicBezTo>
                        <a:cubicBezTo>
                          <a:pt x="33338" y="3117107"/>
                          <a:pt x="26709" y="3134538"/>
                          <a:pt x="31537" y="3151151"/>
                        </a:cubicBezTo>
                        <a:cubicBezTo>
                          <a:pt x="31701" y="3155243"/>
                          <a:pt x="31947" y="3159417"/>
                          <a:pt x="32110" y="3163508"/>
                        </a:cubicBezTo>
                        <a:cubicBezTo>
                          <a:pt x="37511" y="3178730"/>
                          <a:pt x="30801" y="3194852"/>
                          <a:pt x="35957" y="3210074"/>
                        </a:cubicBezTo>
                        <a:cubicBezTo>
                          <a:pt x="36120" y="3214166"/>
                          <a:pt x="36202" y="3218258"/>
                          <a:pt x="36366" y="3222268"/>
                        </a:cubicBezTo>
                        <a:cubicBezTo>
                          <a:pt x="41603" y="3236017"/>
                          <a:pt x="35220" y="3250829"/>
                          <a:pt x="39967" y="3264660"/>
                        </a:cubicBezTo>
                        <a:cubicBezTo>
                          <a:pt x="40130" y="3268752"/>
                          <a:pt x="40376" y="3272844"/>
                          <a:pt x="40539" y="3276935"/>
                        </a:cubicBezTo>
                        <a:cubicBezTo>
                          <a:pt x="45532" y="3287902"/>
                          <a:pt x="39721" y="3299932"/>
                          <a:pt x="43977" y="3310898"/>
                        </a:cubicBezTo>
                        <a:cubicBezTo>
                          <a:pt x="44222" y="3315072"/>
                          <a:pt x="44386" y="3319246"/>
                          <a:pt x="44631" y="3323420"/>
                        </a:cubicBezTo>
                        <a:cubicBezTo>
                          <a:pt x="49869" y="3334222"/>
                          <a:pt x="43813" y="3346252"/>
                          <a:pt x="48232" y="3357137"/>
                        </a:cubicBezTo>
                        <a:cubicBezTo>
                          <a:pt x="48478" y="3361229"/>
                          <a:pt x="48723" y="3365402"/>
                          <a:pt x="48887" y="3369494"/>
                        </a:cubicBezTo>
                        <a:cubicBezTo>
                          <a:pt x="52651" y="3375632"/>
                          <a:pt x="50033" y="3382424"/>
                          <a:pt x="50933" y="3388808"/>
                        </a:cubicBezTo>
                        <a:cubicBezTo>
                          <a:pt x="54206" y="3394946"/>
                          <a:pt x="60262" y="3400593"/>
                          <a:pt x="53634" y="3408121"/>
                        </a:cubicBezTo>
                        <a:cubicBezTo>
                          <a:pt x="55598" y="3415732"/>
                          <a:pt x="54043" y="3426208"/>
                          <a:pt x="64272" y="3428090"/>
                        </a:cubicBezTo>
                        <a:cubicBezTo>
                          <a:pt x="75402" y="3430136"/>
                          <a:pt x="79331" y="3420233"/>
                          <a:pt x="83913" y="3412377"/>
                        </a:cubicBezTo>
                        <a:cubicBezTo>
                          <a:pt x="116158" y="3356155"/>
                          <a:pt x="148402" y="3299932"/>
                          <a:pt x="180809" y="3243791"/>
                        </a:cubicBezTo>
                        <a:cubicBezTo>
                          <a:pt x="231876" y="3155570"/>
                          <a:pt x="290881" y="3072832"/>
                          <a:pt x="357742" y="2995987"/>
                        </a:cubicBezTo>
                        <a:cubicBezTo>
                          <a:pt x="402180" y="2944920"/>
                          <a:pt x="449646" y="2896636"/>
                          <a:pt x="500631" y="2851707"/>
                        </a:cubicBezTo>
                        <a:cubicBezTo>
                          <a:pt x="546624" y="2811197"/>
                          <a:pt x="593271" y="2771506"/>
                          <a:pt x="642129" y="2734515"/>
                        </a:cubicBezTo>
                        <a:cubicBezTo>
                          <a:pt x="726503" y="2670600"/>
                          <a:pt x="814888" y="2612905"/>
                          <a:pt x="907528" y="2561428"/>
                        </a:cubicBezTo>
                        <a:cubicBezTo>
                          <a:pt x="1007206" y="2506106"/>
                          <a:pt x="1111140" y="2461014"/>
                          <a:pt x="1219166" y="2425496"/>
                        </a:cubicBezTo>
                        <a:cubicBezTo>
                          <a:pt x="1310252" y="2395544"/>
                          <a:pt x="1403547" y="2374102"/>
                          <a:pt x="1498560" y="2360599"/>
                        </a:cubicBezTo>
                        <a:cubicBezTo>
                          <a:pt x="1505189" y="2356098"/>
                          <a:pt x="1513536" y="2361335"/>
                          <a:pt x="1520165" y="2356752"/>
                        </a:cubicBezTo>
                        <a:lnTo>
                          <a:pt x="1522129" y="2356425"/>
                        </a:lnTo>
                        <a:lnTo>
                          <a:pt x="1524093" y="2356507"/>
                        </a:lnTo>
                        <a:cubicBezTo>
                          <a:pt x="1532032" y="2351597"/>
                          <a:pt x="1541525" y="2357243"/>
                          <a:pt x="1549545" y="2352824"/>
                        </a:cubicBezTo>
                        <a:cubicBezTo>
                          <a:pt x="1552246" y="2352660"/>
                          <a:pt x="1554946" y="2352497"/>
                          <a:pt x="1557729" y="2352333"/>
                        </a:cubicBezTo>
                        <a:cubicBezTo>
                          <a:pt x="1567140" y="2347095"/>
                          <a:pt x="1578106" y="2353561"/>
                          <a:pt x="1587518" y="2348405"/>
                        </a:cubicBezTo>
                        <a:cubicBezTo>
                          <a:pt x="1590218" y="2348323"/>
                          <a:pt x="1592837" y="2348159"/>
                          <a:pt x="1595538" y="2348077"/>
                        </a:cubicBezTo>
                        <a:cubicBezTo>
                          <a:pt x="1606422" y="2343004"/>
                          <a:pt x="1618534" y="2349141"/>
                          <a:pt x="1629500" y="2344395"/>
                        </a:cubicBezTo>
                        <a:cubicBezTo>
                          <a:pt x="1633592" y="2344231"/>
                          <a:pt x="1637684" y="2343986"/>
                          <a:pt x="1641776" y="2343822"/>
                        </a:cubicBezTo>
                        <a:cubicBezTo>
                          <a:pt x="1656998" y="2338584"/>
                          <a:pt x="1673202" y="2345131"/>
                          <a:pt x="1688424" y="2340057"/>
                        </a:cubicBezTo>
                        <a:cubicBezTo>
                          <a:pt x="1695298" y="2339894"/>
                          <a:pt x="1702172" y="2339730"/>
                          <a:pt x="1709047" y="2339566"/>
                        </a:cubicBezTo>
                        <a:cubicBezTo>
                          <a:pt x="1767642" y="2335147"/>
                          <a:pt x="1826320" y="2338503"/>
                          <a:pt x="1884998" y="2337848"/>
                        </a:cubicBezTo>
                        <a:cubicBezTo>
                          <a:pt x="1902347" y="2337684"/>
                          <a:pt x="1919861" y="2335229"/>
                          <a:pt x="1937047" y="2339566"/>
                        </a:cubicBezTo>
                        <a:cubicBezTo>
                          <a:pt x="1943921" y="2339730"/>
                          <a:pt x="1950877" y="2339894"/>
                          <a:pt x="1957752" y="2340139"/>
                        </a:cubicBezTo>
                        <a:cubicBezTo>
                          <a:pt x="1975838" y="2345131"/>
                          <a:pt x="1994660" y="2338421"/>
                          <a:pt x="2012665" y="2343822"/>
                        </a:cubicBezTo>
                        <a:cubicBezTo>
                          <a:pt x="2016756" y="2343986"/>
                          <a:pt x="2020930" y="2344149"/>
                          <a:pt x="2025022" y="2344313"/>
                        </a:cubicBezTo>
                        <a:cubicBezTo>
                          <a:pt x="2037380" y="2349059"/>
                          <a:pt x="2050883" y="2342758"/>
                          <a:pt x="2063240" y="2347914"/>
                        </a:cubicBezTo>
                        <a:cubicBezTo>
                          <a:pt x="2067332" y="2348077"/>
                          <a:pt x="2071424" y="2348241"/>
                          <a:pt x="2075516" y="2348487"/>
                        </a:cubicBezTo>
                        <a:cubicBezTo>
                          <a:pt x="2086400" y="2353315"/>
                          <a:pt x="2098512" y="2346932"/>
                          <a:pt x="2109315" y="2352251"/>
                        </a:cubicBezTo>
                        <a:cubicBezTo>
                          <a:pt x="2112016" y="2352415"/>
                          <a:pt x="2114798" y="2352579"/>
                          <a:pt x="2117499" y="2352660"/>
                        </a:cubicBezTo>
                        <a:cubicBezTo>
                          <a:pt x="2126992" y="2357325"/>
                          <a:pt x="2137794" y="2351269"/>
                          <a:pt x="2147206" y="2356425"/>
                        </a:cubicBezTo>
                        <a:cubicBezTo>
                          <a:pt x="2149906" y="2356589"/>
                          <a:pt x="2152689" y="2356752"/>
                          <a:pt x="2155390" y="2356916"/>
                        </a:cubicBezTo>
                        <a:cubicBezTo>
                          <a:pt x="2164801" y="2361499"/>
                          <a:pt x="2175603" y="2355525"/>
                          <a:pt x="2185015" y="2360599"/>
                        </a:cubicBezTo>
                        <a:lnTo>
                          <a:pt x="2186979" y="2360517"/>
                        </a:lnTo>
                        <a:lnTo>
                          <a:pt x="2188943" y="2360844"/>
                        </a:lnTo>
                        <a:cubicBezTo>
                          <a:pt x="2198355" y="2366000"/>
                          <a:pt x="2209321" y="2359535"/>
                          <a:pt x="2218650" y="2364855"/>
                        </a:cubicBezTo>
                        <a:cubicBezTo>
                          <a:pt x="2221433" y="2365100"/>
                          <a:pt x="2224133" y="2365264"/>
                          <a:pt x="2226916" y="2365509"/>
                        </a:cubicBezTo>
                        <a:cubicBezTo>
                          <a:pt x="2233545" y="2369356"/>
                          <a:pt x="2241646" y="2364527"/>
                          <a:pt x="2248112" y="2369028"/>
                        </a:cubicBezTo>
                        <a:cubicBezTo>
                          <a:pt x="2250812" y="2369192"/>
                          <a:pt x="2253595" y="2369437"/>
                          <a:pt x="2256296" y="2369601"/>
                        </a:cubicBezTo>
                        <a:cubicBezTo>
                          <a:pt x="2262924" y="2373611"/>
                          <a:pt x="2271026" y="2368619"/>
                          <a:pt x="2277491" y="2373202"/>
                        </a:cubicBezTo>
                        <a:cubicBezTo>
                          <a:pt x="2288294" y="2375166"/>
                          <a:pt x="2299342" y="2376639"/>
                          <a:pt x="2309981" y="2379258"/>
                        </a:cubicBezTo>
                        <a:cubicBezTo>
                          <a:pt x="2441085" y="2411747"/>
                          <a:pt x="2570880" y="2449147"/>
                          <a:pt x="2699529" y="2489984"/>
                        </a:cubicBezTo>
                        <a:cubicBezTo>
                          <a:pt x="2835788" y="2533276"/>
                          <a:pt x="2971803" y="2577387"/>
                          <a:pt x="3107408" y="2622479"/>
                        </a:cubicBezTo>
                        <a:cubicBezTo>
                          <a:pt x="3321250" y="2693678"/>
                          <a:pt x="3534764" y="2765695"/>
                          <a:pt x="3753353" y="2821100"/>
                        </a:cubicBezTo>
                        <a:cubicBezTo>
                          <a:pt x="3814322" y="2836567"/>
                          <a:pt x="3875455" y="2851461"/>
                          <a:pt x="3937733" y="2860873"/>
                        </a:cubicBezTo>
                        <a:cubicBezTo>
                          <a:pt x="3944198" y="2865865"/>
                          <a:pt x="3952709" y="2860136"/>
                          <a:pt x="3959174" y="2864965"/>
                        </a:cubicBezTo>
                        <a:cubicBezTo>
                          <a:pt x="3976770" y="2871266"/>
                          <a:pt x="3995183" y="2872494"/>
                          <a:pt x="4013597" y="2873885"/>
                        </a:cubicBezTo>
                        <a:cubicBezTo>
                          <a:pt x="4020144" y="2878140"/>
                          <a:pt x="4028327" y="2872903"/>
                          <a:pt x="4034874" y="2877567"/>
                        </a:cubicBezTo>
                        <a:cubicBezTo>
                          <a:pt x="4037657" y="2877731"/>
                          <a:pt x="4040357" y="2877977"/>
                          <a:pt x="4043140" y="2878140"/>
                        </a:cubicBezTo>
                        <a:cubicBezTo>
                          <a:pt x="4049687" y="2882150"/>
                          <a:pt x="4057871" y="2877158"/>
                          <a:pt x="4064336" y="2881741"/>
                        </a:cubicBezTo>
                        <a:cubicBezTo>
                          <a:pt x="4067118" y="2881905"/>
                          <a:pt x="4069819" y="2882150"/>
                          <a:pt x="4072602" y="2882314"/>
                        </a:cubicBezTo>
                        <a:cubicBezTo>
                          <a:pt x="4080622" y="2886570"/>
                          <a:pt x="4090033" y="2881005"/>
                          <a:pt x="4097971" y="2885915"/>
                        </a:cubicBezTo>
                        <a:cubicBezTo>
                          <a:pt x="4100754" y="2886079"/>
                          <a:pt x="4103454" y="2886242"/>
                          <a:pt x="4106237" y="2886406"/>
                        </a:cubicBezTo>
                        <a:cubicBezTo>
                          <a:pt x="4115730" y="2890907"/>
                          <a:pt x="4126451" y="2885015"/>
                          <a:pt x="4135944" y="2890007"/>
                        </a:cubicBezTo>
                        <a:cubicBezTo>
                          <a:pt x="4138645" y="2890089"/>
                          <a:pt x="4141345" y="2890252"/>
                          <a:pt x="4144046" y="2890334"/>
                        </a:cubicBezTo>
                        <a:cubicBezTo>
                          <a:pt x="4156403" y="2895326"/>
                          <a:pt x="4169906" y="2888943"/>
                          <a:pt x="4182182" y="2894181"/>
                        </a:cubicBezTo>
                        <a:cubicBezTo>
                          <a:pt x="4186356" y="2894344"/>
                          <a:pt x="4190448" y="2894590"/>
                          <a:pt x="4194622" y="2894754"/>
                        </a:cubicBezTo>
                        <a:cubicBezTo>
                          <a:pt x="4212708" y="2899500"/>
                          <a:pt x="4231531" y="2893035"/>
                          <a:pt x="4249535" y="2898355"/>
                        </a:cubicBezTo>
                        <a:cubicBezTo>
                          <a:pt x="4256409" y="2898518"/>
                          <a:pt x="4263365" y="2898600"/>
                          <a:pt x="4270240" y="2898764"/>
                        </a:cubicBezTo>
                        <a:cubicBezTo>
                          <a:pt x="4302402" y="2901874"/>
                          <a:pt x="4334564" y="2901628"/>
                          <a:pt x="4366726" y="2898927"/>
                        </a:cubicBezTo>
                        <a:cubicBezTo>
                          <a:pt x="4373683" y="2898764"/>
                          <a:pt x="4380557" y="2898600"/>
                          <a:pt x="4387513" y="2898355"/>
                        </a:cubicBezTo>
                        <a:cubicBezTo>
                          <a:pt x="4402735" y="2893035"/>
                          <a:pt x="4418857" y="2899582"/>
                          <a:pt x="4434079" y="2894590"/>
                        </a:cubicBezTo>
                        <a:cubicBezTo>
                          <a:pt x="4438171" y="2894426"/>
                          <a:pt x="4442181" y="2894263"/>
                          <a:pt x="4446273" y="2894099"/>
                        </a:cubicBezTo>
                        <a:cubicBezTo>
                          <a:pt x="4454293" y="2889352"/>
                          <a:pt x="4463867" y="2894999"/>
                          <a:pt x="4471970" y="2890334"/>
                        </a:cubicBezTo>
                        <a:cubicBezTo>
                          <a:pt x="4474670" y="2890171"/>
                          <a:pt x="4477289" y="2890089"/>
                          <a:pt x="4479990" y="2889925"/>
                        </a:cubicBezTo>
                        <a:cubicBezTo>
                          <a:pt x="4486537" y="2885342"/>
                          <a:pt x="4494884" y="2890662"/>
                          <a:pt x="4501431" y="2886079"/>
                        </a:cubicBezTo>
                        <a:lnTo>
                          <a:pt x="4503395" y="2885751"/>
                        </a:lnTo>
                        <a:lnTo>
                          <a:pt x="4505441" y="2885833"/>
                        </a:lnTo>
                        <a:cubicBezTo>
                          <a:pt x="4511907" y="2881005"/>
                          <a:pt x="4520254" y="2886570"/>
                          <a:pt x="4526719" y="2881905"/>
                        </a:cubicBezTo>
                        <a:cubicBezTo>
                          <a:pt x="4550452" y="2876995"/>
                          <a:pt x="4574021" y="2871757"/>
                          <a:pt x="4597509" y="2865701"/>
                        </a:cubicBezTo>
                        <a:cubicBezTo>
                          <a:pt x="4736715" y="2829775"/>
                          <a:pt x="4863399" y="2765859"/>
                          <a:pt x="4985911" y="2692860"/>
                        </a:cubicBezTo>
                        <a:cubicBezTo>
                          <a:pt x="5072576" y="2641220"/>
                          <a:pt x="5156706" y="2585407"/>
                          <a:pt x="5238216" y="2525829"/>
                        </a:cubicBezTo>
                        <a:cubicBezTo>
                          <a:pt x="5311788" y="2471980"/>
                          <a:pt x="5386424" y="2419440"/>
                          <a:pt x="5458196" y="2363218"/>
                        </a:cubicBezTo>
                        <a:cubicBezTo>
                          <a:pt x="5544289" y="2295865"/>
                          <a:pt x="5629891" y="2227940"/>
                          <a:pt x="5712956" y="2156823"/>
                        </a:cubicBezTo>
                        <a:cubicBezTo>
                          <a:pt x="5775972" y="2102892"/>
                          <a:pt x="5839560" y="2049534"/>
                          <a:pt x="5900038" y="1992820"/>
                        </a:cubicBezTo>
                        <a:cubicBezTo>
                          <a:pt x="5945785" y="1949855"/>
                          <a:pt x="5992105" y="1907381"/>
                          <a:pt x="6034497" y="1860652"/>
                        </a:cubicBezTo>
                        <a:cubicBezTo>
                          <a:pt x="6085155" y="1804757"/>
                          <a:pt x="6133848" y="1747552"/>
                          <a:pt x="6175830" y="1684947"/>
                        </a:cubicBezTo>
                        <a:cubicBezTo>
                          <a:pt x="6266916" y="1548769"/>
                          <a:pt x="6337379" y="1401215"/>
                          <a:pt x="6409232" y="1254644"/>
                        </a:cubicBezTo>
                        <a:cubicBezTo>
                          <a:pt x="6495243" y="1079266"/>
                          <a:pt x="6578636" y="902660"/>
                          <a:pt x="6656873" y="723599"/>
                        </a:cubicBezTo>
                        <a:cubicBezTo>
                          <a:pt x="6702375" y="619501"/>
                          <a:pt x="6746239" y="514749"/>
                          <a:pt x="6785112" y="407951"/>
                        </a:cubicBezTo>
                        <a:cubicBezTo>
                          <a:pt x="6809909" y="339862"/>
                          <a:pt x="6829387" y="270382"/>
                          <a:pt x="6843708" y="199347"/>
                        </a:cubicBezTo>
                        <a:cubicBezTo>
                          <a:pt x="6847636" y="192636"/>
                          <a:pt x="6842808" y="184534"/>
                          <a:pt x="6847227" y="177905"/>
                        </a:cubicBezTo>
                        <a:cubicBezTo>
                          <a:pt x="6847391" y="173813"/>
                          <a:pt x="6847555" y="169803"/>
                          <a:pt x="6847718" y="165711"/>
                        </a:cubicBezTo>
                        <a:cubicBezTo>
                          <a:pt x="6850337" y="152290"/>
                          <a:pt x="6850091" y="138377"/>
                          <a:pt x="6847555" y="124465"/>
                        </a:cubicBezTo>
                        <a:close/>
                        <a:moveTo>
                          <a:pt x="3343755" y="1752217"/>
                        </a:moveTo>
                        <a:cubicBezTo>
                          <a:pt x="3342773" y="1752136"/>
                          <a:pt x="3341709" y="1752054"/>
                          <a:pt x="3340727" y="1752054"/>
                        </a:cubicBezTo>
                        <a:cubicBezTo>
                          <a:pt x="3340809" y="1751890"/>
                          <a:pt x="3340891" y="1751644"/>
                          <a:pt x="3340891" y="1751317"/>
                        </a:cubicBezTo>
                        <a:cubicBezTo>
                          <a:pt x="3341873" y="1751644"/>
                          <a:pt x="3342773" y="1751890"/>
                          <a:pt x="3343755" y="1752217"/>
                        </a:cubicBezTo>
                        <a:close/>
                        <a:moveTo>
                          <a:pt x="3022378" y="778676"/>
                        </a:moveTo>
                        <a:cubicBezTo>
                          <a:pt x="3022460" y="777857"/>
                          <a:pt x="3022460" y="777203"/>
                          <a:pt x="3022460" y="776548"/>
                        </a:cubicBezTo>
                        <a:cubicBezTo>
                          <a:pt x="3023524" y="776957"/>
                          <a:pt x="3024588" y="777203"/>
                          <a:pt x="3025734" y="777612"/>
                        </a:cubicBezTo>
                        <a:cubicBezTo>
                          <a:pt x="3024424" y="777857"/>
                          <a:pt x="3023442" y="778267"/>
                          <a:pt x="3022378" y="778676"/>
                        </a:cubicBezTo>
                        <a:close/>
                      </a:path>
                    </a:pathLst>
                  </a:custGeom>
                  <a:solidFill>
                    <a:srgbClr val="F9C9A9"/>
                  </a:solidFill>
                  <a:ln w="8182" cap="flat">
                    <a:noFill/>
                    <a:prstDash val="solid"/>
                    <a:miter/>
                  </a:ln>
                </p:spPr>
                <p:txBody>
                  <a:bodyPr rtlCol="0" anchor="ctr"/>
                  <a:lstStyle/>
                  <a:p>
                    <a:endParaRPr lang="en-US"/>
                  </a:p>
                </p:txBody>
              </p:sp>
              <p:sp>
                <p:nvSpPr>
                  <p:cNvPr id="53" name="Freeform: Shape 95">
                    <a:extLst>
                      <a:ext uri="{FF2B5EF4-FFF2-40B4-BE49-F238E27FC236}">
                        <a16:creationId xmlns:a16="http://schemas.microsoft.com/office/drawing/2014/main" id="{46AE7FF2-3A0D-D0CB-02CD-371E14B9763F}"/>
                      </a:ext>
                    </a:extLst>
                  </p:cNvPr>
                  <p:cNvSpPr/>
                  <p:nvPr/>
                </p:nvSpPr>
                <p:spPr>
                  <a:xfrm>
                    <a:off x="3917789" y="4209406"/>
                    <a:ext cx="1170869" cy="1536787"/>
                  </a:xfrm>
                  <a:custGeom>
                    <a:avLst/>
                    <a:gdLst>
                      <a:gd name="connsiteX0" fmla="*/ 167276 w 1511513"/>
                      <a:gd name="connsiteY0" fmla="*/ 1679535 h 1983889"/>
                      <a:gd name="connsiteX1" fmla="*/ 257379 w 1511513"/>
                      <a:gd name="connsiteY1" fmla="*/ 1587222 h 1983889"/>
                      <a:gd name="connsiteX2" fmla="*/ 398795 w 1511513"/>
                      <a:gd name="connsiteY2" fmla="*/ 1386638 h 1983889"/>
                      <a:gd name="connsiteX3" fmla="*/ 548395 w 1511513"/>
                      <a:gd name="connsiteY3" fmla="*/ 1128112 h 1983889"/>
                      <a:gd name="connsiteX4" fmla="*/ 665750 w 1511513"/>
                      <a:gd name="connsiteY4" fmla="*/ 891765 h 1983889"/>
                      <a:gd name="connsiteX5" fmla="*/ 850866 w 1511513"/>
                      <a:gd name="connsiteY5" fmla="*/ 500172 h 1983889"/>
                      <a:gd name="connsiteX6" fmla="*/ 1019207 w 1511513"/>
                      <a:gd name="connsiteY6" fmla="*/ 163982 h 1983889"/>
                      <a:gd name="connsiteX7" fmla="*/ 1070682 w 1511513"/>
                      <a:gd name="connsiteY7" fmla="*/ 98267 h 1983889"/>
                      <a:gd name="connsiteX8" fmla="*/ 1240168 w 1511513"/>
                      <a:gd name="connsiteY8" fmla="*/ 6363 h 1983889"/>
                      <a:gd name="connsiteX9" fmla="*/ 1261692 w 1511513"/>
                      <a:gd name="connsiteY9" fmla="*/ 2680 h 1983889"/>
                      <a:gd name="connsiteX10" fmla="*/ 1269548 w 1511513"/>
                      <a:gd name="connsiteY10" fmla="*/ 2271 h 1983889"/>
                      <a:gd name="connsiteX11" fmla="*/ 1323970 w 1511513"/>
                      <a:gd name="connsiteY11" fmla="*/ 2026 h 1983889"/>
                      <a:gd name="connsiteX12" fmla="*/ 1413337 w 1511513"/>
                      <a:gd name="connsiteY12" fmla="*/ 27804 h 1983889"/>
                      <a:gd name="connsiteX13" fmla="*/ 1505323 w 1511513"/>
                      <a:gd name="connsiteY13" fmla="*/ 146224 h 1983889"/>
                      <a:gd name="connsiteX14" fmla="*/ 1509251 w 1511513"/>
                      <a:gd name="connsiteY14" fmla="*/ 158090 h 1983889"/>
                      <a:gd name="connsiteX15" fmla="*/ 1508433 w 1511513"/>
                      <a:gd name="connsiteY15" fmla="*/ 204083 h 1983889"/>
                      <a:gd name="connsiteX16" fmla="*/ 1444681 w 1511513"/>
                      <a:gd name="connsiteY16" fmla="*/ 282156 h 1983889"/>
                      <a:gd name="connsiteX17" fmla="*/ 1335755 w 1511513"/>
                      <a:gd name="connsiteY17" fmla="*/ 397793 h 1983889"/>
                      <a:gd name="connsiteX18" fmla="*/ 1172816 w 1511513"/>
                      <a:gd name="connsiteY18" fmla="*/ 620555 h 1983889"/>
                      <a:gd name="connsiteX19" fmla="*/ 939415 w 1511513"/>
                      <a:gd name="connsiteY19" fmla="*/ 1003146 h 1983889"/>
                      <a:gd name="connsiteX20" fmla="*/ 735721 w 1511513"/>
                      <a:gd name="connsiteY20" fmla="*/ 1337617 h 1983889"/>
                      <a:gd name="connsiteX21" fmla="*/ 556005 w 1511513"/>
                      <a:gd name="connsiteY21" fmla="*/ 1586976 h 1983889"/>
                      <a:gd name="connsiteX22" fmla="*/ 295025 w 1511513"/>
                      <a:gd name="connsiteY22" fmla="*/ 1828234 h 1983889"/>
                      <a:gd name="connsiteX23" fmla="*/ 47466 w 1511513"/>
                      <a:gd name="connsiteY23" fmla="*/ 1972514 h 1983889"/>
                      <a:gd name="connsiteX24" fmla="*/ 16040 w 1511513"/>
                      <a:gd name="connsiteY24" fmla="*/ 1983889 h 1983889"/>
                      <a:gd name="connsiteX25" fmla="*/ 0 w 1511513"/>
                      <a:gd name="connsiteY25" fmla="*/ 1981352 h 1983889"/>
                      <a:gd name="connsiteX26" fmla="*/ 60723 w 1511513"/>
                      <a:gd name="connsiteY26" fmla="*/ 1928976 h 1983889"/>
                      <a:gd name="connsiteX27" fmla="*/ 162120 w 1511513"/>
                      <a:gd name="connsiteY27" fmla="*/ 1718326 h 1983889"/>
                      <a:gd name="connsiteX28" fmla="*/ 167276 w 1511513"/>
                      <a:gd name="connsiteY28" fmla="*/ 1679535 h 198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11513" h="1983889">
                        <a:moveTo>
                          <a:pt x="167276" y="1679535"/>
                        </a:moveTo>
                        <a:cubicBezTo>
                          <a:pt x="201321" y="1643445"/>
                          <a:pt x="229064" y="1620693"/>
                          <a:pt x="257379" y="1587222"/>
                        </a:cubicBezTo>
                        <a:cubicBezTo>
                          <a:pt x="310001" y="1524861"/>
                          <a:pt x="354684" y="1455299"/>
                          <a:pt x="398795" y="1386638"/>
                        </a:cubicBezTo>
                        <a:cubicBezTo>
                          <a:pt x="452726" y="1302590"/>
                          <a:pt x="501174" y="1216170"/>
                          <a:pt x="548395" y="1128112"/>
                        </a:cubicBezTo>
                        <a:cubicBezTo>
                          <a:pt x="590705" y="1049139"/>
                          <a:pt x="627613" y="972703"/>
                          <a:pt x="665750" y="891765"/>
                        </a:cubicBezTo>
                        <a:cubicBezTo>
                          <a:pt x="726801" y="762216"/>
                          <a:pt x="790061" y="629803"/>
                          <a:pt x="850866" y="500172"/>
                        </a:cubicBezTo>
                        <a:cubicBezTo>
                          <a:pt x="904552" y="385681"/>
                          <a:pt x="949645" y="270290"/>
                          <a:pt x="1019207" y="163982"/>
                        </a:cubicBezTo>
                        <a:cubicBezTo>
                          <a:pt x="1024690" y="155635"/>
                          <a:pt x="1058162" y="111770"/>
                          <a:pt x="1070682" y="98267"/>
                        </a:cubicBezTo>
                        <a:cubicBezTo>
                          <a:pt x="1117085" y="48018"/>
                          <a:pt x="1174125" y="19375"/>
                          <a:pt x="1240168" y="6363"/>
                        </a:cubicBezTo>
                        <a:cubicBezTo>
                          <a:pt x="1246797" y="2026"/>
                          <a:pt x="1255063" y="7181"/>
                          <a:pt x="1261692" y="2680"/>
                        </a:cubicBezTo>
                        <a:cubicBezTo>
                          <a:pt x="1264311" y="2517"/>
                          <a:pt x="1266930" y="2435"/>
                          <a:pt x="1269548" y="2271"/>
                        </a:cubicBezTo>
                        <a:cubicBezTo>
                          <a:pt x="1287716" y="-839"/>
                          <a:pt x="1305802" y="-593"/>
                          <a:pt x="1323970" y="2026"/>
                        </a:cubicBezTo>
                        <a:cubicBezTo>
                          <a:pt x="1354496" y="8081"/>
                          <a:pt x="1385103" y="12910"/>
                          <a:pt x="1413337" y="27804"/>
                        </a:cubicBezTo>
                        <a:cubicBezTo>
                          <a:pt x="1462194" y="53583"/>
                          <a:pt x="1495993" y="90083"/>
                          <a:pt x="1505323" y="146224"/>
                        </a:cubicBezTo>
                        <a:cubicBezTo>
                          <a:pt x="1505977" y="150315"/>
                          <a:pt x="1507942" y="154162"/>
                          <a:pt x="1509251" y="158090"/>
                        </a:cubicBezTo>
                        <a:cubicBezTo>
                          <a:pt x="1511788" y="173475"/>
                          <a:pt x="1513016" y="188861"/>
                          <a:pt x="1508433" y="204083"/>
                        </a:cubicBezTo>
                        <a:cubicBezTo>
                          <a:pt x="1505404" y="244838"/>
                          <a:pt x="1470296" y="260632"/>
                          <a:pt x="1444681" y="282156"/>
                        </a:cubicBezTo>
                        <a:cubicBezTo>
                          <a:pt x="1403680" y="316609"/>
                          <a:pt x="1369554" y="357201"/>
                          <a:pt x="1335755" y="397793"/>
                        </a:cubicBezTo>
                        <a:cubicBezTo>
                          <a:pt x="1276832" y="468582"/>
                          <a:pt x="1223146" y="543382"/>
                          <a:pt x="1172816" y="620555"/>
                        </a:cubicBezTo>
                        <a:cubicBezTo>
                          <a:pt x="1091142" y="745685"/>
                          <a:pt x="1015361" y="874415"/>
                          <a:pt x="939415" y="1003146"/>
                        </a:cubicBezTo>
                        <a:cubicBezTo>
                          <a:pt x="873045" y="1115591"/>
                          <a:pt x="805774" y="1227381"/>
                          <a:pt x="735721" y="1337617"/>
                        </a:cubicBezTo>
                        <a:cubicBezTo>
                          <a:pt x="680644" y="1424365"/>
                          <a:pt x="621148" y="1507758"/>
                          <a:pt x="556005" y="1586976"/>
                        </a:cubicBezTo>
                        <a:cubicBezTo>
                          <a:pt x="479978" y="1679453"/>
                          <a:pt x="392739" y="1758181"/>
                          <a:pt x="295025" y="1828234"/>
                        </a:cubicBezTo>
                        <a:cubicBezTo>
                          <a:pt x="216297" y="1884702"/>
                          <a:pt x="134705" y="1930940"/>
                          <a:pt x="47466" y="1972514"/>
                        </a:cubicBezTo>
                        <a:cubicBezTo>
                          <a:pt x="38054" y="1977015"/>
                          <a:pt x="25860" y="1980370"/>
                          <a:pt x="16040" y="1983889"/>
                        </a:cubicBezTo>
                        <a:cubicBezTo>
                          <a:pt x="-7775" y="1981598"/>
                          <a:pt x="7120" y="1984707"/>
                          <a:pt x="0" y="1981352"/>
                        </a:cubicBezTo>
                        <a:cubicBezTo>
                          <a:pt x="18577" y="1969731"/>
                          <a:pt x="49921" y="1939861"/>
                          <a:pt x="60723" y="1928976"/>
                        </a:cubicBezTo>
                        <a:cubicBezTo>
                          <a:pt x="118501" y="1870708"/>
                          <a:pt x="149026" y="1798281"/>
                          <a:pt x="162120" y="1718326"/>
                        </a:cubicBezTo>
                        <a:cubicBezTo>
                          <a:pt x="163921" y="1707114"/>
                          <a:pt x="165394" y="1692138"/>
                          <a:pt x="167276" y="1679535"/>
                        </a:cubicBezTo>
                        <a:close/>
                      </a:path>
                    </a:pathLst>
                  </a:custGeom>
                  <a:solidFill>
                    <a:srgbClr val="E1AF8E"/>
                  </a:solidFill>
                  <a:ln w="8182" cap="flat">
                    <a:noFill/>
                    <a:prstDash val="solid"/>
                    <a:miter/>
                  </a:ln>
                </p:spPr>
                <p:txBody>
                  <a:bodyPr rtlCol="0" anchor="ctr"/>
                  <a:lstStyle/>
                  <a:p>
                    <a:endParaRPr lang="en-US"/>
                  </a:p>
                </p:txBody>
              </p:sp>
              <p:sp>
                <p:nvSpPr>
                  <p:cNvPr id="57" name="Freeform: Shape 96">
                    <a:extLst>
                      <a:ext uri="{FF2B5EF4-FFF2-40B4-BE49-F238E27FC236}">
                        <a16:creationId xmlns:a16="http://schemas.microsoft.com/office/drawing/2014/main" id="{759A2461-0129-A2C1-08C0-01689FDF7BC9}"/>
                      </a:ext>
                    </a:extLst>
                  </p:cNvPr>
                  <p:cNvSpPr/>
                  <p:nvPr/>
                </p:nvSpPr>
                <p:spPr>
                  <a:xfrm>
                    <a:off x="2577888" y="5707316"/>
                    <a:ext cx="1352389" cy="179258"/>
                  </a:xfrm>
                  <a:custGeom>
                    <a:avLst/>
                    <a:gdLst>
                      <a:gd name="connsiteX0" fmla="*/ 12930 w 1745843"/>
                      <a:gd name="connsiteY0" fmla="*/ 20 h 231410"/>
                      <a:gd name="connsiteX1" fmla="*/ 304518 w 1745843"/>
                      <a:gd name="connsiteY1" fmla="*/ 11641 h 231410"/>
                      <a:gd name="connsiteX2" fmla="*/ 959956 w 1745843"/>
                      <a:gd name="connsiteY2" fmla="*/ 125478 h 231410"/>
                      <a:gd name="connsiteX3" fmla="*/ 1207516 w 1745843"/>
                      <a:gd name="connsiteY3" fmla="*/ 154612 h 231410"/>
                      <a:gd name="connsiteX4" fmla="*/ 1581923 w 1745843"/>
                      <a:gd name="connsiteY4" fmla="*/ 115739 h 231410"/>
                      <a:gd name="connsiteX5" fmla="*/ 1729804 w 1745843"/>
                      <a:gd name="connsiteY5" fmla="*/ 47323 h 231410"/>
                      <a:gd name="connsiteX6" fmla="*/ 1745844 w 1745843"/>
                      <a:gd name="connsiteY6" fmla="*/ 49860 h 231410"/>
                      <a:gd name="connsiteX7" fmla="*/ 1647066 w 1745843"/>
                      <a:gd name="connsiteY7" fmla="*/ 132843 h 231410"/>
                      <a:gd name="connsiteX8" fmla="*/ 1440262 w 1745843"/>
                      <a:gd name="connsiteY8" fmla="*/ 211325 h 231410"/>
                      <a:gd name="connsiteX9" fmla="*/ 1272822 w 1745843"/>
                      <a:gd name="connsiteY9" fmla="*/ 231294 h 231410"/>
                      <a:gd name="connsiteX10" fmla="*/ 1092697 w 1745843"/>
                      <a:gd name="connsiteY10" fmla="*/ 226956 h 231410"/>
                      <a:gd name="connsiteX11" fmla="*/ 802419 w 1745843"/>
                      <a:gd name="connsiteY11" fmla="*/ 182764 h 231410"/>
                      <a:gd name="connsiteX12" fmla="*/ 338563 w 1745843"/>
                      <a:gd name="connsiteY12" fmla="*/ 66063 h 231410"/>
                      <a:gd name="connsiteX13" fmla="*/ 0 w 1745843"/>
                      <a:gd name="connsiteY13" fmla="*/ 3785 h 231410"/>
                      <a:gd name="connsiteX14" fmla="*/ 12930 w 1745843"/>
                      <a:gd name="connsiteY14" fmla="*/ 20 h 23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5843" h="231410">
                        <a:moveTo>
                          <a:pt x="12930" y="20"/>
                        </a:moveTo>
                        <a:cubicBezTo>
                          <a:pt x="29707" y="20"/>
                          <a:pt x="292733" y="10086"/>
                          <a:pt x="304518" y="11641"/>
                        </a:cubicBezTo>
                        <a:cubicBezTo>
                          <a:pt x="525152" y="37502"/>
                          <a:pt x="740713" y="92252"/>
                          <a:pt x="959956" y="125478"/>
                        </a:cubicBezTo>
                        <a:cubicBezTo>
                          <a:pt x="1041548" y="137835"/>
                          <a:pt x="1124941" y="149865"/>
                          <a:pt x="1207516" y="154612"/>
                        </a:cubicBezTo>
                        <a:cubicBezTo>
                          <a:pt x="1333954" y="161814"/>
                          <a:pt x="1460394" y="150111"/>
                          <a:pt x="1581923" y="115739"/>
                        </a:cubicBezTo>
                        <a:cubicBezTo>
                          <a:pt x="1597636" y="111320"/>
                          <a:pt x="1683893" y="75720"/>
                          <a:pt x="1729804" y="47323"/>
                        </a:cubicBezTo>
                        <a:cubicBezTo>
                          <a:pt x="1737415" y="50678"/>
                          <a:pt x="1743225" y="49778"/>
                          <a:pt x="1745844" y="49860"/>
                        </a:cubicBezTo>
                        <a:cubicBezTo>
                          <a:pt x="1726039" y="82431"/>
                          <a:pt x="1679637" y="115002"/>
                          <a:pt x="1647066" y="132843"/>
                        </a:cubicBezTo>
                        <a:cubicBezTo>
                          <a:pt x="1581841" y="168606"/>
                          <a:pt x="1513179" y="195858"/>
                          <a:pt x="1440262" y="211325"/>
                        </a:cubicBezTo>
                        <a:cubicBezTo>
                          <a:pt x="1385103" y="223028"/>
                          <a:pt x="1329453" y="231539"/>
                          <a:pt x="1272822" y="231294"/>
                        </a:cubicBezTo>
                        <a:cubicBezTo>
                          <a:pt x="1212753" y="231048"/>
                          <a:pt x="1152602" y="233013"/>
                          <a:pt x="1092697" y="226956"/>
                        </a:cubicBezTo>
                        <a:cubicBezTo>
                          <a:pt x="995229" y="217054"/>
                          <a:pt x="898332" y="203305"/>
                          <a:pt x="802419" y="182764"/>
                        </a:cubicBezTo>
                        <a:cubicBezTo>
                          <a:pt x="646436" y="149374"/>
                          <a:pt x="493972" y="101745"/>
                          <a:pt x="338563" y="66063"/>
                        </a:cubicBezTo>
                        <a:cubicBezTo>
                          <a:pt x="237657" y="42903"/>
                          <a:pt x="11703" y="3785"/>
                          <a:pt x="0" y="3785"/>
                        </a:cubicBezTo>
                        <a:cubicBezTo>
                          <a:pt x="3437" y="-2517"/>
                          <a:pt x="8838" y="1248"/>
                          <a:pt x="12930" y="20"/>
                        </a:cubicBezTo>
                        <a:close/>
                      </a:path>
                    </a:pathLst>
                  </a:custGeom>
                  <a:solidFill>
                    <a:srgbClr val="DAB299"/>
                  </a:solidFill>
                  <a:ln w="8182" cap="flat">
                    <a:noFill/>
                    <a:prstDash val="solid"/>
                    <a:miter/>
                  </a:ln>
                </p:spPr>
                <p:txBody>
                  <a:bodyPr rtlCol="0" anchor="ctr"/>
                  <a:lstStyle/>
                  <a:p>
                    <a:endParaRPr lang="en-US"/>
                  </a:p>
                </p:txBody>
              </p:sp>
              <p:sp>
                <p:nvSpPr>
                  <p:cNvPr id="60" name="Freeform: Shape 97">
                    <a:extLst>
                      <a:ext uri="{FF2B5EF4-FFF2-40B4-BE49-F238E27FC236}">
                        <a16:creationId xmlns:a16="http://schemas.microsoft.com/office/drawing/2014/main" id="{9F549906-CA4B-B9BD-3ACB-80586D7B6987}"/>
                      </a:ext>
                    </a:extLst>
                  </p:cNvPr>
                  <p:cNvSpPr/>
                  <p:nvPr/>
                </p:nvSpPr>
                <p:spPr>
                  <a:xfrm>
                    <a:off x="3497454" y="5324995"/>
                    <a:ext cx="497880" cy="421593"/>
                  </a:xfrm>
                  <a:custGeom>
                    <a:avLst/>
                    <a:gdLst>
                      <a:gd name="connsiteX0" fmla="*/ 642220 w 642730"/>
                      <a:gd name="connsiteY0" fmla="*/ 230627 h 544248"/>
                      <a:gd name="connsiteX1" fmla="*/ 573313 w 642730"/>
                      <a:gd name="connsiteY1" fmla="*/ 400686 h 544248"/>
                      <a:gd name="connsiteX2" fmla="*/ 303658 w 642730"/>
                      <a:gd name="connsiteY2" fmla="*/ 536864 h 544248"/>
                      <a:gd name="connsiteX3" fmla="*/ 132617 w 642730"/>
                      <a:gd name="connsiteY3" fmla="*/ 528762 h 544248"/>
                      <a:gd name="connsiteX4" fmla="*/ 41204 w 642730"/>
                      <a:gd name="connsiteY4" fmla="*/ 439886 h 544248"/>
                      <a:gd name="connsiteX5" fmla="*/ 1513 w 642730"/>
                      <a:gd name="connsiteY5" fmla="*/ 258861 h 544248"/>
                      <a:gd name="connsiteX6" fmla="*/ 24755 w 642730"/>
                      <a:gd name="connsiteY6" fmla="*/ 48293 h 544248"/>
                      <a:gd name="connsiteX7" fmla="*/ 87279 w 642730"/>
                      <a:gd name="connsiteY7" fmla="*/ 6392 h 544248"/>
                      <a:gd name="connsiteX8" fmla="*/ 225093 w 642730"/>
                      <a:gd name="connsiteY8" fmla="*/ 8 h 544248"/>
                      <a:gd name="connsiteX9" fmla="*/ 494503 w 642730"/>
                      <a:gd name="connsiteY9" fmla="*/ 50666 h 544248"/>
                      <a:gd name="connsiteX10" fmla="*/ 581333 w 642730"/>
                      <a:gd name="connsiteY10" fmla="*/ 100424 h 544248"/>
                      <a:gd name="connsiteX11" fmla="*/ 642220 w 642730"/>
                      <a:gd name="connsiteY11" fmla="*/ 230627 h 54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730" h="544248">
                        <a:moveTo>
                          <a:pt x="642220" y="230627"/>
                        </a:moveTo>
                        <a:cubicBezTo>
                          <a:pt x="643939" y="301744"/>
                          <a:pt x="614477" y="354448"/>
                          <a:pt x="573313" y="400686"/>
                        </a:cubicBezTo>
                        <a:cubicBezTo>
                          <a:pt x="501705" y="481214"/>
                          <a:pt x="406773" y="517468"/>
                          <a:pt x="303658" y="536864"/>
                        </a:cubicBezTo>
                        <a:cubicBezTo>
                          <a:pt x="245962" y="547748"/>
                          <a:pt x="188921" y="547830"/>
                          <a:pt x="132617" y="528762"/>
                        </a:cubicBezTo>
                        <a:cubicBezTo>
                          <a:pt x="87934" y="513622"/>
                          <a:pt x="56917" y="483915"/>
                          <a:pt x="41204" y="439886"/>
                        </a:cubicBezTo>
                        <a:cubicBezTo>
                          <a:pt x="20336" y="381291"/>
                          <a:pt x="7078" y="321303"/>
                          <a:pt x="1513" y="258861"/>
                        </a:cubicBezTo>
                        <a:cubicBezTo>
                          <a:pt x="-4871" y="186516"/>
                          <a:pt x="10106" y="117609"/>
                          <a:pt x="24755" y="48293"/>
                        </a:cubicBezTo>
                        <a:cubicBezTo>
                          <a:pt x="31547" y="15885"/>
                          <a:pt x="43823" y="10484"/>
                          <a:pt x="87279" y="6392"/>
                        </a:cubicBezTo>
                        <a:cubicBezTo>
                          <a:pt x="133190" y="2054"/>
                          <a:pt x="179428" y="-155"/>
                          <a:pt x="225093" y="8"/>
                        </a:cubicBezTo>
                        <a:cubicBezTo>
                          <a:pt x="317406" y="254"/>
                          <a:pt x="408165" y="14903"/>
                          <a:pt x="494503" y="50666"/>
                        </a:cubicBezTo>
                        <a:cubicBezTo>
                          <a:pt x="525683" y="63597"/>
                          <a:pt x="556045" y="78163"/>
                          <a:pt x="581333" y="100424"/>
                        </a:cubicBezTo>
                        <a:cubicBezTo>
                          <a:pt x="622006" y="136268"/>
                          <a:pt x="646639" y="180215"/>
                          <a:pt x="642220" y="230627"/>
                        </a:cubicBezTo>
                        <a:close/>
                      </a:path>
                    </a:pathLst>
                  </a:custGeom>
                  <a:solidFill>
                    <a:srgbClr val="FEE5D5"/>
                  </a:solidFill>
                  <a:ln w="8182" cap="flat">
                    <a:noFill/>
                    <a:prstDash val="solid"/>
                    <a:miter/>
                  </a:ln>
                </p:spPr>
                <p:txBody>
                  <a:bodyPr rtlCol="0" anchor="ctr"/>
                  <a:lstStyle/>
                  <a:p>
                    <a:endParaRPr lang="en-US"/>
                  </a:p>
                </p:txBody>
              </p:sp>
            </p:grpSp>
          </p:grpSp>
        </p:grpSp>
        <p:sp>
          <p:nvSpPr>
            <p:cNvPr id="35" name="Freeform: Shape 105">
              <a:extLst>
                <a:ext uri="{FF2B5EF4-FFF2-40B4-BE49-F238E27FC236}">
                  <a16:creationId xmlns:a16="http://schemas.microsoft.com/office/drawing/2014/main" id="{598A5335-1D3D-6539-68B2-1A1CD0567415}"/>
                </a:ext>
              </a:extLst>
            </p:cNvPr>
            <p:cNvSpPr/>
            <p:nvPr/>
          </p:nvSpPr>
          <p:spPr>
            <a:xfrm>
              <a:off x="8567863" y="4099660"/>
              <a:ext cx="836305" cy="840006"/>
            </a:xfrm>
            <a:custGeom>
              <a:avLst/>
              <a:gdLst>
                <a:gd name="connsiteX0" fmla="*/ 466711 w 1037961"/>
                <a:gd name="connsiteY0" fmla="*/ 738588 h 1042554"/>
                <a:gd name="connsiteX1" fmla="*/ 495415 w 1037961"/>
                <a:gd name="connsiteY1" fmla="*/ 763361 h 1042554"/>
                <a:gd name="connsiteX2" fmla="*/ 498102 w 1037961"/>
                <a:gd name="connsiteY2" fmla="*/ 962920 h 1042554"/>
                <a:gd name="connsiteX3" fmla="*/ 473985 w 1037961"/>
                <a:gd name="connsiteY3" fmla="*/ 993066 h 1042554"/>
                <a:gd name="connsiteX4" fmla="*/ 271215 w 1037961"/>
                <a:gd name="connsiteY4" fmla="*/ 990117 h 1042554"/>
                <a:gd name="connsiteX5" fmla="*/ 171338 w 1037961"/>
                <a:gd name="connsiteY5" fmla="*/ 870055 h 1042554"/>
                <a:gd name="connsiteX6" fmla="*/ 316173 w 1037961"/>
                <a:gd name="connsiteY6" fmla="*/ 739178 h 1042554"/>
                <a:gd name="connsiteX7" fmla="*/ 466711 w 1037961"/>
                <a:gd name="connsiteY7" fmla="*/ 738588 h 1042554"/>
                <a:gd name="connsiteX8" fmla="*/ 671776 w 1037961"/>
                <a:gd name="connsiteY8" fmla="*/ 654508 h 1042554"/>
                <a:gd name="connsiteX9" fmla="*/ 676625 w 1037961"/>
                <a:gd name="connsiteY9" fmla="*/ 674431 h 1042554"/>
                <a:gd name="connsiteX10" fmla="*/ 727482 w 1037961"/>
                <a:gd name="connsiteY10" fmla="*/ 725550 h 1042554"/>
                <a:gd name="connsiteX11" fmla="*/ 848003 w 1037961"/>
                <a:gd name="connsiteY11" fmla="*/ 736166 h 1042554"/>
                <a:gd name="connsiteX12" fmla="*/ 1011321 w 1037961"/>
                <a:gd name="connsiteY12" fmla="*/ 711132 h 1042554"/>
                <a:gd name="connsiteX13" fmla="*/ 847086 w 1037961"/>
                <a:gd name="connsiteY13" fmla="*/ 951256 h 1042554"/>
                <a:gd name="connsiteX14" fmla="*/ 785416 w 1037961"/>
                <a:gd name="connsiteY14" fmla="*/ 980224 h 1042554"/>
                <a:gd name="connsiteX15" fmla="*/ 681017 w 1037961"/>
                <a:gd name="connsiteY15" fmla="*/ 972360 h 1042554"/>
                <a:gd name="connsiteX16" fmla="*/ 650476 w 1037961"/>
                <a:gd name="connsiteY16" fmla="*/ 999098 h 1042554"/>
                <a:gd name="connsiteX17" fmla="*/ 647462 w 1037961"/>
                <a:gd name="connsiteY17" fmla="*/ 1042418 h 1042554"/>
                <a:gd name="connsiteX18" fmla="*/ 632454 w 1037961"/>
                <a:gd name="connsiteY18" fmla="*/ 1030228 h 1042554"/>
                <a:gd name="connsiteX19" fmla="*/ 546012 w 1037961"/>
                <a:gd name="connsiteY19" fmla="*/ 857867 h 1042554"/>
                <a:gd name="connsiteX20" fmla="*/ 548174 w 1037961"/>
                <a:gd name="connsiteY20" fmla="*/ 815859 h 1042554"/>
                <a:gd name="connsiteX21" fmla="*/ 655129 w 1037961"/>
                <a:gd name="connsiteY21" fmla="*/ 667091 h 1042554"/>
                <a:gd name="connsiteX22" fmla="*/ 671776 w 1037961"/>
                <a:gd name="connsiteY22" fmla="*/ 654508 h 1042554"/>
                <a:gd name="connsiteX23" fmla="*/ 226651 w 1037961"/>
                <a:gd name="connsiteY23" fmla="*/ 434501 h 1042554"/>
                <a:gd name="connsiteX24" fmla="*/ 258632 w 1037961"/>
                <a:gd name="connsiteY24" fmla="*/ 451409 h 1042554"/>
                <a:gd name="connsiteX25" fmla="*/ 349466 w 1037961"/>
                <a:gd name="connsiteY25" fmla="*/ 617610 h 1042554"/>
                <a:gd name="connsiteX26" fmla="*/ 351170 w 1037961"/>
                <a:gd name="connsiteY26" fmla="*/ 637730 h 1042554"/>
                <a:gd name="connsiteX27" fmla="*/ 333737 w 1037961"/>
                <a:gd name="connsiteY27" fmla="*/ 632159 h 1042554"/>
                <a:gd name="connsiteX28" fmla="*/ 265055 w 1037961"/>
                <a:gd name="connsiteY28" fmla="*/ 651886 h 1042554"/>
                <a:gd name="connsiteX29" fmla="*/ 196308 w 1037961"/>
                <a:gd name="connsiteY29" fmla="*/ 770573 h 1042554"/>
                <a:gd name="connsiteX30" fmla="*/ 159344 w 1037961"/>
                <a:gd name="connsiteY30" fmla="*/ 916588 h 1042554"/>
                <a:gd name="connsiteX31" fmla="*/ 140077 w 1037961"/>
                <a:gd name="connsiteY31" fmla="*/ 892012 h 1042554"/>
                <a:gd name="connsiteX32" fmla="*/ 12281 w 1037961"/>
                <a:gd name="connsiteY32" fmla="*/ 671612 h 1042554"/>
                <a:gd name="connsiteX33" fmla="*/ 12347 w 1037961"/>
                <a:gd name="connsiteY33" fmla="*/ 591986 h 1042554"/>
                <a:gd name="connsiteX34" fmla="*/ 64841 w 1037961"/>
                <a:gd name="connsiteY34" fmla="*/ 501676 h 1042554"/>
                <a:gd name="connsiteX35" fmla="*/ 55469 w 1037961"/>
                <a:gd name="connsiteY35" fmla="*/ 470088 h 1042554"/>
                <a:gd name="connsiteX36" fmla="*/ 15034 w 1037961"/>
                <a:gd name="connsiteY36" fmla="*/ 447871 h 1042554"/>
                <a:gd name="connsiteX37" fmla="*/ 27092 w 1037961"/>
                <a:gd name="connsiteY37" fmla="*/ 436926 h 1042554"/>
                <a:gd name="connsiteX38" fmla="*/ 226651 w 1037961"/>
                <a:gd name="connsiteY38" fmla="*/ 434501 h 1042554"/>
                <a:gd name="connsiteX39" fmla="*/ 927981 w 1037961"/>
                <a:gd name="connsiteY39" fmla="*/ 376112 h 1042554"/>
                <a:gd name="connsiteX40" fmla="*/ 942899 w 1037961"/>
                <a:gd name="connsiteY40" fmla="*/ 393078 h 1042554"/>
                <a:gd name="connsiteX41" fmla="*/ 1023443 w 1037961"/>
                <a:gd name="connsiteY41" fmla="*/ 564128 h 1042554"/>
                <a:gd name="connsiteX42" fmla="*/ 950698 w 1037961"/>
                <a:gd name="connsiteY42" fmla="*/ 719712 h 1042554"/>
                <a:gd name="connsiteX43" fmla="*/ 798326 w 1037961"/>
                <a:gd name="connsiteY43" fmla="*/ 677245 h 1042554"/>
                <a:gd name="connsiteX44" fmla="*/ 716274 w 1037961"/>
                <a:gd name="connsiteY44" fmla="*/ 507046 h 1042554"/>
                <a:gd name="connsiteX45" fmla="*/ 729577 w 1037961"/>
                <a:gd name="connsiteY45" fmla="*/ 467069 h 1042554"/>
                <a:gd name="connsiteX46" fmla="*/ 905346 w 1037961"/>
                <a:gd name="connsiteY46" fmla="*/ 381019 h 1042554"/>
                <a:gd name="connsiteX47" fmla="*/ 927981 w 1037961"/>
                <a:gd name="connsiteY47" fmla="*/ 376112 h 1042554"/>
                <a:gd name="connsiteX48" fmla="*/ 379467 w 1037961"/>
                <a:gd name="connsiteY48" fmla="*/ 224 h 1042554"/>
                <a:gd name="connsiteX49" fmla="*/ 461732 w 1037961"/>
                <a:gd name="connsiteY49" fmla="*/ 53726 h 1042554"/>
                <a:gd name="connsiteX50" fmla="*/ 476347 w 1037961"/>
                <a:gd name="connsiteY50" fmla="*/ 211210 h 1042554"/>
                <a:gd name="connsiteX51" fmla="*/ 346518 w 1037961"/>
                <a:gd name="connsiteY51" fmla="*/ 348509 h 1042554"/>
                <a:gd name="connsiteX52" fmla="*/ 304379 w 1037961"/>
                <a:gd name="connsiteY52" fmla="*/ 350278 h 1042554"/>
                <a:gd name="connsiteX53" fmla="*/ 161378 w 1037961"/>
                <a:gd name="connsiteY53" fmla="*/ 216650 h 1042554"/>
                <a:gd name="connsiteX54" fmla="*/ 159281 w 1037961"/>
                <a:gd name="connsiteY54" fmla="*/ 177262 h 1042554"/>
                <a:gd name="connsiteX55" fmla="*/ 290419 w 1037961"/>
                <a:gd name="connsiteY55" fmla="*/ 41143 h 1042554"/>
                <a:gd name="connsiteX56" fmla="*/ 379467 w 1037961"/>
                <a:gd name="connsiteY56" fmla="*/ 224 h 1042554"/>
                <a:gd name="connsiteX57" fmla="*/ 432238 w 1037961"/>
                <a:gd name="connsiteY57" fmla="*/ 120 h 1042554"/>
                <a:gd name="connsiteX58" fmla="*/ 715094 w 1037961"/>
                <a:gd name="connsiteY58" fmla="*/ 68081 h 1042554"/>
                <a:gd name="connsiteX59" fmla="*/ 764115 w 1037961"/>
                <a:gd name="connsiteY59" fmla="*/ 115399 h 1042554"/>
                <a:gd name="connsiteX60" fmla="*/ 793934 w 1037961"/>
                <a:gd name="connsiteY60" fmla="*/ 215801 h 1042554"/>
                <a:gd name="connsiteX61" fmla="*/ 829782 w 1037961"/>
                <a:gd name="connsiteY61" fmla="*/ 234806 h 1042554"/>
                <a:gd name="connsiteX62" fmla="*/ 871332 w 1037961"/>
                <a:gd name="connsiteY62" fmla="*/ 222223 h 1042554"/>
                <a:gd name="connsiteX63" fmla="*/ 865303 w 1037961"/>
                <a:gd name="connsiteY63" fmla="*/ 240573 h 1042554"/>
                <a:gd name="connsiteX64" fmla="*/ 735017 w 1037961"/>
                <a:gd name="connsiteY64" fmla="*/ 382722 h 1042554"/>
                <a:gd name="connsiteX65" fmla="*/ 694974 w 1037961"/>
                <a:gd name="connsiteY65" fmla="*/ 395698 h 1042554"/>
                <a:gd name="connsiteX66" fmla="*/ 517894 w 1037961"/>
                <a:gd name="connsiteY66" fmla="*/ 348709 h 1042554"/>
                <a:gd name="connsiteX67" fmla="*/ 500199 w 1037961"/>
                <a:gd name="connsiteY67" fmla="*/ 337633 h 1042554"/>
                <a:gd name="connsiteX68" fmla="*/ 517108 w 1037961"/>
                <a:gd name="connsiteY68" fmla="*/ 326033 h 1042554"/>
                <a:gd name="connsiteX69" fmla="*/ 546796 w 1037961"/>
                <a:gd name="connsiteY69" fmla="*/ 260300 h 1042554"/>
                <a:gd name="connsiteX70" fmla="*/ 513831 w 1037961"/>
                <a:gd name="connsiteY70" fmla="*/ 143907 h 1042554"/>
                <a:gd name="connsiteX71" fmla="*/ 432238 w 1037961"/>
                <a:gd name="connsiteY71" fmla="*/ 120 h 104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037961" h="1042554">
                  <a:moveTo>
                    <a:pt x="466711" y="738588"/>
                  </a:moveTo>
                  <a:cubicBezTo>
                    <a:pt x="484209" y="738392"/>
                    <a:pt x="495481" y="741209"/>
                    <a:pt x="495415" y="763361"/>
                  </a:cubicBezTo>
                  <a:cubicBezTo>
                    <a:pt x="495219" y="829881"/>
                    <a:pt x="496726" y="896400"/>
                    <a:pt x="498102" y="962920"/>
                  </a:cubicBezTo>
                  <a:cubicBezTo>
                    <a:pt x="498431" y="980353"/>
                    <a:pt x="495415" y="993329"/>
                    <a:pt x="473985" y="993066"/>
                  </a:cubicBezTo>
                  <a:cubicBezTo>
                    <a:pt x="406351" y="992215"/>
                    <a:pt x="338455" y="995360"/>
                    <a:pt x="271215" y="990117"/>
                  </a:cubicBezTo>
                  <a:cubicBezTo>
                    <a:pt x="195520" y="984219"/>
                    <a:pt x="166291" y="945356"/>
                    <a:pt x="171338" y="870055"/>
                  </a:cubicBezTo>
                  <a:cubicBezTo>
                    <a:pt x="190671" y="779811"/>
                    <a:pt x="220752" y="739506"/>
                    <a:pt x="316173" y="739178"/>
                  </a:cubicBezTo>
                  <a:cubicBezTo>
                    <a:pt x="366374" y="738982"/>
                    <a:pt x="416509" y="739112"/>
                    <a:pt x="466711" y="738588"/>
                  </a:cubicBezTo>
                  <a:close/>
                  <a:moveTo>
                    <a:pt x="671776" y="654508"/>
                  </a:moveTo>
                  <a:cubicBezTo>
                    <a:pt x="681803" y="657719"/>
                    <a:pt x="676625" y="667615"/>
                    <a:pt x="676625" y="674431"/>
                  </a:cubicBezTo>
                  <a:cubicBezTo>
                    <a:pt x="676363" y="723321"/>
                    <a:pt x="676233" y="722535"/>
                    <a:pt x="727482" y="725550"/>
                  </a:cubicBezTo>
                  <a:cubicBezTo>
                    <a:pt x="767721" y="727909"/>
                    <a:pt x="807829" y="732431"/>
                    <a:pt x="848003" y="736166"/>
                  </a:cubicBezTo>
                  <a:cubicBezTo>
                    <a:pt x="904102" y="741344"/>
                    <a:pt x="958040" y="734200"/>
                    <a:pt x="1011321" y="711132"/>
                  </a:cubicBezTo>
                  <a:cubicBezTo>
                    <a:pt x="956597" y="791151"/>
                    <a:pt x="901874" y="871237"/>
                    <a:pt x="847086" y="951256"/>
                  </a:cubicBezTo>
                  <a:cubicBezTo>
                    <a:pt x="832274" y="972949"/>
                    <a:pt x="811893" y="982452"/>
                    <a:pt x="785416" y="980224"/>
                  </a:cubicBezTo>
                  <a:cubicBezTo>
                    <a:pt x="750616" y="977275"/>
                    <a:pt x="715619" y="976685"/>
                    <a:pt x="681017" y="972360"/>
                  </a:cubicBezTo>
                  <a:cubicBezTo>
                    <a:pt x="658275" y="969476"/>
                    <a:pt x="649232" y="975112"/>
                    <a:pt x="650476" y="999098"/>
                  </a:cubicBezTo>
                  <a:cubicBezTo>
                    <a:pt x="651263" y="1013451"/>
                    <a:pt x="653884" y="1029048"/>
                    <a:pt x="647462" y="1042418"/>
                  </a:cubicBezTo>
                  <a:cubicBezTo>
                    <a:pt x="635600" y="1043729"/>
                    <a:pt x="635010" y="1035275"/>
                    <a:pt x="632454" y="1030228"/>
                  </a:cubicBezTo>
                  <a:cubicBezTo>
                    <a:pt x="603421" y="972884"/>
                    <a:pt x="575175" y="915146"/>
                    <a:pt x="546012" y="857867"/>
                  </a:cubicBezTo>
                  <a:cubicBezTo>
                    <a:pt x="538343" y="842794"/>
                    <a:pt x="537360" y="830473"/>
                    <a:pt x="548174" y="815859"/>
                  </a:cubicBezTo>
                  <a:cubicBezTo>
                    <a:pt x="584482" y="766706"/>
                    <a:pt x="619412" y="716636"/>
                    <a:pt x="655129" y="667091"/>
                  </a:cubicBezTo>
                  <a:cubicBezTo>
                    <a:pt x="659323" y="661323"/>
                    <a:pt x="662534" y="651493"/>
                    <a:pt x="671776" y="654508"/>
                  </a:cubicBezTo>
                  <a:close/>
                  <a:moveTo>
                    <a:pt x="226651" y="434501"/>
                  </a:moveTo>
                  <a:cubicBezTo>
                    <a:pt x="240872" y="434304"/>
                    <a:pt x="251293" y="437582"/>
                    <a:pt x="258632" y="451409"/>
                  </a:cubicBezTo>
                  <a:cubicBezTo>
                    <a:pt x="288452" y="507050"/>
                    <a:pt x="319188" y="562232"/>
                    <a:pt x="349466" y="617610"/>
                  </a:cubicBezTo>
                  <a:cubicBezTo>
                    <a:pt x="353005" y="624033"/>
                    <a:pt x="359690" y="631504"/>
                    <a:pt x="351170" y="637730"/>
                  </a:cubicBezTo>
                  <a:cubicBezTo>
                    <a:pt x="345010" y="642252"/>
                    <a:pt x="339177" y="635240"/>
                    <a:pt x="333737" y="632159"/>
                  </a:cubicBezTo>
                  <a:cubicBezTo>
                    <a:pt x="290483" y="608107"/>
                    <a:pt x="290483" y="608042"/>
                    <a:pt x="265055" y="651886"/>
                  </a:cubicBezTo>
                  <a:cubicBezTo>
                    <a:pt x="242052" y="691405"/>
                    <a:pt x="218721" y="730726"/>
                    <a:pt x="196308" y="770573"/>
                  </a:cubicBezTo>
                  <a:cubicBezTo>
                    <a:pt x="146565" y="848233"/>
                    <a:pt x="159738" y="886507"/>
                    <a:pt x="159344" y="916588"/>
                  </a:cubicBezTo>
                  <a:cubicBezTo>
                    <a:pt x="146827" y="912263"/>
                    <a:pt x="144992" y="900532"/>
                    <a:pt x="140077" y="892012"/>
                  </a:cubicBezTo>
                  <a:cubicBezTo>
                    <a:pt x="97217" y="818742"/>
                    <a:pt x="55207" y="744882"/>
                    <a:pt x="12281" y="671612"/>
                  </a:cubicBezTo>
                  <a:cubicBezTo>
                    <a:pt x="-3644" y="644480"/>
                    <a:pt x="-4562" y="619117"/>
                    <a:pt x="12347" y="591986"/>
                  </a:cubicBezTo>
                  <a:cubicBezTo>
                    <a:pt x="30697" y="562429"/>
                    <a:pt x="46294" y="531102"/>
                    <a:pt x="64841" y="501676"/>
                  </a:cubicBezTo>
                  <a:cubicBezTo>
                    <a:pt x="75000" y="485620"/>
                    <a:pt x="72378" y="477493"/>
                    <a:pt x="55469" y="470088"/>
                  </a:cubicBezTo>
                  <a:cubicBezTo>
                    <a:pt x="40921" y="463730"/>
                    <a:pt x="27486" y="454817"/>
                    <a:pt x="15034" y="447871"/>
                  </a:cubicBezTo>
                  <a:cubicBezTo>
                    <a:pt x="15755" y="436205"/>
                    <a:pt x="21980" y="436991"/>
                    <a:pt x="27092" y="436926"/>
                  </a:cubicBezTo>
                  <a:cubicBezTo>
                    <a:pt x="93612" y="436074"/>
                    <a:pt x="160131" y="435550"/>
                    <a:pt x="226651" y="434501"/>
                  </a:cubicBezTo>
                  <a:close/>
                  <a:moveTo>
                    <a:pt x="927981" y="376112"/>
                  </a:moveTo>
                  <a:cubicBezTo>
                    <a:pt x="933871" y="377955"/>
                    <a:pt x="938475" y="383444"/>
                    <a:pt x="942899" y="393078"/>
                  </a:cubicBezTo>
                  <a:cubicBezTo>
                    <a:pt x="969244" y="450357"/>
                    <a:pt x="997818" y="506522"/>
                    <a:pt x="1023443" y="564128"/>
                  </a:cubicBezTo>
                  <a:cubicBezTo>
                    <a:pt x="1057456" y="640675"/>
                    <a:pt x="1031110" y="696447"/>
                    <a:pt x="950698" y="719712"/>
                  </a:cubicBezTo>
                  <a:cubicBezTo>
                    <a:pt x="875396" y="737669"/>
                    <a:pt x="814905" y="720695"/>
                    <a:pt x="798326" y="677245"/>
                  </a:cubicBezTo>
                  <a:cubicBezTo>
                    <a:pt x="775977" y="618589"/>
                    <a:pt x="744716" y="563276"/>
                    <a:pt x="716274" y="507046"/>
                  </a:cubicBezTo>
                  <a:cubicBezTo>
                    <a:pt x="706443" y="487647"/>
                    <a:pt x="707361" y="477161"/>
                    <a:pt x="729577" y="467069"/>
                  </a:cubicBezTo>
                  <a:cubicBezTo>
                    <a:pt x="788954" y="440068"/>
                    <a:pt x="847412" y="411035"/>
                    <a:pt x="905346" y="381019"/>
                  </a:cubicBezTo>
                  <a:cubicBezTo>
                    <a:pt x="914915" y="376071"/>
                    <a:pt x="922091" y="374269"/>
                    <a:pt x="927981" y="376112"/>
                  </a:cubicBezTo>
                  <a:close/>
                  <a:moveTo>
                    <a:pt x="379467" y="224"/>
                  </a:moveTo>
                  <a:cubicBezTo>
                    <a:pt x="408566" y="2394"/>
                    <a:pt x="436534" y="20302"/>
                    <a:pt x="461732" y="53726"/>
                  </a:cubicBezTo>
                  <a:cubicBezTo>
                    <a:pt x="505379" y="117624"/>
                    <a:pt x="511081" y="180211"/>
                    <a:pt x="476347" y="211210"/>
                  </a:cubicBezTo>
                  <a:cubicBezTo>
                    <a:pt x="429488" y="252957"/>
                    <a:pt x="388921" y="301847"/>
                    <a:pt x="346518" y="348509"/>
                  </a:cubicBezTo>
                  <a:cubicBezTo>
                    <a:pt x="331904" y="364631"/>
                    <a:pt x="321746" y="367449"/>
                    <a:pt x="304379" y="350278"/>
                  </a:cubicBezTo>
                  <a:cubicBezTo>
                    <a:pt x="257979" y="304469"/>
                    <a:pt x="210072" y="260100"/>
                    <a:pt x="161378" y="216650"/>
                  </a:cubicBezTo>
                  <a:cubicBezTo>
                    <a:pt x="145322" y="202297"/>
                    <a:pt x="144404" y="192401"/>
                    <a:pt x="159281" y="177262"/>
                  </a:cubicBezTo>
                  <a:cubicBezTo>
                    <a:pt x="203387" y="132304"/>
                    <a:pt x="245789" y="85511"/>
                    <a:pt x="290419" y="41143"/>
                  </a:cubicBezTo>
                  <a:cubicBezTo>
                    <a:pt x="320140" y="11619"/>
                    <a:pt x="350369" y="-1947"/>
                    <a:pt x="379467" y="224"/>
                  </a:cubicBezTo>
                  <a:close/>
                  <a:moveTo>
                    <a:pt x="432238" y="120"/>
                  </a:moveTo>
                  <a:cubicBezTo>
                    <a:pt x="526545" y="22795"/>
                    <a:pt x="620852" y="45406"/>
                    <a:pt x="715094" y="68081"/>
                  </a:cubicBezTo>
                  <a:cubicBezTo>
                    <a:pt x="740653" y="74242"/>
                    <a:pt x="756775" y="89839"/>
                    <a:pt x="764115" y="115399"/>
                  </a:cubicBezTo>
                  <a:cubicBezTo>
                    <a:pt x="773749" y="148954"/>
                    <a:pt x="785676" y="181919"/>
                    <a:pt x="793934" y="215801"/>
                  </a:cubicBezTo>
                  <a:cubicBezTo>
                    <a:pt x="799373" y="238083"/>
                    <a:pt x="807828" y="244571"/>
                    <a:pt x="829782" y="234806"/>
                  </a:cubicBezTo>
                  <a:cubicBezTo>
                    <a:pt x="842889" y="228973"/>
                    <a:pt x="856586" y="220912"/>
                    <a:pt x="871332" y="222223"/>
                  </a:cubicBezTo>
                  <a:cubicBezTo>
                    <a:pt x="876772" y="232840"/>
                    <a:pt x="869104" y="236444"/>
                    <a:pt x="865303" y="240573"/>
                  </a:cubicBezTo>
                  <a:cubicBezTo>
                    <a:pt x="822049" y="288088"/>
                    <a:pt x="778139" y="335077"/>
                    <a:pt x="735017" y="382722"/>
                  </a:cubicBezTo>
                  <a:cubicBezTo>
                    <a:pt x="723679" y="395239"/>
                    <a:pt x="712538" y="400548"/>
                    <a:pt x="694974" y="395698"/>
                  </a:cubicBezTo>
                  <a:cubicBezTo>
                    <a:pt x="636122" y="379315"/>
                    <a:pt x="576877" y="364438"/>
                    <a:pt x="517894" y="348709"/>
                  </a:cubicBezTo>
                  <a:cubicBezTo>
                    <a:pt x="511013" y="346874"/>
                    <a:pt x="500723" y="347332"/>
                    <a:pt x="500199" y="337633"/>
                  </a:cubicBezTo>
                  <a:cubicBezTo>
                    <a:pt x="499610" y="327147"/>
                    <a:pt x="510751" y="328392"/>
                    <a:pt x="517108" y="326033"/>
                  </a:cubicBezTo>
                  <a:cubicBezTo>
                    <a:pt x="562918" y="308863"/>
                    <a:pt x="562197" y="309255"/>
                    <a:pt x="546796" y="260300"/>
                  </a:cubicBezTo>
                  <a:cubicBezTo>
                    <a:pt x="534671" y="221830"/>
                    <a:pt x="524645" y="182770"/>
                    <a:pt x="513831" y="143907"/>
                  </a:cubicBezTo>
                  <a:cubicBezTo>
                    <a:pt x="498626" y="89512"/>
                    <a:pt x="472674" y="41670"/>
                    <a:pt x="432238" y="12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sp>
        <p:nvSpPr>
          <p:cNvPr id="58" name="ZoneTexte 57">
            <a:extLst>
              <a:ext uri="{FF2B5EF4-FFF2-40B4-BE49-F238E27FC236}">
                <a16:creationId xmlns:a16="http://schemas.microsoft.com/office/drawing/2014/main" id="{8A92F611-355D-B504-58D7-53E090D52A5B}"/>
              </a:ext>
            </a:extLst>
          </p:cNvPr>
          <p:cNvSpPr txBox="1"/>
          <p:nvPr/>
        </p:nvSpPr>
        <p:spPr>
          <a:xfrm>
            <a:off x="11685069" y="6256421"/>
            <a:ext cx="693019" cy="369332"/>
          </a:xfrm>
          <a:prstGeom prst="rect">
            <a:avLst/>
          </a:prstGeom>
          <a:noFill/>
        </p:spPr>
        <p:txBody>
          <a:bodyPr wrap="square" rtlCol="0">
            <a:spAutoFit/>
          </a:bodyPr>
          <a:lstStyle/>
          <a:p>
            <a:r>
              <a:rPr lang="fr-FR" dirty="0"/>
              <a:t>17</a:t>
            </a:r>
          </a:p>
        </p:txBody>
      </p:sp>
    </p:spTree>
    <p:extLst>
      <p:ext uri="{BB962C8B-B14F-4D97-AF65-F5344CB8AC3E}">
        <p14:creationId xmlns:p14="http://schemas.microsoft.com/office/powerpoint/2010/main" val="24471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1C6DD9-229C-4C0F-A2F3-74219341670C}"/>
              </a:ext>
            </a:extLst>
          </p:cNvPr>
          <p:cNvGraphicFramePr>
            <a:graphicFrameLocks noGrp="1"/>
          </p:cNvGraphicFramePr>
          <p:nvPr>
            <p:extLst>
              <p:ext uri="{D42A27DB-BD31-4B8C-83A1-F6EECF244321}">
                <p14:modId xmlns:p14="http://schemas.microsoft.com/office/powerpoint/2010/main" val="1221891231"/>
              </p:ext>
            </p:extLst>
          </p:nvPr>
        </p:nvGraphicFramePr>
        <p:xfrm>
          <a:off x="4148488" y="1889347"/>
          <a:ext cx="3195587" cy="3878990"/>
        </p:xfrm>
        <a:graphic>
          <a:graphicData uri="http://schemas.openxmlformats.org/drawingml/2006/table">
            <a:tbl>
              <a:tblPr firstRow="1" bandRow="1">
                <a:tableStyleId>{5940675A-B579-460E-94D1-54222C63F5DA}</a:tableStyleId>
              </a:tblPr>
              <a:tblGrid>
                <a:gridCol w="473124">
                  <a:extLst>
                    <a:ext uri="{9D8B030D-6E8A-4147-A177-3AD203B41FA5}">
                      <a16:colId xmlns:a16="http://schemas.microsoft.com/office/drawing/2014/main" val="20000"/>
                    </a:ext>
                  </a:extLst>
                </a:gridCol>
                <a:gridCol w="2219876">
                  <a:extLst>
                    <a:ext uri="{9D8B030D-6E8A-4147-A177-3AD203B41FA5}">
                      <a16:colId xmlns:a16="http://schemas.microsoft.com/office/drawing/2014/main" val="20001"/>
                    </a:ext>
                  </a:extLst>
                </a:gridCol>
                <a:gridCol w="502587">
                  <a:extLst>
                    <a:ext uri="{9D8B030D-6E8A-4147-A177-3AD203B41FA5}">
                      <a16:colId xmlns:a16="http://schemas.microsoft.com/office/drawing/2014/main" val="20002"/>
                    </a:ext>
                  </a:extLst>
                </a:gridCol>
              </a:tblGrid>
              <a:tr h="742339">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Ridge_regression</a:t>
                      </a: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35024">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36935">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Pas de relation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quadratiques entre les </a:t>
                      </a:r>
                    </a:p>
                    <a:p>
                      <a:pPr marL="0" marR="0" lvl="0" indent="0" algn="l" defTabSz="914400" rtl="0" eaLnBrk="1" fontAlgn="auto" latinLnBrk="1"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variables et </a:t>
                      </a:r>
                    </a:p>
                    <a:p>
                      <a:pPr marL="0" marR="0" lvl="0" indent="0" algn="l" defTabSz="914400" rtl="0" eaLnBrk="1" fontAlgn="auto" latinLnBrk="1"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ils ne sont pas fortement </a:t>
                      </a:r>
                    </a:p>
                    <a:p>
                      <a:pPr marL="0" marR="0" lvl="0" indent="0" algn="l" defTabSz="914400" rtl="0" eaLnBrk="1" fontAlgn="auto" latinLnBrk="1"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Corrélées.  </a:t>
                      </a: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06274">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18649">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76837">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0.26</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18649">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 name="Table 3">
            <a:extLst>
              <a:ext uri="{FF2B5EF4-FFF2-40B4-BE49-F238E27FC236}">
                <a16:creationId xmlns:a16="http://schemas.microsoft.com/office/drawing/2014/main" id="{6B4DCBB7-80C5-4E80-99CA-C4153C49300A}"/>
              </a:ext>
            </a:extLst>
          </p:cNvPr>
          <p:cNvGraphicFramePr>
            <a:graphicFrameLocks noGrp="1"/>
          </p:cNvGraphicFramePr>
          <p:nvPr>
            <p:extLst>
              <p:ext uri="{D42A27DB-BD31-4B8C-83A1-F6EECF244321}">
                <p14:modId xmlns:p14="http://schemas.microsoft.com/office/powerpoint/2010/main" val="4211174166"/>
              </p:ext>
            </p:extLst>
          </p:nvPr>
        </p:nvGraphicFramePr>
        <p:xfrm>
          <a:off x="944011" y="1889346"/>
          <a:ext cx="3040848" cy="3934705"/>
        </p:xfrm>
        <a:graphic>
          <a:graphicData uri="http://schemas.openxmlformats.org/drawingml/2006/table">
            <a:tbl>
              <a:tblPr firstRow="1" bandRow="1">
                <a:tableStyleId>{5940675A-B579-460E-94D1-54222C63F5DA}</a:tableStyleId>
              </a:tblPr>
              <a:tblGrid>
                <a:gridCol w="450215">
                  <a:extLst>
                    <a:ext uri="{9D8B030D-6E8A-4147-A177-3AD203B41FA5}">
                      <a16:colId xmlns:a16="http://schemas.microsoft.com/office/drawing/2014/main" val="20000"/>
                    </a:ext>
                  </a:extLst>
                </a:gridCol>
                <a:gridCol w="2112382">
                  <a:extLst>
                    <a:ext uri="{9D8B030D-6E8A-4147-A177-3AD203B41FA5}">
                      <a16:colId xmlns:a16="http://schemas.microsoft.com/office/drawing/2014/main" val="20001"/>
                    </a:ext>
                  </a:extLst>
                </a:gridCol>
                <a:gridCol w="478251">
                  <a:extLst>
                    <a:ext uri="{9D8B030D-6E8A-4147-A177-3AD203B41FA5}">
                      <a16:colId xmlns:a16="http://schemas.microsoft.com/office/drawing/2014/main" val="20002"/>
                    </a:ext>
                  </a:extLst>
                </a:gridCol>
              </a:tblGrid>
              <a:tr h="915923">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LinearRegression</a:t>
                      </a: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183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kern="1200" dirty="0">
                        <a:solidFill>
                          <a:schemeClr val="accent1"/>
                        </a:solidFill>
                        <a:latin typeface="+mn-lt"/>
                        <a:ea typeface="+mn-ea"/>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64037">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a:r>
                        <a:rPr lang="fr-FR" sz="1400" kern="1200" dirty="0">
                          <a:solidFill>
                            <a:schemeClr val="tx1">
                              <a:lumMod val="75000"/>
                              <a:lumOff val="25000"/>
                            </a:schemeClr>
                          </a:solidFill>
                          <a:latin typeface="+mn-lt"/>
                          <a:ea typeface="+mn-ea"/>
                          <a:cs typeface="Arial" pitchFamily="34" charset="0"/>
                        </a:rPr>
                        <a:t>Pas de relation linéaire entre les variables et l’émission de CO2. </a:t>
                      </a: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4697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9998">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4082">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r>
                        <a:rPr lang="fr-FR" sz="1400" b="1" dirty="0">
                          <a:solidFill>
                            <a:srgbClr val="C00000"/>
                          </a:solidFill>
                        </a:rPr>
                        <a:t>0.26</a:t>
                      </a:r>
                      <a:endParaRPr lang="ko-KR" altLang="en-US" sz="1300" b="1" dirty="0">
                        <a:solidFill>
                          <a:srgbClr val="C00000"/>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999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1" name="Rounded Rectangle 6">
            <a:extLst>
              <a:ext uri="{FF2B5EF4-FFF2-40B4-BE49-F238E27FC236}">
                <a16:creationId xmlns:a16="http://schemas.microsoft.com/office/drawing/2014/main" id="{11BE5070-4F99-4338-B014-41040D7DFA7C}"/>
              </a:ext>
            </a:extLst>
          </p:cNvPr>
          <p:cNvSpPr/>
          <p:nvPr/>
        </p:nvSpPr>
        <p:spPr>
          <a:xfrm>
            <a:off x="7838604" y="2154309"/>
            <a:ext cx="412575" cy="41946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2" name="Table 3">
            <a:extLst>
              <a:ext uri="{FF2B5EF4-FFF2-40B4-BE49-F238E27FC236}">
                <a16:creationId xmlns:a16="http://schemas.microsoft.com/office/drawing/2014/main" id="{1E57A24B-71DD-3539-2DE9-96D3550424CB}"/>
              </a:ext>
            </a:extLst>
          </p:cNvPr>
          <p:cNvGraphicFramePr>
            <a:graphicFrameLocks noGrp="1"/>
          </p:cNvGraphicFramePr>
          <p:nvPr>
            <p:extLst>
              <p:ext uri="{D42A27DB-BD31-4B8C-83A1-F6EECF244321}">
                <p14:modId xmlns:p14="http://schemas.microsoft.com/office/powerpoint/2010/main" val="1577473559"/>
              </p:ext>
            </p:extLst>
          </p:nvPr>
        </p:nvGraphicFramePr>
        <p:xfrm>
          <a:off x="7429241" y="1889345"/>
          <a:ext cx="3274051" cy="3879782"/>
        </p:xfrm>
        <a:graphic>
          <a:graphicData uri="http://schemas.openxmlformats.org/drawingml/2006/table">
            <a:tbl>
              <a:tblPr firstRow="1" bandRow="1">
                <a:tableStyleId>{5940675A-B579-460E-94D1-54222C63F5DA}</a:tableStyleId>
              </a:tblPr>
              <a:tblGrid>
                <a:gridCol w="484742">
                  <a:extLst>
                    <a:ext uri="{9D8B030D-6E8A-4147-A177-3AD203B41FA5}">
                      <a16:colId xmlns:a16="http://schemas.microsoft.com/office/drawing/2014/main" val="20000"/>
                    </a:ext>
                  </a:extLst>
                </a:gridCol>
                <a:gridCol w="2274381">
                  <a:extLst>
                    <a:ext uri="{9D8B030D-6E8A-4147-A177-3AD203B41FA5}">
                      <a16:colId xmlns:a16="http://schemas.microsoft.com/office/drawing/2014/main" val="20001"/>
                    </a:ext>
                  </a:extLst>
                </a:gridCol>
                <a:gridCol w="514928">
                  <a:extLst>
                    <a:ext uri="{9D8B030D-6E8A-4147-A177-3AD203B41FA5}">
                      <a16:colId xmlns:a16="http://schemas.microsoft.com/office/drawing/2014/main" val="20002"/>
                    </a:ext>
                  </a:extLst>
                </a:gridCol>
              </a:tblGrid>
              <a:tr h="74916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Lasso</a:t>
                      </a:r>
                      <a:r>
                        <a:rPr kumimoji="0" lang="fr-FR" sz="1800" b="0" i="0" u="none" strike="noStrike" kern="1200" cap="none" spc="0" normalizeH="0" baseline="0" noProof="0" dirty="0">
                          <a:ln>
                            <a:noFill/>
                          </a:ln>
                          <a:solidFill>
                            <a:srgbClr val="135873"/>
                          </a:solidFill>
                          <a:effectLst/>
                          <a:uLnTx/>
                          <a:uFillTx/>
                          <a:latin typeface="+mn-lt"/>
                          <a:ea typeface="+mn-ea"/>
                          <a:cs typeface="Arial" pitchFamily="34" charset="0"/>
                        </a:rPr>
                        <a:t> </a:t>
                      </a: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901163">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fr-FR" sz="1400" kern="1200" dirty="0">
                        <a:solidFill>
                          <a:schemeClr val="tx1">
                            <a:lumMod val="75000"/>
                            <a:lumOff val="25000"/>
                          </a:schemeClr>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4314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800"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93815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1938">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1438">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0.36</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193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9" name="TextBox 25">
            <a:extLst>
              <a:ext uri="{FF2B5EF4-FFF2-40B4-BE49-F238E27FC236}">
                <a16:creationId xmlns:a16="http://schemas.microsoft.com/office/drawing/2014/main" id="{70883932-C47C-793B-E5BC-4B69A1FEA510}"/>
              </a:ext>
            </a:extLst>
          </p:cNvPr>
          <p:cNvSpPr txBox="1"/>
          <p:nvPr/>
        </p:nvSpPr>
        <p:spPr>
          <a:xfrm>
            <a:off x="2628710" y="354138"/>
            <a:ext cx="6042190" cy="523220"/>
          </a:xfrm>
          <a:prstGeom prst="rect">
            <a:avLst/>
          </a:prstGeom>
          <a:noFill/>
        </p:spPr>
        <p:txBody>
          <a:bodyPr wrap="square" rtlCol="0">
            <a:spAutoFit/>
          </a:bodyPr>
          <a:lstStyle/>
          <a:p>
            <a:pPr algn="ctr">
              <a:defRPr/>
            </a:pPr>
            <a:r>
              <a:rPr lang="fr-FR" sz="2800" b="1" i="1" u="sng" dirty="0">
                <a:solidFill>
                  <a:srgbClr val="2CB8AE">
                    <a:lumMod val="50000"/>
                  </a:srgbClr>
                </a:solidFill>
                <a:latin typeface="Century" panose="02040604050505020304" pitchFamily="18" charset="0"/>
                <a:cs typeface="Arial" pitchFamily="34" charset="0"/>
              </a:rPr>
              <a:t>Modélisation : Régression  </a:t>
            </a:r>
          </a:p>
        </p:txBody>
      </p:sp>
      <p:sp>
        <p:nvSpPr>
          <p:cNvPr id="20" name="Rectangle 14">
            <a:extLst>
              <a:ext uri="{FF2B5EF4-FFF2-40B4-BE49-F238E27FC236}">
                <a16:creationId xmlns:a16="http://schemas.microsoft.com/office/drawing/2014/main" id="{C89E6F9B-2369-6ED2-D945-527E69DD198E}"/>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ZoneTexte 7">
            <a:extLst>
              <a:ext uri="{FF2B5EF4-FFF2-40B4-BE49-F238E27FC236}">
                <a16:creationId xmlns:a16="http://schemas.microsoft.com/office/drawing/2014/main" id="{87EBB765-BD83-462D-F41E-5FB44058FF43}"/>
              </a:ext>
            </a:extLst>
          </p:cNvPr>
          <p:cNvSpPr txBox="1"/>
          <p:nvPr/>
        </p:nvSpPr>
        <p:spPr>
          <a:xfrm>
            <a:off x="11685069" y="6256421"/>
            <a:ext cx="693019" cy="369332"/>
          </a:xfrm>
          <a:prstGeom prst="rect">
            <a:avLst/>
          </a:prstGeom>
          <a:noFill/>
        </p:spPr>
        <p:txBody>
          <a:bodyPr wrap="square" rtlCol="0">
            <a:spAutoFit/>
          </a:bodyPr>
          <a:lstStyle/>
          <a:p>
            <a:r>
              <a:rPr lang="fr-FR" dirty="0"/>
              <a:t>18</a:t>
            </a:r>
          </a:p>
        </p:txBody>
      </p:sp>
    </p:spTree>
    <p:extLst>
      <p:ext uri="{BB962C8B-B14F-4D97-AF65-F5344CB8AC3E}">
        <p14:creationId xmlns:p14="http://schemas.microsoft.com/office/powerpoint/2010/main" val="318365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1C6DD9-229C-4C0F-A2F3-74219341670C}"/>
              </a:ext>
            </a:extLst>
          </p:cNvPr>
          <p:cNvGraphicFramePr>
            <a:graphicFrameLocks noGrp="1"/>
          </p:cNvGraphicFramePr>
          <p:nvPr>
            <p:extLst>
              <p:ext uri="{D42A27DB-BD31-4B8C-83A1-F6EECF244321}">
                <p14:modId xmlns:p14="http://schemas.microsoft.com/office/powerpoint/2010/main" val="3891845213"/>
              </p:ext>
            </p:extLst>
          </p:nvPr>
        </p:nvGraphicFramePr>
        <p:xfrm>
          <a:off x="4235254" y="1889344"/>
          <a:ext cx="2943593" cy="3890084"/>
        </p:xfrm>
        <a:graphic>
          <a:graphicData uri="http://schemas.openxmlformats.org/drawingml/2006/table">
            <a:tbl>
              <a:tblPr firstRow="1" bandRow="1">
                <a:tableStyleId>{5940675A-B579-460E-94D1-54222C63F5DA}</a:tableStyleId>
              </a:tblPr>
              <a:tblGrid>
                <a:gridCol w="435815">
                  <a:extLst>
                    <a:ext uri="{9D8B030D-6E8A-4147-A177-3AD203B41FA5}">
                      <a16:colId xmlns:a16="http://schemas.microsoft.com/office/drawing/2014/main" val="20000"/>
                    </a:ext>
                  </a:extLst>
                </a:gridCol>
                <a:gridCol w="2044823">
                  <a:extLst>
                    <a:ext uri="{9D8B030D-6E8A-4147-A177-3AD203B41FA5}">
                      <a16:colId xmlns:a16="http://schemas.microsoft.com/office/drawing/2014/main" val="20001"/>
                    </a:ext>
                  </a:extLst>
                </a:gridCol>
                <a:gridCol w="462955">
                  <a:extLst>
                    <a:ext uri="{9D8B030D-6E8A-4147-A177-3AD203B41FA5}">
                      <a16:colId xmlns:a16="http://schemas.microsoft.com/office/drawing/2014/main" val="20002"/>
                    </a:ext>
                  </a:extLst>
                </a:gridCol>
              </a:tblGrid>
              <a:tr h="84036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Stochastic</a:t>
                      </a: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 Gradient </a:t>
                      </a: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Descent</a:t>
                      </a: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14267">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09261">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52358">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5698">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0.50</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 name="Table 3">
            <a:extLst>
              <a:ext uri="{FF2B5EF4-FFF2-40B4-BE49-F238E27FC236}">
                <a16:creationId xmlns:a16="http://schemas.microsoft.com/office/drawing/2014/main" id="{6B4DCBB7-80C5-4E80-99CA-C4153C49300A}"/>
              </a:ext>
            </a:extLst>
          </p:cNvPr>
          <p:cNvGraphicFramePr>
            <a:graphicFrameLocks noGrp="1"/>
          </p:cNvGraphicFramePr>
          <p:nvPr>
            <p:extLst>
              <p:ext uri="{D42A27DB-BD31-4B8C-83A1-F6EECF244321}">
                <p14:modId xmlns:p14="http://schemas.microsoft.com/office/powerpoint/2010/main" val="3128276028"/>
              </p:ext>
            </p:extLst>
          </p:nvPr>
        </p:nvGraphicFramePr>
        <p:xfrm>
          <a:off x="944011" y="1889346"/>
          <a:ext cx="3040848" cy="3927510"/>
        </p:xfrm>
        <a:graphic>
          <a:graphicData uri="http://schemas.openxmlformats.org/drawingml/2006/table">
            <a:tbl>
              <a:tblPr firstRow="1" bandRow="1">
                <a:tableStyleId>{5940675A-B579-460E-94D1-54222C63F5DA}</a:tableStyleId>
              </a:tblPr>
              <a:tblGrid>
                <a:gridCol w="450215">
                  <a:extLst>
                    <a:ext uri="{9D8B030D-6E8A-4147-A177-3AD203B41FA5}">
                      <a16:colId xmlns:a16="http://schemas.microsoft.com/office/drawing/2014/main" val="20000"/>
                    </a:ext>
                  </a:extLst>
                </a:gridCol>
                <a:gridCol w="2112382">
                  <a:extLst>
                    <a:ext uri="{9D8B030D-6E8A-4147-A177-3AD203B41FA5}">
                      <a16:colId xmlns:a16="http://schemas.microsoft.com/office/drawing/2014/main" val="20001"/>
                    </a:ext>
                  </a:extLst>
                </a:gridCol>
                <a:gridCol w="478251">
                  <a:extLst>
                    <a:ext uri="{9D8B030D-6E8A-4147-A177-3AD203B41FA5}">
                      <a16:colId xmlns:a16="http://schemas.microsoft.com/office/drawing/2014/main" val="20002"/>
                    </a:ext>
                  </a:extLst>
                </a:gridCol>
              </a:tblGrid>
              <a:tr h="80950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SVR</a:t>
                      </a: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4584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kern="1200" dirty="0">
                        <a:solidFill>
                          <a:schemeClr val="accent1"/>
                        </a:solidFill>
                        <a:latin typeface="+mn-lt"/>
                        <a:ea typeface="+mn-ea"/>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97653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Les données ne sont pas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linéairement séparables. </a:t>
                      </a:r>
                    </a:p>
                    <a:p>
                      <a:pPr algn="ctr"/>
                      <a:endParaRPr lang="fr-FR" b="1" i="0" dirty="0">
                        <a:solidFill>
                          <a:srgbClr val="000000"/>
                        </a:solidFill>
                        <a:effectLst/>
                        <a:latin typeface="Helvetica Neue"/>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13713">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5708">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4105">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0.38</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570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1" name="Rounded Rectangle 6">
            <a:extLst>
              <a:ext uri="{FF2B5EF4-FFF2-40B4-BE49-F238E27FC236}">
                <a16:creationId xmlns:a16="http://schemas.microsoft.com/office/drawing/2014/main" id="{11BE5070-4F99-4338-B014-41040D7DFA7C}"/>
              </a:ext>
            </a:extLst>
          </p:cNvPr>
          <p:cNvSpPr/>
          <p:nvPr/>
        </p:nvSpPr>
        <p:spPr>
          <a:xfrm>
            <a:off x="7838604" y="2154309"/>
            <a:ext cx="412575" cy="41946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2" name="Table 3">
            <a:extLst>
              <a:ext uri="{FF2B5EF4-FFF2-40B4-BE49-F238E27FC236}">
                <a16:creationId xmlns:a16="http://schemas.microsoft.com/office/drawing/2014/main" id="{1E57A24B-71DD-3539-2DE9-96D3550424CB}"/>
              </a:ext>
            </a:extLst>
          </p:cNvPr>
          <p:cNvGraphicFramePr>
            <a:graphicFrameLocks noGrp="1"/>
          </p:cNvGraphicFramePr>
          <p:nvPr>
            <p:extLst>
              <p:ext uri="{D42A27DB-BD31-4B8C-83A1-F6EECF244321}">
                <p14:modId xmlns:p14="http://schemas.microsoft.com/office/powerpoint/2010/main" val="3223967463"/>
              </p:ext>
            </p:extLst>
          </p:nvPr>
        </p:nvGraphicFramePr>
        <p:xfrm>
          <a:off x="7429242" y="1889349"/>
          <a:ext cx="3040848" cy="3889002"/>
        </p:xfrm>
        <a:graphic>
          <a:graphicData uri="http://schemas.openxmlformats.org/drawingml/2006/table">
            <a:tbl>
              <a:tblPr firstRow="1" bandRow="1">
                <a:tableStyleId>{5940675A-B579-460E-94D1-54222C63F5DA}</a:tableStyleId>
              </a:tblPr>
              <a:tblGrid>
                <a:gridCol w="450215">
                  <a:extLst>
                    <a:ext uri="{9D8B030D-6E8A-4147-A177-3AD203B41FA5}">
                      <a16:colId xmlns:a16="http://schemas.microsoft.com/office/drawing/2014/main" val="20000"/>
                    </a:ext>
                  </a:extLst>
                </a:gridCol>
                <a:gridCol w="2112382">
                  <a:extLst>
                    <a:ext uri="{9D8B030D-6E8A-4147-A177-3AD203B41FA5}">
                      <a16:colId xmlns:a16="http://schemas.microsoft.com/office/drawing/2014/main" val="20001"/>
                    </a:ext>
                  </a:extLst>
                </a:gridCol>
                <a:gridCol w="478251">
                  <a:extLst>
                    <a:ext uri="{9D8B030D-6E8A-4147-A177-3AD203B41FA5}">
                      <a16:colId xmlns:a16="http://schemas.microsoft.com/office/drawing/2014/main" val="20002"/>
                    </a:ext>
                  </a:extLst>
                </a:gridCol>
              </a:tblGrid>
              <a:tr h="465249">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DecisionTree</a:t>
                      </a: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 </a:t>
                      </a: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845617">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tx1">
                            <a:lumMod val="75000"/>
                            <a:lumOff val="25000"/>
                          </a:schemeClr>
                        </a:solidFill>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tx1">
                            <a:lumMod val="75000"/>
                            <a:lumOff val="25000"/>
                          </a:schemeClr>
                        </a:solidFill>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kern="1200" dirty="0">
                        <a:solidFill>
                          <a:schemeClr val="tx1">
                            <a:lumMod val="75000"/>
                            <a:lumOff val="25000"/>
                          </a:schemeClr>
                        </a:solidFill>
                        <a:latin typeface="+mn-lt"/>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tx1">
                              <a:lumMod val="75000"/>
                              <a:lumOff val="25000"/>
                            </a:schemeClr>
                          </a:solidFill>
                          <a:latin typeface="+mn-lt"/>
                          <a:ea typeface="+mn-ea"/>
                          <a:cs typeface="Arial" pitchFamily="34" charset="0"/>
                        </a:rPr>
                        <a:t>La partition récursive afin de deviser les données d’apprentissage en segments  a donné un très mauvais score. </a:t>
                      </a: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2439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800"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9566">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11712">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68053">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0.34</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1171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3" name="Rectangle 14">
            <a:extLst>
              <a:ext uri="{FF2B5EF4-FFF2-40B4-BE49-F238E27FC236}">
                <a16:creationId xmlns:a16="http://schemas.microsoft.com/office/drawing/2014/main" id="{C223DAFA-EE89-1C35-FEE1-96B2B4F798A9}"/>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ectangle 14">
            <a:extLst>
              <a:ext uri="{FF2B5EF4-FFF2-40B4-BE49-F238E27FC236}">
                <a16:creationId xmlns:a16="http://schemas.microsoft.com/office/drawing/2014/main" id="{F836AABD-BA85-AEF1-7277-C731AFC41DE1}"/>
              </a:ext>
            </a:extLst>
          </p:cNvPr>
          <p:cNvSpPr/>
          <p:nvPr/>
        </p:nvSpPr>
        <p:spPr>
          <a:xfrm>
            <a:off x="451854" y="102348"/>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ZoneTexte 7">
            <a:extLst>
              <a:ext uri="{FF2B5EF4-FFF2-40B4-BE49-F238E27FC236}">
                <a16:creationId xmlns:a16="http://schemas.microsoft.com/office/drawing/2014/main" id="{6715790F-4C9B-F53B-9F1B-3AA6FA9FFA95}"/>
              </a:ext>
            </a:extLst>
          </p:cNvPr>
          <p:cNvSpPr txBox="1"/>
          <p:nvPr/>
        </p:nvSpPr>
        <p:spPr>
          <a:xfrm>
            <a:off x="11685069" y="6256421"/>
            <a:ext cx="693019" cy="369332"/>
          </a:xfrm>
          <a:prstGeom prst="rect">
            <a:avLst/>
          </a:prstGeom>
          <a:noFill/>
        </p:spPr>
        <p:txBody>
          <a:bodyPr wrap="square" rtlCol="0">
            <a:spAutoFit/>
          </a:bodyPr>
          <a:lstStyle/>
          <a:p>
            <a:r>
              <a:rPr lang="fr-FR" dirty="0"/>
              <a:t>19</a:t>
            </a:r>
          </a:p>
        </p:txBody>
      </p:sp>
    </p:spTree>
    <p:extLst>
      <p:ext uri="{BB962C8B-B14F-4D97-AF65-F5344CB8AC3E}">
        <p14:creationId xmlns:p14="http://schemas.microsoft.com/office/powerpoint/2010/main" val="35058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56081" y="987237"/>
            <a:ext cx="2719767" cy="150810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3200" b="1" u="sng" spc="700" dirty="0">
                <a:solidFill>
                  <a:srgbClr val="346059">
                    <a:lumMod val="75000"/>
                  </a:srgbClr>
                </a:solidFill>
                <a:latin typeface="Century Gothic" panose="020F0302020204030204"/>
              </a:rPr>
              <a:t>Table des </a:t>
            </a:r>
            <a:r>
              <a:rPr lang="fr-FR" sz="2800" b="1" u="sng" spc="700" noProof="1">
                <a:solidFill>
                  <a:srgbClr val="346059">
                    <a:lumMod val="75000"/>
                  </a:srgbClr>
                </a:solidFill>
                <a:latin typeface="Century Gothic" panose="020F0302020204030204"/>
              </a:rPr>
              <a:t>matières</a:t>
            </a:r>
            <a:endParaRPr kumimoji="0" lang="fr-FR" sz="1050" b="1" i="0" u="sng" strike="noStrike" kern="1200" cap="none" spc="700" normalizeH="0" baseline="0" noProof="1">
              <a:ln>
                <a:noFill/>
              </a:ln>
              <a:solidFill>
                <a:srgbClr val="346059">
                  <a:lumMod val="75000"/>
                </a:srgbClr>
              </a:solidFill>
              <a:effectLst/>
              <a:uLnTx/>
              <a:uFillTx/>
              <a:latin typeface="Century Gothic" panose="020F0302020204030204"/>
              <a:ea typeface="+mn-ea"/>
              <a:cs typeface="+mn-cs"/>
            </a:endParaRPr>
          </a:p>
        </p:txBody>
      </p:sp>
      <p:sp>
        <p:nvSpPr>
          <p:cNvPr id="30" name="Rectangle: Rounded Corners 29">
            <a:extLst>
              <a:ext uri="{FF2B5EF4-FFF2-40B4-BE49-F238E27FC236}">
                <a16:creationId xmlns:a16="http://schemas.microsoft.com/office/drawing/2014/main" id="{BE22EBB6-FF88-457D-B408-0284859D3A63}"/>
              </a:ext>
            </a:extLst>
          </p:cNvPr>
          <p:cNvSpPr/>
          <p:nvPr/>
        </p:nvSpPr>
        <p:spPr>
          <a:xfrm>
            <a:off x="4293499" y="987237"/>
            <a:ext cx="570852" cy="570850"/>
          </a:xfrm>
          <a:prstGeom prst="roundRect">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7" name="Rectangle: Rounded Corners 6">
            <a:extLst>
              <a:ext uri="{FF2B5EF4-FFF2-40B4-BE49-F238E27FC236}">
                <a16:creationId xmlns:a16="http://schemas.microsoft.com/office/drawing/2014/main" id="{B26F1DD0-EF7B-47BB-9E5C-9112D7EC2374}"/>
              </a:ext>
            </a:extLst>
          </p:cNvPr>
          <p:cNvSpPr/>
          <p:nvPr/>
        </p:nvSpPr>
        <p:spPr>
          <a:xfrm>
            <a:off x="4251185" y="936856"/>
            <a:ext cx="570852" cy="570850"/>
          </a:xfrm>
          <a:prstGeom prst="round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8" name="TextBox 7">
            <a:extLst>
              <a:ext uri="{FF2B5EF4-FFF2-40B4-BE49-F238E27FC236}">
                <a16:creationId xmlns:a16="http://schemas.microsoft.com/office/drawing/2014/main" id="{6D4290EE-EE9F-4821-8596-6C0EE95B5EA8}"/>
              </a:ext>
            </a:extLst>
          </p:cNvPr>
          <p:cNvSpPr txBox="1"/>
          <p:nvPr/>
        </p:nvSpPr>
        <p:spPr>
          <a:xfrm>
            <a:off x="5014904" y="806782"/>
            <a:ext cx="2411120" cy="830997"/>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ko-KR" sz="2000" b="1" i="0" u="none" strike="noStrike" kern="1200" cap="none" spc="0" normalizeH="0" baseline="0" dirty="0">
                <a:ln>
                  <a:noFill/>
                </a:ln>
                <a:solidFill>
                  <a:prstClr val="white"/>
                </a:solidFill>
                <a:effectLst/>
                <a:uLnTx/>
                <a:uFillTx/>
                <a:latin typeface="Arial"/>
                <a:cs typeface="Arial" pitchFamily="34" charset="0"/>
              </a:rPr>
              <a:t>Présentation</a:t>
            </a:r>
            <a:r>
              <a:rPr kumimoji="0" lang="en-US" altLang="ko-KR" sz="2400" b="1" i="0" u="none" strike="noStrike" kern="1200" cap="none" spc="0" normalizeH="0" baseline="0" noProof="0" dirty="0">
                <a:ln>
                  <a:noFill/>
                </a:ln>
                <a:solidFill>
                  <a:prstClr val="white"/>
                </a:solidFill>
                <a:effectLst/>
                <a:uLnTx/>
                <a:uFillTx/>
                <a:latin typeface="Arial"/>
                <a:cs typeface="Arial" pitchFamily="34" charset="0"/>
              </a:rPr>
              <a:t> du </a:t>
            </a:r>
            <a:r>
              <a:rPr kumimoji="0" lang="fr-FR" altLang="ko-KR" sz="2400" b="1" i="0" u="none" strike="noStrike" kern="1200" cap="none" spc="0" normalizeH="0" baseline="0" dirty="0">
                <a:ln>
                  <a:noFill/>
                </a:ln>
                <a:solidFill>
                  <a:prstClr val="white"/>
                </a:solidFill>
                <a:effectLst/>
                <a:uLnTx/>
                <a:uFillTx/>
                <a:latin typeface="Arial"/>
                <a:cs typeface="Arial" pitchFamily="34" charset="0"/>
              </a:rPr>
              <a:t>sujet</a:t>
            </a:r>
            <a:r>
              <a:rPr kumimoji="0" lang="en-US" altLang="ko-KR" sz="2400" b="1" i="0" u="none" strike="noStrike" kern="1200" cap="none" spc="0" normalizeH="0" baseline="0" noProof="0" dirty="0">
                <a:ln>
                  <a:noFill/>
                </a:ln>
                <a:solidFill>
                  <a:prstClr val="white"/>
                </a:solidFill>
                <a:effectLst/>
                <a:uLnTx/>
                <a:uFillTx/>
                <a:latin typeface="Arial"/>
                <a:cs typeface="Arial" pitchFamily="34" charset="0"/>
              </a:rPr>
              <a:t> </a:t>
            </a:r>
          </a:p>
        </p:txBody>
      </p:sp>
      <p:sp>
        <p:nvSpPr>
          <p:cNvPr id="10" name="TextBox 9">
            <a:extLst>
              <a:ext uri="{FF2B5EF4-FFF2-40B4-BE49-F238E27FC236}">
                <a16:creationId xmlns:a16="http://schemas.microsoft.com/office/drawing/2014/main" id="{85268A1F-0D6E-4861-BBA0-25C088D586E0}"/>
              </a:ext>
            </a:extLst>
          </p:cNvPr>
          <p:cNvSpPr txBox="1"/>
          <p:nvPr/>
        </p:nvSpPr>
        <p:spPr>
          <a:xfrm>
            <a:off x="4251185" y="991449"/>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82C650"/>
                </a:solidFill>
                <a:effectLst/>
                <a:uLnTx/>
                <a:uFillTx/>
                <a:latin typeface="Arial"/>
                <a:cs typeface="Arial" pitchFamily="34" charset="0"/>
              </a:rPr>
              <a:t>01</a:t>
            </a:r>
            <a:endParaRPr kumimoji="0" lang="ko-KR" altLang="en-US" sz="2400" b="1" i="0" u="none" strike="noStrike" kern="1200" cap="none" spc="0" normalizeH="0" baseline="0" noProof="0" dirty="0">
              <a:ln>
                <a:noFill/>
              </a:ln>
              <a:solidFill>
                <a:srgbClr val="82C650"/>
              </a:solidFill>
              <a:effectLst/>
              <a:uLnTx/>
              <a:uFillTx/>
              <a:latin typeface="Arial"/>
              <a:cs typeface="Arial" pitchFamily="34" charset="0"/>
            </a:endParaRPr>
          </a:p>
        </p:txBody>
      </p:sp>
      <p:sp>
        <p:nvSpPr>
          <p:cNvPr id="31" name="Rectangle: Rounded Corners 30">
            <a:extLst>
              <a:ext uri="{FF2B5EF4-FFF2-40B4-BE49-F238E27FC236}">
                <a16:creationId xmlns:a16="http://schemas.microsoft.com/office/drawing/2014/main" id="{63509D39-5EAA-4880-9C0A-F168ACAF6598}"/>
              </a:ext>
            </a:extLst>
          </p:cNvPr>
          <p:cNvSpPr/>
          <p:nvPr/>
        </p:nvSpPr>
        <p:spPr>
          <a:xfrm>
            <a:off x="8333630" y="987237"/>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12" name="Rectangle: Rounded Corners 11">
            <a:extLst>
              <a:ext uri="{FF2B5EF4-FFF2-40B4-BE49-F238E27FC236}">
                <a16:creationId xmlns:a16="http://schemas.microsoft.com/office/drawing/2014/main" id="{C4128BDC-0AD6-4529-BF79-AFB8C09ED33F}"/>
              </a:ext>
            </a:extLst>
          </p:cNvPr>
          <p:cNvSpPr/>
          <p:nvPr/>
        </p:nvSpPr>
        <p:spPr>
          <a:xfrm>
            <a:off x="8291316" y="936856"/>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13" name="TextBox 12">
            <a:extLst>
              <a:ext uri="{FF2B5EF4-FFF2-40B4-BE49-F238E27FC236}">
                <a16:creationId xmlns:a16="http://schemas.microsoft.com/office/drawing/2014/main" id="{0890F30C-9A33-412D-840D-73E6E804565E}"/>
              </a:ext>
            </a:extLst>
          </p:cNvPr>
          <p:cNvSpPr txBox="1"/>
          <p:nvPr/>
        </p:nvSpPr>
        <p:spPr>
          <a:xfrm>
            <a:off x="9230057" y="877364"/>
            <a:ext cx="2132373" cy="707886"/>
          </a:xfrm>
          <a:prstGeom prst="rect">
            <a:avLst/>
          </a:prstGeom>
          <a:noFill/>
        </p:spPr>
        <p:txBody>
          <a:bodyPr wrap="square" lIns="108000" rIns="108000" rtlCol="0">
            <a:spAutoFit/>
          </a:bodyPr>
          <a:lstStyle/>
          <a:p>
            <a:pPr>
              <a:defRPr/>
            </a:pPr>
            <a:r>
              <a:rPr lang="en-US" altLang="ko-KR" sz="2000" b="1" dirty="0">
                <a:solidFill>
                  <a:prstClr val="white"/>
                </a:solidFill>
                <a:latin typeface="Arial"/>
                <a:cs typeface="Arial" pitchFamily="34" charset="0"/>
              </a:rPr>
              <a:t>Analyses </a:t>
            </a:r>
            <a:r>
              <a:rPr lang="fr-FR" altLang="ko-KR" sz="2000" b="1" dirty="0">
                <a:solidFill>
                  <a:prstClr val="white"/>
                </a:solidFill>
                <a:latin typeface="Arial"/>
                <a:cs typeface="Arial" pitchFamily="34" charset="0"/>
              </a:rPr>
              <a:t>exploratoires</a:t>
            </a:r>
            <a:r>
              <a:rPr lang="en-US" altLang="ko-KR" sz="2000" b="1" dirty="0">
                <a:solidFill>
                  <a:prstClr val="white"/>
                </a:solidFill>
                <a:latin typeface="Arial"/>
                <a:cs typeface="Arial" pitchFamily="34" charset="0"/>
              </a:rPr>
              <a:t>  </a:t>
            </a:r>
            <a:endParaRPr lang="ko-KR" altLang="en-US" sz="2000" b="1" dirty="0">
              <a:solidFill>
                <a:prstClr val="white"/>
              </a:solidFill>
              <a:latin typeface="Arial"/>
              <a:cs typeface="Arial" pitchFamily="34" charset="0"/>
            </a:endParaRPr>
          </a:p>
        </p:txBody>
      </p:sp>
      <p:sp>
        <p:nvSpPr>
          <p:cNvPr id="15" name="TextBox 14">
            <a:extLst>
              <a:ext uri="{FF2B5EF4-FFF2-40B4-BE49-F238E27FC236}">
                <a16:creationId xmlns:a16="http://schemas.microsoft.com/office/drawing/2014/main" id="{B0A040EB-DDAE-4BED-9BB7-1629C05B40DD}"/>
              </a:ext>
            </a:extLst>
          </p:cNvPr>
          <p:cNvSpPr txBox="1"/>
          <p:nvPr/>
        </p:nvSpPr>
        <p:spPr>
          <a:xfrm>
            <a:off x="8291316" y="991449"/>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5CBE7A"/>
                </a:solidFill>
                <a:effectLst/>
                <a:uLnTx/>
                <a:uFillTx/>
                <a:latin typeface="Arial"/>
                <a:cs typeface="Arial" pitchFamily="34" charset="0"/>
              </a:rPr>
              <a:t>02</a:t>
            </a:r>
            <a:endParaRPr kumimoji="0" lang="ko-KR" altLang="en-US" sz="2400" b="1" i="0" u="none" strike="noStrike" kern="1200" cap="none" spc="0" normalizeH="0" baseline="0" noProof="0" dirty="0">
              <a:ln>
                <a:noFill/>
              </a:ln>
              <a:solidFill>
                <a:srgbClr val="5CBE7A"/>
              </a:solidFill>
              <a:effectLst/>
              <a:uLnTx/>
              <a:uFillTx/>
              <a:latin typeface="Arial"/>
              <a:cs typeface="Arial" pitchFamily="34" charset="0"/>
            </a:endParaRPr>
          </a:p>
        </p:txBody>
      </p:sp>
      <p:sp>
        <p:nvSpPr>
          <p:cNvPr id="32" name="Rectangle: Rounded Corners 31">
            <a:extLst>
              <a:ext uri="{FF2B5EF4-FFF2-40B4-BE49-F238E27FC236}">
                <a16:creationId xmlns:a16="http://schemas.microsoft.com/office/drawing/2014/main" id="{66512CEF-0999-46DF-B8D3-7AFB3145A824}"/>
              </a:ext>
            </a:extLst>
          </p:cNvPr>
          <p:cNvSpPr/>
          <p:nvPr/>
        </p:nvSpPr>
        <p:spPr>
          <a:xfrm>
            <a:off x="4293499" y="3860509"/>
            <a:ext cx="570852" cy="570850"/>
          </a:xfrm>
          <a:prstGeom prst="roundRect">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17" name="Rectangle: Rounded Corners 16">
            <a:extLst>
              <a:ext uri="{FF2B5EF4-FFF2-40B4-BE49-F238E27FC236}">
                <a16:creationId xmlns:a16="http://schemas.microsoft.com/office/drawing/2014/main" id="{B3EC73FA-7863-4915-8D9E-890464113631}"/>
              </a:ext>
            </a:extLst>
          </p:cNvPr>
          <p:cNvSpPr/>
          <p:nvPr/>
        </p:nvSpPr>
        <p:spPr>
          <a:xfrm>
            <a:off x="4251185" y="3810128"/>
            <a:ext cx="570852" cy="570850"/>
          </a:xfrm>
          <a:prstGeom prst="round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18" name="TextBox 17">
            <a:extLst>
              <a:ext uri="{FF2B5EF4-FFF2-40B4-BE49-F238E27FC236}">
                <a16:creationId xmlns:a16="http://schemas.microsoft.com/office/drawing/2014/main" id="{AF1F0F9C-8971-4489-9DF9-4841F31A2BFB}"/>
              </a:ext>
            </a:extLst>
          </p:cNvPr>
          <p:cNvSpPr txBox="1"/>
          <p:nvPr/>
        </p:nvSpPr>
        <p:spPr>
          <a:xfrm>
            <a:off x="5099178" y="3746489"/>
            <a:ext cx="2411120" cy="707886"/>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ko-KR" sz="2000" b="1" i="0" u="none" strike="noStrike" kern="1200" cap="none" spc="0" normalizeH="0" baseline="0" dirty="0">
                <a:ln>
                  <a:noFill/>
                </a:ln>
                <a:solidFill>
                  <a:prstClr val="white"/>
                </a:solidFill>
                <a:effectLst/>
                <a:uLnTx/>
                <a:uFillTx/>
                <a:latin typeface="Arial"/>
                <a:cs typeface="Arial" pitchFamily="34" charset="0"/>
              </a:rPr>
              <a:t>Modèles de prédiction </a:t>
            </a:r>
          </a:p>
        </p:txBody>
      </p:sp>
      <p:sp>
        <p:nvSpPr>
          <p:cNvPr id="20" name="TextBox 19">
            <a:extLst>
              <a:ext uri="{FF2B5EF4-FFF2-40B4-BE49-F238E27FC236}">
                <a16:creationId xmlns:a16="http://schemas.microsoft.com/office/drawing/2014/main" id="{28ADA0D4-1E75-40A9-A54D-CFBF513F0CFA}"/>
              </a:ext>
            </a:extLst>
          </p:cNvPr>
          <p:cNvSpPr txBox="1"/>
          <p:nvPr/>
        </p:nvSpPr>
        <p:spPr>
          <a:xfrm>
            <a:off x="4251185" y="3864721"/>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2CB8AE"/>
                </a:solidFill>
                <a:effectLst/>
                <a:uLnTx/>
                <a:uFillTx/>
                <a:latin typeface="Arial"/>
                <a:cs typeface="Arial" pitchFamily="34" charset="0"/>
              </a:rPr>
              <a:t>03</a:t>
            </a:r>
            <a:endParaRPr kumimoji="0" lang="ko-KR" altLang="en-US" sz="2400" b="1" i="0" u="none" strike="noStrike" kern="1200" cap="none" spc="0" normalizeH="0" baseline="0" noProof="0" dirty="0">
              <a:ln>
                <a:noFill/>
              </a:ln>
              <a:solidFill>
                <a:srgbClr val="2CB8AE"/>
              </a:solidFill>
              <a:effectLst/>
              <a:uLnTx/>
              <a:uFillTx/>
              <a:latin typeface="Arial"/>
              <a:cs typeface="Arial" pitchFamily="34" charset="0"/>
            </a:endParaRPr>
          </a:p>
        </p:txBody>
      </p:sp>
      <p:sp>
        <p:nvSpPr>
          <p:cNvPr id="33" name="Rectangle: Rounded Corners 32">
            <a:extLst>
              <a:ext uri="{FF2B5EF4-FFF2-40B4-BE49-F238E27FC236}">
                <a16:creationId xmlns:a16="http://schemas.microsoft.com/office/drawing/2014/main" id="{9AAC2512-86D2-4270-8173-5CC5EC7CA613}"/>
              </a:ext>
            </a:extLst>
          </p:cNvPr>
          <p:cNvSpPr/>
          <p:nvPr/>
        </p:nvSpPr>
        <p:spPr>
          <a:xfrm>
            <a:off x="8333630" y="3860509"/>
            <a:ext cx="570852" cy="570850"/>
          </a:xfrm>
          <a:prstGeom prst="roundRect">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22" name="Rectangle: Rounded Corners 21">
            <a:extLst>
              <a:ext uri="{FF2B5EF4-FFF2-40B4-BE49-F238E27FC236}">
                <a16:creationId xmlns:a16="http://schemas.microsoft.com/office/drawing/2014/main" id="{962F9C9B-8EAE-4B7A-A3EB-7C4C68DA5714}"/>
              </a:ext>
            </a:extLst>
          </p:cNvPr>
          <p:cNvSpPr/>
          <p:nvPr/>
        </p:nvSpPr>
        <p:spPr>
          <a:xfrm>
            <a:off x="8291316" y="3810128"/>
            <a:ext cx="570852" cy="570850"/>
          </a:xfrm>
          <a:prstGeom prst="round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cs typeface="+mn-cs"/>
            </a:endParaRPr>
          </a:p>
        </p:txBody>
      </p:sp>
      <p:sp>
        <p:nvSpPr>
          <p:cNvPr id="23" name="TextBox 22">
            <a:extLst>
              <a:ext uri="{FF2B5EF4-FFF2-40B4-BE49-F238E27FC236}">
                <a16:creationId xmlns:a16="http://schemas.microsoft.com/office/drawing/2014/main" id="{AAF31C9D-AF48-4B1F-AF06-124CD09386DA}"/>
              </a:ext>
            </a:extLst>
          </p:cNvPr>
          <p:cNvSpPr txBox="1"/>
          <p:nvPr/>
        </p:nvSpPr>
        <p:spPr>
          <a:xfrm>
            <a:off x="9090684" y="3864721"/>
            <a:ext cx="2411120" cy="400110"/>
          </a:xfrm>
          <a:prstGeom prst="rect">
            <a:avLst/>
          </a:prstGeom>
          <a:noFill/>
        </p:spPr>
        <p:txBody>
          <a:bodyPr wrap="square" lIns="108000" rIns="108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ko-KR" sz="2000" b="1" i="0" u="none" strike="noStrike" kern="1200" cap="none" spc="0" normalizeH="0" baseline="0" noProof="0" dirty="0">
                <a:ln>
                  <a:noFill/>
                </a:ln>
                <a:solidFill>
                  <a:prstClr val="white"/>
                </a:solidFill>
                <a:effectLst/>
                <a:uLnTx/>
                <a:uFillTx/>
                <a:latin typeface="Arial"/>
                <a:cs typeface="Arial" pitchFamily="34" charset="0"/>
              </a:rPr>
              <a:t>Conclusion </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25" name="TextBox 24">
            <a:extLst>
              <a:ext uri="{FF2B5EF4-FFF2-40B4-BE49-F238E27FC236}">
                <a16:creationId xmlns:a16="http://schemas.microsoft.com/office/drawing/2014/main" id="{32548201-10EB-4259-8812-D7B4D54206E5}"/>
              </a:ext>
            </a:extLst>
          </p:cNvPr>
          <p:cNvSpPr txBox="1"/>
          <p:nvPr/>
        </p:nvSpPr>
        <p:spPr>
          <a:xfrm>
            <a:off x="8291316" y="3864721"/>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24A8C2"/>
                </a:solidFill>
                <a:effectLst/>
                <a:uLnTx/>
                <a:uFillTx/>
                <a:latin typeface="Arial"/>
                <a:cs typeface="Arial" pitchFamily="34" charset="0"/>
              </a:rPr>
              <a:t>04</a:t>
            </a:r>
            <a:endParaRPr kumimoji="0" lang="ko-KR" altLang="en-US" sz="2400" b="1" i="0" u="none" strike="noStrike" kern="1200" cap="none" spc="0" normalizeH="0" baseline="0" noProof="0" dirty="0">
              <a:ln>
                <a:noFill/>
              </a:ln>
              <a:solidFill>
                <a:srgbClr val="24A8C2"/>
              </a:solidFill>
              <a:effectLst/>
              <a:uLnTx/>
              <a:uFillTx/>
              <a:latin typeface="Arial"/>
              <a:cs typeface="Arial" pitchFamily="34" charset="0"/>
            </a:endParaRPr>
          </a:p>
        </p:txBody>
      </p:sp>
      <p:sp>
        <p:nvSpPr>
          <p:cNvPr id="2" name="ZoneTexte 1">
            <a:extLst>
              <a:ext uri="{FF2B5EF4-FFF2-40B4-BE49-F238E27FC236}">
                <a16:creationId xmlns:a16="http://schemas.microsoft.com/office/drawing/2014/main" id="{98DE03A9-EA52-8672-E136-78E988A84AE0}"/>
              </a:ext>
            </a:extLst>
          </p:cNvPr>
          <p:cNvSpPr txBox="1"/>
          <p:nvPr/>
        </p:nvSpPr>
        <p:spPr>
          <a:xfrm>
            <a:off x="11685069" y="6256421"/>
            <a:ext cx="693019"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314882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1C6DD9-229C-4C0F-A2F3-74219341670C}"/>
              </a:ext>
            </a:extLst>
          </p:cNvPr>
          <p:cNvGraphicFramePr>
            <a:graphicFrameLocks noGrp="1"/>
          </p:cNvGraphicFramePr>
          <p:nvPr>
            <p:extLst>
              <p:ext uri="{D42A27DB-BD31-4B8C-83A1-F6EECF244321}">
                <p14:modId xmlns:p14="http://schemas.microsoft.com/office/powerpoint/2010/main" val="1702462745"/>
              </p:ext>
            </p:extLst>
          </p:nvPr>
        </p:nvGraphicFramePr>
        <p:xfrm>
          <a:off x="7411452" y="1568919"/>
          <a:ext cx="3570973" cy="4273255"/>
        </p:xfrm>
        <a:graphic>
          <a:graphicData uri="http://schemas.openxmlformats.org/drawingml/2006/table">
            <a:tbl>
              <a:tblPr firstRow="1" bandRow="1">
                <a:tableStyleId>{5940675A-B579-460E-94D1-54222C63F5DA}</a:tableStyleId>
              </a:tblPr>
              <a:tblGrid>
                <a:gridCol w="528703">
                  <a:extLst>
                    <a:ext uri="{9D8B030D-6E8A-4147-A177-3AD203B41FA5}">
                      <a16:colId xmlns:a16="http://schemas.microsoft.com/office/drawing/2014/main" val="20000"/>
                    </a:ext>
                  </a:extLst>
                </a:gridCol>
                <a:gridCol w="2480644">
                  <a:extLst>
                    <a:ext uri="{9D8B030D-6E8A-4147-A177-3AD203B41FA5}">
                      <a16:colId xmlns:a16="http://schemas.microsoft.com/office/drawing/2014/main" val="20001"/>
                    </a:ext>
                  </a:extLst>
                </a:gridCol>
                <a:gridCol w="561626">
                  <a:extLst>
                    <a:ext uri="{9D8B030D-6E8A-4147-A177-3AD203B41FA5}">
                      <a16:colId xmlns:a16="http://schemas.microsoft.com/office/drawing/2014/main" val="20002"/>
                    </a:ext>
                  </a:extLst>
                </a:gridCol>
              </a:tblGrid>
              <a:tr h="477769">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Random</a:t>
                      </a: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 </a:t>
                      </a: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forest</a:t>
                      </a: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17409">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112734">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sz="1600" kern="1200" dirty="0">
                          <a:solidFill>
                            <a:schemeClr val="tx1">
                              <a:lumMod val="75000"/>
                              <a:lumOff val="25000"/>
                            </a:schemeClr>
                          </a:solidFill>
                          <a:latin typeface="+mn-lt"/>
                          <a:ea typeface="+mn-ea"/>
                          <a:cs typeface="Arial" pitchFamily="34" charset="0"/>
                        </a:rPr>
                        <a:t>Plusieurs arbres de décision, entrainés de manière indépendante sur des sous-ensembles du data set d'apprentissage.</a:t>
                      </a:r>
                      <a:endParaRPr lang="ko-KR" altLang="en-US" sz="1600" kern="1200" dirty="0">
                        <a:solidFill>
                          <a:schemeClr val="tx1">
                            <a:lumMod val="75000"/>
                            <a:lumOff val="25000"/>
                          </a:schemeClr>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66631">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17409">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75267">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0.57</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17409">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 name="Table 3">
            <a:extLst>
              <a:ext uri="{FF2B5EF4-FFF2-40B4-BE49-F238E27FC236}">
                <a16:creationId xmlns:a16="http://schemas.microsoft.com/office/drawing/2014/main" id="{6B4DCBB7-80C5-4E80-99CA-C4153C49300A}"/>
              </a:ext>
            </a:extLst>
          </p:cNvPr>
          <p:cNvGraphicFramePr>
            <a:graphicFrameLocks noGrp="1"/>
          </p:cNvGraphicFramePr>
          <p:nvPr>
            <p:extLst>
              <p:ext uri="{D42A27DB-BD31-4B8C-83A1-F6EECF244321}">
                <p14:modId xmlns:p14="http://schemas.microsoft.com/office/powerpoint/2010/main" val="375163647"/>
              </p:ext>
            </p:extLst>
          </p:nvPr>
        </p:nvGraphicFramePr>
        <p:xfrm>
          <a:off x="635267" y="1568919"/>
          <a:ext cx="3436219" cy="4191048"/>
        </p:xfrm>
        <a:graphic>
          <a:graphicData uri="http://schemas.openxmlformats.org/drawingml/2006/table">
            <a:tbl>
              <a:tblPr firstRow="1" bandRow="1">
                <a:tableStyleId>{5940675A-B579-460E-94D1-54222C63F5DA}</a:tableStyleId>
              </a:tblPr>
              <a:tblGrid>
                <a:gridCol w="508752">
                  <a:extLst>
                    <a:ext uri="{9D8B030D-6E8A-4147-A177-3AD203B41FA5}">
                      <a16:colId xmlns:a16="http://schemas.microsoft.com/office/drawing/2014/main" val="20000"/>
                    </a:ext>
                  </a:extLst>
                </a:gridCol>
                <a:gridCol w="2387034">
                  <a:extLst>
                    <a:ext uri="{9D8B030D-6E8A-4147-A177-3AD203B41FA5}">
                      <a16:colId xmlns:a16="http://schemas.microsoft.com/office/drawing/2014/main" val="20001"/>
                    </a:ext>
                  </a:extLst>
                </a:gridCol>
                <a:gridCol w="540433">
                  <a:extLst>
                    <a:ext uri="{9D8B030D-6E8A-4147-A177-3AD203B41FA5}">
                      <a16:colId xmlns:a16="http://schemas.microsoft.com/office/drawing/2014/main" val="20002"/>
                    </a:ext>
                  </a:extLst>
                </a:gridCol>
              </a:tblGrid>
              <a:tr h="990862">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rPr>
                        <a:t>Multi-layer Perceptron </a:t>
                      </a:r>
                      <a:r>
                        <a:rPr kumimoji="0" lang="fr-FR" sz="1800" b="0" i="0" u="sng" strike="noStrike" kern="1200" cap="none" spc="0" normalizeH="0" baseline="0" noProof="0" dirty="0" err="1">
                          <a:ln>
                            <a:noFill/>
                          </a:ln>
                          <a:solidFill>
                            <a:srgbClr val="135873"/>
                          </a:solidFill>
                          <a:effectLst/>
                          <a:uLnTx/>
                          <a:uFillTx/>
                          <a:latin typeface="+mn-lt"/>
                          <a:ea typeface="+mn-ea"/>
                          <a:cs typeface="Arial" pitchFamily="34" charset="0"/>
                        </a:rPr>
                        <a:t>regressor</a:t>
                      </a:r>
                      <a:endParaRPr kumimoji="0" lang="fr-FR" sz="1800" b="0" i="0" u="sng" strike="noStrike" kern="1200" cap="none" spc="0" normalizeH="0" baseline="0" noProof="0" dirty="0">
                        <a:ln>
                          <a:noFill/>
                        </a:ln>
                        <a:solidFill>
                          <a:srgbClr val="135873"/>
                        </a:solidFill>
                        <a:effectLst/>
                        <a:uLnTx/>
                        <a:uFillTx/>
                        <a:latin typeface="+mn-lt"/>
                        <a:ea typeface="+mn-ea"/>
                        <a:cs typeface="Arial" pitchFamily="34" charset="0"/>
                      </a:endParaRPr>
                    </a:p>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2653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71836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fr-FR" altLang="ko-KR" sz="1600" kern="1200" dirty="0">
                          <a:solidFill>
                            <a:schemeClr val="tx1">
                              <a:lumMod val="75000"/>
                              <a:lumOff val="25000"/>
                            </a:schemeClr>
                          </a:solidFill>
                          <a:latin typeface="+mn-lt"/>
                          <a:ea typeface="+mn-ea"/>
                          <a:cs typeface="Arial" pitchFamily="34" charset="0"/>
                        </a:rPr>
                        <a:t>Un type de réseau de neurones.</a:t>
                      </a:r>
                      <a:endParaRPr lang="ko-KR" altLang="en-US" sz="1600" kern="1200" dirty="0">
                        <a:solidFill>
                          <a:schemeClr val="tx1">
                            <a:lumMod val="75000"/>
                            <a:lumOff val="25000"/>
                          </a:schemeClr>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4081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48816">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2234">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r>
                        <a:rPr lang="fr-FR" sz="1400" b="1" kern="1200" dirty="0">
                          <a:solidFill>
                            <a:srgbClr val="C00000"/>
                          </a:solidFill>
                          <a:latin typeface="+mn-lt"/>
                          <a:ea typeface="+mn-ea"/>
                          <a:cs typeface="+mn-cs"/>
                        </a:rPr>
                        <a:t>-0.15</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8816">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07D16F70-DF75-45F0-B71B-230A59333843}"/>
              </a:ext>
            </a:extLst>
          </p:cNvPr>
          <p:cNvGraphicFramePr>
            <a:graphicFrameLocks noGrp="1"/>
          </p:cNvGraphicFramePr>
          <p:nvPr>
            <p:extLst>
              <p:ext uri="{D42A27DB-BD31-4B8C-83A1-F6EECF244321}">
                <p14:modId xmlns:p14="http://schemas.microsoft.com/office/powerpoint/2010/main" val="1204642510"/>
              </p:ext>
            </p:extLst>
          </p:nvPr>
        </p:nvGraphicFramePr>
        <p:xfrm>
          <a:off x="4054054" y="-6509"/>
          <a:ext cx="3570974" cy="6871018"/>
        </p:xfrm>
        <a:graphic>
          <a:graphicData uri="http://schemas.openxmlformats.org/drawingml/2006/table">
            <a:tbl>
              <a:tblPr firstRow="1" bandRow="1">
                <a:tableStyleId>{5940675A-B579-460E-94D1-54222C63F5DA}</a:tableStyleId>
              </a:tblPr>
              <a:tblGrid>
                <a:gridCol w="528702">
                  <a:extLst>
                    <a:ext uri="{9D8B030D-6E8A-4147-A177-3AD203B41FA5}">
                      <a16:colId xmlns:a16="http://schemas.microsoft.com/office/drawing/2014/main" val="20000"/>
                    </a:ext>
                  </a:extLst>
                </a:gridCol>
                <a:gridCol w="2480645">
                  <a:extLst>
                    <a:ext uri="{9D8B030D-6E8A-4147-A177-3AD203B41FA5}">
                      <a16:colId xmlns:a16="http://schemas.microsoft.com/office/drawing/2014/main" val="20001"/>
                    </a:ext>
                  </a:extLst>
                </a:gridCol>
                <a:gridCol w="561627">
                  <a:extLst>
                    <a:ext uri="{9D8B030D-6E8A-4147-A177-3AD203B41FA5}">
                      <a16:colId xmlns:a16="http://schemas.microsoft.com/office/drawing/2014/main" val="20002"/>
                    </a:ext>
                  </a:extLst>
                </a:gridCol>
              </a:tblGrid>
              <a:tr h="1111294">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fr-FR" sz="2000" b="1" i="1" u="sng" strike="noStrike" kern="1200" cap="none" spc="0" normalizeH="0" baseline="0" noProof="0" dirty="0">
                          <a:ln>
                            <a:noFill/>
                          </a:ln>
                          <a:solidFill>
                            <a:srgbClr val="C00000"/>
                          </a:solidFill>
                          <a:effectLst/>
                          <a:uLnTx/>
                          <a:uFillTx/>
                          <a:latin typeface="+mn-lt"/>
                          <a:ea typeface="+mn-ea"/>
                          <a:cs typeface="Arial" pitchFamily="34" charset="0"/>
                        </a:rPr>
                        <a:t>gradient </a:t>
                      </a:r>
                      <a:r>
                        <a:rPr kumimoji="0" lang="fr-FR" sz="2000" b="1" i="1" u="sng" strike="noStrike" kern="1200" cap="none" spc="0" normalizeH="0" baseline="0" noProof="0" dirty="0" err="1">
                          <a:ln>
                            <a:noFill/>
                          </a:ln>
                          <a:solidFill>
                            <a:srgbClr val="C00000"/>
                          </a:solidFill>
                          <a:effectLst/>
                          <a:uLnTx/>
                          <a:uFillTx/>
                          <a:latin typeface="+mn-lt"/>
                          <a:ea typeface="+mn-ea"/>
                          <a:cs typeface="Arial" pitchFamily="34" charset="0"/>
                        </a:rPr>
                        <a:t>boosting</a:t>
                      </a:r>
                      <a:endParaRPr kumimoji="0" lang="fr-FR" sz="2000" b="1" i="1" u="sng" strike="noStrike" kern="1200" cap="none" spc="0" normalizeH="0" baseline="0" noProof="0" dirty="0">
                        <a:ln>
                          <a:noFill/>
                        </a:ln>
                        <a:solidFill>
                          <a:srgbClr val="C00000"/>
                        </a:solidFill>
                        <a:effectLst/>
                        <a:uLnTx/>
                        <a:uFillTx/>
                        <a:latin typeface="+mn-lt"/>
                        <a:ea typeface="+mn-ea"/>
                        <a:cs typeface="Arial" pitchFamily="34" charset="0"/>
                      </a:endParaRPr>
                    </a:p>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66219">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2793708">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fr-FR" altLang="ko-KR" sz="1600" kern="1200" dirty="0">
                          <a:solidFill>
                            <a:schemeClr val="tx1">
                              <a:lumMod val="75000"/>
                              <a:lumOff val="25000"/>
                            </a:schemeClr>
                          </a:solidFill>
                          <a:latin typeface="+mn-lt"/>
                          <a:ea typeface="+mn-ea"/>
                          <a:cs typeface="Arial" pitchFamily="34" charset="0"/>
                        </a:rPr>
                        <a:t>Entrainer l’un après l’autre plusieurs modèles relativement faibles en demandant à chaque modèle d’essayer de corriger  les erreurs effectuer par son prédécesseur .</a:t>
                      </a:r>
                      <a:endParaRPr lang="ko-KR" altLang="en-US" sz="1600" kern="1200" dirty="0">
                        <a:solidFill>
                          <a:schemeClr val="tx1">
                            <a:lumMod val="75000"/>
                            <a:lumOff val="25000"/>
                          </a:schemeClr>
                        </a:solidFill>
                        <a:latin typeface="+mn-lt"/>
                        <a:ea typeface="+mn-ea"/>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1391629">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r h="306044">
                <a:tc>
                  <a:txBody>
                    <a:bodyPr/>
                    <a:lstStyle/>
                    <a:p>
                      <a:pPr algn="ctr" latinLnBrk="1"/>
                      <a:endParaRPr lang="ko-KR" altLang="en-US" sz="120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r h="417480">
                <a:tc>
                  <a:txBody>
                    <a:bodyPr/>
                    <a:lstStyle/>
                    <a:p>
                      <a:pPr algn="ctr" latinLnBrk="1"/>
                      <a:endParaRPr lang="ko-KR" altLang="en-US" sz="16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r>
                        <a:rPr lang="fr-FR" sz="2000" b="1" dirty="0">
                          <a:solidFill>
                            <a:srgbClr val="C00000"/>
                          </a:solidFill>
                        </a:rPr>
                        <a:t>0.83</a:t>
                      </a:r>
                      <a:endParaRPr lang="ko-KR" altLang="en-US" sz="2000" b="1" dirty="0">
                        <a:solidFill>
                          <a:srgbClr val="C00000"/>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5"/>
                  </a:ext>
                </a:extLst>
              </a:tr>
              <a:tr h="306044">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6"/>
                  </a:ext>
                </a:extLst>
              </a:tr>
            </a:tbl>
          </a:graphicData>
        </a:graphic>
      </p:graphicFrame>
      <p:sp>
        <p:nvSpPr>
          <p:cNvPr id="11" name="Rounded Rectangle 6">
            <a:extLst>
              <a:ext uri="{FF2B5EF4-FFF2-40B4-BE49-F238E27FC236}">
                <a16:creationId xmlns:a16="http://schemas.microsoft.com/office/drawing/2014/main" id="{11BE5070-4F99-4338-B014-41040D7DFA7C}"/>
              </a:ext>
            </a:extLst>
          </p:cNvPr>
          <p:cNvSpPr/>
          <p:nvPr/>
        </p:nvSpPr>
        <p:spPr>
          <a:xfrm>
            <a:off x="7838604" y="2154309"/>
            <a:ext cx="412575" cy="41946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ectangle 14">
            <a:extLst>
              <a:ext uri="{FF2B5EF4-FFF2-40B4-BE49-F238E27FC236}">
                <a16:creationId xmlns:a16="http://schemas.microsoft.com/office/drawing/2014/main" id="{4119B43B-1BA1-ABF8-66C1-699B4E5ECC8A}"/>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ZoneTexte 6">
            <a:extLst>
              <a:ext uri="{FF2B5EF4-FFF2-40B4-BE49-F238E27FC236}">
                <a16:creationId xmlns:a16="http://schemas.microsoft.com/office/drawing/2014/main" id="{549DD845-5FA7-0B0B-38F3-625B1CD60705}"/>
              </a:ext>
            </a:extLst>
          </p:cNvPr>
          <p:cNvSpPr txBox="1"/>
          <p:nvPr/>
        </p:nvSpPr>
        <p:spPr>
          <a:xfrm>
            <a:off x="11685069" y="6256421"/>
            <a:ext cx="693019" cy="369332"/>
          </a:xfrm>
          <a:prstGeom prst="rect">
            <a:avLst/>
          </a:prstGeom>
          <a:noFill/>
        </p:spPr>
        <p:txBody>
          <a:bodyPr wrap="square" rtlCol="0">
            <a:spAutoFit/>
          </a:bodyPr>
          <a:lstStyle/>
          <a:p>
            <a:r>
              <a:rPr lang="fr-FR" dirty="0"/>
              <a:t>20</a:t>
            </a:r>
          </a:p>
        </p:txBody>
      </p:sp>
    </p:spTree>
    <p:extLst>
      <p:ext uri="{BB962C8B-B14F-4D97-AF65-F5344CB8AC3E}">
        <p14:creationId xmlns:p14="http://schemas.microsoft.com/office/powerpoint/2010/main" val="164838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E448C9-2BF7-4097-9A61-BB4B7F511426}"/>
              </a:ext>
            </a:extLst>
          </p:cNvPr>
          <p:cNvSpPr txBox="1"/>
          <p:nvPr/>
        </p:nvSpPr>
        <p:spPr>
          <a:xfrm>
            <a:off x="904775" y="249851"/>
            <a:ext cx="10159289" cy="1815882"/>
          </a:xfrm>
          <a:prstGeom prst="rect">
            <a:avLst/>
          </a:prstGeom>
          <a:noFill/>
        </p:spPr>
        <p:txBody>
          <a:bodyPr wrap="square" rtlCol="0" anchor="ctr">
            <a:spAutoFit/>
          </a:bodyPr>
          <a:lstStyle/>
          <a:p>
            <a:pPr algn="ctr"/>
            <a:r>
              <a:rPr lang="fr-FR" sz="3200" b="1" i="0" dirty="0">
                <a:effectLst/>
                <a:latin typeface="Montserrat" panose="00000500000000000000" pitchFamily="2" charset="0"/>
              </a:rPr>
              <a:t> </a:t>
            </a:r>
            <a:r>
              <a:rPr lang="fr-FR" sz="4000" b="1" i="1" u="sng" dirty="0">
                <a:latin typeface="Montserrat" panose="00000500000000000000" pitchFamily="2" charset="0"/>
              </a:rPr>
              <a:t>Evaluer l’intérêt de ''l’ENERGY STAR Score" pour la prédiction d’émission</a:t>
            </a:r>
          </a:p>
          <a:p>
            <a:endParaRPr lang="ko-KR" altLang="en-US" sz="3200" i="1" u="sng" dirty="0">
              <a:solidFill>
                <a:schemeClr val="bg1"/>
              </a:solidFill>
              <a:cs typeface="Arial" pitchFamily="34" charset="0"/>
            </a:endParaRPr>
          </a:p>
        </p:txBody>
      </p:sp>
      <p:sp>
        <p:nvSpPr>
          <p:cNvPr id="3" name="ZoneTexte 2">
            <a:extLst>
              <a:ext uri="{FF2B5EF4-FFF2-40B4-BE49-F238E27FC236}">
                <a16:creationId xmlns:a16="http://schemas.microsoft.com/office/drawing/2014/main" id="{A0790CA0-61B1-BC0D-80B5-BFF1DD4F67D2}"/>
              </a:ext>
            </a:extLst>
          </p:cNvPr>
          <p:cNvSpPr txBox="1"/>
          <p:nvPr/>
        </p:nvSpPr>
        <p:spPr>
          <a:xfrm>
            <a:off x="11685069" y="6256421"/>
            <a:ext cx="693019" cy="369332"/>
          </a:xfrm>
          <a:prstGeom prst="rect">
            <a:avLst/>
          </a:prstGeom>
          <a:noFill/>
        </p:spPr>
        <p:txBody>
          <a:bodyPr wrap="square" rtlCol="0">
            <a:spAutoFit/>
          </a:bodyPr>
          <a:lstStyle/>
          <a:p>
            <a:r>
              <a:rPr lang="fr-FR" dirty="0"/>
              <a:t>21</a:t>
            </a:r>
          </a:p>
        </p:txBody>
      </p:sp>
    </p:spTree>
    <p:extLst>
      <p:ext uri="{BB962C8B-B14F-4D97-AF65-F5344CB8AC3E}">
        <p14:creationId xmlns:p14="http://schemas.microsoft.com/office/powerpoint/2010/main" val="14614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8AA997F-9B30-4D89-86C1-E197A74CE344}"/>
              </a:ext>
            </a:extLst>
          </p:cNvPr>
          <p:cNvGrpSpPr/>
          <p:nvPr/>
        </p:nvGrpSpPr>
        <p:grpSpPr>
          <a:xfrm>
            <a:off x="1183987" y="1059236"/>
            <a:ext cx="5832829" cy="702969"/>
            <a:chOff x="869475" y="1735111"/>
            <a:chExt cx="3183338" cy="358073"/>
          </a:xfrm>
        </p:grpSpPr>
        <p:sp>
          <p:nvSpPr>
            <p:cNvPr id="24" name="TextBox 23">
              <a:extLst>
                <a:ext uri="{FF2B5EF4-FFF2-40B4-BE49-F238E27FC236}">
                  <a16:creationId xmlns:a16="http://schemas.microsoft.com/office/drawing/2014/main" id="{7EDEAC9F-4AE1-4FEA-BE74-AACFAB786E11}"/>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F517DF08-D273-4E2D-B931-E07746BC3B69}"/>
                </a:ext>
              </a:extLst>
            </p:cNvPr>
            <p:cNvSpPr txBox="1"/>
            <p:nvPr/>
          </p:nvSpPr>
          <p:spPr>
            <a:xfrm>
              <a:off x="869475" y="1735111"/>
              <a:ext cx="3151045" cy="294867"/>
            </a:xfrm>
            <a:prstGeom prst="roundRect">
              <a:avLst/>
            </a:prstGeom>
            <a:solidFill>
              <a:schemeClr val="bg1"/>
            </a:solidFill>
            <a:ln w="12700">
              <a:solidFill>
                <a:schemeClr val="accent1"/>
              </a:solidFill>
            </a:ln>
          </p:spPr>
          <p:txBody>
            <a:bodyPr wrap="square" rtlCol="0">
              <a:spAutoFit/>
            </a:bodyPr>
            <a:lstStyle/>
            <a:p>
              <a:r>
                <a:rPr lang="en-US" altLang="ko-KR" sz="1400" b="1" dirty="0" err="1">
                  <a:solidFill>
                    <a:schemeClr val="accent1"/>
                  </a:solidFill>
                  <a:cs typeface="Arial" pitchFamily="34" charset="0"/>
                </a:rPr>
                <a:t>Diagramme</a:t>
              </a:r>
              <a:r>
                <a:rPr lang="en-US" altLang="ko-KR" sz="1400" b="1" dirty="0">
                  <a:solidFill>
                    <a:schemeClr val="accent1"/>
                  </a:solidFill>
                  <a:cs typeface="Arial" pitchFamily="34" charset="0"/>
                </a:rPr>
                <a:t> de </a:t>
              </a:r>
              <a:r>
                <a:rPr lang="en-US" altLang="ko-KR" sz="1400" b="1" dirty="0" err="1">
                  <a:solidFill>
                    <a:schemeClr val="accent1"/>
                  </a:solidFill>
                  <a:cs typeface="Arial" pitchFamily="34" charset="0"/>
                </a:rPr>
                <a:t>TotalGHGEmissions</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en</a:t>
              </a:r>
              <a:r>
                <a:rPr lang="en-US" altLang="ko-KR" sz="1400" b="1" dirty="0">
                  <a:solidFill>
                    <a:schemeClr val="accent1"/>
                  </a:solidFill>
                  <a:cs typeface="Arial" pitchFamily="34" charset="0"/>
                </a:rPr>
                <a:t> </a:t>
              </a:r>
              <a:r>
                <a:rPr lang="en-US" altLang="ko-KR" sz="1400" b="1" dirty="0" err="1">
                  <a:solidFill>
                    <a:schemeClr val="accent1"/>
                  </a:solidFill>
                  <a:cs typeface="Arial" pitchFamily="34" charset="0"/>
                </a:rPr>
                <a:t>fonction</a:t>
              </a:r>
              <a:r>
                <a:rPr lang="en-US" altLang="ko-KR" sz="1400" b="1" dirty="0">
                  <a:solidFill>
                    <a:schemeClr val="accent1"/>
                  </a:solidFill>
                  <a:cs typeface="Arial" pitchFamily="34" charset="0"/>
                </a:rPr>
                <a:t> de </a:t>
              </a:r>
              <a:r>
                <a:rPr lang="en-US" altLang="ko-KR" sz="1400" b="1" dirty="0" err="1">
                  <a:solidFill>
                    <a:schemeClr val="accent1"/>
                  </a:solidFill>
                  <a:cs typeface="Arial" pitchFamily="34" charset="0"/>
                </a:rPr>
                <a:t>l’ENERGYSTARScore</a:t>
              </a:r>
              <a:r>
                <a:rPr lang="en-US" altLang="ko-KR" sz="1400" b="1" dirty="0">
                  <a:solidFill>
                    <a:schemeClr val="accent1"/>
                  </a:solidFill>
                  <a:cs typeface="Arial" pitchFamily="34" charset="0"/>
                </a:rPr>
                <a:t>  </a:t>
              </a:r>
              <a:endParaRPr lang="ko-KR" altLang="en-US" sz="1400" b="1" dirty="0">
                <a:solidFill>
                  <a:schemeClr val="accent1"/>
                </a:solidFill>
                <a:cs typeface="Arial" pitchFamily="34" charset="0"/>
              </a:endParaRPr>
            </a:p>
          </p:txBody>
        </p:sp>
      </p:grpSp>
      <p:sp>
        <p:nvSpPr>
          <p:cNvPr id="27" name="Rectangle 26">
            <a:extLst>
              <a:ext uri="{FF2B5EF4-FFF2-40B4-BE49-F238E27FC236}">
                <a16:creationId xmlns:a16="http://schemas.microsoft.com/office/drawing/2014/main" id="{BA60F649-691B-49CF-A3CE-D78F989C09E8}"/>
              </a:ext>
            </a:extLst>
          </p:cNvPr>
          <p:cNvSpPr/>
          <p:nvPr/>
        </p:nvSpPr>
        <p:spPr>
          <a:xfrm>
            <a:off x="1267485" y="4008446"/>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8" name="Rectangle 27">
            <a:extLst>
              <a:ext uri="{FF2B5EF4-FFF2-40B4-BE49-F238E27FC236}">
                <a16:creationId xmlns:a16="http://schemas.microsoft.com/office/drawing/2014/main" id="{C47FF631-D4F7-4916-B876-68E0F2083547}"/>
              </a:ext>
            </a:extLst>
          </p:cNvPr>
          <p:cNvSpPr/>
          <p:nvPr/>
        </p:nvSpPr>
        <p:spPr>
          <a:xfrm>
            <a:off x="2445441" y="341845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9" name="Rectangle 28">
            <a:extLst>
              <a:ext uri="{FF2B5EF4-FFF2-40B4-BE49-F238E27FC236}">
                <a16:creationId xmlns:a16="http://schemas.microsoft.com/office/drawing/2014/main" id="{0CD07CFC-473F-4FC9-B839-DADE3632722F}"/>
              </a:ext>
            </a:extLst>
          </p:cNvPr>
          <p:cNvSpPr/>
          <p:nvPr/>
        </p:nvSpPr>
        <p:spPr>
          <a:xfrm>
            <a:off x="3623397" y="301222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0" name="Rectangle 29">
            <a:extLst>
              <a:ext uri="{FF2B5EF4-FFF2-40B4-BE49-F238E27FC236}">
                <a16:creationId xmlns:a16="http://schemas.microsoft.com/office/drawing/2014/main" id="{C89461CD-40BE-4C93-8B01-4A6354741390}"/>
              </a:ext>
            </a:extLst>
          </p:cNvPr>
          <p:cNvSpPr/>
          <p:nvPr/>
        </p:nvSpPr>
        <p:spPr>
          <a:xfrm>
            <a:off x="4801352" y="2433982"/>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5" name="Rectangle 34">
            <a:extLst>
              <a:ext uri="{FF2B5EF4-FFF2-40B4-BE49-F238E27FC236}">
                <a16:creationId xmlns:a16="http://schemas.microsoft.com/office/drawing/2014/main" id="{8DC23399-694A-4545-8012-BE8CB52D4EC3}"/>
              </a:ext>
            </a:extLst>
          </p:cNvPr>
          <p:cNvSpPr/>
          <p:nvPr/>
        </p:nvSpPr>
        <p:spPr>
          <a:xfrm>
            <a:off x="6842914" y="401632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6" name="Rectangle 35">
            <a:extLst>
              <a:ext uri="{FF2B5EF4-FFF2-40B4-BE49-F238E27FC236}">
                <a16:creationId xmlns:a16="http://schemas.microsoft.com/office/drawing/2014/main" id="{0561AF6A-7BF1-4E0B-8D9F-3F3C3FE99509}"/>
              </a:ext>
            </a:extLst>
          </p:cNvPr>
          <p:cNvSpPr/>
          <p:nvPr/>
        </p:nvSpPr>
        <p:spPr>
          <a:xfrm>
            <a:off x="8020870" y="3344857"/>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7" name="Rectangle 36">
            <a:extLst>
              <a:ext uri="{FF2B5EF4-FFF2-40B4-BE49-F238E27FC236}">
                <a16:creationId xmlns:a16="http://schemas.microsoft.com/office/drawing/2014/main" id="{1B5F1DC5-528F-4295-A6EB-4D1B53374BC1}"/>
              </a:ext>
            </a:extLst>
          </p:cNvPr>
          <p:cNvSpPr/>
          <p:nvPr/>
        </p:nvSpPr>
        <p:spPr>
          <a:xfrm>
            <a:off x="9198826" y="281188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8" name="Rectangle 37">
            <a:extLst>
              <a:ext uri="{FF2B5EF4-FFF2-40B4-BE49-F238E27FC236}">
                <a16:creationId xmlns:a16="http://schemas.microsoft.com/office/drawing/2014/main" id="{CFEE189A-883D-4CBE-A88F-277BBF41F43E}"/>
              </a:ext>
            </a:extLst>
          </p:cNvPr>
          <p:cNvSpPr/>
          <p:nvPr/>
        </p:nvSpPr>
        <p:spPr>
          <a:xfrm>
            <a:off x="10376781" y="2369438"/>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pic>
        <p:nvPicPr>
          <p:cNvPr id="7170" name="Picture 2">
            <a:extLst>
              <a:ext uri="{FF2B5EF4-FFF2-40B4-BE49-F238E27FC236}">
                <a16:creationId xmlns:a16="http://schemas.microsoft.com/office/drawing/2014/main" id="{C99182AE-CB4D-F262-23E6-FB7F9F8EA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00" y="2085509"/>
            <a:ext cx="5908388" cy="2973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Table 2">
            <a:extLst>
              <a:ext uri="{FF2B5EF4-FFF2-40B4-BE49-F238E27FC236}">
                <a16:creationId xmlns:a16="http://schemas.microsoft.com/office/drawing/2014/main" id="{0813907F-6B12-8508-B0CD-1F7409AB88EB}"/>
              </a:ext>
            </a:extLst>
          </p:cNvPr>
          <p:cNvGraphicFramePr>
            <a:graphicFrameLocks noGrp="1"/>
          </p:cNvGraphicFramePr>
          <p:nvPr>
            <p:extLst>
              <p:ext uri="{D42A27DB-BD31-4B8C-83A1-F6EECF244321}">
                <p14:modId xmlns:p14="http://schemas.microsoft.com/office/powerpoint/2010/main" val="551907705"/>
              </p:ext>
            </p:extLst>
          </p:nvPr>
        </p:nvGraphicFramePr>
        <p:xfrm>
          <a:off x="8318668" y="840485"/>
          <a:ext cx="3055489" cy="3890084"/>
        </p:xfrm>
        <a:graphic>
          <a:graphicData uri="http://schemas.openxmlformats.org/drawingml/2006/table">
            <a:tbl>
              <a:tblPr firstRow="1" bandRow="1">
                <a:tableStyleId>{5940675A-B579-460E-94D1-54222C63F5DA}</a:tableStyleId>
              </a:tblPr>
              <a:tblGrid>
                <a:gridCol w="452382">
                  <a:extLst>
                    <a:ext uri="{9D8B030D-6E8A-4147-A177-3AD203B41FA5}">
                      <a16:colId xmlns:a16="http://schemas.microsoft.com/office/drawing/2014/main" val="20000"/>
                    </a:ext>
                  </a:extLst>
                </a:gridCol>
                <a:gridCol w="2122554">
                  <a:extLst>
                    <a:ext uri="{9D8B030D-6E8A-4147-A177-3AD203B41FA5}">
                      <a16:colId xmlns:a16="http://schemas.microsoft.com/office/drawing/2014/main" val="20001"/>
                    </a:ext>
                  </a:extLst>
                </a:gridCol>
                <a:gridCol w="480553">
                  <a:extLst>
                    <a:ext uri="{9D8B030D-6E8A-4147-A177-3AD203B41FA5}">
                      <a16:colId xmlns:a16="http://schemas.microsoft.com/office/drawing/2014/main" val="20002"/>
                    </a:ext>
                  </a:extLst>
                </a:gridCol>
              </a:tblGrid>
              <a:tr h="84036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14267">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fr-FR" sz="1800" b="1" i="1" u="sng" kern="1200" dirty="0">
                          <a:solidFill>
                            <a:srgbClr val="C00000"/>
                          </a:solidFill>
                          <a:latin typeface="+mn-lt"/>
                          <a:ea typeface="+mn-ea"/>
                          <a:cs typeface="Arial" pitchFamily="34" charset="0"/>
                        </a:rPr>
                        <a:t>gradient </a:t>
                      </a:r>
                      <a:r>
                        <a:rPr lang="fr-FR" sz="1800" b="1" i="1" u="sng" kern="1200" dirty="0" err="1">
                          <a:solidFill>
                            <a:srgbClr val="C00000"/>
                          </a:solidFill>
                          <a:latin typeface="+mn-lt"/>
                          <a:ea typeface="+mn-ea"/>
                          <a:cs typeface="Arial" pitchFamily="34" charset="0"/>
                        </a:rPr>
                        <a:t>boosting</a:t>
                      </a:r>
                      <a:endParaRPr lang="fr-FR" sz="1800" b="1" i="1" u="sng" kern="1200" dirty="0">
                        <a:solidFill>
                          <a:srgbClr val="C00000"/>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09261">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52358">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5698">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0.82</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9" name="ZoneTexte 38">
            <a:extLst>
              <a:ext uri="{FF2B5EF4-FFF2-40B4-BE49-F238E27FC236}">
                <a16:creationId xmlns:a16="http://schemas.microsoft.com/office/drawing/2014/main" id="{B78ECF24-8C56-5A55-9702-4AE7338D14D9}"/>
              </a:ext>
            </a:extLst>
          </p:cNvPr>
          <p:cNvSpPr txBox="1"/>
          <p:nvPr/>
        </p:nvSpPr>
        <p:spPr>
          <a:xfrm>
            <a:off x="6222732" y="4995632"/>
            <a:ext cx="6097604" cy="102188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fr-FR" sz="1400" dirty="0">
                <a:solidFill>
                  <a:schemeClr val="tx1">
                    <a:lumMod val="75000"/>
                    <a:lumOff val="25000"/>
                  </a:schemeClr>
                </a:solidFill>
                <a:cs typeface="Arial" pitchFamily="34" charset="0"/>
              </a:rPr>
              <a:t>En ajoutant la variable '' l’ENERGY STAR Score " dans notre modèle, on remarque qu'elle n'a pas vraiment un effet sur la prédiction d'émission de CO2.</a:t>
            </a:r>
          </a:p>
        </p:txBody>
      </p:sp>
      <p:sp>
        <p:nvSpPr>
          <p:cNvPr id="16" name="ZoneTexte 15">
            <a:extLst>
              <a:ext uri="{FF2B5EF4-FFF2-40B4-BE49-F238E27FC236}">
                <a16:creationId xmlns:a16="http://schemas.microsoft.com/office/drawing/2014/main" id="{AADA15A2-5EE2-51EF-9244-DD8867D04B14}"/>
              </a:ext>
            </a:extLst>
          </p:cNvPr>
          <p:cNvSpPr txBox="1"/>
          <p:nvPr/>
        </p:nvSpPr>
        <p:spPr>
          <a:xfrm>
            <a:off x="11685069" y="6256421"/>
            <a:ext cx="693019" cy="369332"/>
          </a:xfrm>
          <a:prstGeom prst="rect">
            <a:avLst/>
          </a:prstGeom>
          <a:noFill/>
        </p:spPr>
        <p:txBody>
          <a:bodyPr wrap="square" rtlCol="0">
            <a:spAutoFit/>
          </a:bodyPr>
          <a:lstStyle/>
          <a:p>
            <a:r>
              <a:rPr lang="fr-FR" dirty="0"/>
              <a:t>22</a:t>
            </a:r>
          </a:p>
        </p:txBody>
      </p:sp>
    </p:spTree>
    <p:extLst>
      <p:ext uri="{BB962C8B-B14F-4D97-AF65-F5344CB8AC3E}">
        <p14:creationId xmlns:p14="http://schemas.microsoft.com/office/powerpoint/2010/main" val="2520765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E448C9-2BF7-4097-9A61-BB4B7F511426}"/>
              </a:ext>
            </a:extLst>
          </p:cNvPr>
          <p:cNvSpPr txBox="1"/>
          <p:nvPr/>
        </p:nvSpPr>
        <p:spPr>
          <a:xfrm>
            <a:off x="2390767" y="409446"/>
            <a:ext cx="8086156" cy="1323439"/>
          </a:xfrm>
          <a:prstGeom prst="rect">
            <a:avLst/>
          </a:prstGeom>
          <a:noFill/>
        </p:spPr>
        <p:txBody>
          <a:bodyPr wrap="square" rtlCol="0" anchor="ctr">
            <a:spAutoFit/>
          </a:bodyPr>
          <a:lstStyle/>
          <a:p>
            <a:pPr algn="ctr"/>
            <a:r>
              <a:rPr lang="fr-FR" sz="4000" b="1" i="1" u="sng" dirty="0">
                <a:latin typeface="Montserrat" panose="00000500000000000000" pitchFamily="2" charset="0"/>
              </a:rPr>
              <a:t> Prédire la consommation totale d’énergie</a:t>
            </a:r>
            <a:endParaRPr lang="ko-KR" altLang="en-US" sz="4000" b="1" i="1" u="sng" dirty="0">
              <a:latin typeface="Montserrat" panose="00000500000000000000" pitchFamily="2" charset="0"/>
            </a:endParaRPr>
          </a:p>
        </p:txBody>
      </p:sp>
      <p:sp>
        <p:nvSpPr>
          <p:cNvPr id="3" name="ZoneTexte 2">
            <a:extLst>
              <a:ext uri="{FF2B5EF4-FFF2-40B4-BE49-F238E27FC236}">
                <a16:creationId xmlns:a16="http://schemas.microsoft.com/office/drawing/2014/main" id="{D47FAB53-159D-F1E4-65B3-0B5C531F5473}"/>
              </a:ext>
            </a:extLst>
          </p:cNvPr>
          <p:cNvSpPr txBox="1"/>
          <p:nvPr/>
        </p:nvSpPr>
        <p:spPr>
          <a:xfrm>
            <a:off x="11685069" y="6256421"/>
            <a:ext cx="693019" cy="369332"/>
          </a:xfrm>
          <a:prstGeom prst="rect">
            <a:avLst/>
          </a:prstGeom>
          <a:noFill/>
        </p:spPr>
        <p:txBody>
          <a:bodyPr wrap="square" rtlCol="0">
            <a:spAutoFit/>
          </a:bodyPr>
          <a:lstStyle/>
          <a:p>
            <a:r>
              <a:rPr lang="fr-FR" dirty="0"/>
              <a:t>23</a:t>
            </a:r>
          </a:p>
        </p:txBody>
      </p:sp>
    </p:spTree>
    <p:extLst>
      <p:ext uri="{BB962C8B-B14F-4D97-AF65-F5344CB8AC3E}">
        <p14:creationId xmlns:p14="http://schemas.microsoft.com/office/powerpoint/2010/main" val="174926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1C6DD9-229C-4C0F-A2F3-74219341670C}"/>
              </a:ext>
            </a:extLst>
          </p:cNvPr>
          <p:cNvGraphicFramePr>
            <a:graphicFrameLocks noGrp="1"/>
          </p:cNvGraphicFramePr>
          <p:nvPr>
            <p:extLst>
              <p:ext uri="{D42A27DB-BD31-4B8C-83A1-F6EECF244321}">
                <p14:modId xmlns:p14="http://schemas.microsoft.com/office/powerpoint/2010/main" val="741516575"/>
              </p:ext>
            </p:extLst>
          </p:nvPr>
        </p:nvGraphicFramePr>
        <p:xfrm>
          <a:off x="5803735" y="1834509"/>
          <a:ext cx="2943593" cy="3901123"/>
        </p:xfrm>
        <a:graphic>
          <a:graphicData uri="http://schemas.openxmlformats.org/drawingml/2006/table">
            <a:tbl>
              <a:tblPr firstRow="1" bandRow="1">
                <a:tableStyleId>{5940675A-B579-460E-94D1-54222C63F5DA}</a:tableStyleId>
              </a:tblPr>
              <a:tblGrid>
                <a:gridCol w="435815">
                  <a:extLst>
                    <a:ext uri="{9D8B030D-6E8A-4147-A177-3AD203B41FA5}">
                      <a16:colId xmlns:a16="http://schemas.microsoft.com/office/drawing/2014/main" val="20000"/>
                    </a:ext>
                  </a:extLst>
                </a:gridCol>
                <a:gridCol w="2044823">
                  <a:extLst>
                    <a:ext uri="{9D8B030D-6E8A-4147-A177-3AD203B41FA5}">
                      <a16:colId xmlns:a16="http://schemas.microsoft.com/office/drawing/2014/main" val="20001"/>
                    </a:ext>
                  </a:extLst>
                </a:gridCol>
                <a:gridCol w="462955">
                  <a:extLst>
                    <a:ext uri="{9D8B030D-6E8A-4147-A177-3AD203B41FA5}">
                      <a16:colId xmlns:a16="http://schemas.microsoft.com/office/drawing/2014/main" val="20002"/>
                    </a:ext>
                  </a:extLst>
                </a:gridCol>
              </a:tblGrid>
              <a:tr h="84036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14267">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fr-FR" sz="1800" u="sng" kern="1200" dirty="0" err="1">
                          <a:solidFill>
                            <a:schemeClr val="accent6"/>
                          </a:solidFill>
                          <a:latin typeface="+mn-lt"/>
                          <a:ea typeface="+mn-ea"/>
                          <a:cs typeface="Arial" pitchFamily="34" charset="0"/>
                        </a:rPr>
                        <a:t>Stochastic</a:t>
                      </a:r>
                      <a:r>
                        <a:rPr lang="fr-FR" sz="1800" u="sng" kern="1200" dirty="0">
                          <a:solidFill>
                            <a:schemeClr val="accent6"/>
                          </a:solidFill>
                          <a:latin typeface="+mn-lt"/>
                          <a:ea typeface="+mn-ea"/>
                          <a:cs typeface="Arial" pitchFamily="34" charset="0"/>
                        </a:rPr>
                        <a:t> Gradient </a:t>
                      </a:r>
                      <a:r>
                        <a:rPr lang="fr-FR" sz="1800" u="sng" kern="1200" dirty="0" err="1">
                          <a:solidFill>
                            <a:schemeClr val="accent6"/>
                          </a:solidFill>
                          <a:latin typeface="+mn-lt"/>
                          <a:ea typeface="+mn-ea"/>
                          <a:cs typeface="Arial" pitchFamily="34" charset="0"/>
                        </a:rPr>
                        <a:t>Descent</a:t>
                      </a:r>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09261">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52358">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5698">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0.46</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5022">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 name="Table 3">
            <a:extLst>
              <a:ext uri="{FF2B5EF4-FFF2-40B4-BE49-F238E27FC236}">
                <a16:creationId xmlns:a16="http://schemas.microsoft.com/office/drawing/2014/main" id="{6B4DCBB7-80C5-4E80-99CA-C4153C49300A}"/>
              </a:ext>
            </a:extLst>
          </p:cNvPr>
          <p:cNvGraphicFramePr>
            <a:graphicFrameLocks noGrp="1"/>
          </p:cNvGraphicFramePr>
          <p:nvPr>
            <p:extLst>
              <p:ext uri="{D42A27DB-BD31-4B8C-83A1-F6EECF244321}">
                <p14:modId xmlns:p14="http://schemas.microsoft.com/office/powerpoint/2010/main" val="1819546182"/>
              </p:ext>
            </p:extLst>
          </p:nvPr>
        </p:nvGraphicFramePr>
        <p:xfrm>
          <a:off x="3005752" y="1853636"/>
          <a:ext cx="2689433" cy="3881996"/>
        </p:xfrm>
        <a:graphic>
          <a:graphicData uri="http://schemas.openxmlformats.org/drawingml/2006/table">
            <a:tbl>
              <a:tblPr firstRow="1" bandRow="1">
                <a:tableStyleId>{5940675A-B579-460E-94D1-54222C63F5DA}</a:tableStyleId>
              </a:tblPr>
              <a:tblGrid>
                <a:gridCol w="398186">
                  <a:extLst>
                    <a:ext uri="{9D8B030D-6E8A-4147-A177-3AD203B41FA5}">
                      <a16:colId xmlns:a16="http://schemas.microsoft.com/office/drawing/2014/main" val="20000"/>
                    </a:ext>
                  </a:extLst>
                </a:gridCol>
                <a:gridCol w="1868265">
                  <a:extLst>
                    <a:ext uri="{9D8B030D-6E8A-4147-A177-3AD203B41FA5}">
                      <a16:colId xmlns:a16="http://schemas.microsoft.com/office/drawing/2014/main" val="20001"/>
                    </a:ext>
                  </a:extLst>
                </a:gridCol>
                <a:gridCol w="422982">
                  <a:extLst>
                    <a:ext uri="{9D8B030D-6E8A-4147-A177-3AD203B41FA5}">
                      <a16:colId xmlns:a16="http://schemas.microsoft.com/office/drawing/2014/main" val="20002"/>
                    </a:ext>
                  </a:extLst>
                </a:gridCol>
              </a:tblGrid>
              <a:tr h="915923">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183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fr-FR" sz="1800" u="sng" kern="1200" dirty="0">
                          <a:solidFill>
                            <a:schemeClr val="accent6"/>
                          </a:solidFill>
                          <a:latin typeface="+mn-lt"/>
                          <a:ea typeface="+mn-ea"/>
                          <a:cs typeface="Arial" pitchFamily="34" charset="0"/>
                        </a:rPr>
                        <a:t>SVR</a:t>
                      </a: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kern="1200" dirty="0">
                        <a:solidFill>
                          <a:schemeClr val="accent1"/>
                        </a:solidFill>
                        <a:latin typeface="+mn-lt"/>
                        <a:ea typeface="+mn-ea"/>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64037">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fr-FR" b="1" i="0" dirty="0">
                        <a:solidFill>
                          <a:srgbClr val="000000"/>
                        </a:solidFill>
                        <a:effectLst/>
                        <a:latin typeface="Helvetica Neue"/>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4697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9998">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4082">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-0.06</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999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1" name="Rounded Rectangle 6">
            <a:extLst>
              <a:ext uri="{FF2B5EF4-FFF2-40B4-BE49-F238E27FC236}">
                <a16:creationId xmlns:a16="http://schemas.microsoft.com/office/drawing/2014/main" id="{11BE5070-4F99-4338-B014-41040D7DFA7C}"/>
              </a:ext>
            </a:extLst>
          </p:cNvPr>
          <p:cNvSpPr/>
          <p:nvPr/>
        </p:nvSpPr>
        <p:spPr>
          <a:xfrm>
            <a:off x="7838604" y="2154309"/>
            <a:ext cx="412575" cy="41946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2" name="Table 3">
            <a:extLst>
              <a:ext uri="{FF2B5EF4-FFF2-40B4-BE49-F238E27FC236}">
                <a16:creationId xmlns:a16="http://schemas.microsoft.com/office/drawing/2014/main" id="{1E57A24B-71DD-3539-2DE9-96D3550424CB}"/>
              </a:ext>
            </a:extLst>
          </p:cNvPr>
          <p:cNvGraphicFramePr>
            <a:graphicFrameLocks noGrp="1"/>
          </p:cNvGraphicFramePr>
          <p:nvPr>
            <p:extLst>
              <p:ext uri="{D42A27DB-BD31-4B8C-83A1-F6EECF244321}">
                <p14:modId xmlns:p14="http://schemas.microsoft.com/office/powerpoint/2010/main" val="918162807"/>
              </p:ext>
            </p:extLst>
          </p:nvPr>
        </p:nvGraphicFramePr>
        <p:xfrm>
          <a:off x="8855878" y="1834509"/>
          <a:ext cx="3040848" cy="3901124"/>
        </p:xfrm>
        <a:graphic>
          <a:graphicData uri="http://schemas.openxmlformats.org/drawingml/2006/table">
            <a:tbl>
              <a:tblPr firstRow="1" bandRow="1">
                <a:tableStyleId>{5940675A-B579-460E-94D1-54222C63F5DA}</a:tableStyleId>
              </a:tblPr>
              <a:tblGrid>
                <a:gridCol w="450215">
                  <a:extLst>
                    <a:ext uri="{9D8B030D-6E8A-4147-A177-3AD203B41FA5}">
                      <a16:colId xmlns:a16="http://schemas.microsoft.com/office/drawing/2014/main" val="20000"/>
                    </a:ext>
                  </a:extLst>
                </a:gridCol>
                <a:gridCol w="2112382">
                  <a:extLst>
                    <a:ext uri="{9D8B030D-6E8A-4147-A177-3AD203B41FA5}">
                      <a16:colId xmlns:a16="http://schemas.microsoft.com/office/drawing/2014/main" val="20001"/>
                    </a:ext>
                  </a:extLst>
                </a:gridCol>
                <a:gridCol w="478251">
                  <a:extLst>
                    <a:ext uri="{9D8B030D-6E8A-4147-A177-3AD203B41FA5}">
                      <a16:colId xmlns:a16="http://schemas.microsoft.com/office/drawing/2014/main" val="20002"/>
                    </a:ext>
                  </a:extLst>
                </a:gridCol>
              </a:tblGrid>
              <a:tr h="840369">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14267">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u="sng" kern="1200" dirty="0" err="1">
                          <a:solidFill>
                            <a:schemeClr val="accent6"/>
                          </a:solidFill>
                          <a:latin typeface="+mn-lt"/>
                          <a:ea typeface="+mn-ea"/>
                          <a:cs typeface="Arial" pitchFamily="34" charset="0"/>
                        </a:rPr>
                        <a:t>DecisionTree</a:t>
                      </a:r>
                      <a:r>
                        <a:rPr lang="fr-FR" sz="1800" u="sng" kern="1200" dirty="0">
                          <a:solidFill>
                            <a:schemeClr val="accent6"/>
                          </a:solidFill>
                          <a:latin typeface="+mn-lt"/>
                          <a:ea typeface="+mn-ea"/>
                          <a:cs typeface="Arial" pitchFamily="34" charset="0"/>
                        </a:rPr>
                        <a:t> </a:t>
                      </a:r>
                    </a:p>
                    <a:p>
                      <a:pPr algn="ctr"/>
                      <a:r>
                        <a:rPr lang="fr-FR" sz="1800" kern="1200" dirty="0">
                          <a:solidFill>
                            <a:schemeClr val="accent6"/>
                          </a:solidFill>
                          <a:latin typeface="+mn-lt"/>
                          <a:ea typeface="+mn-ea"/>
                          <a:cs typeface="Arial" pitchFamily="34" charset="0"/>
                        </a:rPr>
                        <a:t> </a:t>
                      </a: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0926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800"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5235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5022">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15698">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-0.029</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502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13" name="Rectangle 14">
            <a:extLst>
              <a:ext uri="{FF2B5EF4-FFF2-40B4-BE49-F238E27FC236}">
                <a16:creationId xmlns:a16="http://schemas.microsoft.com/office/drawing/2014/main" id="{C223DAFA-EE89-1C35-FEE1-96B2B4F798A9}"/>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Rectangle 14">
            <a:extLst>
              <a:ext uri="{FF2B5EF4-FFF2-40B4-BE49-F238E27FC236}">
                <a16:creationId xmlns:a16="http://schemas.microsoft.com/office/drawing/2014/main" id="{F836AABD-BA85-AEF1-7277-C731AFC41DE1}"/>
              </a:ext>
            </a:extLst>
          </p:cNvPr>
          <p:cNvSpPr/>
          <p:nvPr/>
        </p:nvSpPr>
        <p:spPr>
          <a:xfrm>
            <a:off x="451854" y="102348"/>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aphicFrame>
        <p:nvGraphicFramePr>
          <p:cNvPr id="8" name="Table 3">
            <a:extLst>
              <a:ext uri="{FF2B5EF4-FFF2-40B4-BE49-F238E27FC236}">
                <a16:creationId xmlns:a16="http://schemas.microsoft.com/office/drawing/2014/main" id="{723EFB7C-43B1-7562-E3A6-8B0119E43B64}"/>
              </a:ext>
            </a:extLst>
          </p:cNvPr>
          <p:cNvGraphicFramePr>
            <a:graphicFrameLocks noGrp="1"/>
          </p:cNvGraphicFramePr>
          <p:nvPr>
            <p:extLst>
              <p:ext uri="{D42A27DB-BD31-4B8C-83A1-F6EECF244321}">
                <p14:modId xmlns:p14="http://schemas.microsoft.com/office/powerpoint/2010/main" val="3170388970"/>
              </p:ext>
            </p:extLst>
          </p:nvPr>
        </p:nvGraphicFramePr>
        <p:xfrm>
          <a:off x="192504" y="1853636"/>
          <a:ext cx="2704698" cy="3881996"/>
        </p:xfrm>
        <a:graphic>
          <a:graphicData uri="http://schemas.openxmlformats.org/drawingml/2006/table">
            <a:tbl>
              <a:tblPr firstRow="1" bandRow="1">
                <a:tableStyleId>{5940675A-B579-460E-94D1-54222C63F5DA}</a:tableStyleId>
              </a:tblPr>
              <a:tblGrid>
                <a:gridCol w="400446">
                  <a:extLst>
                    <a:ext uri="{9D8B030D-6E8A-4147-A177-3AD203B41FA5}">
                      <a16:colId xmlns:a16="http://schemas.microsoft.com/office/drawing/2014/main" val="20000"/>
                    </a:ext>
                  </a:extLst>
                </a:gridCol>
                <a:gridCol w="1878869">
                  <a:extLst>
                    <a:ext uri="{9D8B030D-6E8A-4147-A177-3AD203B41FA5}">
                      <a16:colId xmlns:a16="http://schemas.microsoft.com/office/drawing/2014/main" val="20001"/>
                    </a:ext>
                  </a:extLst>
                </a:gridCol>
                <a:gridCol w="425383">
                  <a:extLst>
                    <a:ext uri="{9D8B030D-6E8A-4147-A177-3AD203B41FA5}">
                      <a16:colId xmlns:a16="http://schemas.microsoft.com/office/drawing/2014/main" val="20002"/>
                    </a:ext>
                  </a:extLst>
                </a:gridCol>
              </a:tblGrid>
              <a:tr h="915923">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183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fr-FR" sz="1800" u="sng" kern="1200" dirty="0">
                          <a:solidFill>
                            <a:schemeClr val="accent6"/>
                          </a:solidFill>
                          <a:latin typeface="+mn-lt"/>
                          <a:ea typeface="+mn-ea"/>
                          <a:cs typeface="Arial" pitchFamily="34" charset="0"/>
                        </a:rPr>
                        <a:t>Lasso</a:t>
                      </a:r>
                      <a:r>
                        <a:rPr lang="fr-FR" sz="1800" kern="1200" dirty="0">
                          <a:solidFill>
                            <a:schemeClr val="accent6"/>
                          </a:solidFill>
                          <a:latin typeface="+mn-lt"/>
                          <a:ea typeface="+mn-ea"/>
                          <a:cs typeface="Arial" pitchFamily="34" charset="0"/>
                        </a:rPr>
                        <a:t> </a:t>
                      </a: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64037">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800"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46972">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9998">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4082">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0.48</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9998">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9" name="ZoneTexte 8">
            <a:extLst>
              <a:ext uri="{FF2B5EF4-FFF2-40B4-BE49-F238E27FC236}">
                <a16:creationId xmlns:a16="http://schemas.microsoft.com/office/drawing/2014/main" id="{CCBAFC6B-D540-8F0B-6797-C9ED337A9B5F}"/>
              </a:ext>
            </a:extLst>
          </p:cNvPr>
          <p:cNvSpPr txBox="1"/>
          <p:nvPr/>
        </p:nvSpPr>
        <p:spPr>
          <a:xfrm>
            <a:off x="11685069" y="6256421"/>
            <a:ext cx="693019" cy="369332"/>
          </a:xfrm>
          <a:prstGeom prst="rect">
            <a:avLst/>
          </a:prstGeom>
          <a:noFill/>
        </p:spPr>
        <p:txBody>
          <a:bodyPr wrap="square" rtlCol="0">
            <a:spAutoFit/>
          </a:bodyPr>
          <a:lstStyle/>
          <a:p>
            <a:r>
              <a:rPr lang="fr-FR" dirty="0"/>
              <a:t>24</a:t>
            </a:r>
          </a:p>
        </p:txBody>
      </p:sp>
    </p:spTree>
    <p:extLst>
      <p:ext uri="{BB962C8B-B14F-4D97-AF65-F5344CB8AC3E}">
        <p14:creationId xmlns:p14="http://schemas.microsoft.com/office/powerpoint/2010/main" val="407613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C1C6DD9-229C-4C0F-A2F3-74219341670C}"/>
              </a:ext>
            </a:extLst>
          </p:cNvPr>
          <p:cNvGraphicFramePr>
            <a:graphicFrameLocks noGrp="1"/>
          </p:cNvGraphicFramePr>
          <p:nvPr>
            <p:extLst>
              <p:ext uri="{D42A27DB-BD31-4B8C-83A1-F6EECF244321}">
                <p14:modId xmlns:p14="http://schemas.microsoft.com/office/powerpoint/2010/main" val="3223795935"/>
              </p:ext>
            </p:extLst>
          </p:nvPr>
        </p:nvGraphicFramePr>
        <p:xfrm>
          <a:off x="6487427" y="1387659"/>
          <a:ext cx="2492944" cy="4021397"/>
        </p:xfrm>
        <a:graphic>
          <a:graphicData uri="http://schemas.openxmlformats.org/drawingml/2006/table">
            <a:tbl>
              <a:tblPr firstRow="1" bandRow="1">
                <a:tableStyleId>{5940675A-B579-460E-94D1-54222C63F5DA}</a:tableStyleId>
              </a:tblPr>
              <a:tblGrid>
                <a:gridCol w="369094">
                  <a:extLst>
                    <a:ext uri="{9D8B030D-6E8A-4147-A177-3AD203B41FA5}">
                      <a16:colId xmlns:a16="http://schemas.microsoft.com/office/drawing/2014/main" val="20000"/>
                    </a:ext>
                  </a:extLst>
                </a:gridCol>
                <a:gridCol w="1731771">
                  <a:extLst>
                    <a:ext uri="{9D8B030D-6E8A-4147-A177-3AD203B41FA5}">
                      <a16:colId xmlns:a16="http://schemas.microsoft.com/office/drawing/2014/main" val="20001"/>
                    </a:ext>
                  </a:extLst>
                </a:gridCol>
                <a:gridCol w="392079">
                  <a:extLst>
                    <a:ext uri="{9D8B030D-6E8A-4147-A177-3AD203B41FA5}">
                      <a16:colId xmlns:a16="http://schemas.microsoft.com/office/drawing/2014/main" val="20002"/>
                    </a:ext>
                  </a:extLst>
                </a:gridCol>
              </a:tblGrid>
              <a:tr h="942006">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10431">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762350">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u="sng" kern="1200" dirty="0" err="1">
                          <a:solidFill>
                            <a:schemeClr val="accent6"/>
                          </a:solidFill>
                          <a:latin typeface="+mn-lt"/>
                          <a:ea typeface="+mn-ea"/>
                          <a:cs typeface="Arial" pitchFamily="34" charset="0"/>
                        </a:rPr>
                        <a:t>Random</a:t>
                      </a:r>
                      <a:r>
                        <a:rPr lang="fr-FR" sz="1800" u="sng" kern="1200" dirty="0">
                          <a:solidFill>
                            <a:schemeClr val="accent6"/>
                          </a:solidFill>
                          <a:latin typeface="+mn-lt"/>
                          <a:ea typeface="+mn-ea"/>
                          <a:cs typeface="Arial" pitchFamily="34" charset="0"/>
                        </a:rPr>
                        <a:t> </a:t>
                      </a:r>
                      <a:r>
                        <a:rPr lang="fr-FR" sz="1800" u="sng" kern="1200" dirty="0" err="1">
                          <a:solidFill>
                            <a:schemeClr val="accent6"/>
                          </a:solidFill>
                          <a:latin typeface="+mn-lt"/>
                          <a:ea typeface="+mn-ea"/>
                          <a:cs typeface="Arial" pitchFamily="34" charset="0"/>
                        </a:rPr>
                        <a:t>forest</a:t>
                      </a:r>
                      <a:endParaRPr lang="fr-FR" sz="1800" u="sng" kern="1200" dirty="0">
                        <a:solidFill>
                          <a:schemeClr val="accent6"/>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79635">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36547">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53881">
                <a:tc>
                  <a:txBody>
                    <a:bodyPr/>
                    <a:lstStyle/>
                    <a:p>
                      <a:pPr algn="ctr" latinLnBrk="1"/>
                      <a:endParaRPr lang="ko-KR" altLang="en-US" sz="1300" b="1"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0.44</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chemeClr val="accent3"/>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6547">
                <a:tc>
                  <a:txBody>
                    <a:bodyPr/>
                    <a:lstStyle/>
                    <a:p>
                      <a:pPr algn="ctr" latinLnBrk="1"/>
                      <a:endParaRPr lang="ko-KR" altLang="en-US" sz="1000" dirty="0">
                        <a:solidFill>
                          <a:srgbClr val="90C221"/>
                        </a:solidFill>
                        <a:latin typeface="+mn-lt"/>
                        <a:cs typeface="Arial" pitchFamily="34" charset="0"/>
                      </a:endParaRPr>
                    </a:p>
                  </a:txBody>
                  <a:tcPr marL="76666" marR="76666" marT="38333" marB="3833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3"/>
                        </a:solidFill>
                        <a:latin typeface="+mn-lt"/>
                        <a:cs typeface="Arial" pitchFamily="34" charset="0"/>
                      </a:endParaRPr>
                    </a:p>
                  </a:txBody>
                  <a:tcPr marL="76666" marR="76666" marT="38333" marB="3833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4" name="Table 3">
            <a:extLst>
              <a:ext uri="{FF2B5EF4-FFF2-40B4-BE49-F238E27FC236}">
                <a16:creationId xmlns:a16="http://schemas.microsoft.com/office/drawing/2014/main" id="{6B4DCBB7-80C5-4E80-99CA-C4153C49300A}"/>
              </a:ext>
            </a:extLst>
          </p:cNvPr>
          <p:cNvGraphicFramePr>
            <a:graphicFrameLocks noGrp="1"/>
          </p:cNvGraphicFramePr>
          <p:nvPr>
            <p:extLst>
              <p:ext uri="{D42A27DB-BD31-4B8C-83A1-F6EECF244321}">
                <p14:modId xmlns:p14="http://schemas.microsoft.com/office/powerpoint/2010/main" val="3101441280"/>
              </p:ext>
            </p:extLst>
          </p:nvPr>
        </p:nvGraphicFramePr>
        <p:xfrm>
          <a:off x="134754" y="1387660"/>
          <a:ext cx="2646946" cy="3804621"/>
        </p:xfrm>
        <a:graphic>
          <a:graphicData uri="http://schemas.openxmlformats.org/drawingml/2006/table">
            <a:tbl>
              <a:tblPr firstRow="1" bandRow="1">
                <a:tableStyleId>{5940675A-B579-460E-94D1-54222C63F5DA}</a:tableStyleId>
              </a:tblPr>
              <a:tblGrid>
                <a:gridCol w="391896">
                  <a:extLst>
                    <a:ext uri="{9D8B030D-6E8A-4147-A177-3AD203B41FA5}">
                      <a16:colId xmlns:a16="http://schemas.microsoft.com/office/drawing/2014/main" val="20000"/>
                    </a:ext>
                  </a:extLst>
                </a:gridCol>
                <a:gridCol w="1838751">
                  <a:extLst>
                    <a:ext uri="{9D8B030D-6E8A-4147-A177-3AD203B41FA5}">
                      <a16:colId xmlns:a16="http://schemas.microsoft.com/office/drawing/2014/main" val="20001"/>
                    </a:ext>
                  </a:extLst>
                </a:gridCol>
                <a:gridCol w="416299">
                  <a:extLst>
                    <a:ext uri="{9D8B030D-6E8A-4147-A177-3AD203B41FA5}">
                      <a16:colId xmlns:a16="http://schemas.microsoft.com/office/drawing/2014/main" val="20002"/>
                    </a:ext>
                  </a:extLst>
                </a:gridCol>
              </a:tblGrid>
              <a:tr h="807894">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66235">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957170">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u="sng" kern="1200" dirty="0">
                          <a:solidFill>
                            <a:schemeClr val="accent6"/>
                          </a:solidFill>
                          <a:latin typeface="+mn-lt"/>
                          <a:ea typeface="+mn-ea"/>
                          <a:cs typeface="Arial" pitchFamily="34" charset="0"/>
                        </a:rPr>
                        <a:t>gradient </a:t>
                      </a:r>
                      <a:r>
                        <a:rPr lang="fr-FR" sz="1800" u="sng" kern="1200" dirty="0" err="1">
                          <a:solidFill>
                            <a:schemeClr val="accent6"/>
                          </a:solidFill>
                          <a:latin typeface="+mn-lt"/>
                          <a:ea typeface="+mn-ea"/>
                          <a:cs typeface="Arial" pitchFamily="34" charset="0"/>
                        </a:rPr>
                        <a:t>boosting</a:t>
                      </a:r>
                      <a:endParaRPr lang="fr-FR" sz="1800" u="sng" kern="1200" dirty="0">
                        <a:solidFill>
                          <a:schemeClr val="accent6"/>
                        </a:solidFill>
                        <a:latin typeface="+mn-lt"/>
                        <a:ea typeface="+mn-ea"/>
                        <a:cs typeface="Arial"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ko-KR" altLang="en-US"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1169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02871">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499">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0.53</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0287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07D16F70-DF75-45F0-B71B-230A59333843}"/>
              </a:ext>
            </a:extLst>
          </p:cNvPr>
          <p:cNvGraphicFramePr>
            <a:graphicFrameLocks noGrp="1"/>
          </p:cNvGraphicFramePr>
          <p:nvPr>
            <p:extLst>
              <p:ext uri="{D42A27DB-BD31-4B8C-83A1-F6EECF244321}">
                <p14:modId xmlns:p14="http://schemas.microsoft.com/office/powerpoint/2010/main" val="2429283143"/>
              </p:ext>
            </p:extLst>
          </p:nvPr>
        </p:nvGraphicFramePr>
        <p:xfrm>
          <a:off x="2906829" y="1046061"/>
          <a:ext cx="3455470" cy="4704592"/>
        </p:xfrm>
        <a:graphic>
          <a:graphicData uri="http://schemas.openxmlformats.org/drawingml/2006/table">
            <a:tbl>
              <a:tblPr firstRow="1" bandRow="1">
                <a:tableStyleId>{5940675A-B579-460E-94D1-54222C63F5DA}</a:tableStyleId>
              </a:tblPr>
              <a:tblGrid>
                <a:gridCol w="511601">
                  <a:extLst>
                    <a:ext uri="{9D8B030D-6E8A-4147-A177-3AD203B41FA5}">
                      <a16:colId xmlns:a16="http://schemas.microsoft.com/office/drawing/2014/main" val="20000"/>
                    </a:ext>
                  </a:extLst>
                </a:gridCol>
                <a:gridCol w="2400408">
                  <a:extLst>
                    <a:ext uri="{9D8B030D-6E8A-4147-A177-3AD203B41FA5}">
                      <a16:colId xmlns:a16="http://schemas.microsoft.com/office/drawing/2014/main" val="20001"/>
                    </a:ext>
                  </a:extLst>
                </a:gridCol>
                <a:gridCol w="543461">
                  <a:extLst>
                    <a:ext uri="{9D8B030D-6E8A-4147-A177-3AD203B41FA5}">
                      <a16:colId xmlns:a16="http://schemas.microsoft.com/office/drawing/2014/main" val="20002"/>
                    </a:ext>
                  </a:extLst>
                </a:gridCol>
              </a:tblGrid>
              <a:tr h="1089050">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58889">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789552">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fr-FR" sz="2000" b="1" i="1" u="sng" kern="1200" dirty="0">
                          <a:solidFill>
                            <a:srgbClr val="C00000"/>
                          </a:solidFill>
                          <a:latin typeface="+mn-lt"/>
                          <a:ea typeface="+mn-ea"/>
                          <a:cs typeface="Arial" pitchFamily="34" charset="0"/>
                        </a:rPr>
                        <a:t>Multi-layer Perceptron </a:t>
                      </a:r>
                      <a:r>
                        <a:rPr lang="fr-FR" sz="2000" b="1" i="1" u="sng" kern="1200" dirty="0" err="1">
                          <a:solidFill>
                            <a:srgbClr val="C00000"/>
                          </a:solidFill>
                          <a:latin typeface="+mn-lt"/>
                          <a:ea typeface="+mn-ea"/>
                          <a:cs typeface="Arial" pitchFamily="34" charset="0"/>
                        </a:rPr>
                        <a:t>regressor</a:t>
                      </a:r>
                      <a:endParaRPr lang="fr-FR" sz="2000" b="1" i="1" u="sng" kern="1200" dirty="0">
                        <a:solidFill>
                          <a:srgbClr val="C00000"/>
                        </a:solidFill>
                        <a:latin typeface="+mn-lt"/>
                        <a:ea typeface="+mn-ea"/>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1363774">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3"/>
                  </a:ext>
                </a:extLst>
              </a:tr>
              <a:tr h="299918">
                <a:tc>
                  <a:txBody>
                    <a:bodyPr/>
                    <a:lstStyle/>
                    <a:p>
                      <a:pPr algn="ctr" latinLnBrk="1"/>
                      <a:endParaRPr lang="ko-KR" altLang="en-US" sz="120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4"/>
                  </a:ext>
                </a:extLst>
              </a:tr>
              <a:tr h="409123">
                <a:tc>
                  <a:txBody>
                    <a:bodyPr/>
                    <a:lstStyle/>
                    <a:p>
                      <a:pPr algn="ctr" latinLnBrk="1"/>
                      <a:endParaRPr lang="ko-KR" altLang="en-US" sz="16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marL="0" algn="ctr" defTabSz="914400" rtl="0" eaLnBrk="1" latinLnBrk="1" hangingPunct="1"/>
                      <a:r>
                        <a:rPr lang="fr-FR" sz="1800" b="1" kern="1200" dirty="0">
                          <a:solidFill>
                            <a:srgbClr val="C00000"/>
                          </a:solidFill>
                          <a:latin typeface="+mn-lt"/>
                          <a:ea typeface="+mn-ea"/>
                          <a:cs typeface="+mn-cs"/>
                        </a:rPr>
                        <a:t>0.6</a:t>
                      </a:r>
                      <a:endParaRPr lang="ko-KR" altLang="en-US" sz="1800" b="1" kern="1200" dirty="0">
                        <a:solidFill>
                          <a:srgbClr val="C00000"/>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5"/>
                  </a:ext>
                </a:extLst>
              </a:tr>
              <a:tr h="299918">
                <a:tc>
                  <a:txBody>
                    <a:bodyPr/>
                    <a:lstStyle/>
                    <a:p>
                      <a:pPr algn="ctr" latinLnBrk="1"/>
                      <a:endParaRPr lang="ko-KR" altLang="en-US" sz="1200"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2700" cmpd="sng">
                      <a:noFill/>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latinLnBrk="1"/>
                      <a:endParaRPr lang="ko-KR" altLang="en-US" sz="1200" dirty="0">
                        <a:solidFill>
                          <a:schemeClr val="bg1"/>
                        </a:solidFill>
                        <a:latin typeface="+mn-lt"/>
                        <a:cs typeface="Arial" pitchFamily="34" charset="0"/>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6"/>
                  </a:ext>
                </a:extLst>
              </a:tr>
            </a:tbl>
          </a:graphicData>
        </a:graphic>
      </p:graphicFrame>
      <p:sp>
        <p:nvSpPr>
          <p:cNvPr id="11" name="Rounded Rectangle 6">
            <a:extLst>
              <a:ext uri="{FF2B5EF4-FFF2-40B4-BE49-F238E27FC236}">
                <a16:creationId xmlns:a16="http://schemas.microsoft.com/office/drawing/2014/main" id="{11BE5070-4F99-4338-B014-41040D7DFA7C}"/>
              </a:ext>
            </a:extLst>
          </p:cNvPr>
          <p:cNvSpPr/>
          <p:nvPr/>
        </p:nvSpPr>
        <p:spPr>
          <a:xfrm>
            <a:off x="7838604" y="2154309"/>
            <a:ext cx="412575" cy="41946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ectangle 14">
            <a:extLst>
              <a:ext uri="{FF2B5EF4-FFF2-40B4-BE49-F238E27FC236}">
                <a16:creationId xmlns:a16="http://schemas.microsoft.com/office/drawing/2014/main" id="{4119B43B-1BA1-ABF8-66C1-699B4E5ECC8A}"/>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aphicFrame>
        <p:nvGraphicFramePr>
          <p:cNvPr id="7" name="Table 3">
            <a:extLst>
              <a:ext uri="{FF2B5EF4-FFF2-40B4-BE49-F238E27FC236}">
                <a16:creationId xmlns:a16="http://schemas.microsoft.com/office/drawing/2014/main" id="{E63F0F29-1746-C123-029E-937127965FE5}"/>
              </a:ext>
            </a:extLst>
          </p:cNvPr>
          <p:cNvGraphicFramePr>
            <a:graphicFrameLocks noGrp="1"/>
          </p:cNvGraphicFramePr>
          <p:nvPr>
            <p:extLst>
              <p:ext uri="{D42A27DB-BD31-4B8C-83A1-F6EECF244321}">
                <p14:modId xmlns:p14="http://schemas.microsoft.com/office/powerpoint/2010/main" val="4115559669"/>
              </p:ext>
            </p:extLst>
          </p:nvPr>
        </p:nvGraphicFramePr>
        <p:xfrm>
          <a:off x="9134374" y="1387659"/>
          <a:ext cx="2809038" cy="4037971"/>
        </p:xfrm>
        <a:graphic>
          <a:graphicData uri="http://schemas.openxmlformats.org/drawingml/2006/table">
            <a:tbl>
              <a:tblPr firstRow="1" bandRow="1">
                <a:tableStyleId>{5940675A-B579-460E-94D1-54222C63F5DA}</a:tableStyleId>
              </a:tblPr>
              <a:tblGrid>
                <a:gridCol w="415894">
                  <a:extLst>
                    <a:ext uri="{9D8B030D-6E8A-4147-A177-3AD203B41FA5}">
                      <a16:colId xmlns:a16="http://schemas.microsoft.com/office/drawing/2014/main" val="20000"/>
                    </a:ext>
                  </a:extLst>
                </a:gridCol>
                <a:gridCol w="1951351">
                  <a:extLst>
                    <a:ext uri="{9D8B030D-6E8A-4147-A177-3AD203B41FA5}">
                      <a16:colId xmlns:a16="http://schemas.microsoft.com/office/drawing/2014/main" val="20001"/>
                    </a:ext>
                  </a:extLst>
                </a:gridCol>
                <a:gridCol w="441793">
                  <a:extLst>
                    <a:ext uri="{9D8B030D-6E8A-4147-A177-3AD203B41FA5}">
                      <a16:colId xmlns:a16="http://schemas.microsoft.com/office/drawing/2014/main" val="20002"/>
                    </a:ext>
                  </a:extLst>
                </a:gridCol>
              </a:tblGrid>
              <a:tr h="710678">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bg1"/>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163824">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u="sng" kern="1200" dirty="0">
                        <a:solidFill>
                          <a:schemeClr val="accent6"/>
                        </a:solidFill>
                        <a:latin typeface="+mn-lt"/>
                        <a:ea typeface="+mn-ea"/>
                        <a:cs typeface="Arial" pitchFamily="34" charset="0"/>
                      </a:endParaRPr>
                    </a:p>
                    <a:p>
                      <a:pPr algn="ctr"/>
                      <a:endParaRPr lang="fr-FR" sz="1800" u="sng" kern="1200" dirty="0">
                        <a:solidFill>
                          <a:schemeClr val="accent6"/>
                        </a:solidFill>
                        <a:latin typeface="+mn-lt"/>
                        <a:ea typeface="+mn-ea"/>
                        <a:cs typeface="Arial" pitchFamily="34" charset="0"/>
                      </a:endParaRPr>
                    </a:p>
                    <a:p>
                      <a:pPr algn="ctr"/>
                      <a:r>
                        <a:rPr lang="fr-FR" sz="1800" u="sng" kern="1200" dirty="0" err="1">
                          <a:solidFill>
                            <a:schemeClr val="accent6"/>
                          </a:solidFill>
                          <a:latin typeface="+mn-lt"/>
                          <a:ea typeface="+mn-ea"/>
                          <a:cs typeface="Arial" pitchFamily="34" charset="0"/>
                        </a:rPr>
                        <a:t>AdaBoostRegressor</a:t>
                      </a:r>
                      <a:endParaRPr lang="fr-FR" sz="1800" u="sng"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15236">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800" kern="1200" dirty="0">
                        <a:solidFill>
                          <a:schemeClr val="accent6"/>
                        </a:solidFill>
                        <a:latin typeface="+mn-lt"/>
                        <a:ea typeface="+mn-ea"/>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889953">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7091">
                <a:tc>
                  <a:txBody>
                    <a:bodyPr/>
                    <a:lstStyle/>
                    <a:p>
                      <a:pPr algn="ctr" latinLnBrk="1"/>
                      <a:endParaRPr lang="ko-KR" altLang="en-US" sz="100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7525">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1" hangingPunct="1"/>
                      <a:r>
                        <a:rPr lang="fr-FR" sz="1400" b="1" kern="1200" dirty="0">
                          <a:solidFill>
                            <a:srgbClr val="C00000"/>
                          </a:solidFill>
                          <a:latin typeface="+mn-lt"/>
                          <a:ea typeface="+mn-ea"/>
                          <a:cs typeface="+mn-cs"/>
                        </a:rPr>
                        <a:t>0.28</a:t>
                      </a:r>
                      <a:endParaRPr lang="ko-KR" altLang="en-US" sz="1400" b="1" kern="1200" dirty="0">
                        <a:solidFill>
                          <a:srgbClr val="C00000"/>
                        </a:solidFill>
                        <a:latin typeface="+mn-lt"/>
                        <a:ea typeface="+mn-ea"/>
                        <a:cs typeface="+mn-cs"/>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300" b="1"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7091">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28575" cap="flat" cmpd="sng" algn="ctr">
                      <a:solidFill>
                        <a:schemeClr val="accent1"/>
                      </a:solidFill>
                      <a:prstDash val="solid"/>
                      <a:round/>
                      <a:headEnd type="none" w="med" len="med"/>
                      <a:tailEnd type="none" w="med" len="med"/>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chemeClr val="accent1"/>
                        </a:solidFill>
                        <a:latin typeface="+mn-lt"/>
                        <a:cs typeface="Arial" pitchFamily="34" charset="0"/>
                      </a:endParaRPr>
                    </a:p>
                  </a:txBody>
                  <a:tcPr marL="76666" marR="76666" marT="38333" marB="38333" anchor="ctr">
                    <a:lnL w="12700" cmpd="sng">
                      <a:noFill/>
                    </a:lnL>
                    <a:lnR w="12700" cmpd="sng">
                      <a:noFill/>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endParaRPr lang="ko-KR" altLang="en-US" sz="1000" dirty="0">
                        <a:solidFill>
                          <a:srgbClr val="0680C3"/>
                        </a:solidFill>
                        <a:latin typeface="+mn-lt"/>
                        <a:cs typeface="Arial" pitchFamily="34" charset="0"/>
                      </a:endParaRPr>
                    </a:p>
                  </a:txBody>
                  <a:tcPr marL="76666" marR="76666" marT="38333" marB="38333" anchor="ctr">
                    <a:lnL w="12700" cmpd="sng">
                      <a:noFill/>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8" name="ZoneTexte 7">
            <a:extLst>
              <a:ext uri="{FF2B5EF4-FFF2-40B4-BE49-F238E27FC236}">
                <a16:creationId xmlns:a16="http://schemas.microsoft.com/office/drawing/2014/main" id="{EB5A7AD0-4954-975F-9A2D-B45F6CB838A5}"/>
              </a:ext>
            </a:extLst>
          </p:cNvPr>
          <p:cNvSpPr txBox="1"/>
          <p:nvPr/>
        </p:nvSpPr>
        <p:spPr>
          <a:xfrm>
            <a:off x="11685069" y="6256421"/>
            <a:ext cx="693019" cy="369332"/>
          </a:xfrm>
          <a:prstGeom prst="rect">
            <a:avLst/>
          </a:prstGeom>
          <a:noFill/>
        </p:spPr>
        <p:txBody>
          <a:bodyPr wrap="square" rtlCol="0">
            <a:spAutoFit/>
          </a:bodyPr>
          <a:lstStyle/>
          <a:p>
            <a:r>
              <a:rPr lang="fr-FR" dirty="0"/>
              <a:t>25</a:t>
            </a:r>
          </a:p>
        </p:txBody>
      </p:sp>
    </p:spTree>
    <p:extLst>
      <p:ext uri="{BB962C8B-B14F-4D97-AF65-F5344CB8AC3E}">
        <p14:creationId xmlns:p14="http://schemas.microsoft.com/office/powerpoint/2010/main" val="344794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415953" y="3110550"/>
            <a:ext cx="5941719" cy="830997"/>
          </a:xfrm>
          <a:prstGeom prst="rect">
            <a:avLst/>
          </a:prstGeom>
          <a:noFill/>
        </p:spPr>
        <p:txBody>
          <a:bodyPr wrap="square" rtlCol="0" anchor="ctr">
            <a:spAutoFit/>
          </a:bodyPr>
          <a:lstStyle/>
          <a:p>
            <a:pPr marR="0" lvl="0" indent="0" algn="ctr" fontAlgn="auto">
              <a:lnSpc>
                <a:spcPct val="100000"/>
              </a:lnSpc>
              <a:spcBef>
                <a:spcPts val="0"/>
              </a:spcBef>
              <a:spcAft>
                <a:spcPts val="0"/>
              </a:spcAft>
              <a:buClrTx/>
              <a:buSzTx/>
              <a:buFontTx/>
              <a:buNone/>
              <a:tabLst/>
              <a:defRPr/>
            </a:pPr>
            <a:r>
              <a:rPr lang="fr-FR" altLang="ko-KR" sz="4800" b="1" dirty="0">
                <a:solidFill>
                  <a:prstClr val="white"/>
                </a:solidFill>
                <a:latin typeface="Century" panose="02040604050505020304" pitchFamily="18" charset="0"/>
                <a:cs typeface="Arial" pitchFamily="34" charset="0"/>
              </a:rPr>
              <a:t>Conclusion </a:t>
            </a:r>
            <a:endParaRPr lang="ko-KR" altLang="en-US" sz="4800" b="1" dirty="0">
              <a:solidFill>
                <a:prstClr val="white"/>
              </a:solidFill>
              <a:latin typeface="Century" panose="02040604050505020304" pitchFamily="18" charset="0"/>
              <a:cs typeface="Arial" pitchFamily="34" charset="0"/>
            </a:endParaRPr>
          </a:p>
        </p:txBody>
      </p:sp>
      <p:sp>
        <p:nvSpPr>
          <p:cNvPr id="11" name="Rectangle: Rounded Corners 30">
            <a:extLst>
              <a:ext uri="{FF2B5EF4-FFF2-40B4-BE49-F238E27FC236}">
                <a16:creationId xmlns:a16="http://schemas.microsoft.com/office/drawing/2014/main" id="{550A2212-1773-4F27-9A4D-FE344C57E345}"/>
              </a:ext>
            </a:extLst>
          </p:cNvPr>
          <p:cNvSpPr/>
          <p:nvPr/>
        </p:nvSpPr>
        <p:spPr>
          <a:xfrm>
            <a:off x="8215721" y="2321038"/>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Rounded Corners 11">
            <a:extLst>
              <a:ext uri="{FF2B5EF4-FFF2-40B4-BE49-F238E27FC236}">
                <a16:creationId xmlns:a16="http://schemas.microsoft.com/office/drawing/2014/main" id="{3CBAA488-8418-41F1-F22D-7187D201B0DA}"/>
              </a:ext>
            </a:extLst>
          </p:cNvPr>
          <p:cNvSpPr/>
          <p:nvPr/>
        </p:nvSpPr>
        <p:spPr>
          <a:xfrm>
            <a:off x="8173407" y="2270657"/>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3" name="TextBox 14">
            <a:extLst>
              <a:ext uri="{FF2B5EF4-FFF2-40B4-BE49-F238E27FC236}">
                <a16:creationId xmlns:a16="http://schemas.microsoft.com/office/drawing/2014/main" id="{B494C7E3-7F7A-433D-D3A9-7D5785A641FD}"/>
              </a:ext>
            </a:extLst>
          </p:cNvPr>
          <p:cNvSpPr txBox="1"/>
          <p:nvPr/>
        </p:nvSpPr>
        <p:spPr>
          <a:xfrm>
            <a:off x="8173407" y="2325250"/>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5CBE7A"/>
                </a:solidFill>
                <a:effectLst/>
                <a:uLnTx/>
                <a:uFillTx/>
                <a:latin typeface="Arial"/>
                <a:cs typeface="Arial" pitchFamily="34" charset="0"/>
              </a:rPr>
              <a:t>02</a:t>
            </a:r>
            <a:endParaRPr kumimoji="0" lang="ko-KR" altLang="en-US" sz="2400" b="1" i="0" u="none" strike="noStrike" kern="1200" cap="none" spc="0" normalizeH="0" baseline="0" noProof="0" dirty="0">
              <a:ln>
                <a:noFill/>
              </a:ln>
              <a:solidFill>
                <a:srgbClr val="5CBE7A"/>
              </a:solidFill>
              <a:effectLst/>
              <a:uLnTx/>
              <a:uFillTx/>
              <a:latin typeface="Arial"/>
              <a:cs typeface="Arial" pitchFamily="34" charset="0"/>
            </a:endParaRPr>
          </a:p>
        </p:txBody>
      </p:sp>
      <p:sp>
        <p:nvSpPr>
          <p:cNvPr id="6" name="ZoneTexte 5">
            <a:extLst>
              <a:ext uri="{FF2B5EF4-FFF2-40B4-BE49-F238E27FC236}">
                <a16:creationId xmlns:a16="http://schemas.microsoft.com/office/drawing/2014/main" id="{C2A8DC96-5EC6-EE55-1C3D-4FC4A8738D4B}"/>
              </a:ext>
            </a:extLst>
          </p:cNvPr>
          <p:cNvSpPr txBox="1"/>
          <p:nvPr/>
        </p:nvSpPr>
        <p:spPr>
          <a:xfrm>
            <a:off x="11685069" y="6256421"/>
            <a:ext cx="693019" cy="369332"/>
          </a:xfrm>
          <a:prstGeom prst="rect">
            <a:avLst/>
          </a:prstGeom>
          <a:noFill/>
        </p:spPr>
        <p:txBody>
          <a:bodyPr wrap="square" rtlCol="0">
            <a:spAutoFit/>
          </a:bodyPr>
          <a:lstStyle/>
          <a:p>
            <a:r>
              <a:rPr lang="fr-FR" dirty="0"/>
              <a:t>26</a:t>
            </a:r>
          </a:p>
        </p:txBody>
      </p:sp>
    </p:spTree>
    <p:extLst>
      <p:ext uri="{BB962C8B-B14F-4D97-AF65-F5344CB8AC3E}">
        <p14:creationId xmlns:p14="http://schemas.microsoft.com/office/powerpoint/2010/main" val="352274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198A21A2-C83D-4AC5-8C64-7031B0DCA4C4}"/>
              </a:ext>
            </a:extLst>
          </p:cNvPr>
          <p:cNvSpPr/>
          <p:nvPr/>
        </p:nvSpPr>
        <p:spPr>
          <a:xfrm>
            <a:off x="7360178" y="615821"/>
            <a:ext cx="689857" cy="689857"/>
          </a:xfrm>
          <a:prstGeom prst="roundRect">
            <a:avLst/>
          </a:prstGeom>
          <a:solidFill>
            <a:schemeClr val="accent5"/>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3" name="Rectangle: Rounded Corners 42">
            <a:extLst>
              <a:ext uri="{FF2B5EF4-FFF2-40B4-BE49-F238E27FC236}">
                <a16:creationId xmlns:a16="http://schemas.microsoft.com/office/drawing/2014/main" id="{8723B78F-72FE-449F-80F7-DE71AF52F0DB}"/>
              </a:ext>
            </a:extLst>
          </p:cNvPr>
          <p:cNvSpPr/>
          <p:nvPr/>
        </p:nvSpPr>
        <p:spPr>
          <a:xfrm>
            <a:off x="7382876" y="2685341"/>
            <a:ext cx="689857" cy="689857"/>
          </a:xfrm>
          <a:prstGeom prst="roundRect">
            <a:avLst/>
          </a:prstGeom>
          <a:solidFill>
            <a:schemeClr val="accent4"/>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4" name="Rectangle: Rounded Corners 43">
            <a:extLst>
              <a:ext uri="{FF2B5EF4-FFF2-40B4-BE49-F238E27FC236}">
                <a16:creationId xmlns:a16="http://schemas.microsoft.com/office/drawing/2014/main" id="{4091DEA2-5978-4F25-88A5-FABF6551A788}"/>
              </a:ext>
            </a:extLst>
          </p:cNvPr>
          <p:cNvSpPr/>
          <p:nvPr/>
        </p:nvSpPr>
        <p:spPr>
          <a:xfrm>
            <a:off x="7382876" y="4613655"/>
            <a:ext cx="689857" cy="689857"/>
          </a:xfrm>
          <a:prstGeom prst="roundRect">
            <a:avLst/>
          </a:prstGeom>
          <a:solidFill>
            <a:schemeClr val="accent3"/>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graphicFrame>
        <p:nvGraphicFramePr>
          <p:cNvPr id="3" name="Chart 2">
            <a:extLst>
              <a:ext uri="{FF2B5EF4-FFF2-40B4-BE49-F238E27FC236}">
                <a16:creationId xmlns:a16="http://schemas.microsoft.com/office/drawing/2014/main" id="{A06C9F89-A24C-476F-886D-EA32DD0779B5}"/>
              </a:ext>
            </a:extLst>
          </p:cNvPr>
          <p:cNvGraphicFramePr/>
          <p:nvPr/>
        </p:nvGraphicFramePr>
        <p:xfrm>
          <a:off x="80920" y="1479841"/>
          <a:ext cx="6805402" cy="4383989"/>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6DE1AE06-8567-46A2-98A6-E38A80CA910A}"/>
              </a:ext>
            </a:extLst>
          </p:cNvPr>
          <p:cNvGrpSpPr/>
          <p:nvPr/>
        </p:nvGrpSpPr>
        <p:grpSpPr>
          <a:xfrm>
            <a:off x="731969" y="2433586"/>
            <a:ext cx="5457026" cy="2133602"/>
            <a:chOff x="861724" y="2301847"/>
            <a:chExt cx="6786851" cy="2133602"/>
          </a:xfrm>
        </p:grpSpPr>
        <p:cxnSp>
          <p:nvCxnSpPr>
            <p:cNvPr id="5" name="Straight Arrow Connector 4">
              <a:extLst>
                <a:ext uri="{FF2B5EF4-FFF2-40B4-BE49-F238E27FC236}">
                  <a16:creationId xmlns:a16="http://schemas.microsoft.com/office/drawing/2014/main" id="{8C03E86D-896C-4B1A-89A8-AD8E4EAA7D24}"/>
                </a:ext>
              </a:extLst>
            </p:cNvPr>
            <p:cNvCxnSpPr>
              <a:cxnSpLocks/>
            </p:cNvCxnSpPr>
            <p:nvPr/>
          </p:nvCxnSpPr>
          <p:spPr>
            <a:xfrm flipV="1">
              <a:off x="861724" y="3444847"/>
              <a:ext cx="1348076" cy="990602"/>
            </a:xfrm>
            <a:prstGeom prst="straightConnector1">
              <a:avLst/>
            </a:prstGeom>
            <a:ln w="38100">
              <a:solidFill>
                <a:schemeClr val="accent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5CD0228-6463-425E-A290-BADC5F6CFA7C}"/>
                </a:ext>
              </a:extLst>
            </p:cNvPr>
            <p:cNvCxnSpPr>
              <a:cxnSpLocks/>
            </p:cNvCxnSpPr>
            <p:nvPr/>
          </p:nvCxnSpPr>
          <p:spPr>
            <a:xfrm>
              <a:off x="2209800" y="3444847"/>
              <a:ext cx="1399489" cy="755678"/>
            </a:xfrm>
            <a:prstGeom prst="straightConnector1">
              <a:avLst/>
            </a:prstGeom>
            <a:ln w="3810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47B97C0-84C9-48A5-9606-FA3FD980D35A}"/>
                </a:ext>
              </a:extLst>
            </p:cNvPr>
            <p:cNvCxnSpPr>
              <a:cxnSpLocks/>
            </p:cNvCxnSpPr>
            <p:nvPr/>
          </p:nvCxnSpPr>
          <p:spPr>
            <a:xfrm flipV="1">
              <a:off x="3636445" y="2879670"/>
              <a:ext cx="1267511" cy="1320855"/>
            </a:xfrm>
            <a:prstGeom prst="straightConnector1">
              <a:avLst/>
            </a:prstGeom>
            <a:ln w="38100">
              <a:solidFill>
                <a:schemeClr val="accent3"/>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633C8FF-AC22-4691-B155-5F6C8D75B9C5}"/>
                </a:ext>
              </a:extLst>
            </p:cNvPr>
            <p:cNvCxnSpPr>
              <a:cxnSpLocks/>
            </p:cNvCxnSpPr>
            <p:nvPr/>
          </p:nvCxnSpPr>
          <p:spPr>
            <a:xfrm>
              <a:off x="4903955" y="2863822"/>
              <a:ext cx="1426645" cy="565178"/>
            </a:xfrm>
            <a:prstGeom prst="straightConnector1">
              <a:avLst/>
            </a:prstGeom>
            <a:ln w="38100">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00186E-B910-4523-BB86-7B69DDA21959}"/>
                </a:ext>
              </a:extLst>
            </p:cNvPr>
            <p:cNvCxnSpPr>
              <a:cxnSpLocks/>
            </p:cNvCxnSpPr>
            <p:nvPr/>
          </p:nvCxnSpPr>
          <p:spPr>
            <a:xfrm flipV="1">
              <a:off x="6330600" y="2301847"/>
              <a:ext cx="1317975" cy="1134803"/>
            </a:xfrm>
            <a:prstGeom prst="straightConnector1">
              <a:avLst/>
            </a:prstGeom>
            <a:ln w="38100">
              <a:solidFill>
                <a:schemeClr val="accent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138F00CB-3196-4DE0-B4E4-AF4460C2E891}"/>
              </a:ext>
            </a:extLst>
          </p:cNvPr>
          <p:cNvSpPr/>
          <p:nvPr/>
        </p:nvSpPr>
        <p:spPr>
          <a:xfrm>
            <a:off x="7316420" y="581112"/>
            <a:ext cx="689857" cy="689857"/>
          </a:xfrm>
          <a:prstGeom prst="roundRect">
            <a:avLst/>
          </a:prstGeom>
          <a:solidFill>
            <a:schemeClr val="bg1"/>
          </a:solidFill>
          <a:ln w="1905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9" name="Rectangle: Rounded Corners 18">
            <a:extLst>
              <a:ext uri="{FF2B5EF4-FFF2-40B4-BE49-F238E27FC236}">
                <a16:creationId xmlns:a16="http://schemas.microsoft.com/office/drawing/2014/main" id="{09502EB1-EA6E-4593-BDA8-0509CB1A73C3}"/>
              </a:ext>
            </a:extLst>
          </p:cNvPr>
          <p:cNvSpPr/>
          <p:nvPr/>
        </p:nvSpPr>
        <p:spPr>
          <a:xfrm>
            <a:off x="7339118" y="2638874"/>
            <a:ext cx="689857" cy="689857"/>
          </a:xfrm>
          <a:prstGeom prst="roundRect">
            <a:avLst/>
          </a:prstGeom>
          <a:solidFill>
            <a:schemeClr val="bg1"/>
          </a:solidFill>
          <a:ln w="1905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23" name="Rectangle: Rounded Corners 22">
            <a:extLst>
              <a:ext uri="{FF2B5EF4-FFF2-40B4-BE49-F238E27FC236}">
                <a16:creationId xmlns:a16="http://schemas.microsoft.com/office/drawing/2014/main" id="{72E20BEC-9619-420E-87FB-F551BE3F935C}"/>
              </a:ext>
            </a:extLst>
          </p:cNvPr>
          <p:cNvSpPr/>
          <p:nvPr/>
        </p:nvSpPr>
        <p:spPr>
          <a:xfrm>
            <a:off x="7339118" y="4567188"/>
            <a:ext cx="689857" cy="689857"/>
          </a:xfrm>
          <a:prstGeom prst="roundRect">
            <a:avLst/>
          </a:prstGeom>
          <a:solidFill>
            <a:schemeClr val="bg1"/>
          </a:solidFill>
          <a:ln w="190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0" name="Freeform: Shape 39">
            <a:extLst>
              <a:ext uri="{FF2B5EF4-FFF2-40B4-BE49-F238E27FC236}">
                <a16:creationId xmlns:a16="http://schemas.microsoft.com/office/drawing/2014/main" id="{2B82A10D-E368-4E49-858C-10BC1012066E}"/>
              </a:ext>
            </a:extLst>
          </p:cNvPr>
          <p:cNvSpPr/>
          <p:nvPr/>
        </p:nvSpPr>
        <p:spPr>
          <a:xfrm rot="177284" flipH="1">
            <a:off x="-17361" y="5003962"/>
            <a:ext cx="6914377" cy="2041733"/>
          </a:xfrm>
          <a:custGeom>
            <a:avLst/>
            <a:gdLst>
              <a:gd name="connsiteX0" fmla="*/ 2805314 w 6914377"/>
              <a:gd name="connsiteY0" fmla="*/ 1645 h 2041733"/>
              <a:gd name="connsiteX1" fmla="*/ 2721250 w 6914377"/>
              <a:gd name="connsiteY1" fmla="*/ 636 h 2041733"/>
              <a:gd name="connsiteX2" fmla="*/ 2202622 w 6914377"/>
              <a:gd name="connsiteY2" fmla="*/ 122555 h 2041733"/>
              <a:gd name="connsiteX3" fmla="*/ 1326116 w 6914377"/>
              <a:gd name="connsiteY3" fmla="*/ 154441 h 2041733"/>
              <a:gd name="connsiteX4" fmla="*/ 1522550 w 6914377"/>
              <a:gd name="connsiteY4" fmla="*/ 461583 h 2041733"/>
              <a:gd name="connsiteX5" fmla="*/ 2071666 w 6914377"/>
              <a:gd name="connsiteY5" fmla="*/ 491297 h 2041733"/>
              <a:gd name="connsiteX6" fmla="*/ 1406334 w 6914377"/>
              <a:gd name="connsiteY6" fmla="*/ 584238 h 2041733"/>
              <a:gd name="connsiteX7" fmla="*/ 558766 w 6914377"/>
              <a:gd name="connsiteY7" fmla="*/ 361193 h 2041733"/>
              <a:gd name="connsiteX8" fmla="*/ 1891 w 6914377"/>
              <a:gd name="connsiteY8" fmla="*/ 547775 h 2041733"/>
              <a:gd name="connsiteX9" fmla="*/ 308954 w 6914377"/>
              <a:gd name="connsiteY9" fmla="*/ 611003 h 2041733"/>
              <a:gd name="connsiteX10" fmla="*/ 211592 w 6914377"/>
              <a:gd name="connsiteY10" fmla="*/ 822955 h 2041733"/>
              <a:gd name="connsiteX11" fmla="*/ 1713243 w 6914377"/>
              <a:gd name="connsiteY11" fmla="*/ 1106125 h 2041733"/>
              <a:gd name="connsiteX12" fmla="*/ 2102232 w 6914377"/>
              <a:gd name="connsiteY12" fmla="*/ 1253373 h 2041733"/>
              <a:gd name="connsiteX13" fmla="*/ 3273082 w 6914377"/>
              <a:gd name="connsiteY13" fmla="*/ 1141812 h 2041733"/>
              <a:gd name="connsiteX14" fmla="*/ 6812554 w 6914377"/>
              <a:gd name="connsiteY14" fmla="*/ 2033235 h 2041733"/>
              <a:gd name="connsiteX15" fmla="*/ 6853224 w 6914377"/>
              <a:gd name="connsiteY15" fmla="*/ 2041733 h 2041733"/>
              <a:gd name="connsiteX16" fmla="*/ 6914377 w 6914377"/>
              <a:gd name="connsiteY16" fmla="*/ 856956 h 2041733"/>
              <a:gd name="connsiteX17" fmla="*/ 6825790 w 6914377"/>
              <a:gd name="connsiteY17" fmla="*/ 855737 h 2041733"/>
              <a:gd name="connsiteX18" fmla="*/ 4239426 w 6914377"/>
              <a:gd name="connsiteY18" fmla="*/ 657845 h 2041733"/>
              <a:gd name="connsiteX19" fmla="*/ 3471688 w 6914377"/>
              <a:gd name="connsiteY19" fmla="*/ 188732 h 2041733"/>
              <a:gd name="connsiteX20" fmla="*/ 2805314 w 6914377"/>
              <a:gd name="connsiteY20" fmla="*/ 1645 h 20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14377" h="2041733">
                <a:moveTo>
                  <a:pt x="2805314" y="1645"/>
                </a:moveTo>
                <a:cubicBezTo>
                  <a:pt x="2776410" y="-103"/>
                  <a:pt x="2748329" y="-488"/>
                  <a:pt x="2721250" y="636"/>
                </a:cubicBezTo>
                <a:cubicBezTo>
                  <a:pt x="2504618" y="9624"/>
                  <a:pt x="2326622" y="70279"/>
                  <a:pt x="2202622" y="122555"/>
                </a:cubicBezTo>
                <a:cubicBezTo>
                  <a:pt x="2029619" y="175386"/>
                  <a:pt x="1603389" y="71818"/>
                  <a:pt x="1326116" y="154441"/>
                </a:cubicBezTo>
                <a:cubicBezTo>
                  <a:pt x="1197951" y="241925"/>
                  <a:pt x="1337908" y="448576"/>
                  <a:pt x="1522550" y="461583"/>
                </a:cubicBezTo>
                <a:cubicBezTo>
                  <a:pt x="1679521" y="505002"/>
                  <a:pt x="1888628" y="481393"/>
                  <a:pt x="2071666" y="491297"/>
                </a:cubicBezTo>
                <a:cubicBezTo>
                  <a:pt x="1920641" y="604202"/>
                  <a:pt x="1628111" y="553258"/>
                  <a:pt x="1406334" y="584238"/>
                </a:cubicBezTo>
                <a:cubicBezTo>
                  <a:pt x="1090297" y="483823"/>
                  <a:pt x="874802" y="424370"/>
                  <a:pt x="558766" y="361193"/>
                </a:cubicBezTo>
                <a:cubicBezTo>
                  <a:pt x="258941" y="317878"/>
                  <a:pt x="-25986" y="341591"/>
                  <a:pt x="1891" y="547775"/>
                </a:cubicBezTo>
                <a:lnTo>
                  <a:pt x="308954" y="611003"/>
                </a:lnTo>
                <a:cubicBezTo>
                  <a:pt x="199538" y="655587"/>
                  <a:pt x="116192" y="808162"/>
                  <a:pt x="211592" y="822955"/>
                </a:cubicBezTo>
                <a:cubicBezTo>
                  <a:pt x="763036" y="887554"/>
                  <a:pt x="1184143" y="1004288"/>
                  <a:pt x="1713243" y="1106125"/>
                </a:cubicBezTo>
                <a:cubicBezTo>
                  <a:pt x="1814357" y="1147761"/>
                  <a:pt x="2012292" y="1237806"/>
                  <a:pt x="2102232" y="1253373"/>
                </a:cubicBezTo>
                <a:cubicBezTo>
                  <a:pt x="2374618" y="1271113"/>
                  <a:pt x="2865653" y="1080884"/>
                  <a:pt x="3273082" y="1141812"/>
                </a:cubicBezTo>
                <a:cubicBezTo>
                  <a:pt x="3619245" y="1173160"/>
                  <a:pt x="5706229" y="1788545"/>
                  <a:pt x="6812554" y="2033235"/>
                </a:cubicBezTo>
                <a:lnTo>
                  <a:pt x="6853224" y="2041733"/>
                </a:lnTo>
                <a:lnTo>
                  <a:pt x="6914377" y="856956"/>
                </a:lnTo>
                <a:lnTo>
                  <a:pt x="6825790" y="855737"/>
                </a:lnTo>
                <a:cubicBezTo>
                  <a:pt x="6103297" y="845623"/>
                  <a:pt x="5108740" y="825721"/>
                  <a:pt x="4239426" y="657845"/>
                </a:cubicBezTo>
                <a:cubicBezTo>
                  <a:pt x="4016146" y="443179"/>
                  <a:pt x="3724717" y="298266"/>
                  <a:pt x="3471688" y="188732"/>
                </a:cubicBezTo>
                <a:cubicBezTo>
                  <a:pt x="3250287" y="92889"/>
                  <a:pt x="3007641" y="13879"/>
                  <a:pt x="2805314" y="1645"/>
                </a:cubicBezTo>
                <a:close/>
              </a:path>
            </a:pathLst>
          </a:custGeom>
          <a:solidFill>
            <a:srgbClr val="F9C9A9"/>
          </a:solidFill>
          <a:ln w="8182" cap="flat">
            <a:noFill/>
            <a:prstDash val="solid"/>
            <a:miter/>
          </a:ln>
        </p:spPr>
        <p:txBody>
          <a:bodyPr rtlCol="0" anchor="ctr"/>
          <a:lstStyle/>
          <a:p>
            <a:endParaRPr lang="ko-KR" altLang="en-US" dirty="0">
              <a:solidFill>
                <a:schemeClr val="tx1"/>
              </a:solidFill>
            </a:endParaRPr>
          </a:p>
        </p:txBody>
      </p:sp>
      <p:sp>
        <p:nvSpPr>
          <p:cNvPr id="12" name="ZoneTexte 11">
            <a:extLst>
              <a:ext uri="{FF2B5EF4-FFF2-40B4-BE49-F238E27FC236}">
                <a16:creationId xmlns:a16="http://schemas.microsoft.com/office/drawing/2014/main" id="{59CE4E2E-894F-59A0-491A-1B610797F332}"/>
              </a:ext>
            </a:extLst>
          </p:cNvPr>
          <p:cNvSpPr txBox="1"/>
          <p:nvPr/>
        </p:nvSpPr>
        <p:spPr>
          <a:xfrm>
            <a:off x="8348264" y="567426"/>
            <a:ext cx="3843735" cy="184665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a:t>Pour la prédiction de l’émission de CO2, le meilleur score obtenue est avec le modèle du </a:t>
            </a:r>
            <a:r>
              <a:rPr lang="fr-FR" sz="1600" b="1" i="1" u="sng" kern="1200" dirty="0">
                <a:solidFill>
                  <a:srgbClr val="C00000"/>
                </a:solidFill>
                <a:latin typeface="+mn-lt"/>
                <a:ea typeface="+mn-ea"/>
                <a:cs typeface="Arial" pitchFamily="34" charset="0"/>
              </a:rPr>
              <a:t>gradient </a:t>
            </a:r>
            <a:r>
              <a:rPr lang="fr-FR" sz="1600" b="1" i="1" u="sng" kern="1200" dirty="0" err="1">
                <a:solidFill>
                  <a:srgbClr val="C00000"/>
                </a:solidFill>
                <a:latin typeface="+mn-lt"/>
                <a:ea typeface="+mn-ea"/>
                <a:cs typeface="Arial" pitchFamily="34" charset="0"/>
              </a:rPr>
              <a:t>boosting</a:t>
            </a:r>
            <a:r>
              <a:rPr lang="fr-FR" sz="1600" b="1" i="1" u="sng" kern="1200" dirty="0">
                <a:solidFill>
                  <a:srgbClr val="C00000"/>
                </a:solidFill>
                <a:latin typeface="+mn-lt"/>
                <a:ea typeface="+mn-ea"/>
                <a:cs typeface="Arial" pitchFamily="34" charset="0"/>
              </a:rPr>
              <a:t>.</a:t>
            </a:r>
          </a:p>
          <a:p>
            <a:endParaRPr lang="fr-FR" dirty="0"/>
          </a:p>
        </p:txBody>
      </p:sp>
      <p:sp>
        <p:nvSpPr>
          <p:cNvPr id="47" name="ZoneTexte 46">
            <a:extLst>
              <a:ext uri="{FF2B5EF4-FFF2-40B4-BE49-F238E27FC236}">
                <a16:creationId xmlns:a16="http://schemas.microsoft.com/office/drawing/2014/main" id="{63B14162-9C69-1E30-19E1-E148F44D65DD}"/>
              </a:ext>
            </a:extLst>
          </p:cNvPr>
          <p:cNvSpPr txBox="1"/>
          <p:nvPr/>
        </p:nvSpPr>
        <p:spPr>
          <a:xfrm>
            <a:off x="8481771" y="2505872"/>
            <a:ext cx="3586403"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a:t>On peut éviter de calculer </a:t>
            </a:r>
            <a:r>
              <a:rPr lang="fr-FR" sz="1600" b="1" i="1" u="sng" dirty="0">
                <a:latin typeface="Montserrat" panose="00000500000000000000" pitchFamily="2" charset="0"/>
              </a:rPr>
              <a:t>'l’ENERGY STAR Score </a:t>
            </a:r>
            <a:r>
              <a:rPr lang="fr-FR" sz="1600" dirty="0"/>
              <a:t>qui est fastidieux de calculer. </a:t>
            </a:r>
          </a:p>
          <a:p>
            <a:endParaRPr lang="fr-FR" dirty="0"/>
          </a:p>
        </p:txBody>
      </p:sp>
      <p:sp>
        <p:nvSpPr>
          <p:cNvPr id="48" name="ZoneTexte 47">
            <a:extLst>
              <a:ext uri="{FF2B5EF4-FFF2-40B4-BE49-F238E27FC236}">
                <a16:creationId xmlns:a16="http://schemas.microsoft.com/office/drawing/2014/main" id="{15B2A149-8319-C51E-B3BB-856748936813}"/>
              </a:ext>
            </a:extLst>
          </p:cNvPr>
          <p:cNvSpPr txBox="1"/>
          <p:nvPr/>
        </p:nvSpPr>
        <p:spPr>
          <a:xfrm>
            <a:off x="8260057" y="4437385"/>
            <a:ext cx="3762815" cy="184665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a:t>Pour la prédiction de consommation totale d’énergie, le meilleur score obtenue est avec le modèle du </a:t>
            </a:r>
            <a:r>
              <a:rPr lang="fr-FR" sz="1600" b="1" i="1" u="sng" kern="1200" dirty="0">
                <a:solidFill>
                  <a:srgbClr val="C00000"/>
                </a:solidFill>
                <a:latin typeface="+mn-lt"/>
                <a:ea typeface="+mn-ea"/>
                <a:cs typeface="Arial" pitchFamily="34" charset="0"/>
              </a:rPr>
              <a:t>Multi-layer Perceptron </a:t>
            </a:r>
            <a:r>
              <a:rPr lang="fr-FR" sz="1600" b="1" i="1" u="sng" kern="1200" dirty="0" err="1">
                <a:solidFill>
                  <a:srgbClr val="C00000"/>
                </a:solidFill>
                <a:latin typeface="+mn-lt"/>
                <a:ea typeface="+mn-ea"/>
                <a:cs typeface="Arial" pitchFamily="34" charset="0"/>
              </a:rPr>
              <a:t>regressor</a:t>
            </a:r>
            <a:r>
              <a:rPr lang="fr-FR" sz="1600" b="1" i="1" u="sng" kern="1200" dirty="0">
                <a:solidFill>
                  <a:srgbClr val="C00000"/>
                </a:solidFill>
                <a:latin typeface="+mn-lt"/>
                <a:ea typeface="+mn-ea"/>
                <a:cs typeface="Arial" pitchFamily="34" charset="0"/>
              </a:rPr>
              <a:t>.</a:t>
            </a:r>
          </a:p>
          <a:p>
            <a:endParaRPr lang="fr-FR" dirty="0"/>
          </a:p>
        </p:txBody>
      </p:sp>
      <p:sp>
        <p:nvSpPr>
          <p:cNvPr id="20" name="ZoneTexte 19">
            <a:extLst>
              <a:ext uri="{FF2B5EF4-FFF2-40B4-BE49-F238E27FC236}">
                <a16:creationId xmlns:a16="http://schemas.microsoft.com/office/drawing/2014/main" id="{5EC6E00E-8F64-8485-7CE6-36752AFD4C26}"/>
              </a:ext>
            </a:extLst>
          </p:cNvPr>
          <p:cNvSpPr txBox="1"/>
          <p:nvPr/>
        </p:nvSpPr>
        <p:spPr>
          <a:xfrm>
            <a:off x="11685069" y="6256421"/>
            <a:ext cx="693019" cy="369332"/>
          </a:xfrm>
          <a:prstGeom prst="rect">
            <a:avLst/>
          </a:prstGeom>
          <a:noFill/>
        </p:spPr>
        <p:txBody>
          <a:bodyPr wrap="square" rtlCol="0">
            <a:spAutoFit/>
          </a:bodyPr>
          <a:lstStyle/>
          <a:p>
            <a:r>
              <a:rPr lang="fr-FR" dirty="0"/>
              <a:t>27</a:t>
            </a:r>
          </a:p>
        </p:txBody>
      </p:sp>
    </p:spTree>
    <p:extLst>
      <p:ext uri="{BB962C8B-B14F-4D97-AF65-F5344CB8AC3E}">
        <p14:creationId xmlns:p14="http://schemas.microsoft.com/office/powerpoint/2010/main" val="62469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704807" y="2849471"/>
            <a:ext cx="5941719" cy="1200329"/>
          </a:xfrm>
          <a:prstGeom prst="rect">
            <a:avLst/>
          </a:prstGeom>
          <a:noFill/>
        </p:spPr>
        <p:txBody>
          <a:bodyPr wrap="square" rtlCol="0" anchor="ctr">
            <a:spAutoFit/>
          </a:bodyPr>
          <a:lstStyle/>
          <a:p>
            <a:pPr marR="0" lvl="0" indent="0" algn="ctr" fontAlgn="auto">
              <a:lnSpc>
                <a:spcPct val="100000"/>
              </a:lnSpc>
              <a:spcBef>
                <a:spcPts val="0"/>
              </a:spcBef>
              <a:spcAft>
                <a:spcPts val="0"/>
              </a:spcAft>
              <a:buClrTx/>
              <a:buSzTx/>
              <a:buFontTx/>
              <a:buNone/>
              <a:tabLst/>
              <a:defRPr/>
            </a:pPr>
            <a:r>
              <a:rPr lang="fr-FR" altLang="ko-KR" sz="3600" b="1" i="1" u="sng" dirty="0">
                <a:solidFill>
                  <a:prstClr val="white"/>
                </a:solidFill>
                <a:latin typeface="Algerian" panose="04020705040A02060702" pitchFamily="82" charset="0"/>
                <a:ea typeface="맑은 고딕"/>
              </a:rPr>
              <a:t>Merci pour votre attention </a:t>
            </a:r>
            <a:endParaRPr lang="ko-KR" altLang="en-US" sz="3600" b="1" i="1" u="sng" dirty="0">
              <a:solidFill>
                <a:prstClr val="white"/>
              </a:solidFill>
              <a:latin typeface="Algerian" panose="04020705040A02060702" pitchFamily="82" charset="0"/>
              <a:ea typeface="맑은 고딕"/>
            </a:endParaRPr>
          </a:p>
        </p:txBody>
      </p:sp>
      <p:sp>
        <p:nvSpPr>
          <p:cNvPr id="6" name="Freeform: Shape 4">
            <a:extLst>
              <a:ext uri="{FF2B5EF4-FFF2-40B4-BE49-F238E27FC236}">
                <a16:creationId xmlns:a16="http://schemas.microsoft.com/office/drawing/2014/main" id="{A17B02E6-BBB6-1A57-B0EC-1F49A37BC8AE}"/>
              </a:ext>
            </a:extLst>
          </p:cNvPr>
          <p:cNvSpPr/>
          <p:nvPr/>
        </p:nvSpPr>
        <p:spPr>
          <a:xfrm>
            <a:off x="5580982" y="2849471"/>
            <a:ext cx="626611" cy="579529"/>
          </a:xfrm>
          <a:custGeom>
            <a:avLst/>
            <a:gdLst/>
            <a:ahLst/>
            <a:cxnLst/>
            <a:rect l="l" t="t" r="r" b="b"/>
            <a:pathLst>
              <a:path w="152069" h="140643">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Freeform: Shape 5">
            <a:extLst>
              <a:ext uri="{FF2B5EF4-FFF2-40B4-BE49-F238E27FC236}">
                <a16:creationId xmlns:a16="http://schemas.microsoft.com/office/drawing/2014/main" id="{F0EE3DE6-0ECD-9E96-A003-6A9CB724F0B0}"/>
              </a:ext>
            </a:extLst>
          </p:cNvPr>
          <p:cNvSpPr/>
          <p:nvPr/>
        </p:nvSpPr>
        <p:spPr>
          <a:xfrm rot="10800000">
            <a:off x="10517639" y="3836448"/>
            <a:ext cx="626611" cy="579529"/>
          </a:xfrm>
          <a:custGeom>
            <a:avLst/>
            <a:gdLst/>
            <a:ahLst/>
            <a:cxnLst/>
            <a:rect l="l" t="t" r="r" b="b"/>
            <a:pathLst>
              <a:path w="152069" h="140643">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81101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415953" y="2648886"/>
            <a:ext cx="5941719" cy="175432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4800" b="1" i="0" u="none" strike="noStrike" kern="1200" cap="none" spc="0" normalizeH="0" baseline="0" dirty="0">
                <a:ln>
                  <a:noFill/>
                </a:ln>
                <a:solidFill>
                  <a:prstClr val="white"/>
                </a:solidFill>
                <a:effectLst/>
                <a:uLnTx/>
                <a:uFillTx/>
                <a:latin typeface="Century" panose="02040604050505020304" pitchFamily="18" charset="0"/>
                <a:cs typeface="Arial" pitchFamily="34" charset="0"/>
              </a:rPr>
              <a:t>Présentation</a:t>
            </a:r>
            <a:r>
              <a:rPr kumimoji="0" lang="en-US" altLang="ko-KR" sz="5400" b="1" i="0" u="none" strike="noStrike" kern="1200" cap="none" spc="0" normalizeH="0" baseline="0" noProof="0" dirty="0">
                <a:ln>
                  <a:noFill/>
                </a:ln>
                <a:solidFill>
                  <a:prstClr val="white"/>
                </a:solidFill>
                <a:effectLst/>
                <a:uLnTx/>
                <a:uFillTx/>
                <a:latin typeface="Century" panose="02040604050505020304" pitchFamily="18" charset="0"/>
                <a:cs typeface="Arial" pitchFamily="34" charset="0"/>
              </a:rPr>
              <a:t> du </a:t>
            </a:r>
            <a:r>
              <a:rPr kumimoji="0" lang="fr-FR" altLang="ko-KR" sz="5400" b="1" i="0" u="none" strike="noStrike" kern="1200" cap="none" spc="0" normalizeH="0" baseline="0" dirty="0">
                <a:ln>
                  <a:noFill/>
                </a:ln>
                <a:solidFill>
                  <a:prstClr val="white"/>
                </a:solidFill>
                <a:effectLst/>
                <a:uLnTx/>
                <a:uFillTx/>
                <a:latin typeface="Century" panose="02040604050505020304" pitchFamily="18" charset="0"/>
                <a:cs typeface="Arial" pitchFamily="34" charset="0"/>
              </a:rPr>
              <a:t>sujet</a:t>
            </a:r>
            <a:r>
              <a:rPr kumimoji="0" lang="en-US" altLang="ko-KR" sz="5400" b="1" i="0" u="none" strike="noStrike" kern="1200" cap="none" spc="0" normalizeH="0" baseline="0" noProof="0" dirty="0">
                <a:ln>
                  <a:noFill/>
                </a:ln>
                <a:solidFill>
                  <a:prstClr val="white"/>
                </a:solidFill>
                <a:effectLst/>
                <a:uLnTx/>
                <a:uFillTx/>
                <a:latin typeface="Century" panose="02040604050505020304" pitchFamily="18" charset="0"/>
                <a:cs typeface="Arial" pitchFamily="34" charset="0"/>
              </a:rPr>
              <a:t> </a:t>
            </a:r>
          </a:p>
        </p:txBody>
      </p:sp>
      <p:pic>
        <p:nvPicPr>
          <p:cNvPr id="3" name="Image 2">
            <a:extLst>
              <a:ext uri="{FF2B5EF4-FFF2-40B4-BE49-F238E27FC236}">
                <a16:creationId xmlns:a16="http://schemas.microsoft.com/office/drawing/2014/main" id="{7B590C01-5584-2A1D-2DDC-0E49375B99AF}"/>
              </a:ext>
            </a:extLst>
          </p:cNvPr>
          <p:cNvPicPr>
            <a:picLocks noChangeAspect="1"/>
          </p:cNvPicPr>
          <p:nvPr/>
        </p:nvPicPr>
        <p:blipFill>
          <a:blip r:embed="rId2"/>
          <a:stretch>
            <a:fillRect/>
          </a:stretch>
        </p:blipFill>
        <p:spPr>
          <a:xfrm>
            <a:off x="8030165" y="1756220"/>
            <a:ext cx="713294" cy="664522"/>
          </a:xfrm>
          <a:prstGeom prst="rect">
            <a:avLst/>
          </a:prstGeom>
        </p:spPr>
      </p:pic>
      <p:sp>
        <p:nvSpPr>
          <p:cNvPr id="4" name="ZoneTexte 3">
            <a:extLst>
              <a:ext uri="{FF2B5EF4-FFF2-40B4-BE49-F238E27FC236}">
                <a16:creationId xmlns:a16="http://schemas.microsoft.com/office/drawing/2014/main" id="{CC43590A-D6A4-22A3-568D-A5D53EC0B9C0}"/>
              </a:ext>
            </a:extLst>
          </p:cNvPr>
          <p:cNvSpPr txBox="1"/>
          <p:nvPr/>
        </p:nvSpPr>
        <p:spPr>
          <a:xfrm>
            <a:off x="11685069" y="6256421"/>
            <a:ext cx="693019" cy="369332"/>
          </a:xfrm>
          <a:prstGeom prst="rect">
            <a:avLst/>
          </a:prstGeom>
          <a:noFill/>
        </p:spPr>
        <p:txBody>
          <a:bodyPr wrap="square" rtlCol="0">
            <a:spAutoFit/>
          </a:bodyPr>
          <a:lstStyle/>
          <a:p>
            <a:r>
              <a:rPr lang="fr-FR" dirty="0"/>
              <a:t>3</a:t>
            </a:r>
          </a:p>
        </p:txBody>
      </p:sp>
    </p:spTree>
    <p:extLst>
      <p:ext uri="{BB962C8B-B14F-4D97-AF65-F5344CB8AC3E}">
        <p14:creationId xmlns:p14="http://schemas.microsoft.com/office/powerpoint/2010/main" val="1263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43E997BB-3398-45F5-A5CC-87972195E20E}"/>
              </a:ext>
            </a:extLst>
          </p:cNvPr>
          <p:cNvGrpSpPr/>
          <p:nvPr/>
        </p:nvGrpSpPr>
        <p:grpSpPr>
          <a:xfrm>
            <a:off x="927372" y="1821690"/>
            <a:ext cx="3856769" cy="2141190"/>
            <a:chOff x="2183187" y="1821689"/>
            <a:chExt cx="2797876" cy="2141190"/>
          </a:xfrm>
        </p:grpSpPr>
        <p:sp>
          <p:nvSpPr>
            <p:cNvPr id="4" name="Pentagon 3">
              <a:extLst>
                <a:ext uri="{FF2B5EF4-FFF2-40B4-BE49-F238E27FC236}">
                  <a16:creationId xmlns:a16="http://schemas.microsoft.com/office/drawing/2014/main" id="{90330FA2-10E5-4CB3-BEDF-2F0F558BEE37}"/>
                </a:ext>
              </a:extLst>
            </p:cNvPr>
            <p:cNvSpPr/>
            <p:nvPr/>
          </p:nvSpPr>
          <p:spPr>
            <a:xfrm>
              <a:off x="2291111" y="1910879"/>
              <a:ext cx="2689952" cy="2052000"/>
            </a:xfrm>
            <a:prstGeom prst="homePlate">
              <a:avLst>
                <a:gd name="adj" fmla="val 212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sp>
          <p:nvSpPr>
            <p:cNvPr id="5" name="Pentagon 12">
              <a:extLst>
                <a:ext uri="{FF2B5EF4-FFF2-40B4-BE49-F238E27FC236}">
                  <a16:creationId xmlns:a16="http://schemas.microsoft.com/office/drawing/2014/main" id="{C4C78A5E-84A1-4930-8E74-9512C0487331}"/>
                </a:ext>
              </a:extLst>
            </p:cNvPr>
            <p:cNvSpPr/>
            <p:nvPr/>
          </p:nvSpPr>
          <p:spPr>
            <a:xfrm>
              <a:off x="2183187" y="1821689"/>
              <a:ext cx="2689952" cy="2052000"/>
            </a:xfrm>
            <a:prstGeom prst="homePlate">
              <a:avLst>
                <a:gd name="adj" fmla="val 21254"/>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grpSp>
      <p:grpSp>
        <p:nvGrpSpPr>
          <p:cNvPr id="6" name="그룹 39">
            <a:extLst>
              <a:ext uri="{FF2B5EF4-FFF2-40B4-BE49-F238E27FC236}">
                <a16:creationId xmlns:a16="http://schemas.microsoft.com/office/drawing/2014/main" id="{42E7CB81-4767-408F-81C7-B348B024CA1D}"/>
              </a:ext>
            </a:extLst>
          </p:cNvPr>
          <p:cNvGrpSpPr/>
          <p:nvPr/>
        </p:nvGrpSpPr>
        <p:grpSpPr>
          <a:xfrm>
            <a:off x="927370" y="4005066"/>
            <a:ext cx="3856770" cy="2141189"/>
            <a:chOff x="2183186" y="4005065"/>
            <a:chExt cx="2797877" cy="2141189"/>
          </a:xfrm>
        </p:grpSpPr>
        <p:sp>
          <p:nvSpPr>
            <p:cNvPr id="7" name="Pentagon 4">
              <a:extLst>
                <a:ext uri="{FF2B5EF4-FFF2-40B4-BE49-F238E27FC236}">
                  <a16:creationId xmlns:a16="http://schemas.microsoft.com/office/drawing/2014/main" id="{E0F97CBE-010F-451E-B886-5597A296ADD0}"/>
                </a:ext>
              </a:extLst>
            </p:cNvPr>
            <p:cNvSpPr/>
            <p:nvPr/>
          </p:nvSpPr>
          <p:spPr>
            <a:xfrm>
              <a:off x="2291111" y="4094254"/>
              <a:ext cx="2689952" cy="2052000"/>
            </a:xfrm>
            <a:prstGeom prst="homePlate">
              <a:avLst>
                <a:gd name="adj" fmla="val 212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sp>
          <p:nvSpPr>
            <p:cNvPr id="8" name="Pentagon 13">
              <a:extLst>
                <a:ext uri="{FF2B5EF4-FFF2-40B4-BE49-F238E27FC236}">
                  <a16:creationId xmlns:a16="http://schemas.microsoft.com/office/drawing/2014/main" id="{B1C4A8FF-21C7-4CA8-B898-E88AE5FA479E}"/>
                </a:ext>
              </a:extLst>
            </p:cNvPr>
            <p:cNvSpPr/>
            <p:nvPr/>
          </p:nvSpPr>
          <p:spPr>
            <a:xfrm>
              <a:off x="2183186" y="4005065"/>
              <a:ext cx="2689952" cy="2052000"/>
            </a:xfrm>
            <a:prstGeom prst="homePlate">
              <a:avLst>
                <a:gd name="adj" fmla="val 2125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grpSp>
      <p:grpSp>
        <p:nvGrpSpPr>
          <p:cNvPr id="9" name="그룹 37">
            <a:extLst>
              <a:ext uri="{FF2B5EF4-FFF2-40B4-BE49-F238E27FC236}">
                <a16:creationId xmlns:a16="http://schemas.microsoft.com/office/drawing/2014/main" id="{2AC66F86-F2A1-4CD6-A75E-5BC746C9C944}"/>
              </a:ext>
            </a:extLst>
          </p:cNvPr>
          <p:cNvGrpSpPr/>
          <p:nvPr/>
        </p:nvGrpSpPr>
        <p:grpSpPr>
          <a:xfrm>
            <a:off x="7428471" y="1821690"/>
            <a:ext cx="3836159" cy="2141190"/>
            <a:chOff x="7232588" y="1821689"/>
            <a:chExt cx="2785753" cy="2141190"/>
          </a:xfrm>
        </p:grpSpPr>
        <p:sp>
          <p:nvSpPr>
            <p:cNvPr id="10" name="Pentagon 6">
              <a:extLst>
                <a:ext uri="{FF2B5EF4-FFF2-40B4-BE49-F238E27FC236}">
                  <a16:creationId xmlns:a16="http://schemas.microsoft.com/office/drawing/2014/main" id="{85AF7CEA-D0DB-49C3-B1AF-FE319A446B49}"/>
                </a:ext>
              </a:extLst>
            </p:cNvPr>
            <p:cNvSpPr/>
            <p:nvPr/>
          </p:nvSpPr>
          <p:spPr>
            <a:xfrm rot="10800000">
              <a:off x="7232588" y="1910879"/>
              <a:ext cx="2692686" cy="2052000"/>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sp>
          <p:nvSpPr>
            <p:cNvPr id="11" name="Pentagon 14">
              <a:extLst>
                <a:ext uri="{FF2B5EF4-FFF2-40B4-BE49-F238E27FC236}">
                  <a16:creationId xmlns:a16="http://schemas.microsoft.com/office/drawing/2014/main" id="{D5A00B39-831D-47BC-B6DE-4EE36D5D4B2A}"/>
                </a:ext>
              </a:extLst>
            </p:cNvPr>
            <p:cNvSpPr/>
            <p:nvPr/>
          </p:nvSpPr>
          <p:spPr>
            <a:xfrm rot="10800000">
              <a:off x="7325655" y="1821689"/>
              <a:ext cx="2692686" cy="2052000"/>
            </a:xfrm>
            <a:prstGeom prst="homePlate">
              <a:avLst>
                <a:gd name="adj" fmla="val 21254"/>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grpSp>
      <p:grpSp>
        <p:nvGrpSpPr>
          <p:cNvPr id="12" name="그룹 38">
            <a:extLst>
              <a:ext uri="{FF2B5EF4-FFF2-40B4-BE49-F238E27FC236}">
                <a16:creationId xmlns:a16="http://schemas.microsoft.com/office/drawing/2014/main" id="{1F43F497-763C-4D06-9ECD-837FFD865303}"/>
              </a:ext>
            </a:extLst>
          </p:cNvPr>
          <p:cNvGrpSpPr/>
          <p:nvPr/>
        </p:nvGrpSpPr>
        <p:grpSpPr>
          <a:xfrm>
            <a:off x="7456725" y="4049660"/>
            <a:ext cx="3836159" cy="2141189"/>
            <a:chOff x="7232588" y="4005064"/>
            <a:chExt cx="2785753" cy="2141189"/>
          </a:xfrm>
        </p:grpSpPr>
        <p:sp>
          <p:nvSpPr>
            <p:cNvPr id="13" name="Pentagon 5">
              <a:extLst>
                <a:ext uri="{FF2B5EF4-FFF2-40B4-BE49-F238E27FC236}">
                  <a16:creationId xmlns:a16="http://schemas.microsoft.com/office/drawing/2014/main" id="{F3C8BA19-D4F9-4243-8627-E2CB0CC104DF}"/>
                </a:ext>
              </a:extLst>
            </p:cNvPr>
            <p:cNvSpPr/>
            <p:nvPr/>
          </p:nvSpPr>
          <p:spPr>
            <a:xfrm rot="10800000">
              <a:off x="7232588" y="4094253"/>
              <a:ext cx="2692686" cy="2052000"/>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sp>
          <p:nvSpPr>
            <p:cNvPr id="14" name="Pentagon 15">
              <a:extLst>
                <a:ext uri="{FF2B5EF4-FFF2-40B4-BE49-F238E27FC236}">
                  <a16:creationId xmlns:a16="http://schemas.microsoft.com/office/drawing/2014/main" id="{EB913E24-BB4D-410E-B443-FFF0689B875F}"/>
                </a:ext>
              </a:extLst>
            </p:cNvPr>
            <p:cNvSpPr/>
            <p:nvPr/>
          </p:nvSpPr>
          <p:spPr>
            <a:xfrm rot="10800000">
              <a:off x="7325655" y="4005064"/>
              <a:ext cx="2692686" cy="2052000"/>
            </a:xfrm>
            <a:prstGeom prst="homePlate">
              <a:avLst>
                <a:gd name="adj" fmla="val 21254"/>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lumMod val="85000"/>
                    <a:lumOff val="15000"/>
                  </a:prstClr>
                </a:solidFill>
                <a:effectLst/>
                <a:uLnTx/>
                <a:uFillTx/>
                <a:latin typeface="Arial"/>
                <a:cs typeface="+mn-cs"/>
              </a:endParaRPr>
            </a:p>
          </p:txBody>
        </p:sp>
      </p:grpSp>
      <p:sp>
        <p:nvSpPr>
          <p:cNvPr id="34" name="TextBox 33">
            <a:extLst>
              <a:ext uri="{FF2B5EF4-FFF2-40B4-BE49-F238E27FC236}">
                <a16:creationId xmlns:a16="http://schemas.microsoft.com/office/drawing/2014/main" id="{2B70FB0B-EDC7-4DDA-B350-5945E10B48ED}"/>
              </a:ext>
            </a:extLst>
          </p:cNvPr>
          <p:cNvSpPr txBox="1"/>
          <p:nvPr/>
        </p:nvSpPr>
        <p:spPr>
          <a:xfrm>
            <a:off x="5201450" y="3069692"/>
            <a:ext cx="50405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white"/>
                </a:solidFill>
                <a:effectLst/>
                <a:uLnTx/>
                <a:uFillTx/>
                <a:latin typeface="Arial"/>
                <a:cs typeface="Arial" pitchFamily="34" charset="0"/>
              </a:rPr>
              <a:t>S</a:t>
            </a:r>
            <a:endParaRPr kumimoji="0" lang="ko-KR" altLang="en-US" sz="3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5" name="TextBox 34">
            <a:extLst>
              <a:ext uri="{FF2B5EF4-FFF2-40B4-BE49-F238E27FC236}">
                <a16:creationId xmlns:a16="http://schemas.microsoft.com/office/drawing/2014/main" id="{ABF40170-4FEF-4E99-AEA3-7D100A85AE63}"/>
              </a:ext>
            </a:extLst>
          </p:cNvPr>
          <p:cNvSpPr txBox="1"/>
          <p:nvPr/>
        </p:nvSpPr>
        <p:spPr>
          <a:xfrm>
            <a:off x="6511939" y="3069692"/>
            <a:ext cx="50405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white"/>
                </a:solidFill>
                <a:effectLst/>
                <a:uLnTx/>
                <a:uFillTx/>
                <a:latin typeface="Arial"/>
                <a:cs typeface="Arial" pitchFamily="34" charset="0"/>
              </a:rPr>
              <a:t>W</a:t>
            </a:r>
            <a:endParaRPr kumimoji="0" lang="ko-KR" altLang="en-US" sz="3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6" name="TextBox 35">
            <a:extLst>
              <a:ext uri="{FF2B5EF4-FFF2-40B4-BE49-F238E27FC236}">
                <a16:creationId xmlns:a16="http://schemas.microsoft.com/office/drawing/2014/main" id="{1440399E-E9AC-414F-9081-6A52F46CB01C}"/>
              </a:ext>
            </a:extLst>
          </p:cNvPr>
          <p:cNvSpPr txBox="1"/>
          <p:nvPr/>
        </p:nvSpPr>
        <p:spPr>
          <a:xfrm>
            <a:off x="5201450" y="4231287"/>
            <a:ext cx="50405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white"/>
                </a:solidFill>
                <a:effectLst/>
                <a:uLnTx/>
                <a:uFillTx/>
                <a:latin typeface="Arial"/>
                <a:cs typeface="Arial" pitchFamily="34" charset="0"/>
              </a:rPr>
              <a:t>O</a:t>
            </a:r>
            <a:endParaRPr kumimoji="0" lang="ko-KR" altLang="en-US" sz="3200" b="1" i="0" u="none" strike="noStrike" kern="1200" cap="none" spc="0" normalizeH="0" baseline="0" noProof="0" dirty="0">
              <a:ln>
                <a:noFill/>
              </a:ln>
              <a:solidFill>
                <a:prstClr val="white"/>
              </a:solidFill>
              <a:effectLst/>
              <a:uLnTx/>
              <a:uFillTx/>
              <a:latin typeface="Arial"/>
              <a:cs typeface="Arial" pitchFamily="34" charset="0"/>
            </a:endParaRPr>
          </a:p>
        </p:txBody>
      </p:sp>
      <p:sp>
        <p:nvSpPr>
          <p:cNvPr id="37" name="TextBox 36">
            <a:extLst>
              <a:ext uri="{FF2B5EF4-FFF2-40B4-BE49-F238E27FC236}">
                <a16:creationId xmlns:a16="http://schemas.microsoft.com/office/drawing/2014/main" id="{30D0F1FC-F366-49B8-8418-B25027275CD8}"/>
              </a:ext>
            </a:extLst>
          </p:cNvPr>
          <p:cNvSpPr txBox="1"/>
          <p:nvPr/>
        </p:nvSpPr>
        <p:spPr>
          <a:xfrm>
            <a:off x="6511939" y="4231287"/>
            <a:ext cx="50405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white"/>
                </a:solidFill>
                <a:effectLst/>
                <a:uLnTx/>
                <a:uFillTx/>
                <a:latin typeface="Arial"/>
                <a:cs typeface="Arial" pitchFamily="34" charset="0"/>
              </a:rPr>
              <a:t>T</a:t>
            </a:r>
            <a:endParaRPr kumimoji="0" lang="ko-KR" altLang="en-US" sz="3200" b="1" i="0" u="none" strike="noStrike" kern="1200" cap="none" spc="0" normalizeH="0" baseline="0" noProof="0" dirty="0">
              <a:ln>
                <a:noFill/>
              </a:ln>
              <a:solidFill>
                <a:prstClr val="white"/>
              </a:solidFill>
              <a:effectLst/>
              <a:uLnTx/>
              <a:uFillTx/>
              <a:latin typeface="Arial"/>
              <a:cs typeface="Arial" pitchFamily="34" charset="0"/>
            </a:endParaRPr>
          </a:p>
        </p:txBody>
      </p:sp>
      <p:pic>
        <p:nvPicPr>
          <p:cNvPr id="50" name="Espace réservé pour une image  8">
            <a:extLst>
              <a:ext uri="{FF2B5EF4-FFF2-40B4-BE49-F238E27FC236}">
                <a16:creationId xmlns:a16="http://schemas.microsoft.com/office/drawing/2014/main" id="{D8EC2BD3-E287-D332-EE41-0EDA92A8BFFB}"/>
              </a:ext>
            </a:extLst>
          </p:cNvPr>
          <p:cNvPicPr>
            <a:picLocks noChangeAspect="1"/>
          </p:cNvPicPr>
          <p:nvPr/>
        </p:nvPicPr>
        <p:blipFill rotWithShape="1">
          <a:blip r:embed="rId2"/>
          <a:srcRect t="17" b="16714"/>
          <a:stretch/>
        </p:blipFill>
        <p:spPr>
          <a:xfrm>
            <a:off x="4593797" y="2561409"/>
            <a:ext cx="3032660" cy="2713751"/>
          </a:xfrm>
          <a:prstGeom prst="ellipse">
            <a:avLst/>
          </a:prstGeom>
          <a:ln w="6350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1" name="ZoneTexte 50">
            <a:extLst>
              <a:ext uri="{FF2B5EF4-FFF2-40B4-BE49-F238E27FC236}">
                <a16:creationId xmlns:a16="http://schemas.microsoft.com/office/drawing/2014/main" id="{5720BFD4-BBF5-75B5-434F-2B6B64609B29}"/>
              </a:ext>
            </a:extLst>
          </p:cNvPr>
          <p:cNvSpPr txBox="1"/>
          <p:nvPr/>
        </p:nvSpPr>
        <p:spPr>
          <a:xfrm>
            <a:off x="984220" y="1970527"/>
            <a:ext cx="3199458"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b="0" i="0" dirty="0">
                <a:effectLst/>
              </a:rPr>
              <a:t>la </a:t>
            </a:r>
            <a:r>
              <a:rPr lang="fr-FR" b="1" i="0" dirty="0">
                <a:effectLst/>
              </a:rPr>
              <a:t>ville de Seattle</a:t>
            </a:r>
            <a:r>
              <a:rPr lang="fr-FR" dirty="0"/>
              <a:t>, veut </a:t>
            </a:r>
            <a:r>
              <a:rPr lang="fr-FR" b="0" i="0" dirty="0">
                <a:effectLst/>
              </a:rPr>
              <a:t>atteindre son objectif de ville neutre en émissions de carbone en 2050.</a:t>
            </a:r>
            <a:endParaRPr lang="fr-FR" dirty="0"/>
          </a:p>
        </p:txBody>
      </p:sp>
      <p:sp>
        <p:nvSpPr>
          <p:cNvPr id="53" name="ZoneTexte 52">
            <a:extLst>
              <a:ext uri="{FF2B5EF4-FFF2-40B4-BE49-F238E27FC236}">
                <a16:creationId xmlns:a16="http://schemas.microsoft.com/office/drawing/2014/main" id="{1A0BCB3B-6BD5-5245-BF38-1C98AA7EF406}"/>
              </a:ext>
            </a:extLst>
          </p:cNvPr>
          <p:cNvSpPr txBox="1"/>
          <p:nvPr/>
        </p:nvSpPr>
        <p:spPr>
          <a:xfrm>
            <a:off x="978121" y="4085584"/>
            <a:ext cx="3606495"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b="0" i="0" dirty="0">
                <a:effectLst/>
              </a:rPr>
              <a:t>On s’intéresse à la consommation et aux émissions des </a:t>
            </a:r>
            <a:r>
              <a:rPr lang="fr-FR" b="1" i="0" dirty="0">
                <a:effectLst/>
              </a:rPr>
              <a:t>bâtiments non destinés à l’habitation</a:t>
            </a:r>
            <a:r>
              <a:rPr lang="fr-FR" b="0" i="0" dirty="0">
                <a:effectLst/>
              </a:rPr>
              <a:t>.</a:t>
            </a:r>
            <a:endParaRPr lang="fr-FR" dirty="0"/>
          </a:p>
        </p:txBody>
      </p:sp>
      <p:sp>
        <p:nvSpPr>
          <p:cNvPr id="54" name="ZoneTexte 53">
            <a:extLst>
              <a:ext uri="{FF2B5EF4-FFF2-40B4-BE49-F238E27FC236}">
                <a16:creationId xmlns:a16="http://schemas.microsoft.com/office/drawing/2014/main" id="{FF15C301-56E5-E033-BB83-FAB0A52273E2}"/>
              </a:ext>
            </a:extLst>
          </p:cNvPr>
          <p:cNvSpPr txBox="1"/>
          <p:nvPr/>
        </p:nvSpPr>
        <p:spPr>
          <a:xfrm>
            <a:off x="8005279" y="1790162"/>
            <a:ext cx="3387510"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b="1" i="1" u="sng" dirty="0"/>
              <a:t>Notre mission :</a:t>
            </a:r>
          </a:p>
          <a:p>
            <a:pPr>
              <a:lnSpc>
                <a:spcPct val="150000"/>
              </a:lnSpc>
            </a:pPr>
            <a:r>
              <a:rPr lang="fr-FR" dirty="0"/>
              <a:t>Prédire les émissions en CO2 et la consommation totale d’énergie des bâtiments non destinés à l’habitation.</a:t>
            </a:r>
          </a:p>
          <a:p>
            <a:r>
              <a:rPr lang="fr-FR" dirty="0"/>
              <a:t> </a:t>
            </a:r>
          </a:p>
        </p:txBody>
      </p:sp>
      <p:sp>
        <p:nvSpPr>
          <p:cNvPr id="55" name="ZoneTexte 54">
            <a:extLst>
              <a:ext uri="{FF2B5EF4-FFF2-40B4-BE49-F238E27FC236}">
                <a16:creationId xmlns:a16="http://schemas.microsoft.com/office/drawing/2014/main" id="{A3857C14-D862-FEFD-9942-232D11562393}"/>
              </a:ext>
            </a:extLst>
          </p:cNvPr>
          <p:cNvSpPr txBox="1"/>
          <p:nvPr/>
        </p:nvSpPr>
        <p:spPr>
          <a:xfrm>
            <a:off x="8036576" y="4214958"/>
            <a:ext cx="3177303" cy="170303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a:t>Evaluer l’intérêt de l’</a:t>
            </a:r>
            <a:r>
              <a:rPr lang="fr-FR" dirty="0" err="1"/>
              <a:t>énèrgie</a:t>
            </a:r>
            <a:r>
              <a:rPr lang="fr-FR" dirty="0"/>
              <a:t> STAR SCORE pour la prédiction d’émission </a:t>
            </a:r>
          </a:p>
        </p:txBody>
      </p:sp>
      <p:grpSp>
        <p:nvGrpSpPr>
          <p:cNvPr id="57" name="Group 84">
            <a:extLst>
              <a:ext uri="{FF2B5EF4-FFF2-40B4-BE49-F238E27FC236}">
                <a16:creationId xmlns:a16="http://schemas.microsoft.com/office/drawing/2014/main" id="{7629ABAC-C763-0C67-0B29-3FFCAB9D4A75}"/>
              </a:ext>
            </a:extLst>
          </p:cNvPr>
          <p:cNvGrpSpPr/>
          <p:nvPr/>
        </p:nvGrpSpPr>
        <p:grpSpPr>
          <a:xfrm>
            <a:off x="5455778" y="843937"/>
            <a:ext cx="1146335" cy="1258374"/>
            <a:chOff x="6147528" y="2715902"/>
            <a:chExt cx="1146335" cy="1258374"/>
          </a:xfrm>
        </p:grpSpPr>
        <p:sp>
          <p:nvSpPr>
            <p:cNvPr id="58" name="Freeform: Shape 82">
              <a:extLst>
                <a:ext uri="{FF2B5EF4-FFF2-40B4-BE49-F238E27FC236}">
                  <a16:creationId xmlns:a16="http://schemas.microsoft.com/office/drawing/2014/main" id="{6157BF3A-2B6C-5A46-ED73-9C5A2288CB00}"/>
                </a:ext>
              </a:extLst>
            </p:cNvPr>
            <p:cNvSpPr/>
            <p:nvPr/>
          </p:nvSpPr>
          <p:spPr>
            <a:xfrm rot="1496729">
              <a:off x="6525864" y="2715902"/>
              <a:ext cx="767999" cy="558728"/>
            </a:xfrm>
            <a:custGeom>
              <a:avLst/>
              <a:gdLst>
                <a:gd name="connsiteX0" fmla="*/ 1428658 w 1445031"/>
                <a:gd name="connsiteY0" fmla="*/ 18855 h 1051276"/>
                <a:gd name="connsiteX1" fmla="*/ 1444406 w 1445031"/>
                <a:gd name="connsiteY1" fmla="*/ 153540 h 1051276"/>
                <a:gd name="connsiteX2" fmla="*/ 1411029 w 1445031"/>
                <a:gd name="connsiteY2" fmla="*/ 289809 h 1051276"/>
                <a:gd name="connsiteX3" fmla="*/ 1263290 w 1445031"/>
                <a:gd name="connsiteY3" fmla="*/ 442786 h 1051276"/>
                <a:gd name="connsiteX4" fmla="*/ 1207160 w 1445031"/>
                <a:gd name="connsiteY4" fmla="*/ 471478 h 1051276"/>
                <a:gd name="connsiteX5" fmla="*/ 1143395 w 1445031"/>
                <a:gd name="connsiteY5" fmla="*/ 497478 h 1051276"/>
                <a:gd name="connsiteX6" fmla="*/ 1059752 w 1445031"/>
                <a:gd name="connsiteY6" fmla="*/ 536607 h 1051276"/>
                <a:gd name="connsiteX7" fmla="*/ 976257 w 1445031"/>
                <a:gd name="connsiteY7" fmla="*/ 621060 h 1051276"/>
                <a:gd name="connsiteX8" fmla="*/ 1061817 w 1445031"/>
                <a:gd name="connsiteY8" fmla="*/ 439540 h 1051276"/>
                <a:gd name="connsiteX9" fmla="*/ 1188535 w 1445031"/>
                <a:gd name="connsiteY9" fmla="*/ 284240 h 1051276"/>
                <a:gd name="connsiteX10" fmla="*/ 946016 w 1445031"/>
                <a:gd name="connsiteY10" fmla="*/ 592368 h 1051276"/>
                <a:gd name="connsiteX11" fmla="*/ 909358 w 1445031"/>
                <a:gd name="connsiteY11" fmla="*/ 440720 h 1051276"/>
                <a:gd name="connsiteX12" fmla="*/ 909542 w 1445031"/>
                <a:gd name="connsiteY12" fmla="*/ 359327 h 1051276"/>
                <a:gd name="connsiteX13" fmla="*/ 949224 w 1445031"/>
                <a:gd name="connsiteY13" fmla="*/ 262666 h 1051276"/>
                <a:gd name="connsiteX14" fmla="*/ 1078118 w 1445031"/>
                <a:gd name="connsiteY14" fmla="*/ 172459 h 1051276"/>
                <a:gd name="connsiteX15" fmla="*/ 1271293 w 1445031"/>
                <a:gd name="connsiteY15" fmla="*/ 120975 h 1051276"/>
                <a:gd name="connsiteX16" fmla="*/ 1383259 w 1445031"/>
                <a:gd name="connsiteY16" fmla="*/ 72663 h 1051276"/>
                <a:gd name="connsiteX17" fmla="*/ 1428658 w 1445031"/>
                <a:gd name="connsiteY17" fmla="*/ 18855 h 1051276"/>
                <a:gd name="connsiteX18" fmla="*/ 166 w 1445031"/>
                <a:gd name="connsiteY18" fmla="*/ 0 h 1051276"/>
                <a:gd name="connsiteX19" fmla="*/ 220147 w 1445031"/>
                <a:gd name="connsiteY19" fmla="*/ 58766 h 1051276"/>
                <a:gd name="connsiteX20" fmla="*/ 482896 w 1445031"/>
                <a:gd name="connsiteY20" fmla="*/ 36780 h 1051276"/>
                <a:gd name="connsiteX21" fmla="*/ 686477 w 1445031"/>
                <a:gd name="connsiteY21" fmla="*/ 74704 h 1051276"/>
                <a:gd name="connsiteX22" fmla="*/ 842644 w 1445031"/>
                <a:gd name="connsiteY22" fmla="*/ 269105 h 1051276"/>
                <a:gd name="connsiteX23" fmla="*/ 867874 w 1445031"/>
                <a:gd name="connsiteY23" fmla="*/ 395721 h 1051276"/>
                <a:gd name="connsiteX24" fmla="*/ 870345 w 1445031"/>
                <a:gd name="connsiteY24" fmla="*/ 457275 h 1051276"/>
                <a:gd name="connsiteX25" fmla="*/ 874900 w 1445031"/>
                <a:gd name="connsiteY25" fmla="*/ 513438 h 1051276"/>
                <a:gd name="connsiteX26" fmla="*/ 829617 w 1445031"/>
                <a:gd name="connsiteY26" fmla="*/ 463337 h 1051276"/>
                <a:gd name="connsiteX27" fmla="*/ 730391 w 1445031"/>
                <a:gd name="connsiteY27" fmla="*/ 372495 h 1051276"/>
                <a:gd name="connsiteX28" fmla="*/ 437207 w 1445031"/>
                <a:gd name="connsiteY28" fmla="*/ 228906 h 1051276"/>
                <a:gd name="connsiteX29" fmla="*/ 426415 w 1445031"/>
                <a:gd name="connsiteY29" fmla="*/ 228692 h 1051276"/>
                <a:gd name="connsiteX30" fmla="*/ 426274 w 1445031"/>
                <a:gd name="connsiteY30" fmla="*/ 228624 h 1051276"/>
                <a:gd name="connsiteX31" fmla="*/ 426118 w 1445031"/>
                <a:gd name="connsiteY31" fmla="*/ 229070 h 1051276"/>
                <a:gd name="connsiteX32" fmla="*/ 426415 w 1445031"/>
                <a:gd name="connsiteY32" fmla="*/ 228692 h 1051276"/>
                <a:gd name="connsiteX33" fmla="*/ 535955 w 1445031"/>
                <a:gd name="connsiteY33" fmla="*/ 283971 h 1051276"/>
                <a:gd name="connsiteX34" fmla="*/ 1045428 w 1445031"/>
                <a:gd name="connsiteY34" fmla="*/ 865128 h 1051276"/>
                <a:gd name="connsiteX35" fmla="*/ 1087578 w 1445031"/>
                <a:gd name="connsiteY35" fmla="*/ 986821 h 1051276"/>
                <a:gd name="connsiteX36" fmla="*/ 1095351 w 1445031"/>
                <a:gd name="connsiteY36" fmla="*/ 1012624 h 1051276"/>
                <a:gd name="connsiteX37" fmla="*/ 1096035 w 1445031"/>
                <a:gd name="connsiteY37" fmla="*/ 1015239 h 1051276"/>
                <a:gd name="connsiteX38" fmla="*/ 1035073 w 1445031"/>
                <a:gd name="connsiteY38" fmla="*/ 1047847 h 1051276"/>
                <a:gd name="connsiteX39" fmla="*/ 1026734 w 1445031"/>
                <a:gd name="connsiteY39" fmla="*/ 1051276 h 1051276"/>
                <a:gd name="connsiteX40" fmla="*/ 1005318 w 1445031"/>
                <a:gd name="connsiteY40" fmla="*/ 946425 h 1051276"/>
                <a:gd name="connsiteX41" fmla="*/ 916036 w 1445031"/>
                <a:gd name="connsiteY41" fmla="*/ 719587 h 1051276"/>
                <a:gd name="connsiteX42" fmla="*/ 673859 w 1445031"/>
                <a:gd name="connsiteY42" fmla="*/ 519442 h 1051276"/>
                <a:gd name="connsiteX43" fmla="*/ 478293 w 1445031"/>
                <a:gd name="connsiteY43" fmla="*/ 477081 h 1051276"/>
                <a:gd name="connsiteX44" fmla="*/ 9507 w 1445031"/>
                <a:gd name="connsiteY44" fmla="*/ 61513 h 1051276"/>
                <a:gd name="connsiteX45" fmla="*/ 50 w 1445031"/>
                <a:gd name="connsiteY45" fmla="*/ 5869 h 1051276"/>
                <a:gd name="connsiteX46" fmla="*/ 166 w 1445031"/>
                <a:gd name="connsiteY46" fmla="*/ 0 h 105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5031" h="1051276">
                  <a:moveTo>
                    <a:pt x="1428658" y="18855"/>
                  </a:moveTo>
                  <a:cubicBezTo>
                    <a:pt x="1441161" y="65214"/>
                    <a:pt x="1447061" y="119869"/>
                    <a:pt x="1444406" y="153540"/>
                  </a:cubicBezTo>
                  <a:cubicBezTo>
                    <a:pt x="1440902" y="200856"/>
                    <a:pt x="1433047" y="247509"/>
                    <a:pt x="1411029" y="289809"/>
                  </a:cubicBezTo>
                  <a:cubicBezTo>
                    <a:pt x="1377101" y="355086"/>
                    <a:pt x="1326760" y="404763"/>
                    <a:pt x="1263290" y="442786"/>
                  </a:cubicBezTo>
                  <a:cubicBezTo>
                    <a:pt x="1244961" y="453776"/>
                    <a:pt x="1216749" y="467200"/>
                    <a:pt x="1207160" y="471478"/>
                  </a:cubicBezTo>
                  <a:cubicBezTo>
                    <a:pt x="1195027" y="476382"/>
                    <a:pt x="1160581" y="490139"/>
                    <a:pt x="1143395" y="497478"/>
                  </a:cubicBezTo>
                  <a:cubicBezTo>
                    <a:pt x="1115072" y="509537"/>
                    <a:pt x="1089108" y="513741"/>
                    <a:pt x="1059752" y="536607"/>
                  </a:cubicBezTo>
                  <a:cubicBezTo>
                    <a:pt x="1013911" y="572564"/>
                    <a:pt x="1000082" y="588607"/>
                    <a:pt x="976257" y="621060"/>
                  </a:cubicBezTo>
                  <a:cubicBezTo>
                    <a:pt x="998938" y="557702"/>
                    <a:pt x="1026635" y="496888"/>
                    <a:pt x="1061817" y="439540"/>
                  </a:cubicBezTo>
                  <a:cubicBezTo>
                    <a:pt x="1097037" y="382081"/>
                    <a:pt x="1138712" y="329897"/>
                    <a:pt x="1188535" y="284240"/>
                  </a:cubicBezTo>
                  <a:cubicBezTo>
                    <a:pt x="1106884" y="325656"/>
                    <a:pt x="1002109" y="413355"/>
                    <a:pt x="946016" y="592368"/>
                  </a:cubicBezTo>
                  <a:cubicBezTo>
                    <a:pt x="927023" y="541955"/>
                    <a:pt x="919426" y="491023"/>
                    <a:pt x="909358" y="440720"/>
                  </a:cubicBezTo>
                  <a:cubicBezTo>
                    <a:pt x="906777" y="425968"/>
                    <a:pt x="906998" y="386212"/>
                    <a:pt x="909542" y="359327"/>
                  </a:cubicBezTo>
                  <a:cubicBezTo>
                    <a:pt x="912935" y="323628"/>
                    <a:pt x="928867" y="291764"/>
                    <a:pt x="949224" y="262666"/>
                  </a:cubicBezTo>
                  <a:cubicBezTo>
                    <a:pt x="981089" y="217083"/>
                    <a:pt x="1027962" y="191931"/>
                    <a:pt x="1078118" y="172459"/>
                  </a:cubicBezTo>
                  <a:cubicBezTo>
                    <a:pt x="1140555" y="148229"/>
                    <a:pt x="1207418" y="140042"/>
                    <a:pt x="1271293" y="120975"/>
                  </a:cubicBezTo>
                  <a:cubicBezTo>
                    <a:pt x="1310422" y="109321"/>
                    <a:pt x="1349219" y="96377"/>
                    <a:pt x="1383259" y="72663"/>
                  </a:cubicBezTo>
                  <a:cubicBezTo>
                    <a:pt x="1402216" y="59460"/>
                    <a:pt x="1417446" y="42864"/>
                    <a:pt x="1428658" y="18855"/>
                  </a:cubicBezTo>
                  <a:close/>
                  <a:moveTo>
                    <a:pt x="166" y="0"/>
                  </a:moveTo>
                  <a:cubicBezTo>
                    <a:pt x="62497" y="64142"/>
                    <a:pt x="142096" y="60378"/>
                    <a:pt x="220147" y="58766"/>
                  </a:cubicBezTo>
                  <a:cubicBezTo>
                    <a:pt x="308097" y="56939"/>
                    <a:pt x="394913" y="39400"/>
                    <a:pt x="482896" y="36780"/>
                  </a:cubicBezTo>
                  <a:cubicBezTo>
                    <a:pt x="553532" y="34659"/>
                    <a:pt x="622469" y="41900"/>
                    <a:pt x="686477" y="74704"/>
                  </a:cubicBezTo>
                  <a:cubicBezTo>
                    <a:pt x="764094" y="114472"/>
                    <a:pt x="815497" y="187757"/>
                    <a:pt x="842644" y="269105"/>
                  </a:cubicBezTo>
                  <a:cubicBezTo>
                    <a:pt x="856291" y="310045"/>
                    <a:pt x="864280" y="352791"/>
                    <a:pt x="867874" y="395721"/>
                  </a:cubicBezTo>
                  <a:cubicBezTo>
                    <a:pt x="869594" y="416196"/>
                    <a:pt x="870257" y="436771"/>
                    <a:pt x="870345" y="457275"/>
                  </a:cubicBezTo>
                  <a:cubicBezTo>
                    <a:pt x="870398" y="471259"/>
                    <a:pt x="864581" y="501947"/>
                    <a:pt x="874900" y="513438"/>
                  </a:cubicBezTo>
                  <a:cubicBezTo>
                    <a:pt x="858392" y="495061"/>
                    <a:pt x="844578" y="478664"/>
                    <a:pt x="829617" y="463337"/>
                  </a:cubicBezTo>
                  <a:cubicBezTo>
                    <a:pt x="811603" y="444906"/>
                    <a:pt x="737027" y="377660"/>
                    <a:pt x="730391" y="372495"/>
                  </a:cubicBezTo>
                  <a:cubicBezTo>
                    <a:pt x="642561" y="304497"/>
                    <a:pt x="544660" y="256917"/>
                    <a:pt x="437207" y="228906"/>
                  </a:cubicBezTo>
                  <a:cubicBezTo>
                    <a:pt x="433844" y="228022"/>
                    <a:pt x="429930" y="223694"/>
                    <a:pt x="426415" y="228692"/>
                  </a:cubicBezTo>
                  <a:cubicBezTo>
                    <a:pt x="426368" y="228670"/>
                    <a:pt x="426321" y="228647"/>
                    <a:pt x="426274" y="228624"/>
                  </a:cubicBezTo>
                  <a:cubicBezTo>
                    <a:pt x="426207" y="228766"/>
                    <a:pt x="426221" y="228917"/>
                    <a:pt x="426118" y="229070"/>
                  </a:cubicBezTo>
                  <a:cubicBezTo>
                    <a:pt x="426118" y="229070"/>
                    <a:pt x="426415" y="228692"/>
                    <a:pt x="426415" y="228692"/>
                  </a:cubicBezTo>
                  <a:cubicBezTo>
                    <a:pt x="463773" y="245411"/>
                    <a:pt x="500579" y="263226"/>
                    <a:pt x="535955" y="283971"/>
                  </a:cubicBezTo>
                  <a:cubicBezTo>
                    <a:pt x="760097" y="415154"/>
                    <a:pt x="943465" y="626538"/>
                    <a:pt x="1045428" y="865128"/>
                  </a:cubicBezTo>
                  <a:cubicBezTo>
                    <a:pt x="1062329" y="904646"/>
                    <a:pt x="1076392" y="945323"/>
                    <a:pt x="1087578" y="986821"/>
                  </a:cubicBezTo>
                  <a:cubicBezTo>
                    <a:pt x="1089031" y="992204"/>
                    <a:pt x="1092038" y="1001509"/>
                    <a:pt x="1095351" y="1012624"/>
                  </a:cubicBezTo>
                  <a:lnTo>
                    <a:pt x="1096035" y="1015239"/>
                  </a:lnTo>
                  <a:lnTo>
                    <a:pt x="1035073" y="1047847"/>
                  </a:lnTo>
                  <a:lnTo>
                    <a:pt x="1026734" y="1051276"/>
                  </a:lnTo>
                  <a:lnTo>
                    <a:pt x="1005318" y="946425"/>
                  </a:lnTo>
                  <a:cubicBezTo>
                    <a:pt x="984277" y="867300"/>
                    <a:pt x="957712" y="790362"/>
                    <a:pt x="916036" y="719587"/>
                  </a:cubicBezTo>
                  <a:cubicBezTo>
                    <a:pt x="859655" y="623810"/>
                    <a:pt x="781068" y="554070"/>
                    <a:pt x="673859" y="519442"/>
                  </a:cubicBezTo>
                  <a:cubicBezTo>
                    <a:pt x="610094" y="498834"/>
                    <a:pt x="544145" y="487877"/>
                    <a:pt x="478293" y="477081"/>
                  </a:cubicBezTo>
                  <a:cubicBezTo>
                    <a:pt x="254112" y="440297"/>
                    <a:pt x="64247" y="286790"/>
                    <a:pt x="9507" y="61513"/>
                  </a:cubicBezTo>
                  <a:cubicBezTo>
                    <a:pt x="5072" y="43210"/>
                    <a:pt x="1717" y="24643"/>
                    <a:pt x="50" y="5869"/>
                  </a:cubicBezTo>
                  <a:cubicBezTo>
                    <a:pt x="-94" y="4355"/>
                    <a:pt x="113" y="2836"/>
                    <a:pt x="166" y="0"/>
                  </a:cubicBezTo>
                  <a:close/>
                </a:path>
              </a:pathLst>
            </a:custGeom>
            <a:solidFill>
              <a:schemeClr val="accent1"/>
            </a:solidFill>
            <a:ln w="5450" cap="flat">
              <a:noFill/>
              <a:prstDash val="solid"/>
              <a:miter/>
            </a:ln>
          </p:spPr>
          <p:txBody>
            <a:bodyPr wrap="square" rtlCol="0" anchor="ctr">
              <a:noAutofit/>
            </a:bodyPr>
            <a:lstStyle/>
            <a:p>
              <a:endParaRPr lang="en-US"/>
            </a:p>
          </p:txBody>
        </p:sp>
        <p:sp>
          <p:nvSpPr>
            <p:cNvPr id="59" name="Freeform: Shape 83">
              <a:extLst>
                <a:ext uri="{FF2B5EF4-FFF2-40B4-BE49-F238E27FC236}">
                  <a16:creationId xmlns:a16="http://schemas.microsoft.com/office/drawing/2014/main" id="{A130B0D7-1801-219D-4EE4-566CD4DA2A90}"/>
                </a:ext>
              </a:extLst>
            </p:cNvPr>
            <p:cNvSpPr/>
            <p:nvPr/>
          </p:nvSpPr>
          <p:spPr>
            <a:xfrm>
              <a:off x="6147528" y="3109554"/>
              <a:ext cx="1117182" cy="864722"/>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04076 w 1180071"/>
                <a:gd name="connsiteY25" fmla="*/ 50816 h 913398"/>
                <a:gd name="connsiteX26" fmla="*/ 944140 w 1180071"/>
                <a:gd name="connsiteY26" fmla="*/ 90880 h 913398"/>
                <a:gd name="connsiteX27" fmla="*/ 943551 w 1180071"/>
                <a:gd name="connsiteY27" fmla="*/ 199878 h 913398"/>
                <a:gd name="connsiteX28" fmla="*/ 976545 w 1180071"/>
                <a:gd name="connsiteY28" fmla="*/ 262330 h 913398"/>
                <a:gd name="connsiteX29" fmla="*/ 1144460 w 1180071"/>
                <a:gd name="connsiteY29" fmla="*/ 381933 h 913398"/>
                <a:gd name="connsiteX30" fmla="*/ 1179810 w 1180071"/>
                <a:gd name="connsiteY30" fmla="*/ 429656 h 913398"/>
                <a:gd name="connsiteX31" fmla="*/ 1155065 w 1180071"/>
                <a:gd name="connsiteY31" fmla="*/ 482682 h 913398"/>
                <a:gd name="connsiteX32" fmla="*/ 1079651 w 1180071"/>
                <a:gd name="connsiteY32" fmla="*/ 482682 h 913398"/>
                <a:gd name="connsiteX33" fmla="*/ 978902 w 1180071"/>
                <a:gd name="connsiteY33" fmla="*/ 411392 h 913398"/>
                <a:gd name="connsiteX34" fmla="*/ 949443 w 1180071"/>
                <a:gd name="connsiteY34" fmla="*/ 395484 h 913398"/>
                <a:gd name="connsiteX35" fmla="*/ 944140 w 1180071"/>
                <a:gd name="connsiteY35" fmla="*/ 427888 h 913398"/>
                <a:gd name="connsiteX36" fmla="*/ 944140 w 1180071"/>
                <a:gd name="connsiteY36"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4140 w 1180071"/>
                <a:gd name="connsiteY25" fmla="*/ 90880 h 913398"/>
                <a:gd name="connsiteX26" fmla="*/ 943551 w 1180071"/>
                <a:gd name="connsiteY26" fmla="*/ 199878 h 913398"/>
                <a:gd name="connsiteX27" fmla="*/ 976545 w 1180071"/>
                <a:gd name="connsiteY27" fmla="*/ 262330 h 913398"/>
                <a:gd name="connsiteX28" fmla="*/ 1144460 w 1180071"/>
                <a:gd name="connsiteY28" fmla="*/ 381933 h 913398"/>
                <a:gd name="connsiteX29" fmla="*/ 1179810 w 1180071"/>
                <a:gd name="connsiteY29" fmla="*/ 429656 h 913398"/>
                <a:gd name="connsiteX30" fmla="*/ 1155065 w 1180071"/>
                <a:gd name="connsiteY30" fmla="*/ 482682 h 913398"/>
                <a:gd name="connsiteX31" fmla="*/ 1079651 w 1180071"/>
                <a:gd name="connsiteY31" fmla="*/ 482682 h 913398"/>
                <a:gd name="connsiteX32" fmla="*/ 978902 w 1180071"/>
                <a:gd name="connsiteY32" fmla="*/ 411392 h 913398"/>
                <a:gd name="connsiteX33" fmla="*/ 949443 w 1180071"/>
                <a:gd name="connsiteY33" fmla="*/ 395484 h 913398"/>
                <a:gd name="connsiteX34" fmla="*/ 944140 w 1180071"/>
                <a:gd name="connsiteY34" fmla="*/ 427888 h 913398"/>
                <a:gd name="connsiteX35" fmla="*/ 944140 w 1180071"/>
                <a:gd name="connsiteY35"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3551 w 1180071"/>
                <a:gd name="connsiteY25" fmla="*/ 199878 h 913398"/>
                <a:gd name="connsiteX26" fmla="*/ 976545 w 1180071"/>
                <a:gd name="connsiteY26" fmla="*/ 262330 h 913398"/>
                <a:gd name="connsiteX27" fmla="*/ 1144460 w 1180071"/>
                <a:gd name="connsiteY27" fmla="*/ 381933 h 913398"/>
                <a:gd name="connsiteX28" fmla="*/ 1179810 w 1180071"/>
                <a:gd name="connsiteY28" fmla="*/ 429656 h 913398"/>
                <a:gd name="connsiteX29" fmla="*/ 1155065 w 1180071"/>
                <a:gd name="connsiteY29" fmla="*/ 482682 h 913398"/>
                <a:gd name="connsiteX30" fmla="*/ 1079651 w 1180071"/>
                <a:gd name="connsiteY30" fmla="*/ 482682 h 913398"/>
                <a:gd name="connsiteX31" fmla="*/ 978902 w 1180071"/>
                <a:gd name="connsiteY31" fmla="*/ 411392 h 913398"/>
                <a:gd name="connsiteX32" fmla="*/ 949443 w 1180071"/>
                <a:gd name="connsiteY32" fmla="*/ 395484 h 913398"/>
                <a:gd name="connsiteX33" fmla="*/ 944140 w 1180071"/>
                <a:gd name="connsiteY33" fmla="*/ 427888 h 913398"/>
                <a:gd name="connsiteX34" fmla="*/ 944140 w 1180071"/>
                <a:gd name="connsiteY34"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76545 w 1180071"/>
                <a:gd name="connsiteY25" fmla="*/ 262330 h 913398"/>
                <a:gd name="connsiteX26" fmla="*/ 1144460 w 1180071"/>
                <a:gd name="connsiteY26" fmla="*/ 381933 h 913398"/>
                <a:gd name="connsiteX27" fmla="*/ 1179810 w 1180071"/>
                <a:gd name="connsiteY27" fmla="*/ 429656 h 913398"/>
                <a:gd name="connsiteX28" fmla="*/ 1155065 w 1180071"/>
                <a:gd name="connsiteY28" fmla="*/ 482682 h 913398"/>
                <a:gd name="connsiteX29" fmla="*/ 1079651 w 1180071"/>
                <a:gd name="connsiteY29" fmla="*/ 482682 h 913398"/>
                <a:gd name="connsiteX30" fmla="*/ 978902 w 1180071"/>
                <a:gd name="connsiteY30" fmla="*/ 411392 h 913398"/>
                <a:gd name="connsiteX31" fmla="*/ 949443 w 1180071"/>
                <a:gd name="connsiteY31" fmla="*/ 395484 h 913398"/>
                <a:gd name="connsiteX32" fmla="*/ 944140 w 1180071"/>
                <a:gd name="connsiteY32" fmla="*/ 427888 h 913398"/>
                <a:gd name="connsiteX33" fmla="*/ 944140 w 1180071"/>
                <a:gd name="connsiteY33"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976545 w 1180071"/>
                <a:gd name="connsiteY24" fmla="*/ 262330 h 913398"/>
                <a:gd name="connsiteX25" fmla="*/ 1144460 w 1180071"/>
                <a:gd name="connsiteY25" fmla="*/ 381933 h 913398"/>
                <a:gd name="connsiteX26" fmla="*/ 1179810 w 1180071"/>
                <a:gd name="connsiteY26" fmla="*/ 429656 h 913398"/>
                <a:gd name="connsiteX27" fmla="*/ 1155065 w 1180071"/>
                <a:gd name="connsiteY27" fmla="*/ 482682 h 913398"/>
                <a:gd name="connsiteX28" fmla="*/ 1079651 w 1180071"/>
                <a:gd name="connsiteY28" fmla="*/ 482682 h 913398"/>
                <a:gd name="connsiteX29" fmla="*/ 978902 w 1180071"/>
                <a:gd name="connsiteY29" fmla="*/ 411392 h 913398"/>
                <a:gd name="connsiteX30" fmla="*/ 949443 w 1180071"/>
                <a:gd name="connsiteY30" fmla="*/ 395484 h 913398"/>
                <a:gd name="connsiteX31" fmla="*/ 944140 w 1180071"/>
                <a:gd name="connsiteY31" fmla="*/ 427888 h 913398"/>
                <a:gd name="connsiteX32" fmla="*/ 944140 w 1180071"/>
                <a:gd name="connsiteY32"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976545 w 1180071"/>
                <a:gd name="connsiteY23" fmla="*/ 262330 h 913398"/>
                <a:gd name="connsiteX24" fmla="*/ 1144460 w 1180071"/>
                <a:gd name="connsiteY24" fmla="*/ 381933 h 913398"/>
                <a:gd name="connsiteX25" fmla="*/ 1179810 w 1180071"/>
                <a:gd name="connsiteY25" fmla="*/ 429656 h 913398"/>
                <a:gd name="connsiteX26" fmla="*/ 1155065 w 1180071"/>
                <a:gd name="connsiteY26" fmla="*/ 482682 h 913398"/>
                <a:gd name="connsiteX27" fmla="*/ 1079651 w 1180071"/>
                <a:gd name="connsiteY27" fmla="*/ 482682 h 913398"/>
                <a:gd name="connsiteX28" fmla="*/ 978902 w 1180071"/>
                <a:gd name="connsiteY28" fmla="*/ 411392 h 913398"/>
                <a:gd name="connsiteX29" fmla="*/ 949443 w 1180071"/>
                <a:gd name="connsiteY29" fmla="*/ 395484 h 913398"/>
                <a:gd name="connsiteX30" fmla="*/ 944140 w 1180071"/>
                <a:gd name="connsiteY30" fmla="*/ 427888 h 913398"/>
                <a:gd name="connsiteX31" fmla="*/ 944140 w 1180071"/>
                <a:gd name="connsiteY31" fmla="*/ 641170 h 91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80071" h="913398">
                  <a:moveTo>
                    <a:pt x="944140" y="641170"/>
                  </a:moveTo>
                  <a:lnTo>
                    <a:pt x="944140" y="856219"/>
                  </a:lnTo>
                  <a:cubicBezTo>
                    <a:pt x="944140" y="896872"/>
                    <a:pt x="930000" y="912191"/>
                    <a:pt x="889936" y="912780"/>
                  </a:cubicBezTo>
                  <a:lnTo>
                    <a:pt x="724967" y="913369"/>
                  </a:ln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lnTo>
                    <a:pt x="211795" y="256439"/>
                  </a:lnTo>
                  <a:lnTo>
                    <a:pt x="532307" y="26071"/>
                  </a:lnTo>
                  <a:cubicBezTo>
                    <a:pt x="581208" y="-8690"/>
                    <a:pt x="599473" y="-8690"/>
                    <a:pt x="648963" y="26071"/>
                  </a:cubicBezTo>
                  <a:lnTo>
                    <a:pt x="976545" y="262330"/>
                  </a:lnTo>
                  <a:lnTo>
                    <a:pt x="1144460" y="381933"/>
                  </a:ln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solidFill>
              <a:schemeClr val="accent1"/>
            </a:solidFill>
            <a:ln w="5876" cap="flat">
              <a:noFill/>
              <a:prstDash val="solid"/>
              <a:miter/>
            </a:ln>
          </p:spPr>
          <p:txBody>
            <a:bodyPr rtlCol="0" anchor="ctr"/>
            <a:lstStyle/>
            <a:p>
              <a:endParaRPr lang="en-US"/>
            </a:p>
          </p:txBody>
        </p:sp>
      </p:grpSp>
      <p:sp>
        <p:nvSpPr>
          <p:cNvPr id="26" name="ZoneTexte 25">
            <a:extLst>
              <a:ext uri="{FF2B5EF4-FFF2-40B4-BE49-F238E27FC236}">
                <a16:creationId xmlns:a16="http://schemas.microsoft.com/office/drawing/2014/main" id="{91749A8C-A265-5F4F-445C-5179D385B54B}"/>
              </a:ext>
            </a:extLst>
          </p:cNvPr>
          <p:cNvSpPr txBox="1"/>
          <p:nvPr/>
        </p:nvSpPr>
        <p:spPr>
          <a:xfrm>
            <a:off x="11685069" y="6256421"/>
            <a:ext cx="693019"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415778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5415953" y="2741219"/>
            <a:ext cx="5941719" cy="1569660"/>
          </a:xfrm>
          <a:prstGeom prst="rect">
            <a:avLst/>
          </a:prstGeom>
          <a:noFill/>
        </p:spPr>
        <p:txBody>
          <a:bodyPr wrap="square" rtlCol="0" anchor="ctr">
            <a:spAutoFit/>
          </a:bodyPr>
          <a:lstStyle/>
          <a:p>
            <a:pPr algn="ctr">
              <a:defRPr/>
            </a:pPr>
            <a:r>
              <a:rPr lang="en-US" altLang="ko-KR" sz="4800" b="1" dirty="0">
                <a:solidFill>
                  <a:prstClr val="white"/>
                </a:solidFill>
                <a:latin typeface="Century" panose="02040604050505020304" pitchFamily="18" charset="0"/>
                <a:cs typeface="Arial" pitchFamily="34" charset="0"/>
              </a:rPr>
              <a:t>Analyses </a:t>
            </a:r>
            <a:r>
              <a:rPr lang="fr-FR" altLang="ko-KR" sz="4800" b="1" dirty="0">
                <a:solidFill>
                  <a:prstClr val="white"/>
                </a:solidFill>
                <a:latin typeface="Century" panose="02040604050505020304" pitchFamily="18" charset="0"/>
                <a:cs typeface="Arial" pitchFamily="34" charset="0"/>
              </a:rPr>
              <a:t>exploratoires</a:t>
            </a:r>
            <a:r>
              <a:rPr lang="en-US" altLang="ko-KR" sz="4800" b="1" dirty="0">
                <a:solidFill>
                  <a:prstClr val="white"/>
                </a:solidFill>
                <a:latin typeface="Century" panose="02040604050505020304" pitchFamily="18" charset="0"/>
                <a:cs typeface="Arial" pitchFamily="34" charset="0"/>
              </a:rPr>
              <a:t>  </a:t>
            </a:r>
            <a:endParaRPr lang="ko-KR" altLang="en-US" sz="4800" b="1" dirty="0">
              <a:solidFill>
                <a:prstClr val="white"/>
              </a:solidFill>
              <a:latin typeface="Century" panose="02040604050505020304" pitchFamily="18" charset="0"/>
              <a:cs typeface="Arial" pitchFamily="34" charset="0"/>
            </a:endParaRPr>
          </a:p>
        </p:txBody>
      </p:sp>
      <p:sp>
        <p:nvSpPr>
          <p:cNvPr id="11" name="Rectangle: Rounded Corners 30">
            <a:extLst>
              <a:ext uri="{FF2B5EF4-FFF2-40B4-BE49-F238E27FC236}">
                <a16:creationId xmlns:a16="http://schemas.microsoft.com/office/drawing/2014/main" id="{550A2212-1773-4F27-9A4D-FE344C57E345}"/>
              </a:ext>
            </a:extLst>
          </p:cNvPr>
          <p:cNvSpPr/>
          <p:nvPr/>
        </p:nvSpPr>
        <p:spPr>
          <a:xfrm>
            <a:off x="7987121" y="1930513"/>
            <a:ext cx="570852" cy="570850"/>
          </a:xfrm>
          <a:prstGeom prst="roundRect">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Rounded Corners 11">
            <a:extLst>
              <a:ext uri="{FF2B5EF4-FFF2-40B4-BE49-F238E27FC236}">
                <a16:creationId xmlns:a16="http://schemas.microsoft.com/office/drawing/2014/main" id="{3CBAA488-8418-41F1-F22D-7187D201B0DA}"/>
              </a:ext>
            </a:extLst>
          </p:cNvPr>
          <p:cNvSpPr/>
          <p:nvPr/>
        </p:nvSpPr>
        <p:spPr>
          <a:xfrm>
            <a:off x="7944807" y="1880132"/>
            <a:ext cx="570852" cy="570850"/>
          </a:xfrm>
          <a:prstGeom prst="round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13" name="TextBox 14">
            <a:extLst>
              <a:ext uri="{FF2B5EF4-FFF2-40B4-BE49-F238E27FC236}">
                <a16:creationId xmlns:a16="http://schemas.microsoft.com/office/drawing/2014/main" id="{B494C7E3-7F7A-433D-D3A9-7D5785A641FD}"/>
              </a:ext>
            </a:extLst>
          </p:cNvPr>
          <p:cNvSpPr txBox="1"/>
          <p:nvPr/>
        </p:nvSpPr>
        <p:spPr>
          <a:xfrm>
            <a:off x="7944807" y="1934725"/>
            <a:ext cx="570852" cy="461665"/>
          </a:xfrm>
          <a:prstGeom prst="rect">
            <a:avLst/>
          </a:prstGeom>
          <a:noFill/>
        </p:spPr>
        <p:txBody>
          <a:bodyPr wrap="square" lIns="108000" r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5CBE7A"/>
                </a:solidFill>
                <a:effectLst/>
                <a:uLnTx/>
                <a:uFillTx/>
                <a:latin typeface="Arial"/>
                <a:cs typeface="Arial" pitchFamily="34" charset="0"/>
              </a:rPr>
              <a:t>02</a:t>
            </a:r>
            <a:endParaRPr kumimoji="0" lang="ko-KR" altLang="en-US" sz="2400" b="1" i="0" u="none" strike="noStrike" kern="1200" cap="none" spc="0" normalizeH="0" baseline="0" noProof="0" dirty="0">
              <a:ln>
                <a:noFill/>
              </a:ln>
              <a:solidFill>
                <a:srgbClr val="5CBE7A"/>
              </a:solidFill>
              <a:effectLst/>
              <a:uLnTx/>
              <a:uFillTx/>
              <a:latin typeface="Arial"/>
              <a:cs typeface="Arial" pitchFamily="34" charset="0"/>
            </a:endParaRPr>
          </a:p>
        </p:txBody>
      </p:sp>
      <p:sp>
        <p:nvSpPr>
          <p:cNvPr id="6" name="ZoneTexte 5">
            <a:extLst>
              <a:ext uri="{FF2B5EF4-FFF2-40B4-BE49-F238E27FC236}">
                <a16:creationId xmlns:a16="http://schemas.microsoft.com/office/drawing/2014/main" id="{66676BA0-E68B-151C-33AF-C98A6FEE462D}"/>
              </a:ext>
            </a:extLst>
          </p:cNvPr>
          <p:cNvSpPr txBox="1"/>
          <p:nvPr/>
        </p:nvSpPr>
        <p:spPr>
          <a:xfrm>
            <a:off x="11685069" y="6256421"/>
            <a:ext cx="693019" cy="369332"/>
          </a:xfrm>
          <a:prstGeom prst="rect">
            <a:avLst/>
          </a:prstGeom>
          <a:noFill/>
        </p:spPr>
        <p:txBody>
          <a:bodyPr wrap="square" rtlCol="0">
            <a:spAutoFit/>
          </a:bodyPr>
          <a:lstStyle/>
          <a:p>
            <a:r>
              <a:rPr lang="fr-FR" dirty="0"/>
              <a:t>5</a:t>
            </a:r>
          </a:p>
        </p:txBody>
      </p:sp>
    </p:spTree>
    <p:extLst>
      <p:ext uri="{BB962C8B-B14F-4D97-AF65-F5344CB8AC3E}">
        <p14:creationId xmlns:p14="http://schemas.microsoft.com/office/powerpoint/2010/main" val="144017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D4CF84EA-EA0B-4282-B057-CFF28EFAC463}"/>
              </a:ext>
            </a:extLst>
          </p:cNvPr>
          <p:cNvSpPr/>
          <p:nvPr/>
        </p:nvSpPr>
        <p:spPr>
          <a:xfrm>
            <a:off x="6076680" y="4723788"/>
            <a:ext cx="1111961" cy="1018544"/>
          </a:xfrm>
          <a:custGeom>
            <a:avLst/>
            <a:gdLst>
              <a:gd name="connsiteX0" fmla="*/ 425895 w 712993"/>
              <a:gd name="connsiteY0" fmla="*/ 333468 h 653094"/>
              <a:gd name="connsiteX1" fmla="*/ 442879 w 712993"/>
              <a:gd name="connsiteY1" fmla="*/ 352877 h 653094"/>
              <a:gd name="connsiteX2" fmla="*/ 442879 w 712993"/>
              <a:gd name="connsiteY2" fmla="*/ 407062 h 653094"/>
              <a:gd name="connsiteX3" fmla="*/ 471993 w 712993"/>
              <a:gd name="connsiteY3" fmla="*/ 436176 h 653094"/>
              <a:gd name="connsiteX4" fmla="*/ 495446 w 712993"/>
              <a:gd name="connsiteY4" fmla="*/ 436176 h 653094"/>
              <a:gd name="connsiteX5" fmla="*/ 430748 w 712993"/>
              <a:gd name="connsiteY5" fmla="*/ 546163 h 653094"/>
              <a:gd name="connsiteX6" fmla="*/ 418617 w 712993"/>
              <a:gd name="connsiteY6" fmla="*/ 582555 h 653094"/>
              <a:gd name="connsiteX7" fmla="*/ 349875 w 712993"/>
              <a:gd name="connsiteY7" fmla="*/ 652915 h 653094"/>
              <a:gd name="connsiteX8" fmla="*/ 293264 w 712993"/>
              <a:gd name="connsiteY8" fmla="*/ 594686 h 653094"/>
              <a:gd name="connsiteX9" fmla="*/ 265767 w 712993"/>
              <a:gd name="connsiteY9" fmla="*/ 539693 h 653094"/>
              <a:gd name="connsiteX10" fmla="*/ 210774 w 712993"/>
              <a:gd name="connsiteY10" fmla="*/ 438602 h 653094"/>
              <a:gd name="connsiteX11" fmla="*/ 216435 w 712993"/>
              <a:gd name="connsiteY11" fmla="*/ 436176 h 653094"/>
              <a:gd name="connsiteX12" fmla="*/ 257680 w 712993"/>
              <a:gd name="connsiteY12" fmla="*/ 392505 h 653094"/>
              <a:gd name="connsiteX13" fmla="*/ 257680 w 712993"/>
              <a:gd name="connsiteY13" fmla="*/ 353686 h 653094"/>
              <a:gd name="connsiteX14" fmla="*/ 272237 w 712993"/>
              <a:gd name="connsiteY14" fmla="*/ 334276 h 653094"/>
              <a:gd name="connsiteX15" fmla="*/ 290838 w 712993"/>
              <a:gd name="connsiteY15" fmla="*/ 352877 h 653094"/>
              <a:gd name="connsiteX16" fmla="*/ 290838 w 712993"/>
              <a:gd name="connsiteY16" fmla="*/ 419192 h 653094"/>
              <a:gd name="connsiteX17" fmla="*/ 307821 w 712993"/>
              <a:gd name="connsiteY17" fmla="*/ 436176 h 653094"/>
              <a:gd name="connsiteX18" fmla="*/ 395164 w 712993"/>
              <a:gd name="connsiteY18" fmla="*/ 436176 h 653094"/>
              <a:gd name="connsiteX19" fmla="*/ 412147 w 712993"/>
              <a:gd name="connsiteY19" fmla="*/ 415957 h 653094"/>
              <a:gd name="connsiteX20" fmla="*/ 412147 w 712993"/>
              <a:gd name="connsiteY20" fmla="*/ 352877 h 653094"/>
              <a:gd name="connsiteX21" fmla="*/ 425895 w 712993"/>
              <a:gd name="connsiteY21" fmla="*/ 333468 h 653094"/>
              <a:gd name="connsiteX22" fmla="*/ 347854 w 712993"/>
              <a:gd name="connsiteY22" fmla="*/ 171 h 653094"/>
              <a:gd name="connsiteX23" fmla="*/ 366050 w 712993"/>
              <a:gd name="connsiteY23" fmla="*/ 9977 h 653094"/>
              <a:gd name="connsiteX24" fmla="*/ 691966 w 712993"/>
              <a:gd name="connsiteY24" fmla="*/ 336703 h 653094"/>
              <a:gd name="connsiteX25" fmla="*/ 712993 w 712993"/>
              <a:gd name="connsiteY25" fmla="*/ 359347 h 653094"/>
              <a:gd name="connsiteX26" fmla="*/ 664470 w 712993"/>
              <a:gd name="connsiteY26" fmla="*/ 398975 h 653094"/>
              <a:gd name="connsiteX27" fmla="*/ 640208 w 712993"/>
              <a:gd name="connsiteY27" fmla="*/ 385226 h 653094"/>
              <a:gd name="connsiteX28" fmla="*/ 370902 w 712993"/>
              <a:gd name="connsiteY28" fmla="*/ 115920 h 653094"/>
              <a:gd name="connsiteX29" fmla="*/ 336127 w 712993"/>
              <a:gd name="connsiteY29" fmla="*/ 115920 h 653094"/>
              <a:gd name="connsiteX30" fmla="*/ 65203 w 712993"/>
              <a:gd name="connsiteY30" fmla="*/ 387652 h 653094"/>
              <a:gd name="connsiteX31" fmla="*/ 25576 w 712993"/>
              <a:gd name="connsiteY31" fmla="*/ 389270 h 653094"/>
              <a:gd name="connsiteX32" fmla="*/ 27193 w 712993"/>
              <a:gd name="connsiteY32" fmla="*/ 317294 h 653094"/>
              <a:gd name="connsiteX33" fmla="*/ 332083 w 712993"/>
              <a:gd name="connsiteY33" fmla="*/ 11594 h 653094"/>
              <a:gd name="connsiteX34" fmla="*/ 347854 w 712993"/>
              <a:gd name="connsiteY34" fmla="*/ 171 h 65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2993" h="653094">
                <a:moveTo>
                  <a:pt x="425895" y="333468"/>
                </a:moveTo>
                <a:cubicBezTo>
                  <a:pt x="438835" y="332659"/>
                  <a:pt x="442879" y="340746"/>
                  <a:pt x="442879" y="352877"/>
                </a:cubicBezTo>
                <a:cubicBezTo>
                  <a:pt x="442879" y="370669"/>
                  <a:pt x="444496" y="389269"/>
                  <a:pt x="442879" y="407062"/>
                </a:cubicBezTo>
                <a:cubicBezTo>
                  <a:pt x="440453" y="430515"/>
                  <a:pt x="448540" y="439411"/>
                  <a:pt x="471993" y="436176"/>
                </a:cubicBezTo>
                <a:cubicBezTo>
                  <a:pt x="478462" y="433749"/>
                  <a:pt x="486550" y="435367"/>
                  <a:pt x="495446" y="436176"/>
                </a:cubicBezTo>
                <a:cubicBezTo>
                  <a:pt x="490593" y="483891"/>
                  <a:pt x="471184" y="521901"/>
                  <a:pt x="430748" y="546163"/>
                </a:cubicBezTo>
                <a:cubicBezTo>
                  <a:pt x="414573" y="556676"/>
                  <a:pt x="418617" y="569615"/>
                  <a:pt x="418617" y="582555"/>
                </a:cubicBezTo>
                <a:cubicBezTo>
                  <a:pt x="417808" y="652915"/>
                  <a:pt x="418617" y="652915"/>
                  <a:pt x="349875" y="652915"/>
                </a:cubicBezTo>
                <a:cubicBezTo>
                  <a:pt x="286794" y="652915"/>
                  <a:pt x="291647" y="659384"/>
                  <a:pt x="293264" y="594686"/>
                </a:cubicBezTo>
                <a:cubicBezTo>
                  <a:pt x="294073" y="569615"/>
                  <a:pt x="288412" y="553441"/>
                  <a:pt x="265767" y="539693"/>
                </a:cubicBezTo>
                <a:cubicBezTo>
                  <a:pt x="230184" y="517048"/>
                  <a:pt x="214818" y="479847"/>
                  <a:pt x="210774" y="438602"/>
                </a:cubicBezTo>
                <a:cubicBezTo>
                  <a:pt x="213200" y="437793"/>
                  <a:pt x="214818" y="436176"/>
                  <a:pt x="216435" y="436176"/>
                </a:cubicBezTo>
                <a:cubicBezTo>
                  <a:pt x="257680" y="434558"/>
                  <a:pt x="257680" y="434558"/>
                  <a:pt x="257680" y="392505"/>
                </a:cubicBezTo>
                <a:cubicBezTo>
                  <a:pt x="257680" y="379565"/>
                  <a:pt x="257680" y="366625"/>
                  <a:pt x="257680" y="353686"/>
                </a:cubicBezTo>
                <a:cubicBezTo>
                  <a:pt x="257680" y="343981"/>
                  <a:pt x="261724" y="335085"/>
                  <a:pt x="272237" y="334276"/>
                </a:cubicBezTo>
                <a:cubicBezTo>
                  <a:pt x="285177" y="333468"/>
                  <a:pt x="290029" y="342363"/>
                  <a:pt x="290838" y="352877"/>
                </a:cubicBezTo>
                <a:cubicBezTo>
                  <a:pt x="291647" y="374712"/>
                  <a:pt x="291647" y="396548"/>
                  <a:pt x="290838" y="419192"/>
                </a:cubicBezTo>
                <a:cubicBezTo>
                  <a:pt x="290029" y="432132"/>
                  <a:pt x="294882" y="436985"/>
                  <a:pt x="307821" y="436176"/>
                </a:cubicBezTo>
                <a:cubicBezTo>
                  <a:pt x="336935" y="435367"/>
                  <a:pt x="366050" y="435367"/>
                  <a:pt x="395164" y="436176"/>
                </a:cubicBezTo>
                <a:cubicBezTo>
                  <a:pt x="411338" y="436985"/>
                  <a:pt x="412956" y="428897"/>
                  <a:pt x="412147" y="415957"/>
                </a:cubicBezTo>
                <a:cubicBezTo>
                  <a:pt x="411338" y="394931"/>
                  <a:pt x="412147" y="373904"/>
                  <a:pt x="412147" y="352877"/>
                </a:cubicBezTo>
                <a:cubicBezTo>
                  <a:pt x="412147" y="343172"/>
                  <a:pt x="413764" y="334276"/>
                  <a:pt x="425895" y="333468"/>
                </a:cubicBezTo>
                <a:close/>
                <a:moveTo>
                  <a:pt x="347854" y="171"/>
                </a:moveTo>
                <a:cubicBezTo>
                  <a:pt x="352908" y="-739"/>
                  <a:pt x="358367" y="1889"/>
                  <a:pt x="366050" y="9977"/>
                </a:cubicBezTo>
                <a:cubicBezTo>
                  <a:pt x="474419" y="119963"/>
                  <a:pt x="583597" y="228333"/>
                  <a:pt x="691966" y="336703"/>
                </a:cubicBezTo>
                <a:cubicBezTo>
                  <a:pt x="697628" y="343172"/>
                  <a:pt x="702480" y="348025"/>
                  <a:pt x="712993" y="359347"/>
                </a:cubicBezTo>
                <a:cubicBezTo>
                  <a:pt x="696819" y="373095"/>
                  <a:pt x="681453" y="387652"/>
                  <a:pt x="664470" y="398975"/>
                </a:cubicBezTo>
                <a:cubicBezTo>
                  <a:pt x="651530" y="407871"/>
                  <a:pt x="646678" y="391696"/>
                  <a:pt x="640208" y="385226"/>
                </a:cubicBezTo>
                <a:cubicBezTo>
                  <a:pt x="549631" y="296266"/>
                  <a:pt x="459862" y="206497"/>
                  <a:pt x="370902" y="115920"/>
                </a:cubicBezTo>
                <a:cubicBezTo>
                  <a:pt x="357153" y="102171"/>
                  <a:pt x="350684" y="101363"/>
                  <a:pt x="336127" y="115920"/>
                </a:cubicBezTo>
                <a:cubicBezTo>
                  <a:pt x="246358" y="207306"/>
                  <a:pt x="154972" y="297075"/>
                  <a:pt x="65203" y="387652"/>
                </a:cubicBezTo>
                <a:cubicBezTo>
                  <a:pt x="50646" y="402210"/>
                  <a:pt x="42559" y="407871"/>
                  <a:pt x="25576" y="389270"/>
                </a:cubicBezTo>
                <a:cubicBezTo>
                  <a:pt x="-8390" y="352877"/>
                  <a:pt x="-9199" y="353686"/>
                  <a:pt x="27193" y="317294"/>
                </a:cubicBezTo>
                <a:cubicBezTo>
                  <a:pt x="129093" y="215393"/>
                  <a:pt x="230992" y="114302"/>
                  <a:pt x="332083" y="11594"/>
                </a:cubicBezTo>
                <a:cubicBezTo>
                  <a:pt x="338149" y="5528"/>
                  <a:pt x="342799" y="1080"/>
                  <a:pt x="347854" y="171"/>
                </a:cubicBezTo>
                <a:close/>
              </a:path>
            </a:pathLst>
          </a:custGeom>
          <a:solidFill>
            <a:schemeClr val="accent4">
              <a:alpha val="40000"/>
            </a:schemeClr>
          </a:solidFill>
          <a:ln w="808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A3A1C23-98BB-4FF9-9DB3-CD71F9D0C78F}"/>
              </a:ext>
            </a:extLst>
          </p:cNvPr>
          <p:cNvSpPr/>
          <p:nvPr/>
        </p:nvSpPr>
        <p:spPr>
          <a:xfrm>
            <a:off x="9194450" y="2351948"/>
            <a:ext cx="739888" cy="894803"/>
          </a:xfrm>
          <a:custGeom>
            <a:avLst/>
            <a:gdLst>
              <a:gd name="connsiteX0" fmla="*/ 26780 w 750712"/>
              <a:gd name="connsiteY0" fmla="*/ 288204 h 907891"/>
              <a:gd name="connsiteX1" fmla="*/ 179630 w 750712"/>
              <a:gd name="connsiteY1" fmla="*/ 288204 h 907891"/>
              <a:gd name="connsiteX2" fmla="*/ 203570 w 750712"/>
              <a:gd name="connsiteY2" fmla="*/ 306159 h 907891"/>
              <a:gd name="connsiteX3" fmla="*/ 197585 w 750712"/>
              <a:gd name="connsiteY3" fmla="*/ 335164 h 907891"/>
              <a:gd name="connsiteX4" fmla="*/ 186996 w 750712"/>
              <a:gd name="connsiteY4" fmla="*/ 363248 h 907891"/>
              <a:gd name="connsiteX5" fmla="*/ 186996 w 750712"/>
              <a:gd name="connsiteY5" fmla="*/ 526688 h 907891"/>
              <a:gd name="connsiteX6" fmla="*/ 190219 w 750712"/>
              <a:gd name="connsiteY6" fmla="*/ 540960 h 907891"/>
              <a:gd name="connsiteX7" fmla="*/ 203570 w 750712"/>
              <a:gd name="connsiteY7" fmla="*/ 534975 h 907891"/>
              <a:gd name="connsiteX8" fmla="*/ 359183 w 750712"/>
              <a:gd name="connsiteY8" fmla="*/ 420337 h 907891"/>
              <a:gd name="connsiteX9" fmla="*/ 375757 w 750712"/>
              <a:gd name="connsiteY9" fmla="*/ 413891 h 907891"/>
              <a:gd name="connsiteX10" fmla="*/ 379441 w 750712"/>
              <a:gd name="connsiteY10" fmla="*/ 430465 h 907891"/>
              <a:gd name="connsiteX11" fmla="*/ 379441 w 750712"/>
              <a:gd name="connsiteY11" fmla="*/ 528990 h 907891"/>
              <a:gd name="connsiteX12" fmla="*/ 382663 w 750712"/>
              <a:gd name="connsiteY12" fmla="*/ 541881 h 907891"/>
              <a:gd name="connsiteX13" fmla="*/ 394633 w 750712"/>
              <a:gd name="connsiteY13" fmla="*/ 536356 h 907891"/>
              <a:gd name="connsiteX14" fmla="*/ 551627 w 750712"/>
              <a:gd name="connsiteY14" fmla="*/ 420337 h 907891"/>
              <a:gd name="connsiteX15" fmla="*/ 566820 w 750712"/>
              <a:gd name="connsiteY15" fmla="*/ 413431 h 907891"/>
              <a:gd name="connsiteX16" fmla="*/ 571884 w 750712"/>
              <a:gd name="connsiteY16" fmla="*/ 430465 h 907891"/>
              <a:gd name="connsiteX17" fmla="*/ 572344 w 750712"/>
              <a:gd name="connsiteY17" fmla="*/ 514718 h 907891"/>
              <a:gd name="connsiteX18" fmla="*/ 576027 w 750712"/>
              <a:gd name="connsiteY18" fmla="*/ 530371 h 907891"/>
              <a:gd name="connsiteX19" fmla="*/ 589839 w 750712"/>
              <a:gd name="connsiteY19" fmla="*/ 523926 h 907891"/>
              <a:gd name="connsiteX20" fmla="*/ 728877 w 750712"/>
              <a:gd name="connsiteY20" fmla="*/ 421718 h 907891"/>
              <a:gd name="connsiteX21" fmla="*/ 745451 w 750712"/>
              <a:gd name="connsiteY21" fmla="*/ 413431 h 907891"/>
              <a:gd name="connsiteX22" fmla="*/ 750055 w 750712"/>
              <a:gd name="connsiteY22" fmla="*/ 432307 h 907891"/>
              <a:gd name="connsiteX23" fmla="*/ 750516 w 750712"/>
              <a:gd name="connsiteY23" fmla="*/ 884411 h 907891"/>
              <a:gd name="connsiteX24" fmla="*/ 727496 w 750712"/>
              <a:gd name="connsiteY24" fmla="*/ 907431 h 907891"/>
              <a:gd name="connsiteX25" fmla="*/ 686982 w 750712"/>
              <a:gd name="connsiteY25" fmla="*/ 907431 h 907891"/>
              <a:gd name="connsiteX26" fmla="*/ 668566 w 750712"/>
              <a:gd name="connsiteY26" fmla="*/ 889015 h 907891"/>
              <a:gd name="connsiteX27" fmla="*/ 669026 w 750712"/>
              <a:gd name="connsiteY27" fmla="*/ 760566 h 907891"/>
              <a:gd name="connsiteX28" fmla="*/ 647848 w 750712"/>
              <a:gd name="connsiteY28" fmla="*/ 738928 h 907891"/>
              <a:gd name="connsiteX29" fmla="*/ 448960 w 750712"/>
              <a:gd name="connsiteY29" fmla="*/ 738928 h 907891"/>
              <a:gd name="connsiteX30" fmla="*/ 428242 w 750712"/>
              <a:gd name="connsiteY30" fmla="*/ 759645 h 907891"/>
              <a:gd name="connsiteX31" fmla="*/ 428702 w 750712"/>
              <a:gd name="connsiteY31" fmla="*/ 886253 h 907891"/>
              <a:gd name="connsiteX32" fmla="*/ 407985 w 750712"/>
              <a:gd name="connsiteY32" fmla="*/ 907891 h 907891"/>
              <a:gd name="connsiteX33" fmla="*/ 36909 w 750712"/>
              <a:gd name="connsiteY33" fmla="*/ 907891 h 907891"/>
              <a:gd name="connsiteX34" fmla="*/ 16652 w 750712"/>
              <a:gd name="connsiteY34" fmla="*/ 887634 h 907891"/>
              <a:gd name="connsiteX35" fmla="*/ 17572 w 750712"/>
              <a:gd name="connsiteY35" fmla="*/ 624291 h 907891"/>
              <a:gd name="connsiteX36" fmla="*/ 17572 w 750712"/>
              <a:gd name="connsiteY36" fmla="*/ 363708 h 907891"/>
              <a:gd name="connsiteX37" fmla="*/ 7904 w 750712"/>
              <a:gd name="connsiteY37" fmla="*/ 335164 h 907891"/>
              <a:gd name="connsiteX38" fmla="*/ 2380 w 750712"/>
              <a:gd name="connsiteY38" fmla="*/ 305699 h 907891"/>
              <a:gd name="connsiteX39" fmla="*/ 26780 w 750712"/>
              <a:gd name="connsiteY39" fmla="*/ 288204 h 907891"/>
              <a:gd name="connsiteX40" fmla="*/ 322811 w 750712"/>
              <a:gd name="connsiteY40" fmla="*/ 0 h 907891"/>
              <a:gd name="connsiteX41" fmla="*/ 323731 w 750712"/>
              <a:gd name="connsiteY41" fmla="*/ 77346 h 907891"/>
              <a:gd name="connsiteX42" fmla="*/ 258816 w 750712"/>
              <a:gd name="connsiteY42" fmla="*/ 148706 h 907891"/>
              <a:gd name="connsiteX43" fmla="*/ 188837 w 750712"/>
              <a:gd name="connsiteY43" fmla="*/ 177251 h 907891"/>
              <a:gd name="connsiteX44" fmla="*/ 107808 w 750712"/>
              <a:gd name="connsiteY44" fmla="*/ 249073 h 907891"/>
              <a:gd name="connsiteX45" fmla="*/ 104585 w 750712"/>
              <a:gd name="connsiteY45" fmla="*/ 255058 h 907891"/>
              <a:gd name="connsiteX46" fmla="*/ 101823 w 750712"/>
              <a:gd name="connsiteY46" fmla="*/ 256439 h 907891"/>
              <a:gd name="connsiteX47" fmla="*/ 131288 w 750712"/>
              <a:gd name="connsiteY47" fmla="*/ 144103 h 907891"/>
              <a:gd name="connsiteX48" fmla="*/ 224747 w 750712"/>
              <a:gd name="connsiteY48" fmla="*/ 99445 h 907891"/>
              <a:gd name="connsiteX49" fmla="*/ 318207 w 750712"/>
              <a:gd name="connsiteY49" fmla="*/ 5525 h 907891"/>
              <a:gd name="connsiteX50" fmla="*/ 322811 w 750712"/>
              <a:gd name="connsiteY50" fmla="*/ 0 h 907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50712" h="907891">
                <a:moveTo>
                  <a:pt x="26780" y="288204"/>
                </a:moveTo>
                <a:cubicBezTo>
                  <a:pt x="77884" y="287744"/>
                  <a:pt x="128987" y="287744"/>
                  <a:pt x="179630" y="288204"/>
                </a:cubicBezTo>
                <a:cubicBezTo>
                  <a:pt x="191140" y="288204"/>
                  <a:pt x="199427" y="295571"/>
                  <a:pt x="203570" y="306159"/>
                </a:cubicBezTo>
                <a:cubicBezTo>
                  <a:pt x="207714" y="317209"/>
                  <a:pt x="206333" y="327798"/>
                  <a:pt x="197585" y="335164"/>
                </a:cubicBezTo>
                <a:cubicBezTo>
                  <a:pt x="188377" y="342991"/>
                  <a:pt x="186996" y="352199"/>
                  <a:pt x="186996" y="363248"/>
                </a:cubicBezTo>
                <a:cubicBezTo>
                  <a:pt x="187457" y="417574"/>
                  <a:pt x="186996" y="472361"/>
                  <a:pt x="186996" y="526688"/>
                </a:cubicBezTo>
                <a:cubicBezTo>
                  <a:pt x="186996" y="531752"/>
                  <a:pt x="184694" y="538658"/>
                  <a:pt x="190219" y="540960"/>
                </a:cubicBezTo>
                <a:cubicBezTo>
                  <a:pt x="195744" y="543722"/>
                  <a:pt x="199887" y="537737"/>
                  <a:pt x="203570" y="534975"/>
                </a:cubicBezTo>
                <a:cubicBezTo>
                  <a:pt x="255594" y="496761"/>
                  <a:pt x="307158" y="458549"/>
                  <a:pt x="359183" y="420337"/>
                </a:cubicBezTo>
                <a:cubicBezTo>
                  <a:pt x="363787" y="416653"/>
                  <a:pt x="368852" y="409747"/>
                  <a:pt x="375757" y="413891"/>
                </a:cubicBezTo>
                <a:cubicBezTo>
                  <a:pt x="381282" y="417114"/>
                  <a:pt x="379441" y="424480"/>
                  <a:pt x="379441" y="430465"/>
                </a:cubicBezTo>
                <a:cubicBezTo>
                  <a:pt x="379441" y="463153"/>
                  <a:pt x="379441" y="496301"/>
                  <a:pt x="379441" y="528990"/>
                </a:cubicBezTo>
                <a:cubicBezTo>
                  <a:pt x="379441" y="533594"/>
                  <a:pt x="377599" y="539118"/>
                  <a:pt x="382663" y="541881"/>
                </a:cubicBezTo>
                <a:cubicBezTo>
                  <a:pt x="387728" y="544183"/>
                  <a:pt x="391411" y="539118"/>
                  <a:pt x="394633" y="536356"/>
                </a:cubicBezTo>
                <a:cubicBezTo>
                  <a:pt x="447118" y="497682"/>
                  <a:pt x="499603" y="459009"/>
                  <a:pt x="551627" y="420337"/>
                </a:cubicBezTo>
                <a:cubicBezTo>
                  <a:pt x="556231" y="417114"/>
                  <a:pt x="560835" y="410668"/>
                  <a:pt x="566820" y="413431"/>
                </a:cubicBezTo>
                <a:cubicBezTo>
                  <a:pt x="574186" y="416193"/>
                  <a:pt x="571884" y="424480"/>
                  <a:pt x="571884" y="430465"/>
                </a:cubicBezTo>
                <a:cubicBezTo>
                  <a:pt x="572344" y="458549"/>
                  <a:pt x="571884" y="486633"/>
                  <a:pt x="572344" y="514718"/>
                </a:cubicBezTo>
                <a:cubicBezTo>
                  <a:pt x="572344" y="520242"/>
                  <a:pt x="569582" y="527609"/>
                  <a:pt x="576027" y="530371"/>
                </a:cubicBezTo>
                <a:cubicBezTo>
                  <a:pt x="581092" y="532673"/>
                  <a:pt x="585696" y="526688"/>
                  <a:pt x="589839" y="523926"/>
                </a:cubicBezTo>
                <a:cubicBezTo>
                  <a:pt x="636339" y="489856"/>
                  <a:pt x="682378" y="455786"/>
                  <a:pt x="728877" y="421718"/>
                </a:cubicBezTo>
                <a:cubicBezTo>
                  <a:pt x="733942" y="418035"/>
                  <a:pt x="739006" y="410668"/>
                  <a:pt x="745451" y="413431"/>
                </a:cubicBezTo>
                <a:cubicBezTo>
                  <a:pt x="753278" y="416653"/>
                  <a:pt x="750055" y="425861"/>
                  <a:pt x="750055" y="432307"/>
                </a:cubicBezTo>
                <a:cubicBezTo>
                  <a:pt x="750055" y="582856"/>
                  <a:pt x="750055" y="733864"/>
                  <a:pt x="750516" y="884411"/>
                </a:cubicBezTo>
                <a:cubicBezTo>
                  <a:pt x="750516" y="902367"/>
                  <a:pt x="744991" y="908812"/>
                  <a:pt x="727496" y="907431"/>
                </a:cubicBezTo>
                <a:cubicBezTo>
                  <a:pt x="714145" y="906050"/>
                  <a:pt x="700333" y="906510"/>
                  <a:pt x="686982" y="907431"/>
                </a:cubicBezTo>
                <a:cubicBezTo>
                  <a:pt x="673170" y="908352"/>
                  <a:pt x="668566" y="902367"/>
                  <a:pt x="668566" y="889015"/>
                </a:cubicBezTo>
                <a:cubicBezTo>
                  <a:pt x="669026" y="846199"/>
                  <a:pt x="668106" y="803383"/>
                  <a:pt x="669026" y="760566"/>
                </a:cubicBezTo>
                <a:cubicBezTo>
                  <a:pt x="669487" y="744453"/>
                  <a:pt x="663962" y="738928"/>
                  <a:pt x="647848" y="738928"/>
                </a:cubicBezTo>
                <a:cubicBezTo>
                  <a:pt x="581552" y="739388"/>
                  <a:pt x="515256" y="739388"/>
                  <a:pt x="448960" y="738928"/>
                </a:cubicBezTo>
                <a:cubicBezTo>
                  <a:pt x="433767" y="738928"/>
                  <a:pt x="428242" y="743992"/>
                  <a:pt x="428242" y="759645"/>
                </a:cubicBezTo>
                <a:cubicBezTo>
                  <a:pt x="429163" y="802001"/>
                  <a:pt x="427782" y="843897"/>
                  <a:pt x="428702" y="886253"/>
                </a:cubicBezTo>
                <a:cubicBezTo>
                  <a:pt x="429163" y="901906"/>
                  <a:pt x="424559" y="907891"/>
                  <a:pt x="407985" y="907891"/>
                </a:cubicBezTo>
                <a:cubicBezTo>
                  <a:pt x="284139" y="907431"/>
                  <a:pt x="160294" y="907431"/>
                  <a:pt x="36909" y="907891"/>
                </a:cubicBezTo>
                <a:cubicBezTo>
                  <a:pt x="21256" y="907891"/>
                  <a:pt x="16652" y="902827"/>
                  <a:pt x="16652" y="887634"/>
                </a:cubicBezTo>
                <a:cubicBezTo>
                  <a:pt x="17572" y="800620"/>
                  <a:pt x="17572" y="712225"/>
                  <a:pt x="17572" y="624291"/>
                </a:cubicBezTo>
                <a:cubicBezTo>
                  <a:pt x="17572" y="537277"/>
                  <a:pt x="17572" y="450722"/>
                  <a:pt x="17572" y="363708"/>
                </a:cubicBezTo>
                <a:cubicBezTo>
                  <a:pt x="17572" y="353119"/>
                  <a:pt x="17112" y="343451"/>
                  <a:pt x="7904" y="335164"/>
                </a:cubicBezTo>
                <a:cubicBezTo>
                  <a:pt x="-843" y="327798"/>
                  <a:pt x="-1764" y="316749"/>
                  <a:pt x="2380" y="305699"/>
                </a:cubicBezTo>
                <a:cubicBezTo>
                  <a:pt x="6523" y="295110"/>
                  <a:pt x="15270" y="288204"/>
                  <a:pt x="26780" y="288204"/>
                </a:cubicBezTo>
                <a:close/>
                <a:moveTo>
                  <a:pt x="322811" y="0"/>
                </a:moveTo>
                <a:cubicBezTo>
                  <a:pt x="334781" y="26703"/>
                  <a:pt x="333400" y="52024"/>
                  <a:pt x="323731" y="77346"/>
                </a:cubicBezTo>
                <a:cubicBezTo>
                  <a:pt x="311761" y="110034"/>
                  <a:pt x="288281" y="131672"/>
                  <a:pt x="258816" y="148706"/>
                </a:cubicBezTo>
                <a:cubicBezTo>
                  <a:pt x="236718" y="161138"/>
                  <a:pt x="213698" y="170806"/>
                  <a:pt x="188837" y="177251"/>
                </a:cubicBezTo>
                <a:cubicBezTo>
                  <a:pt x="148783" y="187380"/>
                  <a:pt x="119778" y="208558"/>
                  <a:pt x="107808" y="249073"/>
                </a:cubicBezTo>
                <a:cubicBezTo>
                  <a:pt x="107348" y="251375"/>
                  <a:pt x="105506" y="253216"/>
                  <a:pt x="104585" y="255058"/>
                </a:cubicBezTo>
                <a:cubicBezTo>
                  <a:pt x="104125" y="255518"/>
                  <a:pt x="103204" y="255518"/>
                  <a:pt x="101823" y="256439"/>
                </a:cubicBezTo>
                <a:cubicBezTo>
                  <a:pt x="84328" y="212702"/>
                  <a:pt x="95838" y="171266"/>
                  <a:pt x="131288" y="144103"/>
                </a:cubicBezTo>
                <a:cubicBezTo>
                  <a:pt x="159372" y="122924"/>
                  <a:pt x="192980" y="112796"/>
                  <a:pt x="224747" y="99445"/>
                </a:cubicBezTo>
                <a:cubicBezTo>
                  <a:pt x="269405" y="81029"/>
                  <a:pt x="302093" y="51564"/>
                  <a:pt x="318207" y="5525"/>
                </a:cubicBezTo>
                <a:cubicBezTo>
                  <a:pt x="318667" y="4144"/>
                  <a:pt x="320048" y="2763"/>
                  <a:pt x="322811" y="0"/>
                </a:cubicBezTo>
                <a:close/>
              </a:path>
            </a:pathLst>
          </a:custGeom>
          <a:solidFill>
            <a:schemeClr val="accent2">
              <a:alpha val="40000"/>
            </a:schemeClr>
          </a:solidFill>
          <a:ln w="459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DDB6C0B-7518-474C-8DCB-D1489B23AB0C}"/>
              </a:ext>
            </a:extLst>
          </p:cNvPr>
          <p:cNvSpPr/>
          <p:nvPr/>
        </p:nvSpPr>
        <p:spPr>
          <a:xfrm rot="1496729">
            <a:off x="6226215" y="2358315"/>
            <a:ext cx="763617" cy="1029142"/>
          </a:xfrm>
          <a:custGeom>
            <a:avLst/>
            <a:gdLst>
              <a:gd name="connsiteX0" fmla="*/ 683533 w 1055713"/>
              <a:gd name="connsiteY0" fmla="*/ 94584 h 1422805"/>
              <a:gd name="connsiteX1" fmla="*/ 789478 w 1055713"/>
              <a:gd name="connsiteY1" fmla="*/ 66348 h 1422805"/>
              <a:gd name="connsiteX2" fmla="*/ 850885 w 1055713"/>
              <a:gd name="connsiteY2" fmla="*/ 39851 h 1422805"/>
              <a:gd name="connsiteX3" fmla="*/ 875783 w 1055713"/>
              <a:gd name="connsiteY3" fmla="*/ 10341 h 1422805"/>
              <a:gd name="connsiteX4" fmla="*/ 884420 w 1055713"/>
              <a:gd name="connsiteY4" fmla="*/ 84208 h 1422805"/>
              <a:gd name="connsiteX5" fmla="*/ 866115 w 1055713"/>
              <a:gd name="connsiteY5" fmla="*/ 158943 h 1422805"/>
              <a:gd name="connsiteX6" fmla="*/ 785089 w 1055713"/>
              <a:gd name="connsiteY6" fmla="*/ 242842 h 1422805"/>
              <a:gd name="connsiteX7" fmla="*/ 754305 w 1055713"/>
              <a:gd name="connsiteY7" fmla="*/ 258578 h 1422805"/>
              <a:gd name="connsiteX8" fmla="*/ 719334 w 1055713"/>
              <a:gd name="connsiteY8" fmla="*/ 272837 h 1422805"/>
              <a:gd name="connsiteX9" fmla="*/ 673461 w 1055713"/>
              <a:gd name="connsiteY9" fmla="*/ 294297 h 1422805"/>
              <a:gd name="connsiteX10" fmla="*/ 627669 w 1055713"/>
              <a:gd name="connsiteY10" fmla="*/ 340614 h 1422805"/>
              <a:gd name="connsiteX11" fmla="*/ 674593 w 1055713"/>
              <a:gd name="connsiteY11" fmla="*/ 241062 h 1422805"/>
              <a:gd name="connsiteX12" fmla="*/ 744090 w 1055713"/>
              <a:gd name="connsiteY12" fmla="*/ 155889 h 1422805"/>
              <a:gd name="connsiteX13" fmla="*/ 611083 w 1055713"/>
              <a:gd name="connsiteY13" fmla="*/ 324878 h 1422805"/>
              <a:gd name="connsiteX14" fmla="*/ 590979 w 1055713"/>
              <a:gd name="connsiteY14" fmla="*/ 241709 h 1422805"/>
              <a:gd name="connsiteX15" fmla="*/ 591080 w 1055713"/>
              <a:gd name="connsiteY15" fmla="*/ 197069 h 1422805"/>
              <a:gd name="connsiteX16" fmla="*/ 612843 w 1055713"/>
              <a:gd name="connsiteY16" fmla="*/ 144057 h 1422805"/>
              <a:gd name="connsiteX17" fmla="*/ 683533 w 1055713"/>
              <a:gd name="connsiteY17" fmla="*/ 94584 h 1422805"/>
              <a:gd name="connsiteX18" fmla="*/ 92342 w 1055713"/>
              <a:gd name="connsiteY18" fmla="*/ 0 h 1422805"/>
              <a:gd name="connsiteX19" fmla="*/ 212989 w 1055713"/>
              <a:gd name="connsiteY19" fmla="*/ 32230 h 1422805"/>
              <a:gd name="connsiteX20" fmla="*/ 357090 w 1055713"/>
              <a:gd name="connsiteY20" fmla="*/ 20172 h 1422805"/>
              <a:gd name="connsiteX21" fmla="*/ 468742 w 1055713"/>
              <a:gd name="connsiteY21" fmla="*/ 40971 h 1422805"/>
              <a:gd name="connsiteX22" fmla="*/ 554390 w 1055713"/>
              <a:gd name="connsiteY22" fmla="*/ 147588 h 1422805"/>
              <a:gd name="connsiteX23" fmla="*/ 568227 w 1055713"/>
              <a:gd name="connsiteY23" fmla="*/ 217029 h 1422805"/>
              <a:gd name="connsiteX24" fmla="*/ 569583 w 1055713"/>
              <a:gd name="connsiteY24" fmla="*/ 250788 h 1422805"/>
              <a:gd name="connsiteX25" fmla="*/ 572081 w 1055713"/>
              <a:gd name="connsiteY25" fmla="*/ 281590 h 1422805"/>
              <a:gd name="connsiteX26" fmla="*/ 547246 w 1055713"/>
              <a:gd name="connsiteY26" fmla="*/ 254112 h 1422805"/>
              <a:gd name="connsiteX27" fmla="*/ 492826 w 1055713"/>
              <a:gd name="connsiteY27" fmla="*/ 204291 h 1422805"/>
              <a:gd name="connsiteX28" fmla="*/ 332033 w 1055713"/>
              <a:gd name="connsiteY28" fmla="*/ 125541 h 1422805"/>
              <a:gd name="connsiteX29" fmla="*/ 326113 w 1055713"/>
              <a:gd name="connsiteY29" fmla="*/ 125424 h 1422805"/>
              <a:gd name="connsiteX30" fmla="*/ 326036 w 1055713"/>
              <a:gd name="connsiteY30" fmla="*/ 125387 h 1422805"/>
              <a:gd name="connsiteX31" fmla="*/ 325951 w 1055713"/>
              <a:gd name="connsiteY31" fmla="*/ 125631 h 1422805"/>
              <a:gd name="connsiteX32" fmla="*/ 326113 w 1055713"/>
              <a:gd name="connsiteY32" fmla="*/ 125424 h 1422805"/>
              <a:gd name="connsiteX33" fmla="*/ 386190 w 1055713"/>
              <a:gd name="connsiteY33" fmla="*/ 155741 h 1422805"/>
              <a:gd name="connsiteX34" fmla="*/ 665605 w 1055713"/>
              <a:gd name="connsiteY34" fmla="*/ 474471 h 1422805"/>
              <a:gd name="connsiteX35" fmla="*/ 686803 w 1055713"/>
              <a:gd name="connsiteY35" fmla="*/ 535672 h 1422805"/>
              <a:gd name="connsiteX36" fmla="*/ 798064 w 1055713"/>
              <a:gd name="connsiteY36" fmla="*/ 557006 h 1422805"/>
              <a:gd name="connsiteX37" fmla="*/ 996081 w 1055713"/>
              <a:gd name="connsiteY37" fmla="*/ 593764 h 1422805"/>
              <a:gd name="connsiteX38" fmla="*/ 1047056 w 1055713"/>
              <a:gd name="connsiteY38" fmla="*/ 621472 h 1422805"/>
              <a:gd name="connsiteX39" fmla="*/ 1046986 w 1055713"/>
              <a:gd name="connsiteY39" fmla="*/ 678637 h 1422805"/>
              <a:gd name="connsiteX40" fmla="*/ 980185 w 1055713"/>
              <a:gd name="connsiteY40" fmla="*/ 709709 h 1422805"/>
              <a:gd name="connsiteX41" fmla="*/ 861570 w 1055713"/>
              <a:gd name="connsiteY41" fmla="*/ 688072 h 1422805"/>
              <a:gd name="connsiteX42" fmla="*/ 828921 w 1055713"/>
              <a:gd name="connsiteY42" fmla="*/ 686119 h 1422805"/>
              <a:gd name="connsiteX43" fmla="*/ 837574 w 1055713"/>
              <a:gd name="connsiteY43" fmla="*/ 717007 h 1422805"/>
              <a:gd name="connsiteX44" fmla="*/ 925452 w 1055713"/>
              <a:gd name="connsiteY44" fmla="*/ 905930 h 1422805"/>
              <a:gd name="connsiteX45" fmla="*/ 1014057 w 1055713"/>
              <a:gd name="connsiteY45" fmla="*/ 1096418 h 1422805"/>
              <a:gd name="connsiteX46" fmla="*/ 989349 w 1055713"/>
              <a:gd name="connsiteY46" fmla="*/ 1168852 h 1422805"/>
              <a:gd name="connsiteX47" fmla="*/ 843464 w 1055713"/>
              <a:gd name="connsiteY47" fmla="*/ 1237345 h 1422805"/>
              <a:gd name="connsiteX48" fmla="*/ 805754 w 1055713"/>
              <a:gd name="connsiteY48" fmla="*/ 1223146 h 1422805"/>
              <a:gd name="connsiteX49" fmla="*/ 745587 w 1055713"/>
              <a:gd name="connsiteY49" fmla="*/ 1092432 h 1422805"/>
              <a:gd name="connsiteX50" fmla="*/ 698981 w 1055713"/>
              <a:gd name="connsiteY50" fmla="*/ 1074118 h 1422805"/>
              <a:gd name="connsiteX51" fmla="*/ 573729 w 1055713"/>
              <a:gd name="connsiteY51" fmla="*/ 1132379 h 1422805"/>
              <a:gd name="connsiteX52" fmla="*/ 557710 w 1055713"/>
              <a:gd name="connsiteY52" fmla="*/ 1179823 h 1422805"/>
              <a:gd name="connsiteX53" fmla="*/ 618920 w 1055713"/>
              <a:gd name="connsiteY53" fmla="*/ 1310052 h 1422805"/>
              <a:gd name="connsiteX54" fmla="*/ 604721 w 1055713"/>
              <a:gd name="connsiteY54" fmla="*/ 1347762 h 1422805"/>
              <a:gd name="connsiteX55" fmla="*/ 460961 w 1055713"/>
              <a:gd name="connsiteY55" fmla="*/ 1413998 h 1422805"/>
              <a:gd name="connsiteX56" fmla="*/ 387312 w 1055713"/>
              <a:gd name="connsiteY56" fmla="*/ 1386678 h 1422805"/>
              <a:gd name="connsiteX57" fmla="*/ 208366 w 1055713"/>
              <a:gd name="connsiteY57" fmla="*/ 1003336 h 1422805"/>
              <a:gd name="connsiteX58" fmla="*/ 192223 w 1055713"/>
              <a:gd name="connsiteY58" fmla="*/ 982279 h 1422805"/>
              <a:gd name="connsiteX59" fmla="*/ 177245 w 1055713"/>
              <a:gd name="connsiteY59" fmla="*/ 1001941 h 1422805"/>
              <a:gd name="connsiteX60" fmla="*/ 119744 w 1055713"/>
              <a:gd name="connsiteY60" fmla="*/ 1104864 h 1422805"/>
              <a:gd name="connsiteX61" fmla="*/ 79851 w 1055713"/>
              <a:gd name="connsiteY61" fmla="*/ 1140560 h 1422805"/>
              <a:gd name="connsiteX62" fmla="*/ 13801 w 1055713"/>
              <a:gd name="connsiteY62" fmla="*/ 1126848 h 1422805"/>
              <a:gd name="connsiteX63" fmla="*/ 8665 w 1055713"/>
              <a:gd name="connsiteY63" fmla="*/ 1062582 h 1422805"/>
              <a:gd name="connsiteX64" fmla="*/ 118232 w 1055713"/>
              <a:gd name="connsiteY64" fmla="*/ 866883 h 1422805"/>
              <a:gd name="connsiteX65" fmla="*/ 307220 w 1055713"/>
              <a:gd name="connsiteY65" fmla="*/ 530767 h 1422805"/>
              <a:gd name="connsiteX66" fmla="*/ 410553 w 1055713"/>
              <a:gd name="connsiteY66" fmla="*/ 482702 h 1422805"/>
              <a:gd name="connsiteX67" fmla="*/ 645378 w 1055713"/>
              <a:gd name="connsiteY67" fmla="*/ 527729 h 1422805"/>
              <a:gd name="connsiteX68" fmla="*/ 643607 w 1055713"/>
              <a:gd name="connsiteY68" fmla="*/ 519058 h 1422805"/>
              <a:gd name="connsiteX69" fmla="*/ 594641 w 1055713"/>
              <a:gd name="connsiteY69" fmla="*/ 394651 h 1422805"/>
              <a:gd name="connsiteX70" fmla="*/ 461821 w 1055713"/>
              <a:gd name="connsiteY70" fmla="*/ 284883 h 1422805"/>
              <a:gd name="connsiteX71" fmla="*/ 354566 w 1055713"/>
              <a:gd name="connsiteY71" fmla="*/ 261650 h 1422805"/>
              <a:gd name="connsiteX72" fmla="*/ 97465 w 1055713"/>
              <a:gd name="connsiteY72" fmla="*/ 33736 h 1422805"/>
              <a:gd name="connsiteX73" fmla="*/ 92278 w 1055713"/>
              <a:gd name="connsiteY73" fmla="*/ 3219 h 1422805"/>
              <a:gd name="connsiteX74" fmla="*/ 92342 w 1055713"/>
              <a:gd name="connsiteY74" fmla="*/ 0 h 142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55713" h="1422805">
                <a:moveTo>
                  <a:pt x="683533" y="94584"/>
                </a:moveTo>
                <a:cubicBezTo>
                  <a:pt x="717776" y="81295"/>
                  <a:pt x="754446" y="76805"/>
                  <a:pt x="789478" y="66348"/>
                </a:cubicBezTo>
                <a:cubicBezTo>
                  <a:pt x="810938" y="59956"/>
                  <a:pt x="832216" y="52857"/>
                  <a:pt x="850885" y="39851"/>
                </a:cubicBezTo>
                <a:cubicBezTo>
                  <a:pt x="861282" y="32610"/>
                  <a:pt x="869634" y="23508"/>
                  <a:pt x="875783" y="10341"/>
                </a:cubicBezTo>
                <a:cubicBezTo>
                  <a:pt x="882640" y="35766"/>
                  <a:pt x="885876" y="65741"/>
                  <a:pt x="884420" y="84208"/>
                </a:cubicBezTo>
                <a:cubicBezTo>
                  <a:pt x="882498" y="110158"/>
                  <a:pt x="878190" y="135744"/>
                  <a:pt x="866115" y="158943"/>
                </a:cubicBezTo>
                <a:cubicBezTo>
                  <a:pt x="847507" y="194743"/>
                  <a:pt x="819898" y="221988"/>
                  <a:pt x="785089" y="242842"/>
                </a:cubicBezTo>
                <a:cubicBezTo>
                  <a:pt x="775036" y="248869"/>
                  <a:pt x="759564" y="256231"/>
                  <a:pt x="754305" y="258578"/>
                </a:cubicBezTo>
                <a:cubicBezTo>
                  <a:pt x="747651" y="261267"/>
                  <a:pt x="728759" y="268812"/>
                  <a:pt x="719334" y="272837"/>
                </a:cubicBezTo>
                <a:cubicBezTo>
                  <a:pt x="703800" y="279450"/>
                  <a:pt x="689561" y="281756"/>
                  <a:pt x="673461" y="294297"/>
                </a:cubicBezTo>
                <a:cubicBezTo>
                  <a:pt x="648319" y="314017"/>
                  <a:pt x="640736" y="322816"/>
                  <a:pt x="627669" y="340614"/>
                </a:cubicBezTo>
                <a:cubicBezTo>
                  <a:pt x="640108" y="305866"/>
                  <a:pt x="655298" y="272513"/>
                  <a:pt x="674593" y="241062"/>
                </a:cubicBezTo>
                <a:cubicBezTo>
                  <a:pt x="693909" y="209549"/>
                  <a:pt x="716766" y="180929"/>
                  <a:pt x="744090" y="155889"/>
                </a:cubicBezTo>
                <a:cubicBezTo>
                  <a:pt x="699310" y="178603"/>
                  <a:pt x="641847" y="226700"/>
                  <a:pt x="611083" y="324878"/>
                </a:cubicBezTo>
                <a:cubicBezTo>
                  <a:pt x="600667" y="297230"/>
                  <a:pt x="596500" y="269297"/>
                  <a:pt x="590979" y="241709"/>
                </a:cubicBezTo>
                <a:cubicBezTo>
                  <a:pt x="589563" y="233618"/>
                  <a:pt x="589685" y="211814"/>
                  <a:pt x="591080" y="197069"/>
                </a:cubicBezTo>
                <a:cubicBezTo>
                  <a:pt x="592940" y="177491"/>
                  <a:pt x="601678" y="160015"/>
                  <a:pt x="612843" y="144057"/>
                </a:cubicBezTo>
                <a:cubicBezTo>
                  <a:pt x="630319" y="119057"/>
                  <a:pt x="656026" y="105263"/>
                  <a:pt x="683533" y="94584"/>
                </a:cubicBezTo>
                <a:close/>
                <a:moveTo>
                  <a:pt x="92342" y="0"/>
                </a:moveTo>
                <a:cubicBezTo>
                  <a:pt x="126527" y="35178"/>
                  <a:pt x="170182" y="33114"/>
                  <a:pt x="212989" y="32230"/>
                </a:cubicBezTo>
                <a:cubicBezTo>
                  <a:pt x="261224" y="31228"/>
                  <a:pt x="308837" y="21609"/>
                  <a:pt x="357090" y="20172"/>
                </a:cubicBezTo>
                <a:cubicBezTo>
                  <a:pt x="395830" y="19008"/>
                  <a:pt x="433638" y="22980"/>
                  <a:pt x="468742" y="40971"/>
                </a:cubicBezTo>
                <a:cubicBezTo>
                  <a:pt x="511310" y="62781"/>
                  <a:pt x="539502" y="102973"/>
                  <a:pt x="554390" y="147588"/>
                </a:cubicBezTo>
                <a:cubicBezTo>
                  <a:pt x="561875" y="170041"/>
                  <a:pt x="566256" y="193485"/>
                  <a:pt x="568227" y="217029"/>
                </a:cubicBezTo>
                <a:cubicBezTo>
                  <a:pt x="569170" y="228259"/>
                  <a:pt x="569534" y="239543"/>
                  <a:pt x="569583" y="250788"/>
                </a:cubicBezTo>
                <a:cubicBezTo>
                  <a:pt x="569612" y="258457"/>
                  <a:pt x="566422" y="275288"/>
                  <a:pt x="572081" y="281590"/>
                </a:cubicBezTo>
                <a:cubicBezTo>
                  <a:pt x="563027" y="271511"/>
                  <a:pt x="555451" y="262519"/>
                  <a:pt x="547246" y="254112"/>
                </a:cubicBezTo>
                <a:cubicBezTo>
                  <a:pt x="537366" y="244004"/>
                  <a:pt x="496466" y="207124"/>
                  <a:pt x="492826" y="204291"/>
                </a:cubicBezTo>
                <a:cubicBezTo>
                  <a:pt x="444657" y="166998"/>
                  <a:pt x="390964" y="140904"/>
                  <a:pt x="332033" y="125541"/>
                </a:cubicBezTo>
                <a:cubicBezTo>
                  <a:pt x="330188" y="125056"/>
                  <a:pt x="328041" y="122683"/>
                  <a:pt x="326113" y="125424"/>
                </a:cubicBezTo>
                <a:cubicBezTo>
                  <a:pt x="326088" y="125412"/>
                  <a:pt x="326062" y="125399"/>
                  <a:pt x="326036" y="125387"/>
                </a:cubicBezTo>
                <a:cubicBezTo>
                  <a:pt x="326000" y="125464"/>
                  <a:pt x="326007" y="125547"/>
                  <a:pt x="325951" y="125631"/>
                </a:cubicBezTo>
                <a:cubicBezTo>
                  <a:pt x="325951" y="125631"/>
                  <a:pt x="326113" y="125424"/>
                  <a:pt x="326113" y="125424"/>
                </a:cubicBezTo>
                <a:cubicBezTo>
                  <a:pt x="346602" y="134593"/>
                  <a:pt x="366788" y="144364"/>
                  <a:pt x="386190" y="155741"/>
                </a:cubicBezTo>
                <a:cubicBezTo>
                  <a:pt x="509118" y="227687"/>
                  <a:pt x="609685" y="343619"/>
                  <a:pt x="665605" y="474471"/>
                </a:cubicBezTo>
                <a:lnTo>
                  <a:pt x="686803" y="535672"/>
                </a:lnTo>
                <a:lnTo>
                  <a:pt x="798064" y="557006"/>
                </a:lnTo>
                <a:lnTo>
                  <a:pt x="996081" y="593764"/>
                </a:lnTo>
                <a:cubicBezTo>
                  <a:pt x="1016313" y="597684"/>
                  <a:pt x="1035781" y="601324"/>
                  <a:pt x="1047056" y="621472"/>
                </a:cubicBezTo>
                <a:cubicBezTo>
                  <a:pt x="1057847" y="640575"/>
                  <a:pt x="1059352" y="660188"/>
                  <a:pt x="1046986" y="678637"/>
                </a:cubicBezTo>
                <a:cubicBezTo>
                  <a:pt x="1031378" y="702401"/>
                  <a:pt x="1008136" y="713847"/>
                  <a:pt x="980185" y="709709"/>
                </a:cubicBezTo>
                <a:cubicBezTo>
                  <a:pt x="940691" y="703957"/>
                  <a:pt x="901027" y="695111"/>
                  <a:pt x="861570" y="688072"/>
                </a:cubicBezTo>
                <a:cubicBezTo>
                  <a:pt x="850549" y="686216"/>
                  <a:pt x="836372" y="677574"/>
                  <a:pt x="828921" y="686119"/>
                </a:cubicBezTo>
                <a:cubicBezTo>
                  <a:pt x="820667" y="695671"/>
                  <a:pt x="832962" y="707092"/>
                  <a:pt x="837574" y="717007"/>
                </a:cubicBezTo>
                <a:cubicBezTo>
                  <a:pt x="866669" y="780920"/>
                  <a:pt x="896321" y="843304"/>
                  <a:pt x="925452" y="905930"/>
                </a:cubicBezTo>
                <a:lnTo>
                  <a:pt x="1014057" y="1096418"/>
                </a:lnTo>
                <a:cubicBezTo>
                  <a:pt x="1030807" y="1132428"/>
                  <a:pt x="1024595" y="1151823"/>
                  <a:pt x="989349" y="1168852"/>
                </a:cubicBezTo>
                <a:lnTo>
                  <a:pt x="843464" y="1237345"/>
                </a:lnTo>
                <a:cubicBezTo>
                  <a:pt x="824398" y="1246848"/>
                  <a:pt x="814215" y="1242699"/>
                  <a:pt x="805754" y="1223146"/>
                </a:cubicBezTo>
                <a:cubicBezTo>
                  <a:pt x="786650" y="1179344"/>
                  <a:pt x="764692" y="1136234"/>
                  <a:pt x="745587" y="1092432"/>
                </a:cubicBezTo>
                <a:cubicBezTo>
                  <a:pt x="735429" y="1069226"/>
                  <a:pt x="722745" y="1062430"/>
                  <a:pt x="698981" y="1074118"/>
                </a:cubicBezTo>
                <a:cubicBezTo>
                  <a:pt x="657716" y="1094582"/>
                  <a:pt x="615965" y="1114003"/>
                  <a:pt x="573729" y="1132379"/>
                </a:cubicBezTo>
                <a:cubicBezTo>
                  <a:pt x="548958" y="1143267"/>
                  <a:pt x="546749" y="1157625"/>
                  <a:pt x="557710" y="1179823"/>
                </a:cubicBezTo>
                <a:cubicBezTo>
                  <a:pt x="578902" y="1222654"/>
                  <a:pt x="597728" y="1267221"/>
                  <a:pt x="618920" y="1310052"/>
                </a:cubicBezTo>
                <a:cubicBezTo>
                  <a:pt x="628424" y="1329119"/>
                  <a:pt x="624273" y="1339302"/>
                  <a:pt x="604721" y="1347762"/>
                </a:cubicBezTo>
                <a:cubicBezTo>
                  <a:pt x="556222" y="1369051"/>
                  <a:pt x="509216" y="1392186"/>
                  <a:pt x="460961" y="1413998"/>
                </a:cubicBezTo>
                <a:cubicBezTo>
                  <a:pt x="423142" y="1430953"/>
                  <a:pt x="404790" y="1424254"/>
                  <a:pt x="387312" y="1386678"/>
                </a:cubicBezTo>
                <a:cubicBezTo>
                  <a:pt x="327837" y="1258817"/>
                  <a:pt x="268362" y="1130955"/>
                  <a:pt x="208366" y="1003336"/>
                </a:cubicBezTo>
                <a:cubicBezTo>
                  <a:pt x="204724" y="995508"/>
                  <a:pt x="204080" y="981841"/>
                  <a:pt x="192223" y="982279"/>
                </a:cubicBezTo>
                <a:cubicBezTo>
                  <a:pt x="183460" y="982546"/>
                  <a:pt x="181324" y="994332"/>
                  <a:pt x="177245" y="1001941"/>
                </a:cubicBezTo>
                <a:cubicBezTo>
                  <a:pt x="157731" y="1036410"/>
                  <a:pt x="138495" y="1070115"/>
                  <a:pt x="119744" y="1104864"/>
                </a:cubicBezTo>
                <a:cubicBezTo>
                  <a:pt x="110508" y="1121857"/>
                  <a:pt x="98044" y="1134637"/>
                  <a:pt x="79851" y="1140560"/>
                </a:cubicBezTo>
                <a:cubicBezTo>
                  <a:pt x="55152" y="1148875"/>
                  <a:pt x="31752" y="1147699"/>
                  <a:pt x="13801" y="1126848"/>
                </a:cubicBezTo>
                <a:cubicBezTo>
                  <a:pt x="-3422" y="1107562"/>
                  <a:pt x="-3811" y="1084890"/>
                  <a:pt x="8665" y="1062582"/>
                </a:cubicBezTo>
                <a:lnTo>
                  <a:pt x="118232" y="866883"/>
                </a:lnTo>
                <a:lnTo>
                  <a:pt x="307220" y="530767"/>
                </a:lnTo>
                <a:cubicBezTo>
                  <a:pt x="336213" y="479828"/>
                  <a:pt x="352393" y="472302"/>
                  <a:pt x="410553" y="482702"/>
                </a:cubicBezTo>
                <a:lnTo>
                  <a:pt x="645378" y="527729"/>
                </a:lnTo>
                <a:lnTo>
                  <a:pt x="643607" y="519058"/>
                </a:lnTo>
                <a:cubicBezTo>
                  <a:pt x="632067" y="475662"/>
                  <a:pt x="617498" y="433466"/>
                  <a:pt x="594641" y="394651"/>
                </a:cubicBezTo>
                <a:cubicBezTo>
                  <a:pt x="563720" y="342123"/>
                  <a:pt x="520619" y="303874"/>
                  <a:pt x="461821" y="284883"/>
                </a:cubicBezTo>
                <a:cubicBezTo>
                  <a:pt x="426851" y="273580"/>
                  <a:pt x="390681" y="267571"/>
                  <a:pt x="354566" y="261650"/>
                </a:cubicBezTo>
                <a:cubicBezTo>
                  <a:pt x="231616" y="241476"/>
                  <a:pt x="127487" y="157287"/>
                  <a:pt x="97465" y="33736"/>
                </a:cubicBezTo>
                <a:cubicBezTo>
                  <a:pt x="95032" y="23698"/>
                  <a:pt x="93193" y="13515"/>
                  <a:pt x="92278" y="3219"/>
                </a:cubicBezTo>
                <a:cubicBezTo>
                  <a:pt x="92199" y="2388"/>
                  <a:pt x="92313" y="1555"/>
                  <a:pt x="92342" y="0"/>
                </a:cubicBezTo>
                <a:close/>
              </a:path>
            </a:pathLst>
          </a:custGeom>
          <a:solidFill>
            <a:schemeClr val="accent1">
              <a:alpha val="40000"/>
            </a:schemeClr>
          </a:solidFill>
          <a:ln w="5450" cap="flat">
            <a:noFill/>
            <a:prstDash val="solid"/>
            <a:miter/>
          </a:ln>
        </p:spPr>
        <p:txBody>
          <a:bodyPr wrap="square" rtlCol="0" anchor="ctr">
            <a:noAutofit/>
          </a:bodyPr>
          <a:lstStyle/>
          <a:p>
            <a:endParaRPr lang="en-US" dirty="0"/>
          </a:p>
        </p:txBody>
      </p:sp>
      <p:sp>
        <p:nvSpPr>
          <p:cNvPr id="52" name="Freeform: Shape 51">
            <a:extLst>
              <a:ext uri="{FF2B5EF4-FFF2-40B4-BE49-F238E27FC236}">
                <a16:creationId xmlns:a16="http://schemas.microsoft.com/office/drawing/2014/main" id="{C8E07620-9545-4420-A3C6-7B618271C413}"/>
              </a:ext>
            </a:extLst>
          </p:cNvPr>
          <p:cNvSpPr/>
          <p:nvPr/>
        </p:nvSpPr>
        <p:spPr>
          <a:xfrm>
            <a:off x="9002961" y="4750427"/>
            <a:ext cx="1122865" cy="931118"/>
          </a:xfrm>
          <a:custGeom>
            <a:avLst/>
            <a:gdLst>
              <a:gd name="connsiteX0" fmla="*/ 652747 w 958519"/>
              <a:gd name="connsiteY0" fmla="*/ 294854 h 794837"/>
              <a:gd name="connsiteX1" fmla="*/ 846112 w 958519"/>
              <a:gd name="connsiteY1" fmla="*/ 294854 h 794837"/>
              <a:gd name="connsiteX2" fmla="*/ 866369 w 958519"/>
              <a:gd name="connsiteY2" fmla="*/ 313270 h 794837"/>
              <a:gd name="connsiteX3" fmla="*/ 892151 w 958519"/>
              <a:gd name="connsiteY3" fmla="*/ 514000 h 794837"/>
              <a:gd name="connsiteX4" fmla="*/ 864527 w 958519"/>
              <a:gd name="connsiteY4" fmla="*/ 544846 h 794837"/>
              <a:gd name="connsiteX5" fmla="*/ 764623 w 958519"/>
              <a:gd name="connsiteY5" fmla="*/ 545307 h 794837"/>
              <a:gd name="connsiteX6" fmla="*/ 664256 w 958519"/>
              <a:gd name="connsiteY6" fmla="*/ 545307 h 794837"/>
              <a:gd name="connsiteX7" fmla="*/ 644920 w 958519"/>
              <a:gd name="connsiteY7" fmla="*/ 526431 h 794837"/>
              <a:gd name="connsiteX8" fmla="*/ 641880 w 958519"/>
              <a:gd name="connsiteY8" fmla="*/ 465357 h 794837"/>
              <a:gd name="connsiteX9" fmla="*/ 629441 w 958519"/>
              <a:gd name="connsiteY9" fmla="*/ 467387 h 794837"/>
              <a:gd name="connsiteX10" fmla="*/ 616525 w 958519"/>
              <a:gd name="connsiteY10" fmla="*/ 466971 h 794837"/>
              <a:gd name="connsiteX11" fmla="*/ 619140 w 958519"/>
              <a:gd name="connsiteY11" fmla="*/ 519985 h 794837"/>
              <a:gd name="connsiteX12" fmla="*/ 594278 w 958519"/>
              <a:gd name="connsiteY12" fmla="*/ 545767 h 794837"/>
              <a:gd name="connsiteX13" fmla="*/ 481942 w 958519"/>
              <a:gd name="connsiteY13" fmla="*/ 545306 h 794837"/>
              <a:gd name="connsiteX14" fmla="*/ 369607 w 958519"/>
              <a:gd name="connsiteY14" fmla="*/ 545306 h 794837"/>
              <a:gd name="connsiteX15" fmla="*/ 345666 w 958519"/>
              <a:gd name="connsiteY15" fmla="*/ 521826 h 794837"/>
              <a:gd name="connsiteX16" fmla="*/ 355795 w 958519"/>
              <a:gd name="connsiteY16" fmla="*/ 313269 h 794837"/>
              <a:gd name="connsiteX17" fmla="*/ 374211 w 958519"/>
              <a:gd name="connsiteY17" fmla="*/ 295775 h 794837"/>
              <a:gd name="connsiteX18" fmla="*/ 590135 w 958519"/>
              <a:gd name="connsiteY18" fmla="*/ 295775 h 794837"/>
              <a:gd name="connsiteX19" fmla="*/ 609011 w 958519"/>
              <a:gd name="connsiteY19" fmla="*/ 314651 h 794837"/>
              <a:gd name="connsiteX20" fmla="*/ 616342 w 958519"/>
              <a:gd name="connsiteY20" fmla="*/ 463262 h 794837"/>
              <a:gd name="connsiteX21" fmla="*/ 641779 w 958519"/>
              <a:gd name="connsiteY21" fmla="*/ 463326 h 794837"/>
              <a:gd name="connsiteX22" fmla="*/ 634331 w 958519"/>
              <a:gd name="connsiteY22" fmla="*/ 313730 h 794837"/>
              <a:gd name="connsiteX23" fmla="*/ 652747 w 958519"/>
              <a:gd name="connsiteY23" fmla="*/ 294854 h 794837"/>
              <a:gd name="connsiteX24" fmla="*/ 115471 w 958519"/>
              <a:gd name="connsiteY24" fmla="*/ 294854 h 794837"/>
              <a:gd name="connsiteX25" fmla="*/ 310677 w 958519"/>
              <a:gd name="connsiteY25" fmla="*/ 294854 h 794837"/>
              <a:gd name="connsiteX26" fmla="*/ 330474 w 958519"/>
              <a:gd name="connsiteY26" fmla="*/ 316032 h 794837"/>
              <a:gd name="connsiteX27" fmla="*/ 320346 w 958519"/>
              <a:gd name="connsiteY27" fmla="*/ 519985 h 794837"/>
              <a:gd name="connsiteX28" fmla="*/ 295024 w 958519"/>
              <a:gd name="connsiteY28" fmla="*/ 545307 h 794837"/>
              <a:gd name="connsiteX29" fmla="*/ 196499 w 958519"/>
              <a:gd name="connsiteY29" fmla="*/ 545307 h 794837"/>
              <a:gd name="connsiteX30" fmla="*/ 96134 w 958519"/>
              <a:gd name="connsiteY30" fmla="*/ 545307 h 794837"/>
              <a:gd name="connsiteX31" fmla="*/ 68050 w 958519"/>
              <a:gd name="connsiteY31" fmla="*/ 514460 h 794837"/>
              <a:gd name="connsiteX32" fmla="*/ 93832 w 958519"/>
              <a:gd name="connsiteY32" fmla="*/ 315572 h 794837"/>
              <a:gd name="connsiteX33" fmla="*/ 115471 w 958519"/>
              <a:gd name="connsiteY33" fmla="*/ 294854 h 794837"/>
              <a:gd name="connsiteX34" fmla="*/ 644460 w 958519"/>
              <a:gd name="connsiteY34" fmla="*/ 61896 h 794837"/>
              <a:gd name="connsiteX35" fmla="*/ 804215 w 958519"/>
              <a:gd name="connsiteY35" fmla="*/ 62357 h 794837"/>
              <a:gd name="connsiteX36" fmla="*/ 836443 w 958519"/>
              <a:gd name="connsiteY36" fmla="*/ 90901 h 794837"/>
              <a:gd name="connsiteX37" fmla="*/ 857621 w 958519"/>
              <a:gd name="connsiteY37" fmla="*/ 251118 h 794837"/>
              <a:gd name="connsiteX38" fmla="*/ 841968 w 958519"/>
              <a:gd name="connsiteY38" fmla="*/ 268153 h 794837"/>
              <a:gd name="connsiteX39" fmla="*/ 745746 w 958519"/>
              <a:gd name="connsiteY39" fmla="*/ 268153 h 794837"/>
              <a:gd name="connsiteX40" fmla="*/ 650905 w 958519"/>
              <a:gd name="connsiteY40" fmla="*/ 268153 h 794837"/>
              <a:gd name="connsiteX41" fmla="*/ 631109 w 958519"/>
              <a:gd name="connsiteY41" fmla="*/ 249737 h 794837"/>
              <a:gd name="connsiteX42" fmla="*/ 623282 w 958519"/>
              <a:gd name="connsiteY42" fmla="*/ 83074 h 794837"/>
              <a:gd name="connsiteX43" fmla="*/ 644460 w 958519"/>
              <a:gd name="connsiteY43" fmla="*/ 61896 h 794837"/>
              <a:gd name="connsiteX44" fmla="*/ 390324 w 958519"/>
              <a:gd name="connsiteY44" fmla="*/ 61896 h 794837"/>
              <a:gd name="connsiteX45" fmla="*/ 574941 w 958519"/>
              <a:gd name="connsiteY45" fmla="*/ 61896 h 794837"/>
              <a:gd name="connsiteX46" fmla="*/ 597500 w 958519"/>
              <a:gd name="connsiteY46" fmla="*/ 83074 h 794837"/>
              <a:gd name="connsiteX47" fmla="*/ 605327 w 958519"/>
              <a:gd name="connsiteY47" fmla="*/ 247895 h 794837"/>
              <a:gd name="connsiteX48" fmla="*/ 584609 w 958519"/>
              <a:gd name="connsiteY48" fmla="*/ 268152 h 794837"/>
              <a:gd name="connsiteX49" fmla="*/ 483323 w 958519"/>
              <a:gd name="connsiteY49" fmla="*/ 268152 h 794837"/>
              <a:gd name="connsiteX50" fmla="*/ 377894 w 958519"/>
              <a:gd name="connsiteY50" fmla="*/ 268152 h 794837"/>
              <a:gd name="connsiteX51" fmla="*/ 359478 w 958519"/>
              <a:gd name="connsiteY51" fmla="*/ 249276 h 794837"/>
              <a:gd name="connsiteX52" fmla="*/ 367305 w 958519"/>
              <a:gd name="connsiteY52" fmla="*/ 82614 h 794837"/>
              <a:gd name="connsiteX53" fmla="*/ 390324 w 958519"/>
              <a:gd name="connsiteY53" fmla="*/ 61896 h 794837"/>
              <a:gd name="connsiteX54" fmla="*/ 152302 w 958519"/>
              <a:gd name="connsiteY54" fmla="*/ 61896 h 794837"/>
              <a:gd name="connsiteX55" fmla="*/ 324488 w 958519"/>
              <a:gd name="connsiteY55" fmla="*/ 61896 h 794837"/>
              <a:gd name="connsiteX56" fmla="*/ 341522 w 958519"/>
              <a:gd name="connsiteY56" fmla="*/ 80312 h 794837"/>
              <a:gd name="connsiteX57" fmla="*/ 333696 w 958519"/>
              <a:gd name="connsiteY57" fmla="*/ 250197 h 794837"/>
              <a:gd name="connsiteX58" fmla="*/ 314820 w 958519"/>
              <a:gd name="connsiteY58" fmla="*/ 267692 h 794837"/>
              <a:gd name="connsiteX59" fmla="*/ 216757 w 958519"/>
              <a:gd name="connsiteY59" fmla="*/ 268152 h 794837"/>
              <a:gd name="connsiteX60" fmla="*/ 121916 w 958519"/>
              <a:gd name="connsiteY60" fmla="*/ 268152 h 794837"/>
              <a:gd name="connsiteX61" fmla="*/ 102580 w 958519"/>
              <a:gd name="connsiteY61" fmla="*/ 247435 h 794837"/>
              <a:gd name="connsiteX62" fmla="*/ 123758 w 958519"/>
              <a:gd name="connsiteY62" fmla="*/ 87217 h 794837"/>
              <a:gd name="connsiteX63" fmla="*/ 152302 w 958519"/>
              <a:gd name="connsiteY63" fmla="*/ 61896 h 794837"/>
              <a:gd name="connsiteX64" fmla="*/ 136187 w 958519"/>
              <a:gd name="connsiteY64" fmla="*/ 41639 h 794837"/>
              <a:gd name="connsiteX65" fmla="*/ 101198 w 958519"/>
              <a:gd name="connsiteY65" fmla="*/ 71564 h 794837"/>
              <a:gd name="connsiteX66" fmla="*/ 86465 w 958519"/>
              <a:gd name="connsiteY66" fmla="*/ 182979 h 794837"/>
              <a:gd name="connsiteX67" fmla="*/ 43188 w 958519"/>
              <a:gd name="connsiteY67" fmla="*/ 523209 h 794837"/>
              <a:gd name="connsiteX68" fmla="*/ 80020 w 958519"/>
              <a:gd name="connsiteY68" fmla="*/ 563723 h 794837"/>
              <a:gd name="connsiteX69" fmla="*/ 479180 w 958519"/>
              <a:gd name="connsiteY69" fmla="*/ 563723 h 794837"/>
              <a:gd name="connsiteX70" fmla="*/ 887546 w 958519"/>
              <a:gd name="connsiteY70" fmla="*/ 563263 h 794837"/>
              <a:gd name="connsiteX71" fmla="*/ 917932 w 958519"/>
              <a:gd name="connsiteY71" fmla="*/ 530115 h 794837"/>
              <a:gd name="connsiteX72" fmla="*/ 859462 w 958519"/>
              <a:gd name="connsiteY72" fmla="*/ 73406 h 794837"/>
              <a:gd name="connsiteX73" fmla="*/ 824012 w 958519"/>
              <a:gd name="connsiteY73" fmla="*/ 41639 h 794837"/>
              <a:gd name="connsiteX74" fmla="*/ 136187 w 958519"/>
              <a:gd name="connsiteY74" fmla="*/ 41639 h 794837"/>
              <a:gd name="connsiteX75" fmla="*/ 130202 w 958519"/>
              <a:gd name="connsiteY75" fmla="*/ 204 h 794837"/>
              <a:gd name="connsiteX76" fmla="*/ 342903 w 958519"/>
              <a:gd name="connsiteY76" fmla="*/ 204 h 794837"/>
              <a:gd name="connsiteX77" fmla="*/ 819408 w 958519"/>
              <a:gd name="connsiteY77" fmla="*/ 204 h 794837"/>
              <a:gd name="connsiteX78" fmla="*/ 899976 w 958519"/>
              <a:gd name="connsiteY78" fmla="*/ 71564 h 794837"/>
              <a:gd name="connsiteX79" fmla="*/ 957986 w 958519"/>
              <a:gd name="connsiteY79" fmla="*/ 528272 h 794837"/>
              <a:gd name="connsiteX80" fmla="*/ 904120 w 958519"/>
              <a:gd name="connsiteY80" fmla="*/ 636003 h 794837"/>
              <a:gd name="connsiteX81" fmla="*/ 870051 w 958519"/>
              <a:gd name="connsiteY81" fmla="*/ 643369 h 794837"/>
              <a:gd name="connsiteX82" fmla="*/ 707533 w 958519"/>
              <a:gd name="connsiteY82" fmla="*/ 643369 h 794837"/>
              <a:gd name="connsiteX83" fmla="*/ 536728 w 958519"/>
              <a:gd name="connsiteY83" fmla="*/ 642909 h 794837"/>
              <a:gd name="connsiteX84" fmla="*/ 521995 w 958519"/>
              <a:gd name="connsiteY84" fmla="*/ 661325 h 794837"/>
              <a:gd name="connsiteX85" fmla="*/ 547317 w 958519"/>
              <a:gd name="connsiteY85" fmla="*/ 770898 h 794837"/>
              <a:gd name="connsiteX86" fmla="*/ 531203 w 958519"/>
              <a:gd name="connsiteY86" fmla="*/ 792996 h 794837"/>
              <a:gd name="connsiteX87" fmla="*/ 423932 w 958519"/>
              <a:gd name="connsiteY87" fmla="*/ 792536 h 794837"/>
              <a:gd name="connsiteX88" fmla="*/ 411962 w 958519"/>
              <a:gd name="connsiteY88" fmla="*/ 775502 h 794837"/>
              <a:gd name="connsiteX89" fmla="*/ 436823 w 958519"/>
              <a:gd name="connsiteY89" fmla="*/ 664087 h 794837"/>
              <a:gd name="connsiteX90" fmla="*/ 419789 w 958519"/>
              <a:gd name="connsiteY90" fmla="*/ 643369 h 794837"/>
              <a:gd name="connsiteX91" fmla="*/ 103039 w 958519"/>
              <a:gd name="connsiteY91" fmla="*/ 643369 h 794837"/>
              <a:gd name="connsiteX92" fmla="*/ 832 w 958519"/>
              <a:gd name="connsiteY92" fmla="*/ 528732 h 794837"/>
              <a:gd name="connsiteX93" fmla="*/ 60683 w 958519"/>
              <a:gd name="connsiteY93" fmla="*/ 59594 h 794837"/>
              <a:gd name="connsiteX94" fmla="*/ 130202 w 958519"/>
              <a:gd name="connsiteY94" fmla="*/ 204 h 79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958519" h="794837">
                <a:moveTo>
                  <a:pt x="652747" y="294854"/>
                </a:moveTo>
                <a:cubicBezTo>
                  <a:pt x="717201" y="295314"/>
                  <a:pt x="781657" y="295314"/>
                  <a:pt x="846112" y="294854"/>
                </a:cubicBezTo>
                <a:cubicBezTo>
                  <a:pt x="859463" y="294854"/>
                  <a:pt x="864527" y="300379"/>
                  <a:pt x="866369" y="313270"/>
                </a:cubicBezTo>
                <a:cubicBezTo>
                  <a:pt x="874656" y="380026"/>
                  <a:pt x="883864" y="446783"/>
                  <a:pt x="892151" y="514000"/>
                </a:cubicBezTo>
                <a:cubicBezTo>
                  <a:pt x="894913" y="534257"/>
                  <a:pt x="885705" y="544846"/>
                  <a:pt x="864527" y="544846"/>
                </a:cubicBezTo>
                <a:cubicBezTo>
                  <a:pt x="831379" y="545767"/>
                  <a:pt x="797771" y="545307"/>
                  <a:pt x="764623" y="545307"/>
                </a:cubicBezTo>
                <a:cubicBezTo>
                  <a:pt x="731014" y="545307"/>
                  <a:pt x="697865" y="544846"/>
                  <a:pt x="664256" y="545307"/>
                </a:cubicBezTo>
                <a:cubicBezTo>
                  <a:pt x="650445" y="545307"/>
                  <a:pt x="645380" y="539782"/>
                  <a:pt x="644920" y="526431"/>
                </a:cubicBezTo>
                <a:lnTo>
                  <a:pt x="641880" y="465357"/>
                </a:lnTo>
                <a:lnTo>
                  <a:pt x="629441" y="467387"/>
                </a:lnTo>
                <a:lnTo>
                  <a:pt x="616525" y="466971"/>
                </a:lnTo>
                <a:lnTo>
                  <a:pt x="619140" y="519985"/>
                </a:lnTo>
                <a:cubicBezTo>
                  <a:pt x="620521" y="544386"/>
                  <a:pt x="618679" y="545767"/>
                  <a:pt x="594278" y="545767"/>
                </a:cubicBezTo>
                <a:cubicBezTo>
                  <a:pt x="556987" y="545306"/>
                  <a:pt x="519235" y="545306"/>
                  <a:pt x="481942" y="545306"/>
                </a:cubicBezTo>
                <a:cubicBezTo>
                  <a:pt x="444650" y="545306"/>
                  <a:pt x="406898" y="545306"/>
                  <a:pt x="369607" y="545306"/>
                </a:cubicBezTo>
                <a:cubicBezTo>
                  <a:pt x="346587" y="545306"/>
                  <a:pt x="344746" y="543925"/>
                  <a:pt x="345666" y="521826"/>
                </a:cubicBezTo>
                <a:cubicBezTo>
                  <a:pt x="348889" y="452307"/>
                  <a:pt x="352572" y="382788"/>
                  <a:pt x="355795" y="313269"/>
                </a:cubicBezTo>
                <a:cubicBezTo>
                  <a:pt x="356255" y="300839"/>
                  <a:pt x="361320" y="295314"/>
                  <a:pt x="374211" y="295775"/>
                </a:cubicBezTo>
                <a:cubicBezTo>
                  <a:pt x="446031" y="296235"/>
                  <a:pt x="518314" y="296235"/>
                  <a:pt x="590135" y="295775"/>
                </a:cubicBezTo>
                <a:cubicBezTo>
                  <a:pt x="603946" y="295775"/>
                  <a:pt x="608550" y="301760"/>
                  <a:pt x="609011" y="314651"/>
                </a:cubicBezTo>
                <a:lnTo>
                  <a:pt x="616342" y="463262"/>
                </a:lnTo>
                <a:lnTo>
                  <a:pt x="641779" y="463326"/>
                </a:lnTo>
                <a:lnTo>
                  <a:pt x="634331" y="313730"/>
                </a:lnTo>
                <a:cubicBezTo>
                  <a:pt x="633410" y="299918"/>
                  <a:pt x="638935" y="294854"/>
                  <a:pt x="652747" y="294854"/>
                </a:cubicBezTo>
                <a:close/>
                <a:moveTo>
                  <a:pt x="115471" y="294854"/>
                </a:moveTo>
                <a:cubicBezTo>
                  <a:pt x="180386" y="295314"/>
                  <a:pt x="245762" y="295314"/>
                  <a:pt x="310677" y="294854"/>
                </a:cubicBezTo>
                <a:cubicBezTo>
                  <a:pt x="326331" y="294854"/>
                  <a:pt x="330934" y="300839"/>
                  <a:pt x="330474" y="316032"/>
                </a:cubicBezTo>
                <a:cubicBezTo>
                  <a:pt x="326791" y="383710"/>
                  <a:pt x="323568" y="451847"/>
                  <a:pt x="320346" y="519985"/>
                </a:cubicBezTo>
                <a:cubicBezTo>
                  <a:pt x="319425" y="543005"/>
                  <a:pt x="317583" y="545307"/>
                  <a:pt x="295024" y="545307"/>
                </a:cubicBezTo>
                <a:cubicBezTo>
                  <a:pt x="261876" y="545767"/>
                  <a:pt x="229187" y="545307"/>
                  <a:pt x="196499" y="545307"/>
                </a:cubicBezTo>
                <a:cubicBezTo>
                  <a:pt x="162891" y="545307"/>
                  <a:pt x="129743" y="545767"/>
                  <a:pt x="96134" y="545307"/>
                </a:cubicBezTo>
                <a:cubicBezTo>
                  <a:pt x="74496" y="545307"/>
                  <a:pt x="65288" y="535638"/>
                  <a:pt x="68050" y="514460"/>
                </a:cubicBezTo>
                <a:cubicBezTo>
                  <a:pt x="76337" y="448164"/>
                  <a:pt x="85545" y="381868"/>
                  <a:pt x="93832" y="315572"/>
                </a:cubicBezTo>
                <a:cubicBezTo>
                  <a:pt x="95674" y="301760"/>
                  <a:pt x="100278" y="294854"/>
                  <a:pt x="115471" y="294854"/>
                </a:cubicBezTo>
                <a:close/>
                <a:moveTo>
                  <a:pt x="644460" y="61896"/>
                </a:moveTo>
                <a:cubicBezTo>
                  <a:pt x="697865" y="62357"/>
                  <a:pt x="750810" y="61896"/>
                  <a:pt x="804215" y="62357"/>
                </a:cubicBezTo>
                <a:cubicBezTo>
                  <a:pt x="826314" y="62357"/>
                  <a:pt x="833681" y="68802"/>
                  <a:pt x="836443" y="90901"/>
                </a:cubicBezTo>
                <a:cubicBezTo>
                  <a:pt x="843809" y="144306"/>
                  <a:pt x="850255" y="197713"/>
                  <a:pt x="857621" y="251118"/>
                </a:cubicBezTo>
                <a:cubicBezTo>
                  <a:pt x="859462" y="264009"/>
                  <a:pt x="853938" y="268153"/>
                  <a:pt x="841968" y="268153"/>
                </a:cubicBezTo>
                <a:cubicBezTo>
                  <a:pt x="810201" y="268153"/>
                  <a:pt x="777973" y="268153"/>
                  <a:pt x="745746" y="268153"/>
                </a:cubicBezTo>
                <a:cubicBezTo>
                  <a:pt x="713979" y="268153"/>
                  <a:pt x="682672" y="267692"/>
                  <a:pt x="650905" y="268153"/>
                </a:cubicBezTo>
                <a:cubicBezTo>
                  <a:pt x="637554" y="268153"/>
                  <a:pt x="631569" y="263088"/>
                  <a:pt x="631109" y="249737"/>
                </a:cubicBezTo>
                <a:cubicBezTo>
                  <a:pt x="628807" y="194030"/>
                  <a:pt x="626505" y="138782"/>
                  <a:pt x="623282" y="83074"/>
                </a:cubicBezTo>
                <a:cubicBezTo>
                  <a:pt x="622361" y="66500"/>
                  <a:pt x="628807" y="61436"/>
                  <a:pt x="644460" y="61896"/>
                </a:cubicBezTo>
                <a:close/>
                <a:moveTo>
                  <a:pt x="390324" y="61896"/>
                </a:moveTo>
                <a:cubicBezTo>
                  <a:pt x="452016" y="62817"/>
                  <a:pt x="513249" y="62817"/>
                  <a:pt x="574941" y="61896"/>
                </a:cubicBezTo>
                <a:cubicBezTo>
                  <a:pt x="591055" y="61896"/>
                  <a:pt x="597040" y="67881"/>
                  <a:pt x="597500" y="83074"/>
                </a:cubicBezTo>
                <a:cubicBezTo>
                  <a:pt x="599802" y="137861"/>
                  <a:pt x="602564" y="193109"/>
                  <a:pt x="605327" y="247895"/>
                </a:cubicBezTo>
                <a:cubicBezTo>
                  <a:pt x="606247" y="263549"/>
                  <a:pt x="599802" y="268152"/>
                  <a:pt x="584609" y="268152"/>
                </a:cubicBezTo>
                <a:cubicBezTo>
                  <a:pt x="551461" y="267692"/>
                  <a:pt x="517392" y="268152"/>
                  <a:pt x="483323" y="268152"/>
                </a:cubicBezTo>
                <a:cubicBezTo>
                  <a:pt x="448333" y="268152"/>
                  <a:pt x="412883" y="267692"/>
                  <a:pt x="377894" y="268152"/>
                </a:cubicBezTo>
                <a:cubicBezTo>
                  <a:pt x="364082" y="268152"/>
                  <a:pt x="358557" y="263088"/>
                  <a:pt x="359478" y="249276"/>
                </a:cubicBezTo>
                <a:cubicBezTo>
                  <a:pt x="362240" y="193569"/>
                  <a:pt x="365003" y="138321"/>
                  <a:pt x="367305" y="82614"/>
                </a:cubicBezTo>
                <a:cubicBezTo>
                  <a:pt x="367765" y="66961"/>
                  <a:pt x="374671" y="61436"/>
                  <a:pt x="390324" y="61896"/>
                </a:cubicBezTo>
                <a:close/>
                <a:moveTo>
                  <a:pt x="152302" y="61896"/>
                </a:moveTo>
                <a:cubicBezTo>
                  <a:pt x="209851" y="61896"/>
                  <a:pt x="266939" y="61896"/>
                  <a:pt x="324488" y="61896"/>
                </a:cubicBezTo>
                <a:cubicBezTo>
                  <a:pt x="337379" y="61896"/>
                  <a:pt x="342443" y="67881"/>
                  <a:pt x="341522" y="80312"/>
                </a:cubicBezTo>
                <a:cubicBezTo>
                  <a:pt x="338760" y="136940"/>
                  <a:pt x="335998" y="193569"/>
                  <a:pt x="333696" y="250197"/>
                </a:cubicBezTo>
                <a:cubicBezTo>
                  <a:pt x="333235" y="262627"/>
                  <a:pt x="327711" y="267692"/>
                  <a:pt x="314820" y="267692"/>
                </a:cubicBezTo>
                <a:cubicBezTo>
                  <a:pt x="282592" y="268152"/>
                  <a:pt x="249905" y="268152"/>
                  <a:pt x="216757" y="268152"/>
                </a:cubicBezTo>
                <a:cubicBezTo>
                  <a:pt x="184990" y="268152"/>
                  <a:pt x="153683" y="267692"/>
                  <a:pt x="121916" y="268152"/>
                </a:cubicBezTo>
                <a:cubicBezTo>
                  <a:pt x="106723" y="268613"/>
                  <a:pt x="100738" y="263088"/>
                  <a:pt x="102580" y="247435"/>
                </a:cubicBezTo>
                <a:cubicBezTo>
                  <a:pt x="109946" y="194029"/>
                  <a:pt x="116852" y="140623"/>
                  <a:pt x="123758" y="87217"/>
                </a:cubicBezTo>
                <a:cubicBezTo>
                  <a:pt x="126060" y="71104"/>
                  <a:pt x="135267" y="61896"/>
                  <a:pt x="152302" y="61896"/>
                </a:cubicBezTo>
                <a:close/>
                <a:moveTo>
                  <a:pt x="136187" y="41639"/>
                </a:moveTo>
                <a:cubicBezTo>
                  <a:pt x="112247" y="41639"/>
                  <a:pt x="104420" y="48084"/>
                  <a:pt x="101198" y="71564"/>
                </a:cubicBezTo>
                <a:cubicBezTo>
                  <a:pt x="95673" y="108396"/>
                  <a:pt x="91069" y="145687"/>
                  <a:pt x="86465" y="182979"/>
                </a:cubicBezTo>
                <a:cubicBezTo>
                  <a:pt x="72193" y="296696"/>
                  <a:pt x="57461" y="409953"/>
                  <a:pt x="43188" y="523209"/>
                </a:cubicBezTo>
                <a:cubicBezTo>
                  <a:pt x="38584" y="556817"/>
                  <a:pt x="45951" y="563723"/>
                  <a:pt x="80020" y="563723"/>
                </a:cubicBezTo>
                <a:cubicBezTo>
                  <a:pt x="213073" y="563723"/>
                  <a:pt x="346125" y="563723"/>
                  <a:pt x="479180" y="563723"/>
                </a:cubicBezTo>
                <a:cubicBezTo>
                  <a:pt x="615455" y="563723"/>
                  <a:pt x="751270" y="563723"/>
                  <a:pt x="887546" y="563263"/>
                </a:cubicBezTo>
                <a:cubicBezTo>
                  <a:pt x="912407" y="563263"/>
                  <a:pt x="921155" y="554055"/>
                  <a:pt x="917932" y="530115"/>
                </a:cubicBezTo>
                <a:cubicBezTo>
                  <a:pt x="898595" y="377725"/>
                  <a:pt x="878799" y="225795"/>
                  <a:pt x="859462" y="73406"/>
                </a:cubicBezTo>
                <a:cubicBezTo>
                  <a:pt x="856240" y="49005"/>
                  <a:pt x="848413" y="41639"/>
                  <a:pt x="824012" y="41639"/>
                </a:cubicBezTo>
                <a:cubicBezTo>
                  <a:pt x="594738" y="41639"/>
                  <a:pt x="365463" y="41639"/>
                  <a:pt x="136187" y="41639"/>
                </a:cubicBezTo>
                <a:close/>
                <a:moveTo>
                  <a:pt x="130202" y="204"/>
                </a:moveTo>
                <a:cubicBezTo>
                  <a:pt x="201102" y="-257"/>
                  <a:pt x="272002" y="204"/>
                  <a:pt x="342903" y="204"/>
                </a:cubicBezTo>
                <a:cubicBezTo>
                  <a:pt x="501738" y="204"/>
                  <a:pt x="660573" y="204"/>
                  <a:pt x="819408" y="204"/>
                </a:cubicBezTo>
                <a:cubicBezTo>
                  <a:pt x="869130" y="204"/>
                  <a:pt x="893991" y="22302"/>
                  <a:pt x="899976" y="71564"/>
                </a:cubicBezTo>
                <a:cubicBezTo>
                  <a:pt x="919313" y="223954"/>
                  <a:pt x="938649" y="376343"/>
                  <a:pt x="957986" y="528272"/>
                </a:cubicBezTo>
                <a:cubicBezTo>
                  <a:pt x="962590" y="566024"/>
                  <a:pt x="936808" y="617588"/>
                  <a:pt x="904120" y="636003"/>
                </a:cubicBezTo>
                <a:cubicBezTo>
                  <a:pt x="893531" y="641988"/>
                  <a:pt x="882021" y="643369"/>
                  <a:pt x="870051" y="643369"/>
                </a:cubicBezTo>
                <a:cubicBezTo>
                  <a:pt x="816646" y="643369"/>
                  <a:pt x="761859" y="643369"/>
                  <a:pt x="707533" y="643369"/>
                </a:cubicBezTo>
                <a:cubicBezTo>
                  <a:pt x="650445" y="643369"/>
                  <a:pt x="593817" y="643830"/>
                  <a:pt x="536728" y="642909"/>
                </a:cubicBezTo>
                <a:cubicBezTo>
                  <a:pt x="521995" y="642909"/>
                  <a:pt x="518312" y="647053"/>
                  <a:pt x="521995" y="661325"/>
                </a:cubicBezTo>
                <a:cubicBezTo>
                  <a:pt x="530743" y="697696"/>
                  <a:pt x="538109" y="734527"/>
                  <a:pt x="547317" y="770898"/>
                </a:cubicBezTo>
                <a:cubicBezTo>
                  <a:pt x="551461" y="786551"/>
                  <a:pt x="546857" y="792076"/>
                  <a:pt x="531203" y="792996"/>
                </a:cubicBezTo>
                <a:cubicBezTo>
                  <a:pt x="495293" y="795298"/>
                  <a:pt x="459843" y="795759"/>
                  <a:pt x="423932" y="792536"/>
                </a:cubicBezTo>
                <a:cubicBezTo>
                  <a:pt x="411502" y="791615"/>
                  <a:pt x="409200" y="786551"/>
                  <a:pt x="411962" y="775502"/>
                </a:cubicBezTo>
                <a:cubicBezTo>
                  <a:pt x="420709" y="738210"/>
                  <a:pt x="428536" y="701379"/>
                  <a:pt x="436823" y="664087"/>
                </a:cubicBezTo>
                <a:cubicBezTo>
                  <a:pt x="441427" y="644290"/>
                  <a:pt x="440506" y="643369"/>
                  <a:pt x="419789" y="643369"/>
                </a:cubicBezTo>
                <a:cubicBezTo>
                  <a:pt x="314358" y="643369"/>
                  <a:pt x="208929" y="643369"/>
                  <a:pt x="103039" y="643369"/>
                </a:cubicBezTo>
                <a:cubicBezTo>
                  <a:pt x="41347" y="643369"/>
                  <a:pt x="-6994" y="589964"/>
                  <a:pt x="832" y="528732"/>
                </a:cubicBezTo>
                <a:cubicBezTo>
                  <a:pt x="20168" y="372199"/>
                  <a:pt x="40426" y="216127"/>
                  <a:pt x="60683" y="59594"/>
                </a:cubicBezTo>
                <a:cubicBezTo>
                  <a:pt x="65287" y="24144"/>
                  <a:pt x="93371" y="664"/>
                  <a:pt x="130202" y="204"/>
                </a:cubicBezTo>
                <a:close/>
              </a:path>
            </a:pathLst>
          </a:custGeom>
          <a:solidFill>
            <a:schemeClr val="accent3">
              <a:alpha val="40000"/>
            </a:schemeClr>
          </a:solidFill>
          <a:ln w="4596" cap="flat">
            <a:noFill/>
            <a:prstDash val="solid"/>
            <a:miter/>
          </a:ln>
        </p:spPr>
        <p:txBody>
          <a:bodyPr rtlCol="0" anchor="ctr"/>
          <a:lstStyle/>
          <a:p>
            <a:endParaRPr lang="en-US" dirty="0"/>
          </a:p>
        </p:txBody>
      </p:sp>
      <p:sp>
        <p:nvSpPr>
          <p:cNvPr id="3" name="Teardrop 2">
            <a:extLst>
              <a:ext uri="{FF2B5EF4-FFF2-40B4-BE49-F238E27FC236}">
                <a16:creationId xmlns:a16="http://schemas.microsoft.com/office/drawing/2014/main" id="{345AD6FC-7368-414F-8248-BF52FEF08DFC}"/>
              </a:ext>
            </a:extLst>
          </p:cNvPr>
          <p:cNvSpPr/>
          <p:nvPr/>
        </p:nvSpPr>
        <p:spPr>
          <a:xfrm rot="5400000">
            <a:off x="1047372" y="342579"/>
            <a:ext cx="2295939" cy="2295939"/>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ardrop 3">
            <a:extLst>
              <a:ext uri="{FF2B5EF4-FFF2-40B4-BE49-F238E27FC236}">
                <a16:creationId xmlns:a16="http://schemas.microsoft.com/office/drawing/2014/main" id="{F21ABB34-5865-4952-B738-B6D19FBBE506}"/>
              </a:ext>
            </a:extLst>
          </p:cNvPr>
          <p:cNvSpPr/>
          <p:nvPr/>
        </p:nvSpPr>
        <p:spPr>
          <a:xfrm rot="10800000">
            <a:off x="3364555" y="346850"/>
            <a:ext cx="2295939" cy="2295939"/>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4">
            <a:extLst>
              <a:ext uri="{FF2B5EF4-FFF2-40B4-BE49-F238E27FC236}">
                <a16:creationId xmlns:a16="http://schemas.microsoft.com/office/drawing/2014/main" id="{A36ADDEB-FB96-442B-B325-BDEDB0F65655}"/>
              </a:ext>
            </a:extLst>
          </p:cNvPr>
          <p:cNvSpPr/>
          <p:nvPr/>
        </p:nvSpPr>
        <p:spPr>
          <a:xfrm rot="16200000">
            <a:off x="3364555" y="2805129"/>
            <a:ext cx="2295939" cy="229593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ardrop 5">
            <a:extLst>
              <a:ext uri="{FF2B5EF4-FFF2-40B4-BE49-F238E27FC236}">
                <a16:creationId xmlns:a16="http://schemas.microsoft.com/office/drawing/2014/main" id="{EEEA16C5-4EFA-4781-92BA-37AC65A6DC6F}"/>
              </a:ext>
            </a:extLst>
          </p:cNvPr>
          <p:cNvSpPr/>
          <p:nvPr/>
        </p:nvSpPr>
        <p:spPr>
          <a:xfrm>
            <a:off x="1047372" y="2800857"/>
            <a:ext cx="2295939" cy="229593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F1016800-5922-47E1-AB55-2270300A3FED}"/>
              </a:ext>
            </a:extLst>
          </p:cNvPr>
          <p:cNvSpPr/>
          <p:nvPr/>
        </p:nvSpPr>
        <p:spPr>
          <a:xfrm>
            <a:off x="1183019" y="550159"/>
            <a:ext cx="2057400" cy="2057400"/>
          </a:xfrm>
          <a:prstGeom prst="chord">
            <a:avLst>
              <a:gd name="adj1" fmla="val 10795084"/>
              <a:gd name="adj2" fmla="val 21591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7">
            <a:extLst>
              <a:ext uri="{FF2B5EF4-FFF2-40B4-BE49-F238E27FC236}">
                <a16:creationId xmlns:a16="http://schemas.microsoft.com/office/drawing/2014/main" id="{ED38CF29-33F5-4FA4-9C0D-159A3BA95ADB}"/>
              </a:ext>
            </a:extLst>
          </p:cNvPr>
          <p:cNvSpPr/>
          <p:nvPr/>
        </p:nvSpPr>
        <p:spPr>
          <a:xfrm>
            <a:off x="3474920" y="529480"/>
            <a:ext cx="2057400" cy="2057400"/>
          </a:xfrm>
          <a:prstGeom prst="chord">
            <a:avLst>
              <a:gd name="adj1" fmla="val 10795084"/>
              <a:gd name="adj2" fmla="val 21591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ord 8">
            <a:extLst>
              <a:ext uri="{FF2B5EF4-FFF2-40B4-BE49-F238E27FC236}">
                <a16:creationId xmlns:a16="http://schemas.microsoft.com/office/drawing/2014/main" id="{93D0E3EC-B577-42D4-8005-4BDEDEC73447}"/>
              </a:ext>
            </a:extLst>
          </p:cNvPr>
          <p:cNvSpPr/>
          <p:nvPr/>
        </p:nvSpPr>
        <p:spPr>
          <a:xfrm rot="10800000">
            <a:off x="3483824" y="2924397"/>
            <a:ext cx="2057400" cy="2057400"/>
          </a:xfrm>
          <a:prstGeom prst="chord">
            <a:avLst>
              <a:gd name="adj1" fmla="val 10795084"/>
              <a:gd name="adj2" fmla="val 21591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1BD28C43-EE73-40C1-9D6A-262FEE36D254}"/>
              </a:ext>
            </a:extLst>
          </p:cNvPr>
          <p:cNvSpPr/>
          <p:nvPr/>
        </p:nvSpPr>
        <p:spPr>
          <a:xfrm rot="10800000">
            <a:off x="1166641" y="2920126"/>
            <a:ext cx="2057400" cy="2057400"/>
          </a:xfrm>
          <a:prstGeom prst="chord">
            <a:avLst>
              <a:gd name="adj1" fmla="val 10795084"/>
              <a:gd name="adj2" fmla="val 2159176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92B94E-36A3-4057-9C69-11E58B87C98F}"/>
              </a:ext>
            </a:extLst>
          </p:cNvPr>
          <p:cNvSpPr txBox="1"/>
          <p:nvPr/>
        </p:nvSpPr>
        <p:spPr>
          <a:xfrm>
            <a:off x="733683" y="1866076"/>
            <a:ext cx="2021563" cy="338554"/>
          </a:xfrm>
          <a:prstGeom prst="rect">
            <a:avLst/>
          </a:prstGeom>
          <a:noFill/>
        </p:spPr>
        <p:txBody>
          <a:bodyPr wrap="square" rtlCol="0">
            <a:spAutoFit/>
          </a:bodyPr>
          <a:lstStyle/>
          <a:p>
            <a:pPr algn="r"/>
            <a:r>
              <a:rPr lang="fr-FR" altLang="ko-KR" sz="1600" b="1" dirty="0">
                <a:cs typeface="Arial" pitchFamily="34" charset="0"/>
              </a:rPr>
              <a:t>Source</a:t>
            </a:r>
            <a:r>
              <a:rPr lang="fr-FR" altLang="ko-KR" sz="1600" b="1" dirty="0">
                <a:solidFill>
                  <a:schemeClr val="accent1"/>
                </a:solidFill>
                <a:cs typeface="Arial" pitchFamily="34" charset="0"/>
              </a:rPr>
              <a:t> </a:t>
            </a:r>
            <a:endParaRPr lang="ko-KR" altLang="en-US" sz="1600" b="1" dirty="0">
              <a:solidFill>
                <a:schemeClr val="accent1"/>
              </a:solidFill>
              <a:cs typeface="Arial" pitchFamily="34" charset="0"/>
            </a:endParaRPr>
          </a:p>
        </p:txBody>
      </p:sp>
      <p:sp>
        <p:nvSpPr>
          <p:cNvPr id="12" name="TextBox 11">
            <a:extLst>
              <a:ext uri="{FF2B5EF4-FFF2-40B4-BE49-F238E27FC236}">
                <a16:creationId xmlns:a16="http://schemas.microsoft.com/office/drawing/2014/main" id="{E493CC5A-D116-493A-8F19-FC3B39F4C7E6}"/>
              </a:ext>
            </a:extLst>
          </p:cNvPr>
          <p:cNvSpPr txBox="1"/>
          <p:nvPr/>
        </p:nvSpPr>
        <p:spPr>
          <a:xfrm>
            <a:off x="3564111" y="1867279"/>
            <a:ext cx="2021563" cy="307777"/>
          </a:xfrm>
          <a:prstGeom prst="rect">
            <a:avLst/>
          </a:prstGeom>
          <a:noFill/>
        </p:spPr>
        <p:txBody>
          <a:bodyPr wrap="square" rtlCol="0">
            <a:spAutoFit/>
          </a:bodyPr>
          <a:lstStyle/>
          <a:p>
            <a:r>
              <a:rPr lang="en-US" altLang="ko-KR" sz="1400" b="1" dirty="0">
                <a:cs typeface="Arial" pitchFamily="34" charset="0"/>
              </a:rPr>
              <a:t>Type de variables </a:t>
            </a:r>
            <a:endParaRPr lang="ko-KR" altLang="en-US" sz="1400" b="1" dirty="0">
              <a:cs typeface="Arial" pitchFamily="34" charset="0"/>
            </a:endParaRPr>
          </a:p>
        </p:txBody>
      </p:sp>
      <p:sp>
        <p:nvSpPr>
          <p:cNvPr id="13" name="TextBox 12">
            <a:extLst>
              <a:ext uri="{FF2B5EF4-FFF2-40B4-BE49-F238E27FC236}">
                <a16:creationId xmlns:a16="http://schemas.microsoft.com/office/drawing/2014/main" id="{9F2AEBC3-9E4B-495B-9E70-48C61808E243}"/>
              </a:ext>
            </a:extLst>
          </p:cNvPr>
          <p:cNvSpPr txBox="1"/>
          <p:nvPr/>
        </p:nvSpPr>
        <p:spPr>
          <a:xfrm>
            <a:off x="1226792" y="3303757"/>
            <a:ext cx="2137761" cy="523220"/>
          </a:xfrm>
          <a:prstGeom prst="rect">
            <a:avLst/>
          </a:prstGeom>
          <a:noFill/>
        </p:spPr>
        <p:txBody>
          <a:bodyPr wrap="square" rtlCol="0">
            <a:spAutoFit/>
          </a:bodyPr>
          <a:lstStyle/>
          <a:p>
            <a:pPr algn="ctr"/>
            <a:r>
              <a:rPr lang="fr-FR" sz="1400" b="1" i="0" dirty="0">
                <a:solidFill>
                  <a:srgbClr val="000000"/>
                </a:solidFill>
                <a:effectLst/>
                <a:latin typeface="Helvetica Neue"/>
              </a:rPr>
              <a:t>Identification des valeurs manquantes</a:t>
            </a:r>
          </a:p>
        </p:txBody>
      </p:sp>
      <p:sp>
        <p:nvSpPr>
          <p:cNvPr id="14" name="TextBox 13">
            <a:extLst>
              <a:ext uri="{FF2B5EF4-FFF2-40B4-BE49-F238E27FC236}">
                <a16:creationId xmlns:a16="http://schemas.microsoft.com/office/drawing/2014/main" id="{E7C616CC-3F38-4F91-9A98-02335DE345F8}"/>
              </a:ext>
            </a:extLst>
          </p:cNvPr>
          <p:cNvSpPr txBox="1"/>
          <p:nvPr/>
        </p:nvSpPr>
        <p:spPr>
          <a:xfrm>
            <a:off x="3770332" y="3381494"/>
            <a:ext cx="2021563" cy="523220"/>
          </a:xfrm>
          <a:prstGeom prst="rect">
            <a:avLst/>
          </a:prstGeom>
          <a:noFill/>
        </p:spPr>
        <p:txBody>
          <a:bodyPr wrap="square" rtlCol="0">
            <a:spAutoFit/>
          </a:bodyPr>
          <a:lstStyle/>
          <a:p>
            <a:r>
              <a:rPr lang="en-US" altLang="ko-KR" sz="1400" b="1" dirty="0">
                <a:cs typeface="Arial" pitchFamily="34" charset="0"/>
              </a:rPr>
              <a:t>Identification des variables ‘Target’</a:t>
            </a:r>
            <a:endParaRPr lang="ko-KR" altLang="en-US" sz="1400" b="1" dirty="0">
              <a:cs typeface="Arial" pitchFamily="34" charset="0"/>
            </a:endParaRPr>
          </a:p>
        </p:txBody>
      </p:sp>
      <p:sp>
        <p:nvSpPr>
          <p:cNvPr id="21" name="Freeform: Shape 20">
            <a:extLst>
              <a:ext uri="{FF2B5EF4-FFF2-40B4-BE49-F238E27FC236}">
                <a16:creationId xmlns:a16="http://schemas.microsoft.com/office/drawing/2014/main" id="{1F125E85-8366-45E2-AF5C-DFD346CE9FFB}"/>
              </a:ext>
            </a:extLst>
          </p:cNvPr>
          <p:cNvSpPr/>
          <p:nvPr/>
        </p:nvSpPr>
        <p:spPr>
          <a:xfrm>
            <a:off x="1195476" y="4032069"/>
            <a:ext cx="596222" cy="546133"/>
          </a:xfrm>
          <a:custGeom>
            <a:avLst/>
            <a:gdLst>
              <a:gd name="connsiteX0" fmla="*/ 425895 w 712993"/>
              <a:gd name="connsiteY0" fmla="*/ 333468 h 653094"/>
              <a:gd name="connsiteX1" fmla="*/ 442879 w 712993"/>
              <a:gd name="connsiteY1" fmla="*/ 352877 h 653094"/>
              <a:gd name="connsiteX2" fmla="*/ 442879 w 712993"/>
              <a:gd name="connsiteY2" fmla="*/ 407062 h 653094"/>
              <a:gd name="connsiteX3" fmla="*/ 471993 w 712993"/>
              <a:gd name="connsiteY3" fmla="*/ 436176 h 653094"/>
              <a:gd name="connsiteX4" fmla="*/ 495446 w 712993"/>
              <a:gd name="connsiteY4" fmla="*/ 436176 h 653094"/>
              <a:gd name="connsiteX5" fmla="*/ 430748 w 712993"/>
              <a:gd name="connsiteY5" fmla="*/ 546163 h 653094"/>
              <a:gd name="connsiteX6" fmla="*/ 418617 w 712993"/>
              <a:gd name="connsiteY6" fmla="*/ 582555 h 653094"/>
              <a:gd name="connsiteX7" fmla="*/ 349875 w 712993"/>
              <a:gd name="connsiteY7" fmla="*/ 652915 h 653094"/>
              <a:gd name="connsiteX8" fmla="*/ 293264 w 712993"/>
              <a:gd name="connsiteY8" fmla="*/ 594686 h 653094"/>
              <a:gd name="connsiteX9" fmla="*/ 265767 w 712993"/>
              <a:gd name="connsiteY9" fmla="*/ 539693 h 653094"/>
              <a:gd name="connsiteX10" fmla="*/ 210774 w 712993"/>
              <a:gd name="connsiteY10" fmla="*/ 438602 h 653094"/>
              <a:gd name="connsiteX11" fmla="*/ 216435 w 712993"/>
              <a:gd name="connsiteY11" fmla="*/ 436176 h 653094"/>
              <a:gd name="connsiteX12" fmla="*/ 257680 w 712993"/>
              <a:gd name="connsiteY12" fmla="*/ 392505 h 653094"/>
              <a:gd name="connsiteX13" fmla="*/ 257680 w 712993"/>
              <a:gd name="connsiteY13" fmla="*/ 353686 h 653094"/>
              <a:gd name="connsiteX14" fmla="*/ 272237 w 712993"/>
              <a:gd name="connsiteY14" fmla="*/ 334276 h 653094"/>
              <a:gd name="connsiteX15" fmla="*/ 290838 w 712993"/>
              <a:gd name="connsiteY15" fmla="*/ 352877 h 653094"/>
              <a:gd name="connsiteX16" fmla="*/ 290838 w 712993"/>
              <a:gd name="connsiteY16" fmla="*/ 419192 h 653094"/>
              <a:gd name="connsiteX17" fmla="*/ 307821 w 712993"/>
              <a:gd name="connsiteY17" fmla="*/ 436176 h 653094"/>
              <a:gd name="connsiteX18" fmla="*/ 395164 w 712993"/>
              <a:gd name="connsiteY18" fmla="*/ 436176 h 653094"/>
              <a:gd name="connsiteX19" fmla="*/ 412147 w 712993"/>
              <a:gd name="connsiteY19" fmla="*/ 415957 h 653094"/>
              <a:gd name="connsiteX20" fmla="*/ 412147 w 712993"/>
              <a:gd name="connsiteY20" fmla="*/ 352877 h 653094"/>
              <a:gd name="connsiteX21" fmla="*/ 425895 w 712993"/>
              <a:gd name="connsiteY21" fmla="*/ 333468 h 653094"/>
              <a:gd name="connsiteX22" fmla="*/ 347854 w 712993"/>
              <a:gd name="connsiteY22" fmla="*/ 171 h 653094"/>
              <a:gd name="connsiteX23" fmla="*/ 366050 w 712993"/>
              <a:gd name="connsiteY23" fmla="*/ 9977 h 653094"/>
              <a:gd name="connsiteX24" fmla="*/ 691966 w 712993"/>
              <a:gd name="connsiteY24" fmla="*/ 336703 h 653094"/>
              <a:gd name="connsiteX25" fmla="*/ 712993 w 712993"/>
              <a:gd name="connsiteY25" fmla="*/ 359347 h 653094"/>
              <a:gd name="connsiteX26" fmla="*/ 664470 w 712993"/>
              <a:gd name="connsiteY26" fmla="*/ 398975 h 653094"/>
              <a:gd name="connsiteX27" fmla="*/ 640208 w 712993"/>
              <a:gd name="connsiteY27" fmla="*/ 385226 h 653094"/>
              <a:gd name="connsiteX28" fmla="*/ 370902 w 712993"/>
              <a:gd name="connsiteY28" fmla="*/ 115920 h 653094"/>
              <a:gd name="connsiteX29" fmla="*/ 336127 w 712993"/>
              <a:gd name="connsiteY29" fmla="*/ 115920 h 653094"/>
              <a:gd name="connsiteX30" fmla="*/ 65203 w 712993"/>
              <a:gd name="connsiteY30" fmla="*/ 387652 h 653094"/>
              <a:gd name="connsiteX31" fmla="*/ 25576 w 712993"/>
              <a:gd name="connsiteY31" fmla="*/ 389270 h 653094"/>
              <a:gd name="connsiteX32" fmla="*/ 27193 w 712993"/>
              <a:gd name="connsiteY32" fmla="*/ 317294 h 653094"/>
              <a:gd name="connsiteX33" fmla="*/ 332083 w 712993"/>
              <a:gd name="connsiteY33" fmla="*/ 11594 h 653094"/>
              <a:gd name="connsiteX34" fmla="*/ 347854 w 712993"/>
              <a:gd name="connsiteY34" fmla="*/ 171 h 65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2993" h="653094">
                <a:moveTo>
                  <a:pt x="425895" y="333468"/>
                </a:moveTo>
                <a:cubicBezTo>
                  <a:pt x="438835" y="332659"/>
                  <a:pt x="442879" y="340746"/>
                  <a:pt x="442879" y="352877"/>
                </a:cubicBezTo>
                <a:cubicBezTo>
                  <a:pt x="442879" y="370669"/>
                  <a:pt x="444496" y="389269"/>
                  <a:pt x="442879" y="407062"/>
                </a:cubicBezTo>
                <a:cubicBezTo>
                  <a:pt x="440453" y="430515"/>
                  <a:pt x="448540" y="439411"/>
                  <a:pt x="471993" y="436176"/>
                </a:cubicBezTo>
                <a:cubicBezTo>
                  <a:pt x="478462" y="433749"/>
                  <a:pt x="486550" y="435367"/>
                  <a:pt x="495446" y="436176"/>
                </a:cubicBezTo>
                <a:cubicBezTo>
                  <a:pt x="490593" y="483891"/>
                  <a:pt x="471184" y="521901"/>
                  <a:pt x="430748" y="546163"/>
                </a:cubicBezTo>
                <a:cubicBezTo>
                  <a:pt x="414573" y="556676"/>
                  <a:pt x="418617" y="569615"/>
                  <a:pt x="418617" y="582555"/>
                </a:cubicBezTo>
                <a:cubicBezTo>
                  <a:pt x="417808" y="652915"/>
                  <a:pt x="418617" y="652915"/>
                  <a:pt x="349875" y="652915"/>
                </a:cubicBezTo>
                <a:cubicBezTo>
                  <a:pt x="286794" y="652915"/>
                  <a:pt x="291647" y="659384"/>
                  <a:pt x="293264" y="594686"/>
                </a:cubicBezTo>
                <a:cubicBezTo>
                  <a:pt x="294073" y="569615"/>
                  <a:pt x="288412" y="553441"/>
                  <a:pt x="265767" y="539693"/>
                </a:cubicBezTo>
                <a:cubicBezTo>
                  <a:pt x="230184" y="517048"/>
                  <a:pt x="214818" y="479847"/>
                  <a:pt x="210774" y="438602"/>
                </a:cubicBezTo>
                <a:cubicBezTo>
                  <a:pt x="213200" y="437793"/>
                  <a:pt x="214818" y="436176"/>
                  <a:pt x="216435" y="436176"/>
                </a:cubicBezTo>
                <a:cubicBezTo>
                  <a:pt x="257680" y="434558"/>
                  <a:pt x="257680" y="434558"/>
                  <a:pt x="257680" y="392505"/>
                </a:cubicBezTo>
                <a:cubicBezTo>
                  <a:pt x="257680" y="379565"/>
                  <a:pt x="257680" y="366625"/>
                  <a:pt x="257680" y="353686"/>
                </a:cubicBezTo>
                <a:cubicBezTo>
                  <a:pt x="257680" y="343981"/>
                  <a:pt x="261724" y="335085"/>
                  <a:pt x="272237" y="334276"/>
                </a:cubicBezTo>
                <a:cubicBezTo>
                  <a:pt x="285177" y="333468"/>
                  <a:pt x="290029" y="342363"/>
                  <a:pt x="290838" y="352877"/>
                </a:cubicBezTo>
                <a:cubicBezTo>
                  <a:pt x="291647" y="374712"/>
                  <a:pt x="291647" y="396548"/>
                  <a:pt x="290838" y="419192"/>
                </a:cubicBezTo>
                <a:cubicBezTo>
                  <a:pt x="290029" y="432132"/>
                  <a:pt x="294882" y="436985"/>
                  <a:pt x="307821" y="436176"/>
                </a:cubicBezTo>
                <a:cubicBezTo>
                  <a:pt x="336935" y="435367"/>
                  <a:pt x="366050" y="435367"/>
                  <a:pt x="395164" y="436176"/>
                </a:cubicBezTo>
                <a:cubicBezTo>
                  <a:pt x="411338" y="436985"/>
                  <a:pt x="412956" y="428897"/>
                  <a:pt x="412147" y="415957"/>
                </a:cubicBezTo>
                <a:cubicBezTo>
                  <a:pt x="411338" y="394931"/>
                  <a:pt x="412147" y="373904"/>
                  <a:pt x="412147" y="352877"/>
                </a:cubicBezTo>
                <a:cubicBezTo>
                  <a:pt x="412147" y="343172"/>
                  <a:pt x="413764" y="334276"/>
                  <a:pt x="425895" y="333468"/>
                </a:cubicBezTo>
                <a:close/>
                <a:moveTo>
                  <a:pt x="347854" y="171"/>
                </a:moveTo>
                <a:cubicBezTo>
                  <a:pt x="352908" y="-739"/>
                  <a:pt x="358367" y="1889"/>
                  <a:pt x="366050" y="9977"/>
                </a:cubicBezTo>
                <a:cubicBezTo>
                  <a:pt x="474419" y="119963"/>
                  <a:pt x="583597" y="228333"/>
                  <a:pt x="691966" y="336703"/>
                </a:cubicBezTo>
                <a:cubicBezTo>
                  <a:pt x="697628" y="343172"/>
                  <a:pt x="702480" y="348025"/>
                  <a:pt x="712993" y="359347"/>
                </a:cubicBezTo>
                <a:cubicBezTo>
                  <a:pt x="696819" y="373095"/>
                  <a:pt x="681453" y="387652"/>
                  <a:pt x="664470" y="398975"/>
                </a:cubicBezTo>
                <a:cubicBezTo>
                  <a:pt x="651530" y="407871"/>
                  <a:pt x="646678" y="391696"/>
                  <a:pt x="640208" y="385226"/>
                </a:cubicBezTo>
                <a:cubicBezTo>
                  <a:pt x="549631" y="296266"/>
                  <a:pt x="459862" y="206497"/>
                  <a:pt x="370902" y="115920"/>
                </a:cubicBezTo>
                <a:cubicBezTo>
                  <a:pt x="357153" y="102171"/>
                  <a:pt x="350684" y="101363"/>
                  <a:pt x="336127" y="115920"/>
                </a:cubicBezTo>
                <a:cubicBezTo>
                  <a:pt x="246358" y="207306"/>
                  <a:pt x="154972" y="297075"/>
                  <a:pt x="65203" y="387652"/>
                </a:cubicBezTo>
                <a:cubicBezTo>
                  <a:pt x="50646" y="402210"/>
                  <a:pt x="42559" y="407871"/>
                  <a:pt x="25576" y="389270"/>
                </a:cubicBezTo>
                <a:cubicBezTo>
                  <a:pt x="-8390" y="352877"/>
                  <a:pt x="-9199" y="353686"/>
                  <a:pt x="27193" y="317294"/>
                </a:cubicBezTo>
                <a:cubicBezTo>
                  <a:pt x="129093" y="215393"/>
                  <a:pt x="230992" y="114302"/>
                  <a:pt x="332083" y="11594"/>
                </a:cubicBezTo>
                <a:cubicBezTo>
                  <a:pt x="338149" y="5528"/>
                  <a:pt x="342799" y="1080"/>
                  <a:pt x="347854" y="171"/>
                </a:cubicBezTo>
                <a:close/>
              </a:path>
            </a:pathLst>
          </a:custGeom>
          <a:solidFill>
            <a:schemeClr val="accent4"/>
          </a:solidFill>
          <a:ln w="808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44B12B0-1EB5-4DBA-B009-1412FB2BCB1F}"/>
              </a:ext>
            </a:extLst>
          </p:cNvPr>
          <p:cNvSpPr/>
          <p:nvPr/>
        </p:nvSpPr>
        <p:spPr>
          <a:xfrm>
            <a:off x="4908442" y="839766"/>
            <a:ext cx="509097" cy="615690"/>
          </a:xfrm>
          <a:custGeom>
            <a:avLst/>
            <a:gdLst>
              <a:gd name="connsiteX0" fmla="*/ 26780 w 750712"/>
              <a:gd name="connsiteY0" fmla="*/ 288204 h 907891"/>
              <a:gd name="connsiteX1" fmla="*/ 179630 w 750712"/>
              <a:gd name="connsiteY1" fmla="*/ 288204 h 907891"/>
              <a:gd name="connsiteX2" fmla="*/ 203570 w 750712"/>
              <a:gd name="connsiteY2" fmla="*/ 306159 h 907891"/>
              <a:gd name="connsiteX3" fmla="*/ 197585 w 750712"/>
              <a:gd name="connsiteY3" fmla="*/ 335164 h 907891"/>
              <a:gd name="connsiteX4" fmla="*/ 186996 w 750712"/>
              <a:gd name="connsiteY4" fmla="*/ 363248 h 907891"/>
              <a:gd name="connsiteX5" fmla="*/ 186996 w 750712"/>
              <a:gd name="connsiteY5" fmla="*/ 526688 h 907891"/>
              <a:gd name="connsiteX6" fmla="*/ 190219 w 750712"/>
              <a:gd name="connsiteY6" fmla="*/ 540960 h 907891"/>
              <a:gd name="connsiteX7" fmla="*/ 203570 w 750712"/>
              <a:gd name="connsiteY7" fmla="*/ 534975 h 907891"/>
              <a:gd name="connsiteX8" fmla="*/ 359183 w 750712"/>
              <a:gd name="connsiteY8" fmla="*/ 420337 h 907891"/>
              <a:gd name="connsiteX9" fmla="*/ 375757 w 750712"/>
              <a:gd name="connsiteY9" fmla="*/ 413891 h 907891"/>
              <a:gd name="connsiteX10" fmla="*/ 379441 w 750712"/>
              <a:gd name="connsiteY10" fmla="*/ 430465 h 907891"/>
              <a:gd name="connsiteX11" fmla="*/ 379441 w 750712"/>
              <a:gd name="connsiteY11" fmla="*/ 528990 h 907891"/>
              <a:gd name="connsiteX12" fmla="*/ 382663 w 750712"/>
              <a:gd name="connsiteY12" fmla="*/ 541881 h 907891"/>
              <a:gd name="connsiteX13" fmla="*/ 394633 w 750712"/>
              <a:gd name="connsiteY13" fmla="*/ 536356 h 907891"/>
              <a:gd name="connsiteX14" fmla="*/ 551627 w 750712"/>
              <a:gd name="connsiteY14" fmla="*/ 420337 h 907891"/>
              <a:gd name="connsiteX15" fmla="*/ 566820 w 750712"/>
              <a:gd name="connsiteY15" fmla="*/ 413431 h 907891"/>
              <a:gd name="connsiteX16" fmla="*/ 571884 w 750712"/>
              <a:gd name="connsiteY16" fmla="*/ 430465 h 907891"/>
              <a:gd name="connsiteX17" fmla="*/ 572344 w 750712"/>
              <a:gd name="connsiteY17" fmla="*/ 514718 h 907891"/>
              <a:gd name="connsiteX18" fmla="*/ 576027 w 750712"/>
              <a:gd name="connsiteY18" fmla="*/ 530371 h 907891"/>
              <a:gd name="connsiteX19" fmla="*/ 589839 w 750712"/>
              <a:gd name="connsiteY19" fmla="*/ 523926 h 907891"/>
              <a:gd name="connsiteX20" fmla="*/ 728877 w 750712"/>
              <a:gd name="connsiteY20" fmla="*/ 421718 h 907891"/>
              <a:gd name="connsiteX21" fmla="*/ 745451 w 750712"/>
              <a:gd name="connsiteY21" fmla="*/ 413431 h 907891"/>
              <a:gd name="connsiteX22" fmla="*/ 750055 w 750712"/>
              <a:gd name="connsiteY22" fmla="*/ 432307 h 907891"/>
              <a:gd name="connsiteX23" fmla="*/ 750516 w 750712"/>
              <a:gd name="connsiteY23" fmla="*/ 884411 h 907891"/>
              <a:gd name="connsiteX24" fmla="*/ 727496 w 750712"/>
              <a:gd name="connsiteY24" fmla="*/ 907431 h 907891"/>
              <a:gd name="connsiteX25" fmla="*/ 686982 w 750712"/>
              <a:gd name="connsiteY25" fmla="*/ 907431 h 907891"/>
              <a:gd name="connsiteX26" fmla="*/ 668566 w 750712"/>
              <a:gd name="connsiteY26" fmla="*/ 889015 h 907891"/>
              <a:gd name="connsiteX27" fmla="*/ 669026 w 750712"/>
              <a:gd name="connsiteY27" fmla="*/ 760566 h 907891"/>
              <a:gd name="connsiteX28" fmla="*/ 647848 w 750712"/>
              <a:gd name="connsiteY28" fmla="*/ 738928 h 907891"/>
              <a:gd name="connsiteX29" fmla="*/ 448960 w 750712"/>
              <a:gd name="connsiteY29" fmla="*/ 738928 h 907891"/>
              <a:gd name="connsiteX30" fmla="*/ 428242 w 750712"/>
              <a:gd name="connsiteY30" fmla="*/ 759645 h 907891"/>
              <a:gd name="connsiteX31" fmla="*/ 428702 w 750712"/>
              <a:gd name="connsiteY31" fmla="*/ 886253 h 907891"/>
              <a:gd name="connsiteX32" fmla="*/ 407985 w 750712"/>
              <a:gd name="connsiteY32" fmla="*/ 907891 h 907891"/>
              <a:gd name="connsiteX33" fmla="*/ 36909 w 750712"/>
              <a:gd name="connsiteY33" fmla="*/ 907891 h 907891"/>
              <a:gd name="connsiteX34" fmla="*/ 16652 w 750712"/>
              <a:gd name="connsiteY34" fmla="*/ 887634 h 907891"/>
              <a:gd name="connsiteX35" fmla="*/ 17572 w 750712"/>
              <a:gd name="connsiteY35" fmla="*/ 624291 h 907891"/>
              <a:gd name="connsiteX36" fmla="*/ 17572 w 750712"/>
              <a:gd name="connsiteY36" fmla="*/ 363708 h 907891"/>
              <a:gd name="connsiteX37" fmla="*/ 7904 w 750712"/>
              <a:gd name="connsiteY37" fmla="*/ 335164 h 907891"/>
              <a:gd name="connsiteX38" fmla="*/ 2380 w 750712"/>
              <a:gd name="connsiteY38" fmla="*/ 305699 h 907891"/>
              <a:gd name="connsiteX39" fmla="*/ 26780 w 750712"/>
              <a:gd name="connsiteY39" fmla="*/ 288204 h 907891"/>
              <a:gd name="connsiteX40" fmla="*/ 322811 w 750712"/>
              <a:gd name="connsiteY40" fmla="*/ 0 h 907891"/>
              <a:gd name="connsiteX41" fmla="*/ 323731 w 750712"/>
              <a:gd name="connsiteY41" fmla="*/ 77346 h 907891"/>
              <a:gd name="connsiteX42" fmla="*/ 258816 w 750712"/>
              <a:gd name="connsiteY42" fmla="*/ 148706 h 907891"/>
              <a:gd name="connsiteX43" fmla="*/ 188837 w 750712"/>
              <a:gd name="connsiteY43" fmla="*/ 177251 h 907891"/>
              <a:gd name="connsiteX44" fmla="*/ 107808 w 750712"/>
              <a:gd name="connsiteY44" fmla="*/ 249073 h 907891"/>
              <a:gd name="connsiteX45" fmla="*/ 104585 w 750712"/>
              <a:gd name="connsiteY45" fmla="*/ 255058 h 907891"/>
              <a:gd name="connsiteX46" fmla="*/ 101823 w 750712"/>
              <a:gd name="connsiteY46" fmla="*/ 256439 h 907891"/>
              <a:gd name="connsiteX47" fmla="*/ 131288 w 750712"/>
              <a:gd name="connsiteY47" fmla="*/ 144103 h 907891"/>
              <a:gd name="connsiteX48" fmla="*/ 224747 w 750712"/>
              <a:gd name="connsiteY48" fmla="*/ 99445 h 907891"/>
              <a:gd name="connsiteX49" fmla="*/ 318207 w 750712"/>
              <a:gd name="connsiteY49" fmla="*/ 5525 h 907891"/>
              <a:gd name="connsiteX50" fmla="*/ 322811 w 750712"/>
              <a:gd name="connsiteY50" fmla="*/ 0 h 907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50712" h="907891">
                <a:moveTo>
                  <a:pt x="26780" y="288204"/>
                </a:moveTo>
                <a:cubicBezTo>
                  <a:pt x="77884" y="287744"/>
                  <a:pt x="128987" y="287744"/>
                  <a:pt x="179630" y="288204"/>
                </a:cubicBezTo>
                <a:cubicBezTo>
                  <a:pt x="191140" y="288204"/>
                  <a:pt x="199427" y="295571"/>
                  <a:pt x="203570" y="306159"/>
                </a:cubicBezTo>
                <a:cubicBezTo>
                  <a:pt x="207714" y="317209"/>
                  <a:pt x="206333" y="327798"/>
                  <a:pt x="197585" y="335164"/>
                </a:cubicBezTo>
                <a:cubicBezTo>
                  <a:pt x="188377" y="342991"/>
                  <a:pt x="186996" y="352199"/>
                  <a:pt x="186996" y="363248"/>
                </a:cubicBezTo>
                <a:cubicBezTo>
                  <a:pt x="187457" y="417574"/>
                  <a:pt x="186996" y="472361"/>
                  <a:pt x="186996" y="526688"/>
                </a:cubicBezTo>
                <a:cubicBezTo>
                  <a:pt x="186996" y="531752"/>
                  <a:pt x="184694" y="538658"/>
                  <a:pt x="190219" y="540960"/>
                </a:cubicBezTo>
                <a:cubicBezTo>
                  <a:pt x="195744" y="543722"/>
                  <a:pt x="199887" y="537737"/>
                  <a:pt x="203570" y="534975"/>
                </a:cubicBezTo>
                <a:cubicBezTo>
                  <a:pt x="255594" y="496761"/>
                  <a:pt x="307158" y="458549"/>
                  <a:pt x="359183" y="420337"/>
                </a:cubicBezTo>
                <a:cubicBezTo>
                  <a:pt x="363787" y="416653"/>
                  <a:pt x="368852" y="409747"/>
                  <a:pt x="375757" y="413891"/>
                </a:cubicBezTo>
                <a:cubicBezTo>
                  <a:pt x="381282" y="417114"/>
                  <a:pt x="379441" y="424480"/>
                  <a:pt x="379441" y="430465"/>
                </a:cubicBezTo>
                <a:cubicBezTo>
                  <a:pt x="379441" y="463153"/>
                  <a:pt x="379441" y="496301"/>
                  <a:pt x="379441" y="528990"/>
                </a:cubicBezTo>
                <a:cubicBezTo>
                  <a:pt x="379441" y="533594"/>
                  <a:pt x="377599" y="539118"/>
                  <a:pt x="382663" y="541881"/>
                </a:cubicBezTo>
                <a:cubicBezTo>
                  <a:pt x="387728" y="544183"/>
                  <a:pt x="391411" y="539118"/>
                  <a:pt x="394633" y="536356"/>
                </a:cubicBezTo>
                <a:cubicBezTo>
                  <a:pt x="447118" y="497682"/>
                  <a:pt x="499603" y="459009"/>
                  <a:pt x="551627" y="420337"/>
                </a:cubicBezTo>
                <a:cubicBezTo>
                  <a:pt x="556231" y="417114"/>
                  <a:pt x="560835" y="410668"/>
                  <a:pt x="566820" y="413431"/>
                </a:cubicBezTo>
                <a:cubicBezTo>
                  <a:pt x="574186" y="416193"/>
                  <a:pt x="571884" y="424480"/>
                  <a:pt x="571884" y="430465"/>
                </a:cubicBezTo>
                <a:cubicBezTo>
                  <a:pt x="572344" y="458549"/>
                  <a:pt x="571884" y="486633"/>
                  <a:pt x="572344" y="514718"/>
                </a:cubicBezTo>
                <a:cubicBezTo>
                  <a:pt x="572344" y="520242"/>
                  <a:pt x="569582" y="527609"/>
                  <a:pt x="576027" y="530371"/>
                </a:cubicBezTo>
                <a:cubicBezTo>
                  <a:pt x="581092" y="532673"/>
                  <a:pt x="585696" y="526688"/>
                  <a:pt x="589839" y="523926"/>
                </a:cubicBezTo>
                <a:cubicBezTo>
                  <a:pt x="636339" y="489856"/>
                  <a:pt x="682378" y="455786"/>
                  <a:pt x="728877" y="421718"/>
                </a:cubicBezTo>
                <a:cubicBezTo>
                  <a:pt x="733942" y="418035"/>
                  <a:pt x="739006" y="410668"/>
                  <a:pt x="745451" y="413431"/>
                </a:cubicBezTo>
                <a:cubicBezTo>
                  <a:pt x="753278" y="416653"/>
                  <a:pt x="750055" y="425861"/>
                  <a:pt x="750055" y="432307"/>
                </a:cubicBezTo>
                <a:cubicBezTo>
                  <a:pt x="750055" y="582856"/>
                  <a:pt x="750055" y="733864"/>
                  <a:pt x="750516" y="884411"/>
                </a:cubicBezTo>
                <a:cubicBezTo>
                  <a:pt x="750516" y="902367"/>
                  <a:pt x="744991" y="908812"/>
                  <a:pt x="727496" y="907431"/>
                </a:cubicBezTo>
                <a:cubicBezTo>
                  <a:pt x="714145" y="906050"/>
                  <a:pt x="700333" y="906510"/>
                  <a:pt x="686982" y="907431"/>
                </a:cubicBezTo>
                <a:cubicBezTo>
                  <a:pt x="673170" y="908352"/>
                  <a:pt x="668566" y="902367"/>
                  <a:pt x="668566" y="889015"/>
                </a:cubicBezTo>
                <a:cubicBezTo>
                  <a:pt x="669026" y="846199"/>
                  <a:pt x="668106" y="803383"/>
                  <a:pt x="669026" y="760566"/>
                </a:cubicBezTo>
                <a:cubicBezTo>
                  <a:pt x="669487" y="744453"/>
                  <a:pt x="663962" y="738928"/>
                  <a:pt x="647848" y="738928"/>
                </a:cubicBezTo>
                <a:cubicBezTo>
                  <a:pt x="581552" y="739388"/>
                  <a:pt x="515256" y="739388"/>
                  <a:pt x="448960" y="738928"/>
                </a:cubicBezTo>
                <a:cubicBezTo>
                  <a:pt x="433767" y="738928"/>
                  <a:pt x="428242" y="743992"/>
                  <a:pt x="428242" y="759645"/>
                </a:cubicBezTo>
                <a:cubicBezTo>
                  <a:pt x="429163" y="802001"/>
                  <a:pt x="427782" y="843897"/>
                  <a:pt x="428702" y="886253"/>
                </a:cubicBezTo>
                <a:cubicBezTo>
                  <a:pt x="429163" y="901906"/>
                  <a:pt x="424559" y="907891"/>
                  <a:pt x="407985" y="907891"/>
                </a:cubicBezTo>
                <a:cubicBezTo>
                  <a:pt x="284139" y="907431"/>
                  <a:pt x="160294" y="907431"/>
                  <a:pt x="36909" y="907891"/>
                </a:cubicBezTo>
                <a:cubicBezTo>
                  <a:pt x="21256" y="907891"/>
                  <a:pt x="16652" y="902827"/>
                  <a:pt x="16652" y="887634"/>
                </a:cubicBezTo>
                <a:cubicBezTo>
                  <a:pt x="17572" y="800620"/>
                  <a:pt x="17572" y="712225"/>
                  <a:pt x="17572" y="624291"/>
                </a:cubicBezTo>
                <a:cubicBezTo>
                  <a:pt x="17572" y="537277"/>
                  <a:pt x="17572" y="450722"/>
                  <a:pt x="17572" y="363708"/>
                </a:cubicBezTo>
                <a:cubicBezTo>
                  <a:pt x="17572" y="353119"/>
                  <a:pt x="17112" y="343451"/>
                  <a:pt x="7904" y="335164"/>
                </a:cubicBezTo>
                <a:cubicBezTo>
                  <a:pt x="-843" y="327798"/>
                  <a:pt x="-1764" y="316749"/>
                  <a:pt x="2380" y="305699"/>
                </a:cubicBezTo>
                <a:cubicBezTo>
                  <a:pt x="6523" y="295110"/>
                  <a:pt x="15270" y="288204"/>
                  <a:pt x="26780" y="288204"/>
                </a:cubicBezTo>
                <a:close/>
                <a:moveTo>
                  <a:pt x="322811" y="0"/>
                </a:moveTo>
                <a:cubicBezTo>
                  <a:pt x="334781" y="26703"/>
                  <a:pt x="333400" y="52024"/>
                  <a:pt x="323731" y="77346"/>
                </a:cubicBezTo>
                <a:cubicBezTo>
                  <a:pt x="311761" y="110034"/>
                  <a:pt x="288281" y="131672"/>
                  <a:pt x="258816" y="148706"/>
                </a:cubicBezTo>
                <a:cubicBezTo>
                  <a:pt x="236718" y="161138"/>
                  <a:pt x="213698" y="170806"/>
                  <a:pt x="188837" y="177251"/>
                </a:cubicBezTo>
                <a:cubicBezTo>
                  <a:pt x="148783" y="187380"/>
                  <a:pt x="119778" y="208558"/>
                  <a:pt x="107808" y="249073"/>
                </a:cubicBezTo>
                <a:cubicBezTo>
                  <a:pt x="107348" y="251375"/>
                  <a:pt x="105506" y="253216"/>
                  <a:pt x="104585" y="255058"/>
                </a:cubicBezTo>
                <a:cubicBezTo>
                  <a:pt x="104125" y="255518"/>
                  <a:pt x="103204" y="255518"/>
                  <a:pt x="101823" y="256439"/>
                </a:cubicBezTo>
                <a:cubicBezTo>
                  <a:pt x="84328" y="212702"/>
                  <a:pt x="95838" y="171266"/>
                  <a:pt x="131288" y="144103"/>
                </a:cubicBezTo>
                <a:cubicBezTo>
                  <a:pt x="159372" y="122924"/>
                  <a:pt x="192980" y="112796"/>
                  <a:pt x="224747" y="99445"/>
                </a:cubicBezTo>
                <a:cubicBezTo>
                  <a:pt x="269405" y="81029"/>
                  <a:pt x="302093" y="51564"/>
                  <a:pt x="318207" y="5525"/>
                </a:cubicBezTo>
                <a:cubicBezTo>
                  <a:pt x="318667" y="4144"/>
                  <a:pt x="320048" y="2763"/>
                  <a:pt x="322811" y="0"/>
                </a:cubicBezTo>
                <a:close/>
              </a:path>
            </a:pathLst>
          </a:custGeom>
          <a:solidFill>
            <a:schemeClr val="accent2"/>
          </a:solidFill>
          <a:ln w="4596" cap="flat">
            <a:noFill/>
            <a:prstDash val="solid"/>
            <a:miter/>
          </a:ln>
        </p:spPr>
        <p:txBody>
          <a:bodyPr rtlCol="0" anchor="ctr"/>
          <a:lstStyle/>
          <a:p>
            <a:endParaRPr lang="en-US"/>
          </a:p>
        </p:txBody>
      </p:sp>
      <p:sp>
        <p:nvSpPr>
          <p:cNvPr id="23" name="TextBox 22">
            <a:extLst>
              <a:ext uri="{FF2B5EF4-FFF2-40B4-BE49-F238E27FC236}">
                <a16:creationId xmlns:a16="http://schemas.microsoft.com/office/drawing/2014/main" id="{43C568CB-AC7C-44EC-85DB-A553E907ED67}"/>
              </a:ext>
            </a:extLst>
          </p:cNvPr>
          <p:cNvSpPr txBox="1"/>
          <p:nvPr/>
        </p:nvSpPr>
        <p:spPr>
          <a:xfrm>
            <a:off x="2262127" y="694556"/>
            <a:ext cx="723961" cy="584775"/>
          </a:xfrm>
          <a:prstGeom prst="rect">
            <a:avLst/>
          </a:prstGeom>
          <a:noFill/>
        </p:spPr>
        <p:txBody>
          <a:bodyPr wrap="square" rtlCol="0" anchor="ctr">
            <a:spAutoFit/>
          </a:bodyPr>
          <a:lstStyle/>
          <a:p>
            <a:pPr algn="ctr"/>
            <a:r>
              <a:rPr lang="en-US" altLang="ko-KR" sz="3200" b="1" dirty="0">
                <a:solidFill>
                  <a:schemeClr val="accent1"/>
                </a:solidFill>
                <a:cs typeface="Arial" pitchFamily="34" charset="0"/>
              </a:rPr>
              <a:t>01</a:t>
            </a:r>
            <a:endParaRPr lang="ko-KR" altLang="en-US" sz="3200" b="1" dirty="0">
              <a:solidFill>
                <a:schemeClr val="accent1"/>
              </a:solidFill>
              <a:cs typeface="Arial" pitchFamily="34" charset="0"/>
            </a:endParaRPr>
          </a:p>
        </p:txBody>
      </p:sp>
      <p:sp>
        <p:nvSpPr>
          <p:cNvPr id="24" name="TextBox 23">
            <a:extLst>
              <a:ext uri="{FF2B5EF4-FFF2-40B4-BE49-F238E27FC236}">
                <a16:creationId xmlns:a16="http://schemas.microsoft.com/office/drawing/2014/main" id="{DC0C2292-C0D6-4D31-8EB3-2B62EAC581B1}"/>
              </a:ext>
            </a:extLst>
          </p:cNvPr>
          <p:cNvSpPr txBox="1"/>
          <p:nvPr/>
        </p:nvSpPr>
        <p:spPr>
          <a:xfrm>
            <a:off x="3584060" y="694556"/>
            <a:ext cx="723961" cy="584775"/>
          </a:xfrm>
          <a:prstGeom prst="rect">
            <a:avLst/>
          </a:prstGeom>
          <a:noFill/>
        </p:spPr>
        <p:txBody>
          <a:bodyPr wrap="square" rtlCol="0" anchor="ctr">
            <a:spAutoFit/>
          </a:bodyPr>
          <a:lstStyle/>
          <a:p>
            <a:pPr algn="ctr"/>
            <a:r>
              <a:rPr lang="en-US" altLang="ko-KR" sz="3200" b="1" dirty="0">
                <a:solidFill>
                  <a:schemeClr val="accent2"/>
                </a:solidFill>
                <a:cs typeface="Arial" pitchFamily="34" charset="0"/>
              </a:rPr>
              <a:t>02</a:t>
            </a:r>
            <a:endParaRPr lang="ko-KR" altLang="en-US" sz="3200"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48CC33DF-D53A-4A19-BC2D-C443CEEB6754}"/>
              </a:ext>
            </a:extLst>
          </p:cNvPr>
          <p:cNvSpPr txBox="1"/>
          <p:nvPr/>
        </p:nvSpPr>
        <p:spPr>
          <a:xfrm>
            <a:off x="2195340" y="4109864"/>
            <a:ext cx="723961" cy="584775"/>
          </a:xfrm>
          <a:prstGeom prst="rect">
            <a:avLst/>
          </a:prstGeom>
          <a:noFill/>
        </p:spPr>
        <p:txBody>
          <a:bodyPr wrap="square" rtlCol="0" anchor="ctr">
            <a:spAutoFit/>
          </a:bodyPr>
          <a:lstStyle/>
          <a:p>
            <a:pPr algn="ctr"/>
            <a:r>
              <a:rPr lang="en-US" altLang="ko-KR" sz="3200" b="1" dirty="0">
                <a:solidFill>
                  <a:schemeClr val="accent4"/>
                </a:solidFill>
                <a:cs typeface="Arial" pitchFamily="34" charset="0"/>
              </a:rPr>
              <a:t>03</a:t>
            </a:r>
            <a:endParaRPr lang="ko-KR" altLang="en-US" sz="3200" b="1" dirty="0">
              <a:solidFill>
                <a:schemeClr val="accent4"/>
              </a:solidFill>
              <a:cs typeface="Arial" pitchFamily="34" charset="0"/>
            </a:endParaRPr>
          </a:p>
        </p:txBody>
      </p:sp>
      <p:sp>
        <p:nvSpPr>
          <p:cNvPr id="26" name="TextBox 25">
            <a:extLst>
              <a:ext uri="{FF2B5EF4-FFF2-40B4-BE49-F238E27FC236}">
                <a16:creationId xmlns:a16="http://schemas.microsoft.com/office/drawing/2014/main" id="{EE4B212C-5CFA-44E8-BC8A-84F09A76731E}"/>
              </a:ext>
            </a:extLst>
          </p:cNvPr>
          <p:cNvSpPr txBox="1"/>
          <p:nvPr/>
        </p:nvSpPr>
        <p:spPr>
          <a:xfrm>
            <a:off x="3584060" y="4124514"/>
            <a:ext cx="723961" cy="584775"/>
          </a:xfrm>
          <a:prstGeom prst="rect">
            <a:avLst/>
          </a:prstGeom>
          <a:noFill/>
        </p:spPr>
        <p:txBody>
          <a:bodyPr wrap="square" rtlCol="0" anchor="ctr">
            <a:spAutoFit/>
          </a:bodyPr>
          <a:lstStyle/>
          <a:p>
            <a:pPr algn="ctr"/>
            <a:r>
              <a:rPr lang="en-US" altLang="ko-KR" sz="3200" b="1" dirty="0">
                <a:solidFill>
                  <a:schemeClr val="accent3"/>
                </a:solidFill>
                <a:cs typeface="Arial" pitchFamily="34" charset="0"/>
              </a:rPr>
              <a:t>04</a:t>
            </a:r>
            <a:endParaRPr lang="ko-KR" altLang="en-US" sz="3200" b="1" dirty="0">
              <a:solidFill>
                <a:schemeClr val="accent3"/>
              </a:solidFill>
              <a:cs typeface="Arial" pitchFamily="34" charset="0"/>
            </a:endParaRPr>
          </a:p>
        </p:txBody>
      </p:sp>
      <p:grpSp>
        <p:nvGrpSpPr>
          <p:cNvPr id="19" name="Group 18">
            <a:extLst>
              <a:ext uri="{FF2B5EF4-FFF2-40B4-BE49-F238E27FC236}">
                <a16:creationId xmlns:a16="http://schemas.microsoft.com/office/drawing/2014/main" id="{87DD8586-95EE-4A46-9A8F-19DF7A4D37C6}"/>
              </a:ext>
            </a:extLst>
          </p:cNvPr>
          <p:cNvGrpSpPr/>
          <p:nvPr/>
        </p:nvGrpSpPr>
        <p:grpSpPr>
          <a:xfrm>
            <a:off x="6076680" y="1680932"/>
            <a:ext cx="5714267" cy="2802643"/>
            <a:chOff x="6076680" y="1680932"/>
            <a:chExt cx="5714267" cy="2802643"/>
          </a:xfrm>
        </p:grpSpPr>
        <p:grpSp>
          <p:nvGrpSpPr>
            <p:cNvPr id="28" name="그룹 3">
              <a:extLst>
                <a:ext uri="{FF2B5EF4-FFF2-40B4-BE49-F238E27FC236}">
                  <a16:creationId xmlns:a16="http://schemas.microsoft.com/office/drawing/2014/main" id="{F0852E26-5245-4EF7-8099-BDF2E81BC66F}"/>
                </a:ext>
              </a:extLst>
            </p:cNvPr>
            <p:cNvGrpSpPr/>
            <p:nvPr/>
          </p:nvGrpSpPr>
          <p:grpSpPr>
            <a:xfrm>
              <a:off x="9137543" y="1693074"/>
              <a:ext cx="2653404" cy="1574498"/>
              <a:chOff x="467544" y="1821371"/>
              <a:chExt cx="3787729" cy="1574498"/>
            </a:xfrm>
          </p:grpSpPr>
          <p:sp>
            <p:nvSpPr>
              <p:cNvPr id="46" name="Rectangle: Rounded Corners 45">
                <a:extLst>
                  <a:ext uri="{FF2B5EF4-FFF2-40B4-BE49-F238E27FC236}">
                    <a16:creationId xmlns:a16="http://schemas.microsoft.com/office/drawing/2014/main" id="{9A46CD18-0153-4A2F-953F-00F4284CA15D}"/>
                  </a:ext>
                </a:extLst>
              </p:cNvPr>
              <p:cNvSpPr/>
              <p:nvPr/>
            </p:nvSpPr>
            <p:spPr>
              <a:xfrm>
                <a:off x="560774" y="1869266"/>
                <a:ext cx="3499589" cy="408623"/>
              </a:xfrm>
              <a:prstGeom prst="roundRect">
                <a:avLst/>
              </a:prstGeom>
              <a:solidFill>
                <a:schemeClr val="accent2"/>
              </a:solidFill>
              <a:ln w="19050">
                <a:noFill/>
              </a:ln>
            </p:spPr>
            <p:txBody>
              <a:bodyPr wrap="square">
                <a:spAutoFit/>
              </a:bodyPr>
              <a:lstStyle/>
              <a:p>
                <a:endParaRPr lang="ko-KR" altLang="en-US" b="1" dirty="0">
                  <a:solidFill>
                    <a:schemeClr val="accent2"/>
                  </a:solidFill>
                </a:endParaRPr>
              </a:p>
            </p:txBody>
          </p:sp>
          <p:sp>
            <p:nvSpPr>
              <p:cNvPr id="29" name="Rectangle 28">
                <a:extLst>
                  <a:ext uri="{FF2B5EF4-FFF2-40B4-BE49-F238E27FC236}">
                    <a16:creationId xmlns:a16="http://schemas.microsoft.com/office/drawing/2014/main" id="{094E3A6B-AF2E-45AA-BFD2-BAED2C3A5559}"/>
                  </a:ext>
                </a:extLst>
              </p:cNvPr>
              <p:cNvSpPr/>
              <p:nvPr/>
            </p:nvSpPr>
            <p:spPr>
              <a:xfrm>
                <a:off x="1847569" y="2657205"/>
                <a:ext cx="2407704" cy="738664"/>
              </a:xfrm>
              <a:prstGeom prst="rect">
                <a:avLst/>
              </a:prstGeom>
            </p:spPr>
            <p:txBody>
              <a:bodyPr wrap="square" lIns="72000" rIns="72000">
                <a:spAutoFit/>
              </a:bodyPr>
              <a:lstStyle/>
              <a:p>
                <a:pPr algn="l"/>
                <a:r>
                  <a:rPr lang="fr-FR" sz="1400" b="1" i="0" u="sng" dirty="0">
                    <a:solidFill>
                      <a:srgbClr val="000000"/>
                    </a:solidFill>
                    <a:effectLst/>
                    <a:latin typeface="Helvetica Neue"/>
                  </a:rPr>
                  <a:t>Qualitatives</a:t>
                </a:r>
                <a:r>
                  <a:rPr lang="fr-FR" sz="1400" b="1" i="0" dirty="0">
                    <a:solidFill>
                      <a:srgbClr val="000000"/>
                    </a:solidFill>
                    <a:effectLst/>
                    <a:latin typeface="Helvetica Neue"/>
                  </a:rPr>
                  <a:t> : </a:t>
                </a:r>
                <a:r>
                  <a:rPr lang="fr-FR" sz="1400" i="0" dirty="0">
                    <a:solidFill>
                      <a:srgbClr val="000000"/>
                    </a:solidFill>
                    <a:effectLst/>
                    <a:latin typeface="Helvetica Neue"/>
                  </a:rPr>
                  <a:t>16</a:t>
                </a:r>
              </a:p>
              <a:p>
                <a:pPr algn="l"/>
                <a:endParaRPr lang="fr-FR" sz="1400" b="1" dirty="0">
                  <a:solidFill>
                    <a:srgbClr val="000000"/>
                  </a:solidFill>
                  <a:latin typeface="Helvetica Neue"/>
                </a:endParaRPr>
              </a:p>
              <a:p>
                <a:pPr algn="l"/>
                <a:r>
                  <a:rPr lang="fr-FR" sz="1400" b="1" i="0" u="sng" dirty="0">
                    <a:solidFill>
                      <a:srgbClr val="000000"/>
                    </a:solidFill>
                    <a:effectLst/>
                    <a:latin typeface="Helvetica Neue"/>
                  </a:rPr>
                  <a:t>Quantitatives</a:t>
                </a:r>
                <a:r>
                  <a:rPr lang="fr-FR" sz="1400" b="1" i="0" dirty="0">
                    <a:solidFill>
                      <a:srgbClr val="000000"/>
                    </a:solidFill>
                    <a:effectLst/>
                    <a:latin typeface="Helvetica Neue"/>
                  </a:rPr>
                  <a:t> : </a:t>
                </a:r>
                <a:r>
                  <a:rPr lang="fr-FR" sz="1400" i="0" dirty="0">
                    <a:solidFill>
                      <a:srgbClr val="000000"/>
                    </a:solidFill>
                    <a:effectLst/>
                    <a:latin typeface="Helvetica Neue"/>
                  </a:rPr>
                  <a:t>30</a:t>
                </a:r>
              </a:p>
            </p:txBody>
          </p:sp>
          <p:sp>
            <p:nvSpPr>
              <p:cNvPr id="30" name="Rectangle: Rounded Corners 29">
                <a:extLst>
                  <a:ext uri="{FF2B5EF4-FFF2-40B4-BE49-F238E27FC236}">
                    <a16:creationId xmlns:a16="http://schemas.microsoft.com/office/drawing/2014/main" id="{BE09D034-C9AD-4E02-B271-31DCC968D49A}"/>
                  </a:ext>
                </a:extLst>
              </p:cNvPr>
              <p:cNvSpPr/>
              <p:nvPr/>
            </p:nvSpPr>
            <p:spPr>
              <a:xfrm>
                <a:off x="467544" y="1821371"/>
                <a:ext cx="3499589" cy="408623"/>
              </a:xfrm>
              <a:prstGeom prst="roundRect">
                <a:avLst/>
              </a:prstGeom>
              <a:solidFill>
                <a:schemeClr val="bg1"/>
              </a:solidFill>
              <a:ln w="19050">
                <a:solidFill>
                  <a:schemeClr val="accent2"/>
                </a:solidFill>
              </a:ln>
            </p:spPr>
            <p:txBody>
              <a:bodyPr wrap="square">
                <a:spAutoFit/>
              </a:bodyPr>
              <a:lstStyle/>
              <a:p>
                <a:r>
                  <a:rPr lang="en-US" altLang="ko-KR" b="1" dirty="0">
                    <a:solidFill>
                      <a:schemeClr val="accent2"/>
                    </a:solidFill>
                  </a:rPr>
                  <a:t>2. Type de variables </a:t>
                </a:r>
                <a:endParaRPr lang="ko-KR" altLang="en-US" b="1" dirty="0">
                  <a:solidFill>
                    <a:schemeClr val="accent2"/>
                  </a:solidFill>
                </a:endParaRPr>
              </a:p>
            </p:txBody>
          </p:sp>
        </p:grpSp>
        <p:grpSp>
          <p:nvGrpSpPr>
            <p:cNvPr id="31" name="그룹 3">
              <a:extLst>
                <a:ext uri="{FF2B5EF4-FFF2-40B4-BE49-F238E27FC236}">
                  <a16:creationId xmlns:a16="http://schemas.microsoft.com/office/drawing/2014/main" id="{FD4E0DA4-963A-40B8-83B6-201D541FFFF5}"/>
                </a:ext>
              </a:extLst>
            </p:cNvPr>
            <p:cNvGrpSpPr/>
            <p:nvPr/>
          </p:nvGrpSpPr>
          <p:grpSpPr>
            <a:xfrm>
              <a:off x="6141990" y="1680932"/>
              <a:ext cx="2730939" cy="1363058"/>
              <a:chOff x="560774" y="1809229"/>
              <a:chExt cx="3898411" cy="1363058"/>
            </a:xfrm>
          </p:grpSpPr>
          <p:sp>
            <p:nvSpPr>
              <p:cNvPr id="49" name="Rectangle: Rounded Corners 48">
                <a:extLst>
                  <a:ext uri="{FF2B5EF4-FFF2-40B4-BE49-F238E27FC236}">
                    <a16:creationId xmlns:a16="http://schemas.microsoft.com/office/drawing/2014/main" id="{07B539A4-9345-4570-A9B9-37F06AE22F3B}"/>
                  </a:ext>
                </a:extLst>
              </p:cNvPr>
              <p:cNvSpPr/>
              <p:nvPr/>
            </p:nvSpPr>
            <p:spPr>
              <a:xfrm>
                <a:off x="560774" y="1869266"/>
                <a:ext cx="3499589" cy="408623"/>
              </a:xfrm>
              <a:prstGeom prst="roundRect">
                <a:avLst/>
              </a:prstGeom>
              <a:solidFill>
                <a:schemeClr val="accent1"/>
              </a:solidFill>
              <a:ln w="19050">
                <a:noFill/>
              </a:ln>
            </p:spPr>
            <p:txBody>
              <a:bodyPr wrap="square">
                <a:spAutoFit/>
              </a:bodyPr>
              <a:lstStyle/>
              <a:p>
                <a:endParaRPr lang="ko-KR" altLang="en-US" b="1" dirty="0">
                  <a:solidFill>
                    <a:schemeClr val="accent1"/>
                  </a:solidFill>
                </a:endParaRPr>
              </a:p>
            </p:txBody>
          </p:sp>
          <p:sp>
            <p:nvSpPr>
              <p:cNvPr id="32" name="Rectangle 31">
                <a:extLst>
                  <a:ext uri="{FF2B5EF4-FFF2-40B4-BE49-F238E27FC236}">
                    <a16:creationId xmlns:a16="http://schemas.microsoft.com/office/drawing/2014/main" id="{51F85012-7466-4A0F-8BC7-4D78D8325353}"/>
                  </a:ext>
                </a:extLst>
              </p:cNvPr>
              <p:cNvSpPr/>
              <p:nvPr/>
            </p:nvSpPr>
            <p:spPr>
              <a:xfrm>
                <a:off x="1890192" y="2433623"/>
                <a:ext cx="2568993" cy="738664"/>
              </a:xfrm>
              <a:prstGeom prst="rect">
                <a:avLst/>
              </a:prstGeom>
            </p:spPr>
            <p:txBody>
              <a:bodyPr wrap="square" lIns="72000" rIns="72000">
                <a:spAutoFit/>
              </a:bodyPr>
              <a:lstStyle/>
              <a:p>
                <a:r>
                  <a:rPr lang="fr-FR" sz="1400" b="1" i="0" u="sng" dirty="0">
                    <a:effectLst/>
                    <a:latin typeface="Montserrat" panose="00000500000000000000" pitchFamily="2" charset="0"/>
                  </a:rPr>
                  <a:t>Site :</a:t>
                </a:r>
              </a:p>
              <a:p>
                <a:endParaRPr lang="fr-FR" sz="1400" b="1" u="sng" dirty="0">
                  <a:latin typeface="Montserrat" panose="00000500000000000000" pitchFamily="2" charset="0"/>
                </a:endParaRPr>
              </a:p>
              <a:p>
                <a:r>
                  <a:rPr lang="fr-FR" sz="1400" b="0" i="0" dirty="0">
                    <a:effectLst/>
                    <a:latin typeface="Montserrat" panose="00000500000000000000" pitchFamily="2" charset="0"/>
                  </a:rPr>
                  <a:t>data.seattle.gov</a:t>
                </a:r>
                <a:endParaRPr lang="en-US" altLang="ko-KR" sz="1400" dirty="0">
                  <a:solidFill>
                    <a:schemeClr val="tx1">
                      <a:lumMod val="75000"/>
                      <a:lumOff val="25000"/>
                    </a:schemeClr>
                  </a:solidFill>
                </a:endParaRPr>
              </a:p>
            </p:txBody>
          </p:sp>
          <p:sp>
            <p:nvSpPr>
              <p:cNvPr id="33" name="Rectangle: Rounded Corners 32">
                <a:extLst>
                  <a:ext uri="{FF2B5EF4-FFF2-40B4-BE49-F238E27FC236}">
                    <a16:creationId xmlns:a16="http://schemas.microsoft.com/office/drawing/2014/main" id="{F7C17B0D-95E7-450E-9E1D-C404576D4A6A}"/>
                  </a:ext>
                </a:extLst>
              </p:cNvPr>
              <p:cNvSpPr/>
              <p:nvPr/>
            </p:nvSpPr>
            <p:spPr>
              <a:xfrm>
                <a:off x="560774" y="1809229"/>
                <a:ext cx="3499589" cy="408623"/>
              </a:xfrm>
              <a:prstGeom prst="roundRect">
                <a:avLst/>
              </a:prstGeom>
              <a:solidFill>
                <a:schemeClr val="bg1"/>
              </a:solidFill>
              <a:ln w="19050">
                <a:solidFill>
                  <a:schemeClr val="accent1"/>
                </a:solidFill>
              </a:ln>
            </p:spPr>
            <p:txBody>
              <a:bodyPr wrap="square">
                <a:spAutoFit/>
              </a:bodyPr>
              <a:lstStyle/>
              <a:p>
                <a:r>
                  <a:rPr lang="en-US" altLang="ko-KR" b="1" dirty="0">
                    <a:solidFill>
                      <a:schemeClr val="accent1"/>
                    </a:solidFill>
                  </a:rPr>
                  <a:t>1. </a:t>
                </a:r>
                <a:r>
                  <a:rPr lang="fr-FR" altLang="ko-KR" b="1" dirty="0">
                    <a:solidFill>
                      <a:schemeClr val="accent1"/>
                    </a:solidFill>
                  </a:rPr>
                  <a:t>Source </a:t>
                </a:r>
                <a:endParaRPr lang="ko-KR" altLang="en-US" b="1" dirty="0">
                  <a:solidFill>
                    <a:schemeClr val="accent1"/>
                  </a:solidFill>
                </a:endParaRPr>
              </a:p>
            </p:txBody>
          </p:sp>
        </p:grpSp>
        <p:grpSp>
          <p:nvGrpSpPr>
            <p:cNvPr id="34" name="그룹 4">
              <a:extLst>
                <a:ext uri="{FF2B5EF4-FFF2-40B4-BE49-F238E27FC236}">
                  <a16:creationId xmlns:a16="http://schemas.microsoft.com/office/drawing/2014/main" id="{97E5B3DA-6D2B-4C54-9559-E6EF50D8A00B}"/>
                </a:ext>
              </a:extLst>
            </p:cNvPr>
            <p:cNvGrpSpPr/>
            <p:nvPr/>
          </p:nvGrpSpPr>
          <p:grpSpPr>
            <a:xfrm>
              <a:off x="9137543" y="4027057"/>
              <a:ext cx="2516864" cy="456518"/>
              <a:chOff x="467544" y="2702799"/>
              <a:chExt cx="3592819" cy="456518"/>
            </a:xfrm>
          </p:grpSpPr>
          <p:sp>
            <p:nvSpPr>
              <p:cNvPr id="50" name="Rectangle: Rounded Corners 49">
                <a:extLst>
                  <a:ext uri="{FF2B5EF4-FFF2-40B4-BE49-F238E27FC236}">
                    <a16:creationId xmlns:a16="http://schemas.microsoft.com/office/drawing/2014/main" id="{20A57645-99D0-4949-BA66-3D085EBD5559}"/>
                  </a:ext>
                </a:extLst>
              </p:cNvPr>
              <p:cNvSpPr/>
              <p:nvPr/>
            </p:nvSpPr>
            <p:spPr>
              <a:xfrm>
                <a:off x="560774" y="2750694"/>
                <a:ext cx="3499589" cy="408623"/>
              </a:xfrm>
              <a:prstGeom prst="roundRect">
                <a:avLst/>
              </a:prstGeom>
              <a:solidFill>
                <a:schemeClr val="accent3"/>
              </a:solidFill>
              <a:ln w="19050">
                <a:noFill/>
              </a:ln>
            </p:spPr>
            <p:txBody>
              <a:bodyPr wrap="square">
                <a:spAutoFit/>
              </a:bodyPr>
              <a:lstStyle/>
              <a:p>
                <a:endParaRPr lang="ko-KR" altLang="en-US" b="1" dirty="0">
                  <a:solidFill>
                    <a:schemeClr val="accent3"/>
                  </a:solidFill>
                </a:endParaRPr>
              </a:p>
            </p:txBody>
          </p:sp>
          <p:sp>
            <p:nvSpPr>
              <p:cNvPr id="36" name="Rectangle: Rounded Corners 35">
                <a:extLst>
                  <a:ext uri="{FF2B5EF4-FFF2-40B4-BE49-F238E27FC236}">
                    <a16:creationId xmlns:a16="http://schemas.microsoft.com/office/drawing/2014/main" id="{793F7623-EA53-4DBF-B585-B252AF9B70FB}"/>
                  </a:ext>
                </a:extLst>
              </p:cNvPr>
              <p:cNvSpPr/>
              <p:nvPr/>
            </p:nvSpPr>
            <p:spPr>
              <a:xfrm>
                <a:off x="467544" y="2702799"/>
                <a:ext cx="3499589" cy="408623"/>
              </a:xfrm>
              <a:prstGeom prst="roundRect">
                <a:avLst/>
              </a:prstGeom>
              <a:solidFill>
                <a:schemeClr val="bg1"/>
              </a:solidFill>
              <a:ln w="19050">
                <a:solidFill>
                  <a:schemeClr val="accent3"/>
                </a:solidFill>
              </a:ln>
            </p:spPr>
            <p:txBody>
              <a:bodyPr wrap="square">
                <a:spAutoFit/>
              </a:bodyPr>
              <a:lstStyle/>
              <a:p>
                <a:r>
                  <a:rPr lang="en-US" altLang="ko-KR" b="1" dirty="0">
                    <a:solidFill>
                      <a:schemeClr val="accent3"/>
                    </a:solidFill>
                  </a:rPr>
                  <a:t>3. Variables ‘Target’</a:t>
                </a:r>
                <a:endParaRPr lang="ko-KR" altLang="en-US" b="1" dirty="0">
                  <a:solidFill>
                    <a:schemeClr val="accent3"/>
                  </a:solidFill>
                </a:endParaRPr>
              </a:p>
            </p:txBody>
          </p:sp>
        </p:grpSp>
        <p:grpSp>
          <p:nvGrpSpPr>
            <p:cNvPr id="37" name="그룹 4">
              <a:extLst>
                <a:ext uri="{FF2B5EF4-FFF2-40B4-BE49-F238E27FC236}">
                  <a16:creationId xmlns:a16="http://schemas.microsoft.com/office/drawing/2014/main" id="{FE658827-0C62-4DE7-8D04-CE75CCDD531D}"/>
                </a:ext>
              </a:extLst>
            </p:cNvPr>
            <p:cNvGrpSpPr/>
            <p:nvPr/>
          </p:nvGrpSpPr>
          <p:grpSpPr>
            <a:xfrm>
              <a:off x="6076680" y="4027057"/>
              <a:ext cx="2516864" cy="456518"/>
              <a:chOff x="467544" y="2702799"/>
              <a:chExt cx="3592819" cy="456518"/>
            </a:xfrm>
          </p:grpSpPr>
          <p:sp>
            <p:nvSpPr>
              <p:cNvPr id="51" name="Rectangle: Rounded Corners 50">
                <a:extLst>
                  <a:ext uri="{FF2B5EF4-FFF2-40B4-BE49-F238E27FC236}">
                    <a16:creationId xmlns:a16="http://schemas.microsoft.com/office/drawing/2014/main" id="{54A124D8-8B64-4FDC-B3DC-21CAFAECDD90}"/>
                  </a:ext>
                </a:extLst>
              </p:cNvPr>
              <p:cNvSpPr/>
              <p:nvPr/>
            </p:nvSpPr>
            <p:spPr>
              <a:xfrm>
                <a:off x="560774" y="2750694"/>
                <a:ext cx="3499589" cy="408623"/>
              </a:xfrm>
              <a:prstGeom prst="roundRect">
                <a:avLst/>
              </a:prstGeom>
              <a:solidFill>
                <a:schemeClr val="accent4"/>
              </a:solidFill>
              <a:ln w="19050">
                <a:noFill/>
              </a:ln>
            </p:spPr>
            <p:txBody>
              <a:bodyPr wrap="square">
                <a:spAutoFit/>
              </a:bodyPr>
              <a:lstStyle/>
              <a:p>
                <a:endParaRPr lang="ko-KR" altLang="en-US" b="1" dirty="0">
                  <a:solidFill>
                    <a:schemeClr val="accent4"/>
                  </a:solidFill>
                </a:endParaRPr>
              </a:p>
            </p:txBody>
          </p:sp>
          <p:sp>
            <p:nvSpPr>
              <p:cNvPr id="39" name="Rectangle: Rounded Corners 38">
                <a:extLst>
                  <a:ext uri="{FF2B5EF4-FFF2-40B4-BE49-F238E27FC236}">
                    <a16:creationId xmlns:a16="http://schemas.microsoft.com/office/drawing/2014/main" id="{ADDE9924-ED82-4E78-ABDF-97580A31080F}"/>
                  </a:ext>
                </a:extLst>
              </p:cNvPr>
              <p:cNvSpPr/>
              <p:nvPr/>
            </p:nvSpPr>
            <p:spPr>
              <a:xfrm>
                <a:off x="467544" y="2702799"/>
                <a:ext cx="3499589" cy="408623"/>
              </a:xfrm>
              <a:prstGeom prst="roundRect">
                <a:avLst/>
              </a:prstGeom>
              <a:solidFill>
                <a:schemeClr val="bg1"/>
              </a:solidFill>
              <a:ln w="19050">
                <a:solidFill>
                  <a:schemeClr val="accent4"/>
                </a:solidFill>
              </a:ln>
            </p:spPr>
            <p:txBody>
              <a:bodyPr wrap="square">
                <a:spAutoFit/>
              </a:bodyPr>
              <a:lstStyle/>
              <a:p>
                <a:r>
                  <a:rPr lang="en-US" altLang="ko-KR" b="1" dirty="0">
                    <a:solidFill>
                      <a:schemeClr val="accent4"/>
                    </a:solidFill>
                  </a:rPr>
                  <a:t>4. </a:t>
                </a:r>
                <a:r>
                  <a:rPr lang="fr-FR" altLang="ko-KR" sz="1400" b="1" dirty="0">
                    <a:solidFill>
                      <a:schemeClr val="accent4"/>
                    </a:solidFill>
                  </a:rPr>
                  <a:t>Valeurs</a:t>
                </a:r>
                <a:r>
                  <a:rPr lang="en-US" altLang="ko-KR" sz="1400" b="1" dirty="0">
                    <a:solidFill>
                      <a:schemeClr val="accent4"/>
                    </a:solidFill>
                  </a:rPr>
                  <a:t> </a:t>
                </a:r>
                <a:r>
                  <a:rPr lang="fr-FR" altLang="ko-KR" sz="1400" b="1" dirty="0">
                    <a:solidFill>
                      <a:schemeClr val="accent4"/>
                    </a:solidFill>
                  </a:rPr>
                  <a:t>manquantes</a:t>
                </a:r>
                <a:r>
                  <a:rPr lang="en-US" altLang="ko-KR" sz="1400" b="1" dirty="0">
                    <a:solidFill>
                      <a:schemeClr val="accent4"/>
                    </a:solidFill>
                  </a:rPr>
                  <a:t> </a:t>
                </a:r>
                <a:endParaRPr lang="ko-KR" altLang="en-US" b="1" dirty="0">
                  <a:solidFill>
                    <a:schemeClr val="accent4"/>
                  </a:solidFill>
                </a:endParaRPr>
              </a:p>
            </p:txBody>
          </p:sp>
        </p:grpSp>
      </p:grpSp>
      <p:grpSp>
        <p:nvGrpSpPr>
          <p:cNvPr id="43" name="Group 42">
            <a:extLst>
              <a:ext uri="{FF2B5EF4-FFF2-40B4-BE49-F238E27FC236}">
                <a16:creationId xmlns:a16="http://schemas.microsoft.com/office/drawing/2014/main" id="{D30FB833-78D4-4FDC-8FA3-603523C4E76E}"/>
              </a:ext>
            </a:extLst>
          </p:cNvPr>
          <p:cNvGrpSpPr/>
          <p:nvPr/>
        </p:nvGrpSpPr>
        <p:grpSpPr>
          <a:xfrm>
            <a:off x="1195476" y="873257"/>
            <a:ext cx="634272" cy="696264"/>
            <a:chOff x="6147528" y="2715902"/>
            <a:chExt cx="1146335" cy="1258374"/>
          </a:xfrm>
        </p:grpSpPr>
        <p:sp>
          <p:nvSpPr>
            <p:cNvPr id="41" name="Freeform: Shape 40">
              <a:extLst>
                <a:ext uri="{FF2B5EF4-FFF2-40B4-BE49-F238E27FC236}">
                  <a16:creationId xmlns:a16="http://schemas.microsoft.com/office/drawing/2014/main" id="{D00F6438-2F77-4854-9A97-14216BCA1425}"/>
                </a:ext>
              </a:extLst>
            </p:cNvPr>
            <p:cNvSpPr/>
            <p:nvPr/>
          </p:nvSpPr>
          <p:spPr>
            <a:xfrm rot="1496729">
              <a:off x="6525864" y="2715902"/>
              <a:ext cx="767999" cy="558728"/>
            </a:xfrm>
            <a:custGeom>
              <a:avLst/>
              <a:gdLst>
                <a:gd name="connsiteX0" fmla="*/ 1428658 w 1445031"/>
                <a:gd name="connsiteY0" fmla="*/ 18855 h 1051276"/>
                <a:gd name="connsiteX1" fmla="*/ 1444406 w 1445031"/>
                <a:gd name="connsiteY1" fmla="*/ 153540 h 1051276"/>
                <a:gd name="connsiteX2" fmla="*/ 1411029 w 1445031"/>
                <a:gd name="connsiteY2" fmla="*/ 289809 h 1051276"/>
                <a:gd name="connsiteX3" fmla="*/ 1263290 w 1445031"/>
                <a:gd name="connsiteY3" fmla="*/ 442786 h 1051276"/>
                <a:gd name="connsiteX4" fmla="*/ 1207160 w 1445031"/>
                <a:gd name="connsiteY4" fmla="*/ 471478 h 1051276"/>
                <a:gd name="connsiteX5" fmla="*/ 1143395 w 1445031"/>
                <a:gd name="connsiteY5" fmla="*/ 497478 h 1051276"/>
                <a:gd name="connsiteX6" fmla="*/ 1059752 w 1445031"/>
                <a:gd name="connsiteY6" fmla="*/ 536607 h 1051276"/>
                <a:gd name="connsiteX7" fmla="*/ 976257 w 1445031"/>
                <a:gd name="connsiteY7" fmla="*/ 621060 h 1051276"/>
                <a:gd name="connsiteX8" fmla="*/ 1061817 w 1445031"/>
                <a:gd name="connsiteY8" fmla="*/ 439540 h 1051276"/>
                <a:gd name="connsiteX9" fmla="*/ 1188535 w 1445031"/>
                <a:gd name="connsiteY9" fmla="*/ 284240 h 1051276"/>
                <a:gd name="connsiteX10" fmla="*/ 946016 w 1445031"/>
                <a:gd name="connsiteY10" fmla="*/ 592368 h 1051276"/>
                <a:gd name="connsiteX11" fmla="*/ 909358 w 1445031"/>
                <a:gd name="connsiteY11" fmla="*/ 440720 h 1051276"/>
                <a:gd name="connsiteX12" fmla="*/ 909542 w 1445031"/>
                <a:gd name="connsiteY12" fmla="*/ 359327 h 1051276"/>
                <a:gd name="connsiteX13" fmla="*/ 949224 w 1445031"/>
                <a:gd name="connsiteY13" fmla="*/ 262666 h 1051276"/>
                <a:gd name="connsiteX14" fmla="*/ 1078118 w 1445031"/>
                <a:gd name="connsiteY14" fmla="*/ 172459 h 1051276"/>
                <a:gd name="connsiteX15" fmla="*/ 1271293 w 1445031"/>
                <a:gd name="connsiteY15" fmla="*/ 120975 h 1051276"/>
                <a:gd name="connsiteX16" fmla="*/ 1383259 w 1445031"/>
                <a:gd name="connsiteY16" fmla="*/ 72663 h 1051276"/>
                <a:gd name="connsiteX17" fmla="*/ 1428658 w 1445031"/>
                <a:gd name="connsiteY17" fmla="*/ 18855 h 1051276"/>
                <a:gd name="connsiteX18" fmla="*/ 166 w 1445031"/>
                <a:gd name="connsiteY18" fmla="*/ 0 h 1051276"/>
                <a:gd name="connsiteX19" fmla="*/ 220147 w 1445031"/>
                <a:gd name="connsiteY19" fmla="*/ 58766 h 1051276"/>
                <a:gd name="connsiteX20" fmla="*/ 482896 w 1445031"/>
                <a:gd name="connsiteY20" fmla="*/ 36780 h 1051276"/>
                <a:gd name="connsiteX21" fmla="*/ 686477 w 1445031"/>
                <a:gd name="connsiteY21" fmla="*/ 74704 h 1051276"/>
                <a:gd name="connsiteX22" fmla="*/ 842644 w 1445031"/>
                <a:gd name="connsiteY22" fmla="*/ 269105 h 1051276"/>
                <a:gd name="connsiteX23" fmla="*/ 867874 w 1445031"/>
                <a:gd name="connsiteY23" fmla="*/ 395721 h 1051276"/>
                <a:gd name="connsiteX24" fmla="*/ 870345 w 1445031"/>
                <a:gd name="connsiteY24" fmla="*/ 457275 h 1051276"/>
                <a:gd name="connsiteX25" fmla="*/ 874900 w 1445031"/>
                <a:gd name="connsiteY25" fmla="*/ 513438 h 1051276"/>
                <a:gd name="connsiteX26" fmla="*/ 829617 w 1445031"/>
                <a:gd name="connsiteY26" fmla="*/ 463337 h 1051276"/>
                <a:gd name="connsiteX27" fmla="*/ 730391 w 1445031"/>
                <a:gd name="connsiteY27" fmla="*/ 372495 h 1051276"/>
                <a:gd name="connsiteX28" fmla="*/ 437207 w 1445031"/>
                <a:gd name="connsiteY28" fmla="*/ 228906 h 1051276"/>
                <a:gd name="connsiteX29" fmla="*/ 426415 w 1445031"/>
                <a:gd name="connsiteY29" fmla="*/ 228692 h 1051276"/>
                <a:gd name="connsiteX30" fmla="*/ 426274 w 1445031"/>
                <a:gd name="connsiteY30" fmla="*/ 228624 h 1051276"/>
                <a:gd name="connsiteX31" fmla="*/ 426118 w 1445031"/>
                <a:gd name="connsiteY31" fmla="*/ 229070 h 1051276"/>
                <a:gd name="connsiteX32" fmla="*/ 426415 w 1445031"/>
                <a:gd name="connsiteY32" fmla="*/ 228692 h 1051276"/>
                <a:gd name="connsiteX33" fmla="*/ 535955 w 1445031"/>
                <a:gd name="connsiteY33" fmla="*/ 283971 h 1051276"/>
                <a:gd name="connsiteX34" fmla="*/ 1045428 w 1445031"/>
                <a:gd name="connsiteY34" fmla="*/ 865128 h 1051276"/>
                <a:gd name="connsiteX35" fmla="*/ 1087578 w 1445031"/>
                <a:gd name="connsiteY35" fmla="*/ 986821 h 1051276"/>
                <a:gd name="connsiteX36" fmla="*/ 1095351 w 1445031"/>
                <a:gd name="connsiteY36" fmla="*/ 1012624 h 1051276"/>
                <a:gd name="connsiteX37" fmla="*/ 1096035 w 1445031"/>
                <a:gd name="connsiteY37" fmla="*/ 1015239 h 1051276"/>
                <a:gd name="connsiteX38" fmla="*/ 1035073 w 1445031"/>
                <a:gd name="connsiteY38" fmla="*/ 1047847 h 1051276"/>
                <a:gd name="connsiteX39" fmla="*/ 1026734 w 1445031"/>
                <a:gd name="connsiteY39" fmla="*/ 1051276 h 1051276"/>
                <a:gd name="connsiteX40" fmla="*/ 1005318 w 1445031"/>
                <a:gd name="connsiteY40" fmla="*/ 946425 h 1051276"/>
                <a:gd name="connsiteX41" fmla="*/ 916036 w 1445031"/>
                <a:gd name="connsiteY41" fmla="*/ 719587 h 1051276"/>
                <a:gd name="connsiteX42" fmla="*/ 673859 w 1445031"/>
                <a:gd name="connsiteY42" fmla="*/ 519442 h 1051276"/>
                <a:gd name="connsiteX43" fmla="*/ 478293 w 1445031"/>
                <a:gd name="connsiteY43" fmla="*/ 477081 h 1051276"/>
                <a:gd name="connsiteX44" fmla="*/ 9507 w 1445031"/>
                <a:gd name="connsiteY44" fmla="*/ 61513 h 1051276"/>
                <a:gd name="connsiteX45" fmla="*/ 50 w 1445031"/>
                <a:gd name="connsiteY45" fmla="*/ 5869 h 1051276"/>
                <a:gd name="connsiteX46" fmla="*/ 166 w 1445031"/>
                <a:gd name="connsiteY46" fmla="*/ 0 h 105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5031" h="1051276">
                  <a:moveTo>
                    <a:pt x="1428658" y="18855"/>
                  </a:moveTo>
                  <a:cubicBezTo>
                    <a:pt x="1441161" y="65214"/>
                    <a:pt x="1447061" y="119869"/>
                    <a:pt x="1444406" y="153540"/>
                  </a:cubicBezTo>
                  <a:cubicBezTo>
                    <a:pt x="1440902" y="200856"/>
                    <a:pt x="1433047" y="247509"/>
                    <a:pt x="1411029" y="289809"/>
                  </a:cubicBezTo>
                  <a:cubicBezTo>
                    <a:pt x="1377101" y="355086"/>
                    <a:pt x="1326760" y="404763"/>
                    <a:pt x="1263290" y="442786"/>
                  </a:cubicBezTo>
                  <a:cubicBezTo>
                    <a:pt x="1244961" y="453776"/>
                    <a:pt x="1216749" y="467200"/>
                    <a:pt x="1207160" y="471478"/>
                  </a:cubicBezTo>
                  <a:cubicBezTo>
                    <a:pt x="1195027" y="476382"/>
                    <a:pt x="1160581" y="490139"/>
                    <a:pt x="1143395" y="497478"/>
                  </a:cubicBezTo>
                  <a:cubicBezTo>
                    <a:pt x="1115072" y="509537"/>
                    <a:pt x="1089108" y="513741"/>
                    <a:pt x="1059752" y="536607"/>
                  </a:cubicBezTo>
                  <a:cubicBezTo>
                    <a:pt x="1013911" y="572564"/>
                    <a:pt x="1000082" y="588607"/>
                    <a:pt x="976257" y="621060"/>
                  </a:cubicBezTo>
                  <a:cubicBezTo>
                    <a:pt x="998938" y="557702"/>
                    <a:pt x="1026635" y="496888"/>
                    <a:pt x="1061817" y="439540"/>
                  </a:cubicBezTo>
                  <a:cubicBezTo>
                    <a:pt x="1097037" y="382081"/>
                    <a:pt x="1138712" y="329897"/>
                    <a:pt x="1188535" y="284240"/>
                  </a:cubicBezTo>
                  <a:cubicBezTo>
                    <a:pt x="1106884" y="325656"/>
                    <a:pt x="1002109" y="413355"/>
                    <a:pt x="946016" y="592368"/>
                  </a:cubicBezTo>
                  <a:cubicBezTo>
                    <a:pt x="927023" y="541955"/>
                    <a:pt x="919426" y="491023"/>
                    <a:pt x="909358" y="440720"/>
                  </a:cubicBezTo>
                  <a:cubicBezTo>
                    <a:pt x="906777" y="425968"/>
                    <a:pt x="906998" y="386212"/>
                    <a:pt x="909542" y="359327"/>
                  </a:cubicBezTo>
                  <a:cubicBezTo>
                    <a:pt x="912935" y="323628"/>
                    <a:pt x="928867" y="291764"/>
                    <a:pt x="949224" y="262666"/>
                  </a:cubicBezTo>
                  <a:cubicBezTo>
                    <a:pt x="981089" y="217083"/>
                    <a:pt x="1027962" y="191931"/>
                    <a:pt x="1078118" y="172459"/>
                  </a:cubicBezTo>
                  <a:cubicBezTo>
                    <a:pt x="1140555" y="148229"/>
                    <a:pt x="1207418" y="140042"/>
                    <a:pt x="1271293" y="120975"/>
                  </a:cubicBezTo>
                  <a:cubicBezTo>
                    <a:pt x="1310422" y="109321"/>
                    <a:pt x="1349219" y="96377"/>
                    <a:pt x="1383259" y="72663"/>
                  </a:cubicBezTo>
                  <a:cubicBezTo>
                    <a:pt x="1402216" y="59460"/>
                    <a:pt x="1417446" y="42864"/>
                    <a:pt x="1428658" y="18855"/>
                  </a:cubicBezTo>
                  <a:close/>
                  <a:moveTo>
                    <a:pt x="166" y="0"/>
                  </a:moveTo>
                  <a:cubicBezTo>
                    <a:pt x="62497" y="64142"/>
                    <a:pt x="142096" y="60378"/>
                    <a:pt x="220147" y="58766"/>
                  </a:cubicBezTo>
                  <a:cubicBezTo>
                    <a:pt x="308097" y="56939"/>
                    <a:pt x="394913" y="39400"/>
                    <a:pt x="482896" y="36780"/>
                  </a:cubicBezTo>
                  <a:cubicBezTo>
                    <a:pt x="553532" y="34659"/>
                    <a:pt x="622469" y="41900"/>
                    <a:pt x="686477" y="74704"/>
                  </a:cubicBezTo>
                  <a:cubicBezTo>
                    <a:pt x="764094" y="114472"/>
                    <a:pt x="815497" y="187757"/>
                    <a:pt x="842644" y="269105"/>
                  </a:cubicBezTo>
                  <a:cubicBezTo>
                    <a:pt x="856291" y="310045"/>
                    <a:pt x="864280" y="352791"/>
                    <a:pt x="867874" y="395721"/>
                  </a:cubicBezTo>
                  <a:cubicBezTo>
                    <a:pt x="869594" y="416196"/>
                    <a:pt x="870257" y="436771"/>
                    <a:pt x="870345" y="457275"/>
                  </a:cubicBezTo>
                  <a:cubicBezTo>
                    <a:pt x="870398" y="471259"/>
                    <a:pt x="864581" y="501947"/>
                    <a:pt x="874900" y="513438"/>
                  </a:cubicBezTo>
                  <a:cubicBezTo>
                    <a:pt x="858392" y="495061"/>
                    <a:pt x="844578" y="478664"/>
                    <a:pt x="829617" y="463337"/>
                  </a:cubicBezTo>
                  <a:cubicBezTo>
                    <a:pt x="811603" y="444906"/>
                    <a:pt x="737027" y="377660"/>
                    <a:pt x="730391" y="372495"/>
                  </a:cubicBezTo>
                  <a:cubicBezTo>
                    <a:pt x="642561" y="304497"/>
                    <a:pt x="544660" y="256917"/>
                    <a:pt x="437207" y="228906"/>
                  </a:cubicBezTo>
                  <a:cubicBezTo>
                    <a:pt x="433844" y="228022"/>
                    <a:pt x="429930" y="223694"/>
                    <a:pt x="426415" y="228692"/>
                  </a:cubicBezTo>
                  <a:cubicBezTo>
                    <a:pt x="426368" y="228670"/>
                    <a:pt x="426321" y="228647"/>
                    <a:pt x="426274" y="228624"/>
                  </a:cubicBezTo>
                  <a:cubicBezTo>
                    <a:pt x="426207" y="228766"/>
                    <a:pt x="426221" y="228917"/>
                    <a:pt x="426118" y="229070"/>
                  </a:cubicBezTo>
                  <a:cubicBezTo>
                    <a:pt x="426118" y="229070"/>
                    <a:pt x="426415" y="228692"/>
                    <a:pt x="426415" y="228692"/>
                  </a:cubicBezTo>
                  <a:cubicBezTo>
                    <a:pt x="463773" y="245411"/>
                    <a:pt x="500579" y="263226"/>
                    <a:pt x="535955" y="283971"/>
                  </a:cubicBezTo>
                  <a:cubicBezTo>
                    <a:pt x="760097" y="415154"/>
                    <a:pt x="943465" y="626538"/>
                    <a:pt x="1045428" y="865128"/>
                  </a:cubicBezTo>
                  <a:cubicBezTo>
                    <a:pt x="1062329" y="904646"/>
                    <a:pt x="1076392" y="945323"/>
                    <a:pt x="1087578" y="986821"/>
                  </a:cubicBezTo>
                  <a:cubicBezTo>
                    <a:pt x="1089031" y="992204"/>
                    <a:pt x="1092038" y="1001509"/>
                    <a:pt x="1095351" y="1012624"/>
                  </a:cubicBezTo>
                  <a:lnTo>
                    <a:pt x="1096035" y="1015239"/>
                  </a:lnTo>
                  <a:lnTo>
                    <a:pt x="1035073" y="1047847"/>
                  </a:lnTo>
                  <a:lnTo>
                    <a:pt x="1026734" y="1051276"/>
                  </a:lnTo>
                  <a:lnTo>
                    <a:pt x="1005318" y="946425"/>
                  </a:lnTo>
                  <a:cubicBezTo>
                    <a:pt x="984277" y="867300"/>
                    <a:pt x="957712" y="790362"/>
                    <a:pt x="916036" y="719587"/>
                  </a:cubicBezTo>
                  <a:cubicBezTo>
                    <a:pt x="859655" y="623810"/>
                    <a:pt x="781068" y="554070"/>
                    <a:pt x="673859" y="519442"/>
                  </a:cubicBezTo>
                  <a:cubicBezTo>
                    <a:pt x="610094" y="498834"/>
                    <a:pt x="544145" y="487877"/>
                    <a:pt x="478293" y="477081"/>
                  </a:cubicBezTo>
                  <a:cubicBezTo>
                    <a:pt x="254112" y="440297"/>
                    <a:pt x="64247" y="286790"/>
                    <a:pt x="9507" y="61513"/>
                  </a:cubicBezTo>
                  <a:cubicBezTo>
                    <a:pt x="5072" y="43210"/>
                    <a:pt x="1717" y="24643"/>
                    <a:pt x="50" y="5869"/>
                  </a:cubicBezTo>
                  <a:cubicBezTo>
                    <a:pt x="-94" y="4355"/>
                    <a:pt x="113" y="2836"/>
                    <a:pt x="166" y="0"/>
                  </a:cubicBezTo>
                  <a:close/>
                </a:path>
              </a:pathLst>
            </a:custGeom>
            <a:solidFill>
              <a:schemeClr val="accent1"/>
            </a:solidFill>
            <a:ln w="5450" cap="flat">
              <a:noFill/>
              <a:prstDash val="solid"/>
              <a:miter/>
            </a:ln>
          </p:spPr>
          <p:txBody>
            <a:bodyPr wrap="square" rtlCol="0" anchor="ctr">
              <a:noAutofit/>
            </a:bodyPr>
            <a:lstStyle/>
            <a:p>
              <a:endParaRPr lang="en-US"/>
            </a:p>
          </p:txBody>
        </p:sp>
        <p:sp>
          <p:nvSpPr>
            <p:cNvPr id="42" name="Freeform: Shape 41">
              <a:extLst>
                <a:ext uri="{FF2B5EF4-FFF2-40B4-BE49-F238E27FC236}">
                  <a16:creationId xmlns:a16="http://schemas.microsoft.com/office/drawing/2014/main" id="{33D10E41-02E2-49C3-9785-EB84F9AB8555}"/>
                </a:ext>
              </a:extLst>
            </p:cNvPr>
            <p:cNvSpPr/>
            <p:nvPr/>
          </p:nvSpPr>
          <p:spPr>
            <a:xfrm>
              <a:off x="6147528" y="3109554"/>
              <a:ext cx="1117182" cy="864722"/>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04076 w 1180071"/>
                <a:gd name="connsiteY25" fmla="*/ 50816 h 913398"/>
                <a:gd name="connsiteX26" fmla="*/ 944140 w 1180071"/>
                <a:gd name="connsiteY26" fmla="*/ 90880 h 913398"/>
                <a:gd name="connsiteX27" fmla="*/ 943551 w 1180071"/>
                <a:gd name="connsiteY27" fmla="*/ 199878 h 913398"/>
                <a:gd name="connsiteX28" fmla="*/ 976545 w 1180071"/>
                <a:gd name="connsiteY28" fmla="*/ 262330 h 913398"/>
                <a:gd name="connsiteX29" fmla="*/ 1144460 w 1180071"/>
                <a:gd name="connsiteY29" fmla="*/ 381933 h 913398"/>
                <a:gd name="connsiteX30" fmla="*/ 1179810 w 1180071"/>
                <a:gd name="connsiteY30" fmla="*/ 429656 h 913398"/>
                <a:gd name="connsiteX31" fmla="*/ 1155065 w 1180071"/>
                <a:gd name="connsiteY31" fmla="*/ 482682 h 913398"/>
                <a:gd name="connsiteX32" fmla="*/ 1079651 w 1180071"/>
                <a:gd name="connsiteY32" fmla="*/ 482682 h 913398"/>
                <a:gd name="connsiteX33" fmla="*/ 978902 w 1180071"/>
                <a:gd name="connsiteY33" fmla="*/ 411392 h 913398"/>
                <a:gd name="connsiteX34" fmla="*/ 949443 w 1180071"/>
                <a:gd name="connsiteY34" fmla="*/ 395484 h 913398"/>
                <a:gd name="connsiteX35" fmla="*/ 944140 w 1180071"/>
                <a:gd name="connsiteY35" fmla="*/ 427888 h 913398"/>
                <a:gd name="connsiteX36" fmla="*/ 944140 w 1180071"/>
                <a:gd name="connsiteY36"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4140 w 1180071"/>
                <a:gd name="connsiteY25" fmla="*/ 90880 h 913398"/>
                <a:gd name="connsiteX26" fmla="*/ 943551 w 1180071"/>
                <a:gd name="connsiteY26" fmla="*/ 199878 h 913398"/>
                <a:gd name="connsiteX27" fmla="*/ 976545 w 1180071"/>
                <a:gd name="connsiteY27" fmla="*/ 262330 h 913398"/>
                <a:gd name="connsiteX28" fmla="*/ 1144460 w 1180071"/>
                <a:gd name="connsiteY28" fmla="*/ 381933 h 913398"/>
                <a:gd name="connsiteX29" fmla="*/ 1179810 w 1180071"/>
                <a:gd name="connsiteY29" fmla="*/ 429656 h 913398"/>
                <a:gd name="connsiteX30" fmla="*/ 1155065 w 1180071"/>
                <a:gd name="connsiteY30" fmla="*/ 482682 h 913398"/>
                <a:gd name="connsiteX31" fmla="*/ 1079651 w 1180071"/>
                <a:gd name="connsiteY31" fmla="*/ 482682 h 913398"/>
                <a:gd name="connsiteX32" fmla="*/ 978902 w 1180071"/>
                <a:gd name="connsiteY32" fmla="*/ 411392 h 913398"/>
                <a:gd name="connsiteX33" fmla="*/ 949443 w 1180071"/>
                <a:gd name="connsiteY33" fmla="*/ 395484 h 913398"/>
                <a:gd name="connsiteX34" fmla="*/ 944140 w 1180071"/>
                <a:gd name="connsiteY34" fmla="*/ 427888 h 913398"/>
                <a:gd name="connsiteX35" fmla="*/ 944140 w 1180071"/>
                <a:gd name="connsiteY35"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43551 w 1180071"/>
                <a:gd name="connsiteY25" fmla="*/ 199878 h 913398"/>
                <a:gd name="connsiteX26" fmla="*/ 976545 w 1180071"/>
                <a:gd name="connsiteY26" fmla="*/ 262330 h 913398"/>
                <a:gd name="connsiteX27" fmla="*/ 1144460 w 1180071"/>
                <a:gd name="connsiteY27" fmla="*/ 381933 h 913398"/>
                <a:gd name="connsiteX28" fmla="*/ 1179810 w 1180071"/>
                <a:gd name="connsiteY28" fmla="*/ 429656 h 913398"/>
                <a:gd name="connsiteX29" fmla="*/ 1155065 w 1180071"/>
                <a:gd name="connsiteY29" fmla="*/ 482682 h 913398"/>
                <a:gd name="connsiteX30" fmla="*/ 1079651 w 1180071"/>
                <a:gd name="connsiteY30" fmla="*/ 482682 h 913398"/>
                <a:gd name="connsiteX31" fmla="*/ 978902 w 1180071"/>
                <a:gd name="connsiteY31" fmla="*/ 411392 h 913398"/>
                <a:gd name="connsiteX32" fmla="*/ 949443 w 1180071"/>
                <a:gd name="connsiteY32" fmla="*/ 395484 h 913398"/>
                <a:gd name="connsiteX33" fmla="*/ 944140 w 1180071"/>
                <a:gd name="connsiteY33" fmla="*/ 427888 h 913398"/>
                <a:gd name="connsiteX34" fmla="*/ 944140 w 1180071"/>
                <a:gd name="connsiteY34"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798025 w 1180071"/>
                <a:gd name="connsiteY24" fmla="*/ 102075 h 913398"/>
                <a:gd name="connsiteX25" fmla="*/ 976545 w 1180071"/>
                <a:gd name="connsiteY25" fmla="*/ 262330 h 913398"/>
                <a:gd name="connsiteX26" fmla="*/ 1144460 w 1180071"/>
                <a:gd name="connsiteY26" fmla="*/ 381933 h 913398"/>
                <a:gd name="connsiteX27" fmla="*/ 1179810 w 1180071"/>
                <a:gd name="connsiteY27" fmla="*/ 429656 h 913398"/>
                <a:gd name="connsiteX28" fmla="*/ 1155065 w 1180071"/>
                <a:gd name="connsiteY28" fmla="*/ 482682 h 913398"/>
                <a:gd name="connsiteX29" fmla="*/ 1079651 w 1180071"/>
                <a:gd name="connsiteY29" fmla="*/ 482682 h 913398"/>
                <a:gd name="connsiteX30" fmla="*/ 978902 w 1180071"/>
                <a:gd name="connsiteY30" fmla="*/ 411392 h 913398"/>
                <a:gd name="connsiteX31" fmla="*/ 949443 w 1180071"/>
                <a:gd name="connsiteY31" fmla="*/ 395484 h 913398"/>
                <a:gd name="connsiteX32" fmla="*/ 944140 w 1180071"/>
                <a:gd name="connsiteY32" fmla="*/ 427888 h 913398"/>
                <a:gd name="connsiteX33" fmla="*/ 944140 w 1180071"/>
                <a:gd name="connsiteY33"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770923 w 1180071"/>
                <a:gd name="connsiteY23" fmla="*/ 113858 h 913398"/>
                <a:gd name="connsiteX24" fmla="*/ 976545 w 1180071"/>
                <a:gd name="connsiteY24" fmla="*/ 262330 h 913398"/>
                <a:gd name="connsiteX25" fmla="*/ 1144460 w 1180071"/>
                <a:gd name="connsiteY25" fmla="*/ 381933 h 913398"/>
                <a:gd name="connsiteX26" fmla="*/ 1179810 w 1180071"/>
                <a:gd name="connsiteY26" fmla="*/ 429656 h 913398"/>
                <a:gd name="connsiteX27" fmla="*/ 1155065 w 1180071"/>
                <a:gd name="connsiteY27" fmla="*/ 482682 h 913398"/>
                <a:gd name="connsiteX28" fmla="*/ 1079651 w 1180071"/>
                <a:gd name="connsiteY28" fmla="*/ 482682 h 913398"/>
                <a:gd name="connsiteX29" fmla="*/ 978902 w 1180071"/>
                <a:gd name="connsiteY29" fmla="*/ 411392 h 913398"/>
                <a:gd name="connsiteX30" fmla="*/ 949443 w 1180071"/>
                <a:gd name="connsiteY30" fmla="*/ 395484 h 913398"/>
                <a:gd name="connsiteX31" fmla="*/ 944140 w 1180071"/>
                <a:gd name="connsiteY31" fmla="*/ 427888 h 913398"/>
                <a:gd name="connsiteX32" fmla="*/ 944140 w 1180071"/>
                <a:gd name="connsiteY32" fmla="*/ 641170 h 913398"/>
                <a:gd name="connsiteX0" fmla="*/ 944140 w 1180071"/>
                <a:gd name="connsiteY0" fmla="*/ 641170 h 913398"/>
                <a:gd name="connsiteX1" fmla="*/ 944140 w 1180071"/>
                <a:gd name="connsiteY1" fmla="*/ 856219 h 913398"/>
                <a:gd name="connsiteX2" fmla="*/ 889936 w 1180071"/>
                <a:gd name="connsiteY2" fmla="*/ 912780 h 913398"/>
                <a:gd name="connsiteX3" fmla="*/ 724967 w 1180071"/>
                <a:gd name="connsiteY3" fmla="*/ 913369 h 913398"/>
                <a:gd name="connsiteX4" fmla="*/ 696097 w 1180071"/>
                <a:gd name="connsiteY4" fmla="*/ 883910 h 913398"/>
                <a:gd name="connsiteX5" fmla="*/ 696687 w 1180071"/>
                <a:gd name="connsiteY5" fmla="*/ 736616 h 913398"/>
                <a:gd name="connsiteX6" fmla="*/ 661336 w 1180071"/>
                <a:gd name="connsiteY6" fmla="*/ 699498 h 913398"/>
                <a:gd name="connsiteX7" fmla="*/ 519934 w 1180071"/>
                <a:gd name="connsiteY7" fmla="*/ 699498 h 913398"/>
                <a:gd name="connsiteX8" fmla="*/ 484584 w 1180071"/>
                <a:gd name="connsiteY8" fmla="*/ 736616 h 913398"/>
                <a:gd name="connsiteX9" fmla="*/ 485173 w 1180071"/>
                <a:gd name="connsiteY9" fmla="*/ 883910 h 913398"/>
                <a:gd name="connsiteX10" fmla="*/ 455714 w 1180071"/>
                <a:gd name="connsiteY10" fmla="*/ 912780 h 913398"/>
                <a:gd name="connsiteX11" fmla="*/ 293691 w 1180071"/>
                <a:gd name="connsiteY11" fmla="*/ 912191 h 913398"/>
                <a:gd name="connsiteX12" fmla="*/ 237130 w 1180071"/>
                <a:gd name="connsiteY12" fmla="*/ 855040 h 913398"/>
                <a:gd name="connsiteX13" fmla="*/ 236541 w 1180071"/>
                <a:gd name="connsiteY13" fmla="*/ 421997 h 913398"/>
                <a:gd name="connsiteX14" fmla="*/ 230649 w 1180071"/>
                <a:gd name="connsiteY14" fmla="*/ 395484 h 913398"/>
                <a:gd name="connsiteX15" fmla="*/ 208260 w 1180071"/>
                <a:gd name="connsiteY15" fmla="*/ 407267 h 913398"/>
                <a:gd name="connsiteX16" fmla="*/ 110457 w 1180071"/>
                <a:gd name="connsiteY16" fmla="*/ 477968 h 913398"/>
                <a:gd name="connsiteX17" fmla="*/ 58021 w 1180071"/>
                <a:gd name="connsiteY17" fmla="*/ 493876 h 913398"/>
                <a:gd name="connsiteX18" fmla="*/ 2638 w 1180071"/>
                <a:gd name="connsiteY18" fmla="*/ 452634 h 913398"/>
                <a:gd name="connsiteX19" fmla="*/ 25616 w 1180071"/>
                <a:gd name="connsiteY19" fmla="*/ 390770 h 913398"/>
                <a:gd name="connsiteX20" fmla="*/ 211795 w 1180071"/>
                <a:gd name="connsiteY20" fmla="*/ 256439 h 913398"/>
                <a:gd name="connsiteX21" fmla="*/ 532307 w 1180071"/>
                <a:gd name="connsiteY21" fmla="*/ 26071 h 913398"/>
                <a:gd name="connsiteX22" fmla="*/ 648963 w 1180071"/>
                <a:gd name="connsiteY22" fmla="*/ 26071 h 913398"/>
                <a:gd name="connsiteX23" fmla="*/ 976545 w 1180071"/>
                <a:gd name="connsiteY23" fmla="*/ 262330 h 913398"/>
                <a:gd name="connsiteX24" fmla="*/ 1144460 w 1180071"/>
                <a:gd name="connsiteY24" fmla="*/ 381933 h 913398"/>
                <a:gd name="connsiteX25" fmla="*/ 1179810 w 1180071"/>
                <a:gd name="connsiteY25" fmla="*/ 429656 h 913398"/>
                <a:gd name="connsiteX26" fmla="*/ 1155065 w 1180071"/>
                <a:gd name="connsiteY26" fmla="*/ 482682 h 913398"/>
                <a:gd name="connsiteX27" fmla="*/ 1079651 w 1180071"/>
                <a:gd name="connsiteY27" fmla="*/ 482682 h 913398"/>
                <a:gd name="connsiteX28" fmla="*/ 978902 w 1180071"/>
                <a:gd name="connsiteY28" fmla="*/ 411392 h 913398"/>
                <a:gd name="connsiteX29" fmla="*/ 949443 w 1180071"/>
                <a:gd name="connsiteY29" fmla="*/ 395484 h 913398"/>
                <a:gd name="connsiteX30" fmla="*/ 944140 w 1180071"/>
                <a:gd name="connsiteY30" fmla="*/ 427888 h 913398"/>
                <a:gd name="connsiteX31" fmla="*/ 944140 w 1180071"/>
                <a:gd name="connsiteY31" fmla="*/ 641170 h 91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80071" h="913398">
                  <a:moveTo>
                    <a:pt x="944140" y="641170"/>
                  </a:moveTo>
                  <a:lnTo>
                    <a:pt x="944140" y="856219"/>
                  </a:lnTo>
                  <a:cubicBezTo>
                    <a:pt x="944140" y="896872"/>
                    <a:pt x="930000" y="912191"/>
                    <a:pt x="889936" y="912780"/>
                  </a:cubicBezTo>
                  <a:lnTo>
                    <a:pt x="724967" y="913369"/>
                  </a:ln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lnTo>
                    <a:pt x="211795" y="256439"/>
                  </a:lnTo>
                  <a:lnTo>
                    <a:pt x="532307" y="26071"/>
                  </a:lnTo>
                  <a:cubicBezTo>
                    <a:pt x="581208" y="-8690"/>
                    <a:pt x="599473" y="-8690"/>
                    <a:pt x="648963" y="26071"/>
                  </a:cubicBezTo>
                  <a:lnTo>
                    <a:pt x="976545" y="262330"/>
                  </a:lnTo>
                  <a:lnTo>
                    <a:pt x="1144460" y="381933"/>
                  </a:ln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solidFill>
              <a:schemeClr val="accent1"/>
            </a:solidFill>
            <a:ln w="5876"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8A6D097D-FAEF-42B2-8EAD-F78D9F1EE27E}"/>
              </a:ext>
            </a:extLst>
          </p:cNvPr>
          <p:cNvSpPr/>
          <p:nvPr/>
        </p:nvSpPr>
        <p:spPr>
          <a:xfrm>
            <a:off x="4861955" y="3976535"/>
            <a:ext cx="602069" cy="499256"/>
          </a:xfrm>
          <a:custGeom>
            <a:avLst/>
            <a:gdLst>
              <a:gd name="connsiteX0" fmla="*/ 652747 w 958519"/>
              <a:gd name="connsiteY0" fmla="*/ 294854 h 794837"/>
              <a:gd name="connsiteX1" fmla="*/ 846112 w 958519"/>
              <a:gd name="connsiteY1" fmla="*/ 294854 h 794837"/>
              <a:gd name="connsiteX2" fmla="*/ 866369 w 958519"/>
              <a:gd name="connsiteY2" fmla="*/ 313270 h 794837"/>
              <a:gd name="connsiteX3" fmla="*/ 892151 w 958519"/>
              <a:gd name="connsiteY3" fmla="*/ 514000 h 794837"/>
              <a:gd name="connsiteX4" fmla="*/ 864527 w 958519"/>
              <a:gd name="connsiteY4" fmla="*/ 544846 h 794837"/>
              <a:gd name="connsiteX5" fmla="*/ 764623 w 958519"/>
              <a:gd name="connsiteY5" fmla="*/ 545307 h 794837"/>
              <a:gd name="connsiteX6" fmla="*/ 664256 w 958519"/>
              <a:gd name="connsiteY6" fmla="*/ 545307 h 794837"/>
              <a:gd name="connsiteX7" fmla="*/ 644920 w 958519"/>
              <a:gd name="connsiteY7" fmla="*/ 526431 h 794837"/>
              <a:gd name="connsiteX8" fmla="*/ 641880 w 958519"/>
              <a:gd name="connsiteY8" fmla="*/ 465357 h 794837"/>
              <a:gd name="connsiteX9" fmla="*/ 629441 w 958519"/>
              <a:gd name="connsiteY9" fmla="*/ 467387 h 794837"/>
              <a:gd name="connsiteX10" fmla="*/ 616525 w 958519"/>
              <a:gd name="connsiteY10" fmla="*/ 466971 h 794837"/>
              <a:gd name="connsiteX11" fmla="*/ 619140 w 958519"/>
              <a:gd name="connsiteY11" fmla="*/ 519985 h 794837"/>
              <a:gd name="connsiteX12" fmla="*/ 594278 w 958519"/>
              <a:gd name="connsiteY12" fmla="*/ 545767 h 794837"/>
              <a:gd name="connsiteX13" fmla="*/ 481942 w 958519"/>
              <a:gd name="connsiteY13" fmla="*/ 545306 h 794837"/>
              <a:gd name="connsiteX14" fmla="*/ 369607 w 958519"/>
              <a:gd name="connsiteY14" fmla="*/ 545306 h 794837"/>
              <a:gd name="connsiteX15" fmla="*/ 345666 w 958519"/>
              <a:gd name="connsiteY15" fmla="*/ 521826 h 794837"/>
              <a:gd name="connsiteX16" fmla="*/ 355795 w 958519"/>
              <a:gd name="connsiteY16" fmla="*/ 313269 h 794837"/>
              <a:gd name="connsiteX17" fmla="*/ 374211 w 958519"/>
              <a:gd name="connsiteY17" fmla="*/ 295775 h 794837"/>
              <a:gd name="connsiteX18" fmla="*/ 590135 w 958519"/>
              <a:gd name="connsiteY18" fmla="*/ 295775 h 794837"/>
              <a:gd name="connsiteX19" fmla="*/ 609011 w 958519"/>
              <a:gd name="connsiteY19" fmla="*/ 314651 h 794837"/>
              <a:gd name="connsiteX20" fmla="*/ 616342 w 958519"/>
              <a:gd name="connsiteY20" fmla="*/ 463262 h 794837"/>
              <a:gd name="connsiteX21" fmla="*/ 641779 w 958519"/>
              <a:gd name="connsiteY21" fmla="*/ 463326 h 794837"/>
              <a:gd name="connsiteX22" fmla="*/ 634331 w 958519"/>
              <a:gd name="connsiteY22" fmla="*/ 313730 h 794837"/>
              <a:gd name="connsiteX23" fmla="*/ 652747 w 958519"/>
              <a:gd name="connsiteY23" fmla="*/ 294854 h 794837"/>
              <a:gd name="connsiteX24" fmla="*/ 115471 w 958519"/>
              <a:gd name="connsiteY24" fmla="*/ 294854 h 794837"/>
              <a:gd name="connsiteX25" fmla="*/ 310677 w 958519"/>
              <a:gd name="connsiteY25" fmla="*/ 294854 h 794837"/>
              <a:gd name="connsiteX26" fmla="*/ 330474 w 958519"/>
              <a:gd name="connsiteY26" fmla="*/ 316032 h 794837"/>
              <a:gd name="connsiteX27" fmla="*/ 320346 w 958519"/>
              <a:gd name="connsiteY27" fmla="*/ 519985 h 794837"/>
              <a:gd name="connsiteX28" fmla="*/ 295024 w 958519"/>
              <a:gd name="connsiteY28" fmla="*/ 545307 h 794837"/>
              <a:gd name="connsiteX29" fmla="*/ 196499 w 958519"/>
              <a:gd name="connsiteY29" fmla="*/ 545307 h 794837"/>
              <a:gd name="connsiteX30" fmla="*/ 96134 w 958519"/>
              <a:gd name="connsiteY30" fmla="*/ 545307 h 794837"/>
              <a:gd name="connsiteX31" fmla="*/ 68050 w 958519"/>
              <a:gd name="connsiteY31" fmla="*/ 514460 h 794837"/>
              <a:gd name="connsiteX32" fmla="*/ 93832 w 958519"/>
              <a:gd name="connsiteY32" fmla="*/ 315572 h 794837"/>
              <a:gd name="connsiteX33" fmla="*/ 115471 w 958519"/>
              <a:gd name="connsiteY33" fmla="*/ 294854 h 794837"/>
              <a:gd name="connsiteX34" fmla="*/ 644460 w 958519"/>
              <a:gd name="connsiteY34" fmla="*/ 61896 h 794837"/>
              <a:gd name="connsiteX35" fmla="*/ 804215 w 958519"/>
              <a:gd name="connsiteY35" fmla="*/ 62357 h 794837"/>
              <a:gd name="connsiteX36" fmla="*/ 836443 w 958519"/>
              <a:gd name="connsiteY36" fmla="*/ 90901 h 794837"/>
              <a:gd name="connsiteX37" fmla="*/ 857621 w 958519"/>
              <a:gd name="connsiteY37" fmla="*/ 251118 h 794837"/>
              <a:gd name="connsiteX38" fmla="*/ 841968 w 958519"/>
              <a:gd name="connsiteY38" fmla="*/ 268153 h 794837"/>
              <a:gd name="connsiteX39" fmla="*/ 745746 w 958519"/>
              <a:gd name="connsiteY39" fmla="*/ 268153 h 794837"/>
              <a:gd name="connsiteX40" fmla="*/ 650905 w 958519"/>
              <a:gd name="connsiteY40" fmla="*/ 268153 h 794837"/>
              <a:gd name="connsiteX41" fmla="*/ 631109 w 958519"/>
              <a:gd name="connsiteY41" fmla="*/ 249737 h 794837"/>
              <a:gd name="connsiteX42" fmla="*/ 623282 w 958519"/>
              <a:gd name="connsiteY42" fmla="*/ 83074 h 794837"/>
              <a:gd name="connsiteX43" fmla="*/ 644460 w 958519"/>
              <a:gd name="connsiteY43" fmla="*/ 61896 h 794837"/>
              <a:gd name="connsiteX44" fmla="*/ 390324 w 958519"/>
              <a:gd name="connsiteY44" fmla="*/ 61896 h 794837"/>
              <a:gd name="connsiteX45" fmla="*/ 574941 w 958519"/>
              <a:gd name="connsiteY45" fmla="*/ 61896 h 794837"/>
              <a:gd name="connsiteX46" fmla="*/ 597500 w 958519"/>
              <a:gd name="connsiteY46" fmla="*/ 83074 h 794837"/>
              <a:gd name="connsiteX47" fmla="*/ 605327 w 958519"/>
              <a:gd name="connsiteY47" fmla="*/ 247895 h 794837"/>
              <a:gd name="connsiteX48" fmla="*/ 584609 w 958519"/>
              <a:gd name="connsiteY48" fmla="*/ 268152 h 794837"/>
              <a:gd name="connsiteX49" fmla="*/ 483323 w 958519"/>
              <a:gd name="connsiteY49" fmla="*/ 268152 h 794837"/>
              <a:gd name="connsiteX50" fmla="*/ 377894 w 958519"/>
              <a:gd name="connsiteY50" fmla="*/ 268152 h 794837"/>
              <a:gd name="connsiteX51" fmla="*/ 359478 w 958519"/>
              <a:gd name="connsiteY51" fmla="*/ 249276 h 794837"/>
              <a:gd name="connsiteX52" fmla="*/ 367305 w 958519"/>
              <a:gd name="connsiteY52" fmla="*/ 82614 h 794837"/>
              <a:gd name="connsiteX53" fmla="*/ 390324 w 958519"/>
              <a:gd name="connsiteY53" fmla="*/ 61896 h 794837"/>
              <a:gd name="connsiteX54" fmla="*/ 152302 w 958519"/>
              <a:gd name="connsiteY54" fmla="*/ 61896 h 794837"/>
              <a:gd name="connsiteX55" fmla="*/ 324488 w 958519"/>
              <a:gd name="connsiteY55" fmla="*/ 61896 h 794837"/>
              <a:gd name="connsiteX56" fmla="*/ 341522 w 958519"/>
              <a:gd name="connsiteY56" fmla="*/ 80312 h 794837"/>
              <a:gd name="connsiteX57" fmla="*/ 333696 w 958519"/>
              <a:gd name="connsiteY57" fmla="*/ 250197 h 794837"/>
              <a:gd name="connsiteX58" fmla="*/ 314820 w 958519"/>
              <a:gd name="connsiteY58" fmla="*/ 267692 h 794837"/>
              <a:gd name="connsiteX59" fmla="*/ 216757 w 958519"/>
              <a:gd name="connsiteY59" fmla="*/ 268152 h 794837"/>
              <a:gd name="connsiteX60" fmla="*/ 121916 w 958519"/>
              <a:gd name="connsiteY60" fmla="*/ 268152 h 794837"/>
              <a:gd name="connsiteX61" fmla="*/ 102580 w 958519"/>
              <a:gd name="connsiteY61" fmla="*/ 247435 h 794837"/>
              <a:gd name="connsiteX62" fmla="*/ 123758 w 958519"/>
              <a:gd name="connsiteY62" fmla="*/ 87217 h 794837"/>
              <a:gd name="connsiteX63" fmla="*/ 152302 w 958519"/>
              <a:gd name="connsiteY63" fmla="*/ 61896 h 794837"/>
              <a:gd name="connsiteX64" fmla="*/ 136187 w 958519"/>
              <a:gd name="connsiteY64" fmla="*/ 41639 h 794837"/>
              <a:gd name="connsiteX65" fmla="*/ 101198 w 958519"/>
              <a:gd name="connsiteY65" fmla="*/ 71564 h 794837"/>
              <a:gd name="connsiteX66" fmla="*/ 86465 w 958519"/>
              <a:gd name="connsiteY66" fmla="*/ 182979 h 794837"/>
              <a:gd name="connsiteX67" fmla="*/ 43188 w 958519"/>
              <a:gd name="connsiteY67" fmla="*/ 523209 h 794837"/>
              <a:gd name="connsiteX68" fmla="*/ 80020 w 958519"/>
              <a:gd name="connsiteY68" fmla="*/ 563723 h 794837"/>
              <a:gd name="connsiteX69" fmla="*/ 479180 w 958519"/>
              <a:gd name="connsiteY69" fmla="*/ 563723 h 794837"/>
              <a:gd name="connsiteX70" fmla="*/ 887546 w 958519"/>
              <a:gd name="connsiteY70" fmla="*/ 563263 h 794837"/>
              <a:gd name="connsiteX71" fmla="*/ 917932 w 958519"/>
              <a:gd name="connsiteY71" fmla="*/ 530115 h 794837"/>
              <a:gd name="connsiteX72" fmla="*/ 859462 w 958519"/>
              <a:gd name="connsiteY72" fmla="*/ 73406 h 794837"/>
              <a:gd name="connsiteX73" fmla="*/ 824012 w 958519"/>
              <a:gd name="connsiteY73" fmla="*/ 41639 h 794837"/>
              <a:gd name="connsiteX74" fmla="*/ 136187 w 958519"/>
              <a:gd name="connsiteY74" fmla="*/ 41639 h 794837"/>
              <a:gd name="connsiteX75" fmla="*/ 130202 w 958519"/>
              <a:gd name="connsiteY75" fmla="*/ 204 h 794837"/>
              <a:gd name="connsiteX76" fmla="*/ 342903 w 958519"/>
              <a:gd name="connsiteY76" fmla="*/ 204 h 794837"/>
              <a:gd name="connsiteX77" fmla="*/ 819408 w 958519"/>
              <a:gd name="connsiteY77" fmla="*/ 204 h 794837"/>
              <a:gd name="connsiteX78" fmla="*/ 899976 w 958519"/>
              <a:gd name="connsiteY78" fmla="*/ 71564 h 794837"/>
              <a:gd name="connsiteX79" fmla="*/ 957986 w 958519"/>
              <a:gd name="connsiteY79" fmla="*/ 528272 h 794837"/>
              <a:gd name="connsiteX80" fmla="*/ 904120 w 958519"/>
              <a:gd name="connsiteY80" fmla="*/ 636003 h 794837"/>
              <a:gd name="connsiteX81" fmla="*/ 870051 w 958519"/>
              <a:gd name="connsiteY81" fmla="*/ 643369 h 794837"/>
              <a:gd name="connsiteX82" fmla="*/ 707533 w 958519"/>
              <a:gd name="connsiteY82" fmla="*/ 643369 h 794837"/>
              <a:gd name="connsiteX83" fmla="*/ 536728 w 958519"/>
              <a:gd name="connsiteY83" fmla="*/ 642909 h 794837"/>
              <a:gd name="connsiteX84" fmla="*/ 521995 w 958519"/>
              <a:gd name="connsiteY84" fmla="*/ 661325 h 794837"/>
              <a:gd name="connsiteX85" fmla="*/ 547317 w 958519"/>
              <a:gd name="connsiteY85" fmla="*/ 770898 h 794837"/>
              <a:gd name="connsiteX86" fmla="*/ 531203 w 958519"/>
              <a:gd name="connsiteY86" fmla="*/ 792996 h 794837"/>
              <a:gd name="connsiteX87" fmla="*/ 423932 w 958519"/>
              <a:gd name="connsiteY87" fmla="*/ 792536 h 794837"/>
              <a:gd name="connsiteX88" fmla="*/ 411962 w 958519"/>
              <a:gd name="connsiteY88" fmla="*/ 775502 h 794837"/>
              <a:gd name="connsiteX89" fmla="*/ 436823 w 958519"/>
              <a:gd name="connsiteY89" fmla="*/ 664087 h 794837"/>
              <a:gd name="connsiteX90" fmla="*/ 419789 w 958519"/>
              <a:gd name="connsiteY90" fmla="*/ 643369 h 794837"/>
              <a:gd name="connsiteX91" fmla="*/ 103039 w 958519"/>
              <a:gd name="connsiteY91" fmla="*/ 643369 h 794837"/>
              <a:gd name="connsiteX92" fmla="*/ 832 w 958519"/>
              <a:gd name="connsiteY92" fmla="*/ 528732 h 794837"/>
              <a:gd name="connsiteX93" fmla="*/ 60683 w 958519"/>
              <a:gd name="connsiteY93" fmla="*/ 59594 h 794837"/>
              <a:gd name="connsiteX94" fmla="*/ 130202 w 958519"/>
              <a:gd name="connsiteY94" fmla="*/ 204 h 79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958519" h="794837">
                <a:moveTo>
                  <a:pt x="652747" y="294854"/>
                </a:moveTo>
                <a:cubicBezTo>
                  <a:pt x="717201" y="295314"/>
                  <a:pt x="781657" y="295314"/>
                  <a:pt x="846112" y="294854"/>
                </a:cubicBezTo>
                <a:cubicBezTo>
                  <a:pt x="859463" y="294854"/>
                  <a:pt x="864527" y="300379"/>
                  <a:pt x="866369" y="313270"/>
                </a:cubicBezTo>
                <a:cubicBezTo>
                  <a:pt x="874656" y="380026"/>
                  <a:pt x="883864" y="446783"/>
                  <a:pt x="892151" y="514000"/>
                </a:cubicBezTo>
                <a:cubicBezTo>
                  <a:pt x="894913" y="534257"/>
                  <a:pt x="885705" y="544846"/>
                  <a:pt x="864527" y="544846"/>
                </a:cubicBezTo>
                <a:cubicBezTo>
                  <a:pt x="831379" y="545767"/>
                  <a:pt x="797771" y="545307"/>
                  <a:pt x="764623" y="545307"/>
                </a:cubicBezTo>
                <a:cubicBezTo>
                  <a:pt x="731014" y="545307"/>
                  <a:pt x="697865" y="544846"/>
                  <a:pt x="664256" y="545307"/>
                </a:cubicBezTo>
                <a:cubicBezTo>
                  <a:pt x="650445" y="545307"/>
                  <a:pt x="645380" y="539782"/>
                  <a:pt x="644920" y="526431"/>
                </a:cubicBezTo>
                <a:lnTo>
                  <a:pt x="641880" y="465357"/>
                </a:lnTo>
                <a:lnTo>
                  <a:pt x="629441" y="467387"/>
                </a:lnTo>
                <a:lnTo>
                  <a:pt x="616525" y="466971"/>
                </a:lnTo>
                <a:lnTo>
                  <a:pt x="619140" y="519985"/>
                </a:lnTo>
                <a:cubicBezTo>
                  <a:pt x="620521" y="544386"/>
                  <a:pt x="618679" y="545767"/>
                  <a:pt x="594278" y="545767"/>
                </a:cubicBezTo>
                <a:cubicBezTo>
                  <a:pt x="556987" y="545306"/>
                  <a:pt x="519235" y="545306"/>
                  <a:pt x="481942" y="545306"/>
                </a:cubicBezTo>
                <a:cubicBezTo>
                  <a:pt x="444650" y="545306"/>
                  <a:pt x="406898" y="545306"/>
                  <a:pt x="369607" y="545306"/>
                </a:cubicBezTo>
                <a:cubicBezTo>
                  <a:pt x="346587" y="545306"/>
                  <a:pt x="344746" y="543925"/>
                  <a:pt x="345666" y="521826"/>
                </a:cubicBezTo>
                <a:cubicBezTo>
                  <a:pt x="348889" y="452307"/>
                  <a:pt x="352572" y="382788"/>
                  <a:pt x="355795" y="313269"/>
                </a:cubicBezTo>
                <a:cubicBezTo>
                  <a:pt x="356255" y="300839"/>
                  <a:pt x="361320" y="295314"/>
                  <a:pt x="374211" y="295775"/>
                </a:cubicBezTo>
                <a:cubicBezTo>
                  <a:pt x="446031" y="296235"/>
                  <a:pt x="518314" y="296235"/>
                  <a:pt x="590135" y="295775"/>
                </a:cubicBezTo>
                <a:cubicBezTo>
                  <a:pt x="603946" y="295775"/>
                  <a:pt x="608550" y="301760"/>
                  <a:pt x="609011" y="314651"/>
                </a:cubicBezTo>
                <a:lnTo>
                  <a:pt x="616342" y="463262"/>
                </a:lnTo>
                <a:lnTo>
                  <a:pt x="641779" y="463326"/>
                </a:lnTo>
                <a:lnTo>
                  <a:pt x="634331" y="313730"/>
                </a:lnTo>
                <a:cubicBezTo>
                  <a:pt x="633410" y="299918"/>
                  <a:pt x="638935" y="294854"/>
                  <a:pt x="652747" y="294854"/>
                </a:cubicBezTo>
                <a:close/>
                <a:moveTo>
                  <a:pt x="115471" y="294854"/>
                </a:moveTo>
                <a:cubicBezTo>
                  <a:pt x="180386" y="295314"/>
                  <a:pt x="245762" y="295314"/>
                  <a:pt x="310677" y="294854"/>
                </a:cubicBezTo>
                <a:cubicBezTo>
                  <a:pt x="326331" y="294854"/>
                  <a:pt x="330934" y="300839"/>
                  <a:pt x="330474" y="316032"/>
                </a:cubicBezTo>
                <a:cubicBezTo>
                  <a:pt x="326791" y="383710"/>
                  <a:pt x="323568" y="451847"/>
                  <a:pt x="320346" y="519985"/>
                </a:cubicBezTo>
                <a:cubicBezTo>
                  <a:pt x="319425" y="543005"/>
                  <a:pt x="317583" y="545307"/>
                  <a:pt x="295024" y="545307"/>
                </a:cubicBezTo>
                <a:cubicBezTo>
                  <a:pt x="261876" y="545767"/>
                  <a:pt x="229187" y="545307"/>
                  <a:pt x="196499" y="545307"/>
                </a:cubicBezTo>
                <a:cubicBezTo>
                  <a:pt x="162891" y="545307"/>
                  <a:pt x="129743" y="545767"/>
                  <a:pt x="96134" y="545307"/>
                </a:cubicBezTo>
                <a:cubicBezTo>
                  <a:pt x="74496" y="545307"/>
                  <a:pt x="65288" y="535638"/>
                  <a:pt x="68050" y="514460"/>
                </a:cubicBezTo>
                <a:cubicBezTo>
                  <a:pt x="76337" y="448164"/>
                  <a:pt x="85545" y="381868"/>
                  <a:pt x="93832" y="315572"/>
                </a:cubicBezTo>
                <a:cubicBezTo>
                  <a:pt x="95674" y="301760"/>
                  <a:pt x="100278" y="294854"/>
                  <a:pt x="115471" y="294854"/>
                </a:cubicBezTo>
                <a:close/>
                <a:moveTo>
                  <a:pt x="644460" y="61896"/>
                </a:moveTo>
                <a:cubicBezTo>
                  <a:pt x="697865" y="62357"/>
                  <a:pt x="750810" y="61896"/>
                  <a:pt x="804215" y="62357"/>
                </a:cubicBezTo>
                <a:cubicBezTo>
                  <a:pt x="826314" y="62357"/>
                  <a:pt x="833681" y="68802"/>
                  <a:pt x="836443" y="90901"/>
                </a:cubicBezTo>
                <a:cubicBezTo>
                  <a:pt x="843809" y="144306"/>
                  <a:pt x="850255" y="197713"/>
                  <a:pt x="857621" y="251118"/>
                </a:cubicBezTo>
                <a:cubicBezTo>
                  <a:pt x="859462" y="264009"/>
                  <a:pt x="853938" y="268153"/>
                  <a:pt x="841968" y="268153"/>
                </a:cubicBezTo>
                <a:cubicBezTo>
                  <a:pt x="810201" y="268153"/>
                  <a:pt x="777973" y="268153"/>
                  <a:pt x="745746" y="268153"/>
                </a:cubicBezTo>
                <a:cubicBezTo>
                  <a:pt x="713979" y="268153"/>
                  <a:pt x="682672" y="267692"/>
                  <a:pt x="650905" y="268153"/>
                </a:cubicBezTo>
                <a:cubicBezTo>
                  <a:pt x="637554" y="268153"/>
                  <a:pt x="631569" y="263088"/>
                  <a:pt x="631109" y="249737"/>
                </a:cubicBezTo>
                <a:cubicBezTo>
                  <a:pt x="628807" y="194030"/>
                  <a:pt x="626505" y="138782"/>
                  <a:pt x="623282" y="83074"/>
                </a:cubicBezTo>
                <a:cubicBezTo>
                  <a:pt x="622361" y="66500"/>
                  <a:pt x="628807" y="61436"/>
                  <a:pt x="644460" y="61896"/>
                </a:cubicBezTo>
                <a:close/>
                <a:moveTo>
                  <a:pt x="390324" y="61896"/>
                </a:moveTo>
                <a:cubicBezTo>
                  <a:pt x="452016" y="62817"/>
                  <a:pt x="513249" y="62817"/>
                  <a:pt x="574941" y="61896"/>
                </a:cubicBezTo>
                <a:cubicBezTo>
                  <a:pt x="591055" y="61896"/>
                  <a:pt x="597040" y="67881"/>
                  <a:pt x="597500" y="83074"/>
                </a:cubicBezTo>
                <a:cubicBezTo>
                  <a:pt x="599802" y="137861"/>
                  <a:pt x="602564" y="193109"/>
                  <a:pt x="605327" y="247895"/>
                </a:cubicBezTo>
                <a:cubicBezTo>
                  <a:pt x="606247" y="263549"/>
                  <a:pt x="599802" y="268152"/>
                  <a:pt x="584609" y="268152"/>
                </a:cubicBezTo>
                <a:cubicBezTo>
                  <a:pt x="551461" y="267692"/>
                  <a:pt x="517392" y="268152"/>
                  <a:pt x="483323" y="268152"/>
                </a:cubicBezTo>
                <a:cubicBezTo>
                  <a:pt x="448333" y="268152"/>
                  <a:pt x="412883" y="267692"/>
                  <a:pt x="377894" y="268152"/>
                </a:cubicBezTo>
                <a:cubicBezTo>
                  <a:pt x="364082" y="268152"/>
                  <a:pt x="358557" y="263088"/>
                  <a:pt x="359478" y="249276"/>
                </a:cubicBezTo>
                <a:cubicBezTo>
                  <a:pt x="362240" y="193569"/>
                  <a:pt x="365003" y="138321"/>
                  <a:pt x="367305" y="82614"/>
                </a:cubicBezTo>
                <a:cubicBezTo>
                  <a:pt x="367765" y="66961"/>
                  <a:pt x="374671" y="61436"/>
                  <a:pt x="390324" y="61896"/>
                </a:cubicBezTo>
                <a:close/>
                <a:moveTo>
                  <a:pt x="152302" y="61896"/>
                </a:moveTo>
                <a:cubicBezTo>
                  <a:pt x="209851" y="61896"/>
                  <a:pt x="266939" y="61896"/>
                  <a:pt x="324488" y="61896"/>
                </a:cubicBezTo>
                <a:cubicBezTo>
                  <a:pt x="337379" y="61896"/>
                  <a:pt x="342443" y="67881"/>
                  <a:pt x="341522" y="80312"/>
                </a:cubicBezTo>
                <a:cubicBezTo>
                  <a:pt x="338760" y="136940"/>
                  <a:pt x="335998" y="193569"/>
                  <a:pt x="333696" y="250197"/>
                </a:cubicBezTo>
                <a:cubicBezTo>
                  <a:pt x="333235" y="262627"/>
                  <a:pt x="327711" y="267692"/>
                  <a:pt x="314820" y="267692"/>
                </a:cubicBezTo>
                <a:cubicBezTo>
                  <a:pt x="282592" y="268152"/>
                  <a:pt x="249905" y="268152"/>
                  <a:pt x="216757" y="268152"/>
                </a:cubicBezTo>
                <a:cubicBezTo>
                  <a:pt x="184990" y="268152"/>
                  <a:pt x="153683" y="267692"/>
                  <a:pt x="121916" y="268152"/>
                </a:cubicBezTo>
                <a:cubicBezTo>
                  <a:pt x="106723" y="268613"/>
                  <a:pt x="100738" y="263088"/>
                  <a:pt x="102580" y="247435"/>
                </a:cubicBezTo>
                <a:cubicBezTo>
                  <a:pt x="109946" y="194029"/>
                  <a:pt x="116852" y="140623"/>
                  <a:pt x="123758" y="87217"/>
                </a:cubicBezTo>
                <a:cubicBezTo>
                  <a:pt x="126060" y="71104"/>
                  <a:pt x="135267" y="61896"/>
                  <a:pt x="152302" y="61896"/>
                </a:cubicBezTo>
                <a:close/>
                <a:moveTo>
                  <a:pt x="136187" y="41639"/>
                </a:moveTo>
                <a:cubicBezTo>
                  <a:pt x="112247" y="41639"/>
                  <a:pt x="104420" y="48084"/>
                  <a:pt x="101198" y="71564"/>
                </a:cubicBezTo>
                <a:cubicBezTo>
                  <a:pt x="95673" y="108396"/>
                  <a:pt x="91069" y="145687"/>
                  <a:pt x="86465" y="182979"/>
                </a:cubicBezTo>
                <a:cubicBezTo>
                  <a:pt x="72193" y="296696"/>
                  <a:pt x="57461" y="409953"/>
                  <a:pt x="43188" y="523209"/>
                </a:cubicBezTo>
                <a:cubicBezTo>
                  <a:pt x="38584" y="556817"/>
                  <a:pt x="45951" y="563723"/>
                  <a:pt x="80020" y="563723"/>
                </a:cubicBezTo>
                <a:cubicBezTo>
                  <a:pt x="213073" y="563723"/>
                  <a:pt x="346125" y="563723"/>
                  <a:pt x="479180" y="563723"/>
                </a:cubicBezTo>
                <a:cubicBezTo>
                  <a:pt x="615455" y="563723"/>
                  <a:pt x="751270" y="563723"/>
                  <a:pt x="887546" y="563263"/>
                </a:cubicBezTo>
                <a:cubicBezTo>
                  <a:pt x="912407" y="563263"/>
                  <a:pt x="921155" y="554055"/>
                  <a:pt x="917932" y="530115"/>
                </a:cubicBezTo>
                <a:cubicBezTo>
                  <a:pt x="898595" y="377725"/>
                  <a:pt x="878799" y="225795"/>
                  <a:pt x="859462" y="73406"/>
                </a:cubicBezTo>
                <a:cubicBezTo>
                  <a:pt x="856240" y="49005"/>
                  <a:pt x="848413" y="41639"/>
                  <a:pt x="824012" y="41639"/>
                </a:cubicBezTo>
                <a:cubicBezTo>
                  <a:pt x="594738" y="41639"/>
                  <a:pt x="365463" y="41639"/>
                  <a:pt x="136187" y="41639"/>
                </a:cubicBezTo>
                <a:close/>
                <a:moveTo>
                  <a:pt x="130202" y="204"/>
                </a:moveTo>
                <a:cubicBezTo>
                  <a:pt x="201102" y="-257"/>
                  <a:pt x="272002" y="204"/>
                  <a:pt x="342903" y="204"/>
                </a:cubicBezTo>
                <a:cubicBezTo>
                  <a:pt x="501738" y="204"/>
                  <a:pt x="660573" y="204"/>
                  <a:pt x="819408" y="204"/>
                </a:cubicBezTo>
                <a:cubicBezTo>
                  <a:pt x="869130" y="204"/>
                  <a:pt x="893991" y="22302"/>
                  <a:pt x="899976" y="71564"/>
                </a:cubicBezTo>
                <a:cubicBezTo>
                  <a:pt x="919313" y="223954"/>
                  <a:pt x="938649" y="376343"/>
                  <a:pt x="957986" y="528272"/>
                </a:cubicBezTo>
                <a:cubicBezTo>
                  <a:pt x="962590" y="566024"/>
                  <a:pt x="936808" y="617588"/>
                  <a:pt x="904120" y="636003"/>
                </a:cubicBezTo>
                <a:cubicBezTo>
                  <a:pt x="893531" y="641988"/>
                  <a:pt x="882021" y="643369"/>
                  <a:pt x="870051" y="643369"/>
                </a:cubicBezTo>
                <a:cubicBezTo>
                  <a:pt x="816646" y="643369"/>
                  <a:pt x="761859" y="643369"/>
                  <a:pt x="707533" y="643369"/>
                </a:cubicBezTo>
                <a:cubicBezTo>
                  <a:pt x="650445" y="643369"/>
                  <a:pt x="593817" y="643830"/>
                  <a:pt x="536728" y="642909"/>
                </a:cubicBezTo>
                <a:cubicBezTo>
                  <a:pt x="521995" y="642909"/>
                  <a:pt x="518312" y="647053"/>
                  <a:pt x="521995" y="661325"/>
                </a:cubicBezTo>
                <a:cubicBezTo>
                  <a:pt x="530743" y="697696"/>
                  <a:pt x="538109" y="734527"/>
                  <a:pt x="547317" y="770898"/>
                </a:cubicBezTo>
                <a:cubicBezTo>
                  <a:pt x="551461" y="786551"/>
                  <a:pt x="546857" y="792076"/>
                  <a:pt x="531203" y="792996"/>
                </a:cubicBezTo>
                <a:cubicBezTo>
                  <a:pt x="495293" y="795298"/>
                  <a:pt x="459843" y="795759"/>
                  <a:pt x="423932" y="792536"/>
                </a:cubicBezTo>
                <a:cubicBezTo>
                  <a:pt x="411502" y="791615"/>
                  <a:pt x="409200" y="786551"/>
                  <a:pt x="411962" y="775502"/>
                </a:cubicBezTo>
                <a:cubicBezTo>
                  <a:pt x="420709" y="738210"/>
                  <a:pt x="428536" y="701379"/>
                  <a:pt x="436823" y="664087"/>
                </a:cubicBezTo>
                <a:cubicBezTo>
                  <a:pt x="441427" y="644290"/>
                  <a:pt x="440506" y="643369"/>
                  <a:pt x="419789" y="643369"/>
                </a:cubicBezTo>
                <a:cubicBezTo>
                  <a:pt x="314358" y="643369"/>
                  <a:pt x="208929" y="643369"/>
                  <a:pt x="103039" y="643369"/>
                </a:cubicBezTo>
                <a:cubicBezTo>
                  <a:pt x="41347" y="643369"/>
                  <a:pt x="-6994" y="589964"/>
                  <a:pt x="832" y="528732"/>
                </a:cubicBezTo>
                <a:cubicBezTo>
                  <a:pt x="20168" y="372199"/>
                  <a:pt x="40426" y="216127"/>
                  <a:pt x="60683" y="59594"/>
                </a:cubicBezTo>
                <a:cubicBezTo>
                  <a:pt x="65287" y="24144"/>
                  <a:pt x="93371" y="664"/>
                  <a:pt x="130202" y="204"/>
                </a:cubicBezTo>
                <a:close/>
              </a:path>
            </a:pathLst>
          </a:custGeom>
          <a:solidFill>
            <a:schemeClr val="accent3"/>
          </a:solidFill>
          <a:ln w="4596" cap="flat">
            <a:noFill/>
            <a:prstDash val="solid"/>
            <a:miter/>
          </a:ln>
        </p:spPr>
        <p:txBody>
          <a:bodyPr rtlCol="0" anchor="ctr"/>
          <a:lstStyle/>
          <a:p>
            <a:endParaRPr lang="en-US" dirty="0"/>
          </a:p>
        </p:txBody>
      </p:sp>
      <p:sp>
        <p:nvSpPr>
          <p:cNvPr id="55" name="ZoneTexte 54">
            <a:extLst>
              <a:ext uri="{FF2B5EF4-FFF2-40B4-BE49-F238E27FC236}">
                <a16:creationId xmlns:a16="http://schemas.microsoft.com/office/drawing/2014/main" id="{BD99A0A5-F95F-CD06-001D-18DFF1793140}"/>
              </a:ext>
            </a:extLst>
          </p:cNvPr>
          <p:cNvSpPr txBox="1"/>
          <p:nvPr/>
        </p:nvSpPr>
        <p:spPr>
          <a:xfrm>
            <a:off x="5871410" y="343959"/>
            <a:ext cx="5368501"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altLang="ko-KR" sz="2400" b="1" i="1" u="sng" strike="noStrike" kern="1200" cap="none" spc="0" normalizeH="0" baseline="0" dirty="0">
                <a:ln>
                  <a:noFill/>
                </a:ln>
                <a:solidFill>
                  <a:schemeClr val="accent3">
                    <a:lumMod val="50000"/>
                  </a:schemeClr>
                </a:solidFill>
                <a:effectLst/>
                <a:uLnTx/>
                <a:uFillTx/>
                <a:latin typeface="Century" panose="02040604050505020304" pitchFamily="18" charset="0"/>
                <a:cs typeface="Arial" pitchFamily="34" charset="0"/>
              </a:rPr>
              <a:t>Les données </a:t>
            </a:r>
            <a:endParaRPr kumimoji="0" lang="en-US" altLang="ko-KR" sz="2800" b="1" i="1" u="sng" strike="noStrike" kern="1200" cap="none" spc="0" normalizeH="0" baseline="0" noProof="0" dirty="0">
              <a:ln>
                <a:noFill/>
              </a:ln>
              <a:solidFill>
                <a:schemeClr val="accent3">
                  <a:lumMod val="50000"/>
                </a:schemeClr>
              </a:solidFill>
              <a:effectLst/>
              <a:uLnTx/>
              <a:uFillTx/>
              <a:latin typeface="Century" panose="02040604050505020304" pitchFamily="18" charset="0"/>
              <a:cs typeface="Arial" pitchFamily="34" charset="0"/>
            </a:endParaRPr>
          </a:p>
        </p:txBody>
      </p:sp>
      <p:sp>
        <p:nvSpPr>
          <p:cNvPr id="56" name="Rectangle 55">
            <a:extLst>
              <a:ext uri="{FF2B5EF4-FFF2-40B4-BE49-F238E27FC236}">
                <a16:creationId xmlns:a16="http://schemas.microsoft.com/office/drawing/2014/main" id="{053A8A70-A0CC-22AA-7C6A-2E162970DF5E}"/>
              </a:ext>
            </a:extLst>
          </p:cNvPr>
          <p:cNvSpPr/>
          <p:nvPr/>
        </p:nvSpPr>
        <p:spPr>
          <a:xfrm>
            <a:off x="6887086" y="4709289"/>
            <a:ext cx="2677308" cy="2246769"/>
          </a:xfrm>
          <a:prstGeom prst="rect">
            <a:avLst/>
          </a:prstGeom>
        </p:spPr>
        <p:txBody>
          <a:bodyPr wrap="square" lIns="72000" rIns="72000">
            <a:spAutoFit/>
          </a:bodyPr>
          <a:lstStyle/>
          <a:p>
            <a:r>
              <a:rPr lang="fr-FR" sz="1400" b="1" i="0" u="sng" dirty="0">
                <a:effectLst/>
                <a:latin typeface="Montserrat" panose="00000500000000000000" pitchFamily="2" charset="0"/>
              </a:rPr>
              <a:t>Les colonnes :</a:t>
            </a:r>
          </a:p>
          <a:p>
            <a:endParaRPr lang="fr-FR" sz="1400" b="1" i="0" u="sng" dirty="0">
              <a:effectLst/>
              <a:latin typeface="Montserrat" panose="00000500000000000000" pitchFamily="2" charset="0"/>
            </a:endParaRPr>
          </a:p>
          <a:p>
            <a:r>
              <a:rPr lang="fr-FR" sz="1400" dirty="0" err="1">
                <a:latin typeface="Montserrat" panose="00000500000000000000" pitchFamily="2" charset="0"/>
              </a:rPr>
              <a:t>Comments</a:t>
            </a:r>
            <a:r>
              <a:rPr lang="fr-FR" sz="1400" dirty="0">
                <a:latin typeface="Montserrat" panose="00000500000000000000" pitchFamily="2" charset="0"/>
              </a:rPr>
              <a:t>, </a:t>
            </a:r>
            <a:r>
              <a:rPr lang="fr-FR" sz="1400" dirty="0" err="1">
                <a:latin typeface="Montserrat" panose="00000500000000000000" pitchFamily="2" charset="0"/>
              </a:rPr>
              <a:t>Outlier</a:t>
            </a:r>
            <a:endParaRPr lang="fr-FR" sz="1400" dirty="0">
              <a:latin typeface="Montserrat" panose="00000500000000000000" pitchFamily="2" charset="0"/>
            </a:endParaRPr>
          </a:p>
          <a:p>
            <a:endParaRPr lang="fr-FR" sz="1400" dirty="0">
              <a:latin typeface="Montserrat" panose="00000500000000000000" pitchFamily="2" charset="0"/>
            </a:endParaRPr>
          </a:p>
          <a:p>
            <a:r>
              <a:rPr lang="fr-FR" sz="1400" dirty="0" err="1">
                <a:latin typeface="Montserrat" panose="00000500000000000000" pitchFamily="2" charset="0"/>
              </a:rPr>
              <a:t>YearsENERGYSTARCertified</a:t>
            </a:r>
            <a:endParaRPr lang="fr-FR" sz="1400" dirty="0">
              <a:latin typeface="Montserrat" panose="00000500000000000000" pitchFamily="2" charset="0"/>
            </a:endParaRPr>
          </a:p>
          <a:p>
            <a:endParaRPr lang="fr-FR" sz="1400" b="1" u="sng" dirty="0">
              <a:latin typeface="Montserrat" panose="00000500000000000000" pitchFamily="2" charset="0"/>
            </a:endParaRPr>
          </a:p>
          <a:p>
            <a:r>
              <a:rPr lang="fr-FR" sz="1400" dirty="0">
                <a:latin typeface="Montserrat" panose="00000500000000000000" pitchFamily="2" charset="0"/>
              </a:rPr>
              <a:t>Présente plus que 96%.</a:t>
            </a:r>
          </a:p>
          <a:p>
            <a:endParaRPr lang="fr-FR" sz="1400" b="1" u="sng" dirty="0">
              <a:latin typeface="Montserrat" panose="00000500000000000000" pitchFamily="2" charset="0"/>
            </a:endParaRPr>
          </a:p>
          <a:p>
            <a:endParaRPr lang="fr-FR" sz="1400" b="1" u="sng" dirty="0">
              <a:latin typeface="Montserrat" panose="00000500000000000000" pitchFamily="2" charset="0"/>
            </a:endParaRPr>
          </a:p>
          <a:p>
            <a:endParaRPr lang="fr-FR" sz="1400" b="1" u="sng" dirty="0">
              <a:latin typeface="Montserrat" panose="00000500000000000000" pitchFamily="2" charset="0"/>
            </a:endParaRPr>
          </a:p>
        </p:txBody>
      </p:sp>
      <p:sp>
        <p:nvSpPr>
          <p:cNvPr id="57" name="Rectangle 56">
            <a:extLst>
              <a:ext uri="{FF2B5EF4-FFF2-40B4-BE49-F238E27FC236}">
                <a16:creationId xmlns:a16="http://schemas.microsoft.com/office/drawing/2014/main" id="{9C037877-236C-6C47-5736-3B4DC15F087C}"/>
              </a:ext>
            </a:extLst>
          </p:cNvPr>
          <p:cNvSpPr/>
          <p:nvPr/>
        </p:nvSpPr>
        <p:spPr>
          <a:xfrm>
            <a:off x="10173903" y="4694639"/>
            <a:ext cx="2018097" cy="738664"/>
          </a:xfrm>
          <a:prstGeom prst="rect">
            <a:avLst/>
          </a:prstGeom>
        </p:spPr>
        <p:txBody>
          <a:bodyPr wrap="square" lIns="72000" rIns="72000">
            <a:spAutoFit/>
          </a:bodyPr>
          <a:lstStyle/>
          <a:p>
            <a:pPr algn="l"/>
            <a:r>
              <a:rPr lang="fr-FR" sz="1400" b="1" i="0" u="sng" dirty="0">
                <a:solidFill>
                  <a:srgbClr val="000000"/>
                </a:solidFill>
                <a:effectLst/>
                <a:latin typeface="Helvetica Neue"/>
              </a:rPr>
              <a:t>'</a:t>
            </a:r>
            <a:r>
              <a:rPr lang="fr-FR" sz="1400" b="1" i="0" u="sng" dirty="0" err="1">
                <a:solidFill>
                  <a:srgbClr val="000000"/>
                </a:solidFill>
                <a:effectLst/>
                <a:latin typeface="Helvetica Neue"/>
              </a:rPr>
              <a:t>TotalGHGEmissions</a:t>
            </a:r>
            <a:r>
              <a:rPr lang="fr-FR" sz="1400" b="1" i="0" u="sng" dirty="0">
                <a:solidFill>
                  <a:srgbClr val="000000"/>
                </a:solidFill>
                <a:effectLst/>
                <a:latin typeface="Helvetica Neue"/>
              </a:rPr>
              <a:t>’</a:t>
            </a:r>
          </a:p>
          <a:p>
            <a:pPr algn="l"/>
            <a:endParaRPr lang="fr-FR" sz="1400" b="1" dirty="0">
              <a:solidFill>
                <a:srgbClr val="000000"/>
              </a:solidFill>
              <a:latin typeface="Helvetica Neue"/>
            </a:endParaRPr>
          </a:p>
          <a:p>
            <a:pPr algn="l"/>
            <a:r>
              <a:rPr lang="fr-FR" sz="1400" b="1" i="0" u="sng" dirty="0">
                <a:solidFill>
                  <a:srgbClr val="000000"/>
                </a:solidFill>
                <a:effectLst/>
                <a:latin typeface="Helvetica Neue"/>
              </a:rPr>
              <a:t>'</a:t>
            </a:r>
            <a:r>
              <a:rPr lang="fr-FR" sz="1400" b="1" i="0" u="sng" dirty="0" err="1">
                <a:solidFill>
                  <a:srgbClr val="000000"/>
                </a:solidFill>
                <a:effectLst/>
                <a:latin typeface="Helvetica Neue"/>
              </a:rPr>
              <a:t>SiteEnergyUse</a:t>
            </a:r>
            <a:r>
              <a:rPr lang="fr-FR" sz="1400" b="1" i="0" u="sng" dirty="0">
                <a:solidFill>
                  <a:srgbClr val="000000"/>
                </a:solidFill>
                <a:effectLst/>
                <a:latin typeface="Helvetica Neue"/>
              </a:rPr>
              <a:t>(</a:t>
            </a:r>
            <a:r>
              <a:rPr lang="fr-FR" sz="1400" b="1" i="0" u="sng" dirty="0" err="1">
                <a:solidFill>
                  <a:srgbClr val="000000"/>
                </a:solidFill>
                <a:effectLst/>
                <a:latin typeface="Helvetica Neue"/>
              </a:rPr>
              <a:t>kBtu</a:t>
            </a:r>
            <a:r>
              <a:rPr lang="fr-FR" sz="1400" b="1" i="0" u="sng" dirty="0">
                <a:solidFill>
                  <a:srgbClr val="000000"/>
                </a:solidFill>
                <a:effectLst/>
                <a:latin typeface="Helvetica Neue"/>
              </a:rPr>
              <a:t>)'</a:t>
            </a:r>
            <a:endParaRPr lang="fr-FR" sz="1400" i="0" dirty="0">
              <a:solidFill>
                <a:srgbClr val="000000"/>
              </a:solidFill>
              <a:effectLst/>
              <a:latin typeface="Helvetica Neue"/>
            </a:endParaRPr>
          </a:p>
        </p:txBody>
      </p:sp>
      <p:sp>
        <p:nvSpPr>
          <p:cNvPr id="54" name="ZoneTexte 53">
            <a:extLst>
              <a:ext uri="{FF2B5EF4-FFF2-40B4-BE49-F238E27FC236}">
                <a16:creationId xmlns:a16="http://schemas.microsoft.com/office/drawing/2014/main" id="{A784AE6E-EE3E-048B-4101-6E68CF908E04}"/>
              </a:ext>
            </a:extLst>
          </p:cNvPr>
          <p:cNvSpPr txBox="1"/>
          <p:nvPr/>
        </p:nvSpPr>
        <p:spPr>
          <a:xfrm>
            <a:off x="11685069" y="6256421"/>
            <a:ext cx="693019" cy="369332"/>
          </a:xfrm>
          <a:prstGeom prst="rect">
            <a:avLst/>
          </a:prstGeom>
          <a:noFill/>
        </p:spPr>
        <p:txBody>
          <a:bodyPr wrap="square" rtlCol="0">
            <a:spAutoFit/>
          </a:bodyPr>
          <a:lstStyle/>
          <a:p>
            <a:r>
              <a:rPr lang="fr-FR" dirty="0"/>
              <a:t>6</a:t>
            </a:r>
          </a:p>
        </p:txBody>
      </p:sp>
    </p:spTree>
    <p:extLst>
      <p:ext uri="{BB962C8B-B14F-4D97-AF65-F5344CB8AC3E}">
        <p14:creationId xmlns:p14="http://schemas.microsoft.com/office/powerpoint/2010/main" val="38272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fr-FR" sz="2400" b="1" i="1" u="sng" dirty="0">
                <a:solidFill>
                  <a:schemeClr val="accent3">
                    <a:lumMod val="50000"/>
                  </a:schemeClr>
                </a:solidFill>
                <a:latin typeface="Century" panose="02040604050505020304" pitchFamily="18" charset="0"/>
              </a:rPr>
              <a:t>Examen des colonnes Target</a:t>
            </a:r>
          </a:p>
        </p:txBody>
      </p:sp>
      <p:grpSp>
        <p:nvGrpSpPr>
          <p:cNvPr id="20" name="Group 19">
            <a:extLst>
              <a:ext uri="{FF2B5EF4-FFF2-40B4-BE49-F238E27FC236}">
                <a16:creationId xmlns:a16="http://schemas.microsoft.com/office/drawing/2014/main" id="{32FDBBC5-CE0D-48CD-B1D8-A0078A10608C}"/>
              </a:ext>
            </a:extLst>
          </p:cNvPr>
          <p:cNvGrpSpPr/>
          <p:nvPr/>
        </p:nvGrpSpPr>
        <p:grpSpPr>
          <a:xfrm>
            <a:off x="6744225" y="1497058"/>
            <a:ext cx="4420767" cy="358073"/>
            <a:chOff x="8089129" y="4706509"/>
            <a:chExt cx="3176422" cy="358073"/>
          </a:xfrm>
        </p:grpSpPr>
        <p:sp>
          <p:nvSpPr>
            <p:cNvPr id="21" name="TextBox 20">
              <a:extLst>
                <a:ext uri="{FF2B5EF4-FFF2-40B4-BE49-F238E27FC236}">
                  <a16:creationId xmlns:a16="http://schemas.microsoft.com/office/drawing/2014/main" id="{49C6F849-3A02-4CAE-B41D-85554B002918}"/>
                </a:ext>
              </a:extLst>
            </p:cNvPr>
            <p:cNvSpPr txBox="1"/>
            <p:nvPr/>
          </p:nvSpPr>
          <p:spPr>
            <a:xfrm>
              <a:off x="8114506" y="4758115"/>
              <a:ext cx="3151045" cy="306467"/>
            </a:xfrm>
            <a:prstGeom prst="roundRect">
              <a:avLst/>
            </a:prstGeom>
            <a:solidFill>
              <a:schemeClr val="accent4"/>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2" name="TextBox 21">
              <a:extLst>
                <a:ext uri="{FF2B5EF4-FFF2-40B4-BE49-F238E27FC236}">
                  <a16:creationId xmlns:a16="http://schemas.microsoft.com/office/drawing/2014/main" id="{814E7C56-9D76-49CF-A22C-173BB480C3A0}"/>
                </a:ext>
              </a:extLst>
            </p:cNvPr>
            <p:cNvSpPr txBox="1"/>
            <p:nvPr/>
          </p:nvSpPr>
          <p:spPr>
            <a:xfrm>
              <a:off x="8089129" y="4706509"/>
              <a:ext cx="3151045" cy="306467"/>
            </a:xfrm>
            <a:prstGeom prst="roundRect">
              <a:avLst/>
            </a:prstGeom>
            <a:solidFill>
              <a:schemeClr val="bg1"/>
            </a:solidFill>
            <a:ln w="12700">
              <a:solidFill>
                <a:schemeClr val="accent4"/>
              </a:solidFill>
            </a:ln>
          </p:spPr>
          <p:txBody>
            <a:bodyPr wrap="square" rtlCol="0">
              <a:spAutoFit/>
            </a:bodyPr>
            <a:lstStyle/>
            <a:p>
              <a:r>
                <a:rPr lang="en-US" altLang="ko-KR" sz="1200" b="1" dirty="0">
                  <a:solidFill>
                    <a:schemeClr val="accent4"/>
                  </a:solidFill>
                  <a:cs typeface="Arial" pitchFamily="34" charset="0"/>
                </a:rPr>
                <a:t>Target 2 : La </a:t>
              </a:r>
              <a:r>
                <a:rPr lang="fr-FR" altLang="ko-KR" sz="1200" b="1" dirty="0">
                  <a:solidFill>
                    <a:schemeClr val="accent4"/>
                  </a:solidFill>
                  <a:cs typeface="Arial" pitchFamily="34" charset="0"/>
                </a:rPr>
                <a:t>consommation</a:t>
              </a:r>
              <a:r>
                <a:rPr lang="en-US" altLang="ko-KR" sz="1200" b="1" dirty="0">
                  <a:solidFill>
                    <a:schemeClr val="accent4"/>
                  </a:solidFill>
                  <a:cs typeface="Arial" pitchFamily="34" charset="0"/>
                </a:rPr>
                <a:t> </a:t>
              </a:r>
              <a:r>
                <a:rPr lang="fr-FR" altLang="ko-KR" sz="1200" b="1" dirty="0">
                  <a:solidFill>
                    <a:schemeClr val="accent4"/>
                  </a:solidFill>
                  <a:cs typeface="Arial" pitchFamily="34" charset="0"/>
                </a:rPr>
                <a:t>totale</a:t>
              </a:r>
              <a:r>
                <a:rPr lang="en-US" altLang="ko-KR" sz="1200" b="1" dirty="0">
                  <a:solidFill>
                    <a:schemeClr val="accent4"/>
                  </a:solidFill>
                  <a:cs typeface="Arial" pitchFamily="34" charset="0"/>
                </a:rPr>
                <a:t> </a:t>
              </a:r>
              <a:r>
                <a:rPr lang="fr-FR" altLang="ko-KR" sz="1200" b="1" dirty="0">
                  <a:solidFill>
                    <a:schemeClr val="accent4"/>
                  </a:solidFill>
                  <a:cs typeface="Arial" pitchFamily="34" charset="0"/>
                </a:rPr>
                <a:t>d’énergie</a:t>
              </a:r>
            </a:p>
          </p:txBody>
        </p:sp>
      </p:grpSp>
      <p:grpSp>
        <p:nvGrpSpPr>
          <p:cNvPr id="23" name="Group 22">
            <a:extLst>
              <a:ext uri="{FF2B5EF4-FFF2-40B4-BE49-F238E27FC236}">
                <a16:creationId xmlns:a16="http://schemas.microsoft.com/office/drawing/2014/main" id="{38AA997F-9B30-4D89-86C1-E197A74CE344}"/>
              </a:ext>
            </a:extLst>
          </p:cNvPr>
          <p:cNvGrpSpPr/>
          <p:nvPr/>
        </p:nvGrpSpPr>
        <p:grpSpPr>
          <a:xfrm>
            <a:off x="1095912" y="1497058"/>
            <a:ext cx="4430392" cy="358073"/>
            <a:chOff x="869475" y="1735111"/>
            <a:chExt cx="3183338" cy="358073"/>
          </a:xfrm>
        </p:grpSpPr>
        <p:sp>
          <p:nvSpPr>
            <p:cNvPr id="24" name="TextBox 23">
              <a:extLst>
                <a:ext uri="{FF2B5EF4-FFF2-40B4-BE49-F238E27FC236}">
                  <a16:creationId xmlns:a16="http://schemas.microsoft.com/office/drawing/2014/main" id="{7EDEAC9F-4AE1-4FEA-BE74-AACFAB786E11}"/>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F517DF08-D273-4E2D-B931-E07746BC3B69}"/>
                </a:ext>
              </a:extLst>
            </p:cNvPr>
            <p:cNvSpPr txBox="1"/>
            <p:nvPr/>
          </p:nvSpPr>
          <p:spPr>
            <a:xfrm>
              <a:off x="869475" y="1735111"/>
              <a:ext cx="3151045" cy="306467"/>
            </a:xfrm>
            <a:prstGeom prst="roundRect">
              <a:avLst/>
            </a:prstGeom>
            <a:solidFill>
              <a:schemeClr val="bg1"/>
            </a:solidFill>
            <a:ln w="12700">
              <a:solidFill>
                <a:schemeClr val="accent1"/>
              </a:solidFill>
            </a:ln>
          </p:spPr>
          <p:txBody>
            <a:bodyPr wrap="square" rtlCol="0">
              <a:spAutoFit/>
            </a:bodyPr>
            <a:lstStyle/>
            <a:p>
              <a:r>
                <a:rPr lang="en-US" altLang="ko-KR" sz="1200" b="1" dirty="0">
                  <a:solidFill>
                    <a:schemeClr val="accent1"/>
                  </a:solidFill>
                  <a:cs typeface="Arial" pitchFamily="34" charset="0"/>
                </a:rPr>
                <a:t>Target 1 : </a:t>
              </a:r>
              <a:r>
                <a:rPr lang="fr-FR" altLang="ko-KR" sz="1200" b="1" dirty="0">
                  <a:solidFill>
                    <a:schemeClr val="accent1"/>
                  </a:solidFill>
                  <a:cs typeface="Arial" pitchFamily="34" charset="0"/>
                </a:rPr>
                <a:t>Prédiction de l'émissions de CO2</a:t>
              </a:r>
              <a:endParaRPr lang="ko-KR" altLang="en-US" sz="1200" b="1" dirty="0">
                <a:solidFill>
                  <a:schemeClr val="accent1"/>
                </a:solidFill>
                <a:cs typeface="Arial" pitchFamily="34" charset="0"/>
              </a:endParaRPr>
            </a:p>
          </p:txBody>
        </p:sp>
      </p:grpSp>
      <p:sp>
        <p:nvSpPr>
          <p:cNvPr id="27" name="Rectangle 26">
            <a:extLst>
              <a:ext uri="{FF2B5EF4-FFF2-40B4-BE49-F238E27FC236}">
                <a16:creationId xmlns:a16="http://schemas.microsoft.com/office/drawing/2014/main" id="{BA60F649-691B-49CF-A3CE-D78F989C09E8}"/>
              </a:ext>
            </a:extLst>
          </p:cNvPr>
          <p:cNvSpPr/>
          <p:nvPr/>
        </p:nvSpPr>
        <p:spPr>
          <a:xfrm>
            <a:off x="1267485" y="4008446"/>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8" name="Rectangle 27">
            <a:extLst>
              <a:ext uri="{FF2B5EF4-FFF2-40B4-BE49-F238E27FC236}">
                <a16:creationId xmlns:a16="http://schemas.microsoft.com/office/drawing/2014/main" id="{C47FF631-D4F7-4916-B876-68E0F2083547}"/>
              </a:ext>
            </a:extLst>
          </p:cNvPr>
          <p:cNvSpPr/>
          <p:nvPr/>
        </p:nvSpPr>
        <p:spPr>
          <a:xfrm>
            <a:off x="2445441" y="341845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29" name="Rectangle 28">
            <a:extLst>
              <a:ext uri="{FF2B5EF4-FFF2-40B4-BE49-F238E27FC236}">
                <a16:creationId xmlns:a16="http://schemas.microsoft.com/office/drawing/2014/main" id="{0CD07CFC-473F-4FC9-B839-DADE3632722F}"/>
              </a:ext>
            </a:extLst>
          </p:cNvPr>
          <p:cNvSpPr/>
          <p:nvPr/>
        </p:nvSpPr>
        <p:spPr>
          <a:xfrm>
            <a:off x="3623397" y="3012229"/>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0" name="Rectangle 29">
            <a:extLst>
              <a:ext uri="{FF2B5EF4-FFF2-40B4-BE49-F238E27FC236}">
                <a16:creationId xmlns:a16="http://schemas.microsoft.com/office/drawing/2014/main" id="{C89461CD-40BE-4C93-8B01-4A6354741390}"/>
              </a:ext>
            </a:extLst>
          </p:cNvPr>
          <p:cNvSpPr/>
          <p:nvPr/>
        </p:nvSpPr>
        <p:spPr>
          <a:xfrm>
            <a:off x="4801352" y="2433982"/>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5" name="Rectangle 34">
            <a:extLst>
              <a:ext uri="{FF2B5EF4-FFF2-40B4-BE49-F238E27FC236}">
                <a16:creationId xmlns:a16="http://schemas.microsoft.com/office/drawing/2014/main" id="{8DC23399-694A-4545-8012-BE8CB52D4EC3}"/>
              </a:ext>
            </a:extLst>
          </p:cNvPr>
          <p:cNvSpPr/>
          <p:nvPr/>
        </p:nvSpPr>
        <p:spPr>
          <a:xfrm>
            <a:off x="6842914" y="401632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6" name="Rectangle 35">
            <a:extLst>
              <a:ext uri="{FF2B5EF4-FFF2-40B4-BE49-F238E27FC236}">
                <a16:creationId xmlns:a16="http://schemas.microsoft.com/office/drawing/2014/main" id="{0561AF6A-7BF1-4E0B-8D9F-3F3C3FE99509}"/>
              </a:ext>
            </a:extLst>
          </p:cNvPr>
          <p:cNvSpPr/>
          <p:nvPr/>
        </p:nvSpPr>
        <p:spPr>
          <a:xfrm>
            <a:off x="8020870" y="3344857"/>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7" name="Rectangle 36">
            <a:extLst>
              <a:ext uri="{FF2B5EF4-FFF2-40B4-BE49-F238E27FC236}">
                <a16:creationId xmlns:a16="http://schemas.microsoft.com/office/drawing/2014/main" id="{1B5F1DC5-528F-4295-A6EB-4D1B53374BC1}"/>
              </a:ext>
            </a:extLst>
          </p:cNvPr>
          <p:cNvSpPr/>
          <p:nvPr/>
        </p:nvSpPr>
        <p:spPr>
          <a:xfrm>
            <a:off x="9198826" y="2811885"/>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38" name="Rectangle 37">
            <a:extLst>
              <a:ext uri="{FF2B5EF4-FFF2-40B4-BE49-F238E27FC236}">
                <a16:creationId xmlns:a16="http://schemas.microsoft.com/office/drawing/2014/main" id="{CFEE189A-883D-4CBE-A88F-277BBF41F43E}"/>
              </a:ext>
            </a:extLst>
          </p:cNvPr>
          <p:cNvSpPr/>
          <p:nvPr/>
        </p:nvSpPr>
        <p:spPr>
          <a:xfrm>
            <a:off x="10376781" y="2369438"/>
            <a:ext cx="869134" cy="307777"/>
          </a:xfrm>
          <a:prstGeom prst="rect">
            <a:avLst/>
          </a:prstGeom>
        </p:spPr>
        <p:txBody>
          <a:bodyPr wrap="square">
            <a:spAutoFit/>
          </a:bodyPr>
          <a:lstStyle/>
          <a:p>
            <a:pPr algn="ctr"/>
            <a:r>
              <a:rPr lang="en-US" altLang="ko-KR" sz="1400" b="1" dirty="0">
                <a:solidFill>
                  <a:schemeClr val="bg1"/>
                </a:solidFill>
              </a:rPr>
              <a:t>Text</a:t>
            </a:r>
            <a:endParaRPr lang="ko-KR" altLang="en-US" sz="1400" b="1" dirty="0">
              <a:solidFill>
                <a:schemeClr val="bg1"/>
              </a:solidFill>
            </a:endParaRPr>
          </a:p>
        </p:txBody>
      </p:sp>
      <p:sp>
        <p:nvSpPr>
          <p:cNvPr id="40" name="TextBox 39">
            <a:extLst>
              <a:ext uri="{FF2B5EF4-FFF2-40B4-BE49-F238E27FC236}">
                <a16:creationId xmlns:a16="http://schemas.microsoft.com/office/drawing/2014/main" id="{16ACC265-FD10-4904-8F11-3584506AF9B6}"/>
              </a:ext>
            </a:extLst>
          </p:cNvPr>
          <p:cNvSpPr txBox="1"/>
          <p:nvPr/>
        </p:nvSpPr>
        <p:spPr>
          <a:xfrm>
            <a:off x="6599092" y="4923060"/>
            <a:ext cx="5199467" cy="1154675"/>
          </a:xfrm>
          <a:prstGeom prst="rect">
            <a:avLst/>
          </a:prstGeom>
          <a:noFill/>
          <a:ln>
            <a:solidFill>
              <a:schemeClr val="tx1"/>
            </a:solidFill>
          </a:ln>
        </p:spPr>
        <p:txBody>
          <a:bodyPr wrap="square" rtlCol="0">
            <a:spAutoFit/>
          </a:bodyPr>
          <a:lstStyle/>
          <a:p>
            <a:pPr marL="171459" indent="-171459">
              <a:lnSpc>
                <a:spcPct val="150000"/>
              </a:lnSpc>
              <a:buFont typeface="Wingdings" pitchFamily="2" charset="2"/>
              <a:buChar char="v"/>
            </a:pPr>
            <a:r>
              <a:rPr lang="fr-FR" altLang="ko-KR" sz="1600" dirty="0">
                <a:solidFill>
                  <a:schemeClr val="tx1">
                    <a:lumMod val="75000"/>
                    <a:lumOff val="25000"/>
                  </a:schemeClr>
                </a:solidFill>
                <a:cs typeface="Arial" pitchFamily="34" charset="0"/>
              </a:rPr>
              <a:t> La quantité annuelle d'énergie consommée par les bâtiments non destinés à l’habitation à partir de toutes les sources d'énergie.</a:t>
            </a:r>
            <a:endParaRPr lang="en-US" altLang="ko-KR" sz="16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F443DF6A-74A0-4571-98BC-E07EB0102624}"/>
              </a:ext>
            </a:extLst>
          </p:cNvPr>
          <p:cNvSpPr txBox="1"/>
          <p:nvPr/>
        </p:nvSpPr>
        <p:spPr>
          <a:xfrm>
            <a:off x="377020" y="4816641"/>
            <a:ext cx="5913120" cy="1893339"/>
          </a:xfrm>
          <a:prstGeom prst="rect">
            <a:avLst/>
          </a:prstGeom>
          <a:noFill/>
          <a:ln>
            <a:solidFill>
              <a:schemeClr val="tx1"/>
            </a:solidFill>
          </a:ln>
        </p:spPr>
        <p:txBody>
          <a:bodyPr wrap="square" rtlCol="0">
            <a:spAutoFit/>
          </a:bodyPr>
          <a:lstStyle/>
          <a:p>
            <a:pPr marL="171459" indent="-171459">
              <a:lnSpc>
                <a:spcPct val="150000"/>
              </a:lnSpc>
              <a:buFont typeface="Wingdings" pitchFamily="2" charset="2"/>
              <a:buChar char="v"/>
            </a:pPr>
            <a:r>
              <a:rPr lang="fr-FR" altLang="ko-KR" sz="1200" dirty="0">
                <a:solidFill>
                  <a:schemeClr val="accent3">
                    <a:lumMod val="50000"/>
                  </a:schemeClr>
                </a:solidFill>
                <a:latin typeface="Arial Black" panose="020B0A04020102020204" pitchFamily="34" charset="0"/>
              </a:rPr>
              <a:t> </a:t>
            </a:r>
            <a:r>
              <a:rPr lang="fr-FR" altLang="ko-KR" sz="1600" dirty="0">
                <a:solidFill>
                  <a:schemeClr val="tx1">
                    <a:lumMod val="75000"/>
                    <a:lumOff val="25000"/>
                  </a:schemeClr>
                </a:solidFill>
                <a:cs typeface="Arial" pitchFamily="34" charset="0"/>
              </a:rPr>
              <a:t>C'est la quantité totale d'émissions de gaz à effet de serre, y compris le dioxyde de carbone, le méthane et les gaz d'oxyde nitreux libérés dans l'atmosphère en raison de la consommation d'énergie de la propriété, mesurée en tonnes métriques d'équivalent en dioxyde de carbone.</a:t>
            </a:r>
            <a:endParaRPr lang="en-US" altLang="ko-KR" sz="1600" dirty="0">
              <a:solidFill>
                <a:schemeClr val="tx1">
                  <a:lumMod val="75000"/>
                  <a:lumOff val="25000"/>
                </a:schemeClr>
              </a:solidFill>
              <a:cs typeface="Arial" pitchFamily="34" charset="0"/>
            </a:endParaRPr>
          </a:p>
        </p:txBody>
      </p:sp>
      <p:pic>
        <p:nvPicPr>
          <p:cNvPr id="3" name="Image 2">
            <a:extLst>
              <a:ext uri="{FF2B5EF4-FFF2-40B4-BE49-F238E27FC236}">
                <a16:creationId xmlns:a16="http://schemas.microsoft.com/office/drawing/2014/main" id="{9B0CBC9B-C148-6E92-92DE-121468ADB2F1}"/>
              </a:ext>
            </a:extLst>
          </p:cNvPr>
          <p:cNvPicPr>
            <a:picLocks noChangeAspect="1"/>
          </p:cNvPicPr>
          <p:nvPr/>
        </p:nvPicPr>
        <p:blipFill>
          <a:blip r:embed="rId2"/>
          <a:stretch>
            <a:fillRect/>
          </a:stretch>
        </p:blipFill>
        <p:spPr>
          <a:xfrm>
            <a:off x="823431" y="2088682"/>
            <a:ext cx="4802717" cy="2682489"/>
          </a:xfrm>
          <a:prstGeom prst="rect">
            <a:avLst/>
          </a:prstGeom>
        </p:spPr>
      </p:pic>
      <p:pic>
        <p:nvPicPr>
          <p:cNvPr id="2050" name="Picture 2">
            <a:extLst>
              <a:ext uri="{FF2B5EF4-FFF2-40B4-BE49-F238E27FC236}">
                <a16:creationId xmlns:a16="http://schemas.microsoft.com/office/drawing/2014/main" id="{5EB78DE5-175E-515A-7FF6-02E95C7B5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265" y="1982370"/>
            <a:ext cx="4642726" cy="281345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4">
            <a:extLst>
              <a:ext uri="{FF2B5EF4-FFF2-40B4-BE49-F238E27FC236}">
                <a16:creationId xmlns:a16="http://schemas.microsoft.com/office/drawing/2014/main" id="{4A6AD69D-0A1D-8FC0-58DB-C01B3BAC01BD}"/>
              </a:ext>
            </a:extLst>
          </p:cNvPr>
          <p:cNvSpPr/>
          <p:nvPr/>
        </p:nvSpPr>
        <p:spPr>
          <a:xfrm>
            <a:off x="10912413" y="123593"/>
            <a:ext cx="984313" cy="984310"/>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ZoneTexte 25">
            <a:extLst>
              <a:ext uri="{FF2B5EF4-FFF2-40B4-BE49-F238E27FC236}">
                <a16:creationId xmlns:a16="http://schemas.microsoft.com/office/drawing/2014/main" id="{D5E28E6A-F0FC-8244-C6AB-B20B086AE2EF}"/>
              </a:ext>
            </a:extLst>
          </p:cNvPr>
          <p:cNvSpPr txBox="1"/>
          <p:nvPr/>
        </p:nvSpPr>
        <p:spPr>
          <a:xfrm>
            <a:off x="11685069" y="6256421"/>
            <a:ext cx="693019" cy="369332"/>
          </a:xfrm>
          <a:prstGeom prst="rect">
            <a:avLst/>
          </a:prstGeom>
          <a:noFill/>
        </p:spPr>
        <p:txBody>
          <a:bodyPr wrap="square" rtlCol="0">
            <a:spAutoFit/>
          </a:bodyPr>
          <a:lstStyle/>
          <a:p>
            <a:r>
              <a:rPr lang="fr-FR" dirty="0"/>
              <a:t>7</a:t>
            </a:r>
          </a:p>
        </p:txBody>
      </p:sp>
    </p:spTree>
    <p:extLst>
      <p:ext uri="{BB962C8B-B14F-4D97-AF65-F5344CB8AC3E}">
        <p14:creationId xmlns:p14="http://schemas.microsoft.com/office/powerpoint/2010/main" val="268227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fr-FR" sz="2800" b="1" i="1" u="sng" dirty="0">
                <a:solidFill>
                  <a:schemeClr val="accent3">
                    <a:lumMod val="50000"/>
                  </a:schemeClr>
                </a:solidFill>
                <a:latin typeface="Century" panose="02040604050505020304" pitchFamily="18" charset="0"/>
              </a:rPr>
              <a:t>Examen des variables</a:t>
            </a:r>
          </a:p>
        </p:txBody>
      </p:sp>
      <p:sp>
        <p:nvSpPr>
          <p:cNvPr id="3" name="Arrow: U-Turn 2">
            <a:extLst>
              <a:ext uri="{FF2B5EF4-FFF2-40B4-BE49-F238E27FC236}">
                <a16:creationId xmlns:a16="http://schemas.microsoft.com/office/drawing/2014/main" id="{DB8CD609-CECD-4055-B347-192E638EA476}"/>
              </a:ext>
            </a:extLst>
          </p:cNvPr>
          <p:cNvSpPr/>
          <p:nvPr/>
        </p:nvSpPr>
        <p:spPr>
          <a:xfrm rot="5400000">
            <a:off x="4611137" y="-1609417"/>
            <a:ext cx="2436200" cy="10244081"/>
          </a:xfrm>
          <a:prstGeom prst="uturnArrow">
            <a:avLst>
              <a:gd name="adj1" fmla="val 1618"/>
              <a:gd name="adj2" fmla="val 3798"/>
              <a:gd name="adj3" fmla="val 6374"/>
              <a:gd name="adj4" fmla="val 48506"/>
              <a:gd name="adj5" fmla="val 9611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2">
            <a:extLst>
              <a:ext uri="{FF2B5EF4-FFF2-40B4-BE49-F238E27FC236}">
                <a16:creationId xmlns:a16="http://schemas.microsoft.com/office/drawing/2014/main" id="{A6D44697-8C55-4E61-82F4-B7A3A55A4A3B}"/>
              </a:ext>
            </a:extLst>
          </p:cNvPr>
          <p:cNvSpPr/>
          <p:nvPr/>
        </p:nvSpPr>
        <p:spPr>
          <a:xfrm>
            <a:off x="2252015" y="1698476"/>
            <a:ext cx="2088227" cy="79350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0" name="Rounded Rectangle 23">
            <a:extLst>
              <a:ext uri="{FF2B5EF4-FFF2-40B4-BE49-F238E27FC236}">
                <a16:creationId xmlns:a16="http://schemas.microsoft.com/office/drawing/2014/main" id="{9A57BDB5-09DA-4189-A4CC-3D6771336C7E}"/>
              </a:ext>
            </a:extLst>
          </p:cNvPr>
          <p:cNvSpPr/>
          <p:nvPr/>
        </p:nvSpPr>
        <p:spPr>
          <a:xfrm>
            <a:off x="2185291" y="2022453"/>
            <a:ext cx="2069203" cy="107488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5" name="TextBox 34">
            <a:extLst>
              <a:ext uri="{FF2B5EF4-FFF2-40B4-BE49-F238E27FC236}">
                <a16:creationId xmlns:a16="http://schemas.microsoft.com/office/drawing/2014/main" id="{6EB32433-0E85-4D00-9697-14B0F4D1EEEB}"/>
              </a:ext>
            </a:extLst>
          </p:cNvPr>
          <p:cNvSpPr txBox="1"/>
          <p:nvPr/>
        </p:nvSpPr>
        <p:spPr>
          <a:xfrm>
            <a:off x="2350715" y="1687472"/>
            <a:ext cx="1826623" cy="345985"/>
          </a:xfrm>
          <a:prstGeom prst="rect">
            <a:avLst/>
          </a:prstGeom>
          <a:noFill/>
        </p:spPr>
        <p:txBody>
          <a:bodyPr wrap="square" rtlCol="0">
            <a:spAutoFit/>
          </a:bodyPr>
          <a:lstStyle/>
          <a:p>
            <a:pPr algn="ctr"/>
            <a:r>
              <a:rPr lang="fr-FR" altLang="ko-KR" sz="1600" b="1" dirty="0">
                <a:solidFill>
                  <a:schemeClr val="bg1"/>
                </a:solidFill>
                <a:cs typeface="Arial" pitchFamily="34" charset="0"/>
              </a:rPr>
              <a:t>Corrélations</a:t>
            </a:r>
          </a:p>
        </p:txBody>
      </p:sp>
      <p:sp>
        <p:nvSpPr>
          <p:cNvPr id="33" name="TextBox 32">
            <a:extLst>
              <a:ext uri="{FF2B5EF4-FFF2-40B4-BE49-F238E27FC236}">
                <a16:creationId xmlns:a16="http://schemas.microsoft.com/office/drawing/2014/main" id="{54C82142-777A-4A90-A45B-3C88FB8D4A60}"/>
              </a:ext>
            </a:extLst>
          </p:cNvPr>
          <p:cNvSpPr txBox="1"/>
          <p:nvPr/>
        </p:nvSpPr>
        <p:spPr>
          <a:xfrm>
            <a:off x="2109334" y="2102449"/>
            <a:ext cx="1849791" cy="738664"/>
          </a:xfrm>
          <a:prstGeom prst="rect">
            <a:avLst/>
          </a:prstGeom>
          <a:noFill/>
        </p:spPr>
        <p:txBody>
          <a:bodyPr wrap="square" rtlCol="0" anchor="ctr">
            <a:spAutoFit/>
          </a:bodyPr>
          <a:lstStyle/>
          <a:p>
            <a:pPr algn="ctr"/>
            <a:r>
              <a:rPr lang="fr-FR" sz="1400" b="1" i="0" dirty="0">
                <a:solidFill>
                  <a:srgbClr val="000000"/>
                </a:solidFill>
                <a:effectLst/>
                <a:latin typeface="Helvetica Neue"/>
              </a:rPr>
              <a:t>Suppression des variables les plus corrélées</a:t>
            </a:r>
          </a:p>
        </p:txBody>
      </p:sp>
      <p:grpSp>
        <p:nvGrpSpPr>
          <p:cNvPr id="54" name="Group 53">
            <a:extLst>
              <a:ext uri="{FF2B5EF4-FFF2-40B4-BE49-F238E27FC236}">
                <a16:creationId xmlns:a16="http://schemas.microsoft.com/office/drawing/2014/main" id="{901FB649-54AD-4910-B66B-ED1FA2C2AEC8}"/>
              </a:ext>
            </a:extLst>
          </p:cNvPr>
          <p:cNvGrpSpPr/>
          <p:nvPr/>
        </p:nvGrpSpPr>
        <p:grpSpPr>
          <a:xfrm>
            <a:off x="4770518" y="3973071"/>
            <a:ext cx="2650964" cy="1792872"/>
            <a:chOff x="1263356" y="1845076"/>
            <a:chExt cx="2168322" cy="1037585"/>
          </a:xfrm>
        </p:grpSpPr>
        <p:sp>
          <p:nvSpPr>
            <p:cNvPr id="5" name="Rounded Rectangle 4">
              <a:extLst>
                <a:ext uri="{FF2B5EF4-FFF2-40B4-BE49-F238E27FC236}">
                  <a16:creationId xmlns:a16="http://schemas.microsoft.com/office/drawing/2014/main" id="{BA3445FC-0FA8-46C6-BECD-2723A731B9DB}"/>
                </a:ext>
              </a:extLst>
            </p:cNvPr>
            <p:cNvSpPr/>
            <p:nvPr/>
          </p:nvSpPr>
          <p:spPr>
            <a:xfrm>
              <a:off x="1363566" y="1881831"/>
              <a:ext cx="1798550" cy="7935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6" name="Rounded Rectangle 5">
              <a:extLst>
                <a:ext uri="{FF2B5EF4-FFF2-40B4-BE49-F238E27FC236}">
                  <a16:creationId xmlns:a16="http://schemas.microsoft.com/office/drawing/2014/main" id="{19B12DC7-6A97-49D8-8C9C-00A628313FED}"/>
                </a:ext>
              </a:extLst>
            </p:cNvPr>
            <p:cNvSpPr/>
            <p:nvPr/>
          </p:nvSpPr>
          <p:spPr>
            <a:xfrm>
              <a:off x="1296843" y="2205809"/>
              <a:ext cx="1798550" cy="674665"/>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4" name="TextBox 33">
              <a:extLst>
                <a:ext uri="{FF2B5EF4-FFF2-40B4-BE49-F238E27FC236}">
                  <a16:creationId xmlns:a16="http://schemas.microsoft.com/office/drawing/2014/main" id="{62407037-9DBB-4D6D-B1A9-7AFE8BAB665C}"/>
                </a:ext>
              </a:extLst>
            </p:cNvPr>
            <p:cNvSpPr txBox="1"/>
            <p:nvPr/>
          </p:nvSpPr>
          <p:spPr>
            <a:xfrm>
              <a:off x="1263356" y="1845076"/>
              <a:ext cx="2168322" cy="399572"/>
            </a:xfrm>
            <a:prstGeom prst="rect">
              <a:avLst/>
            </a:prstGeom>
            <a:noFill/>
          </p:spPr>
          <p:txBody>
            <a:bodyPr wrap="square" rtlCol="0">
              <a:spAutoFit/>
            </a:bodyPr>
            <a:lstStyle/>
            <a:p>
              <a:pPr algn="ctr"/>
              <a:r>
                <a:rPr lang="fr-FR" altLang="ko-KR" sz="1600" b="1" dirty="0">
                  <a:solidFill>
                    <a:schemeClr val="bg1"/>
                  </a:solidFill>
                  <a:cs typeface="Arial" pitchFamily="34" charset="0"/>
                </a:rPr>
                <a:t>Les colonnes non résidentielles</a:t>
              </a:r>
              <a:endParaRPr lang="ko-KR" altLang="en-US" sz="1600" b="1" dirty="0">
                <a:solidFill>
                  <a:schemeClr val="bg1"/>
                </a:solidFill>
                <a:cs typeface="Arial" pitchFamily="34" charset="0"/>
              </a:endParaRPr>
            </a:p>
          </p:txBody>
        </p:sp>
        <p:sp>
          <p:nvSpPr>
            <p:cNvPr id="9" name="TextBox 8">
              <a:extLst>
                <a:ext uri="{FF2B5EF4-FFF2-40B4-BE49-F238E27FC236}">
                  <a16:creationId xmlns:a16="http://schemas.microsoft.com/office/drawing/2014/main" id="{34094335-21AD-4C81-A765-44303C0DA26F}"/>
                </a:ext>
              </a:extLst>
            </p:cNvPr>
            <p:cNvSpPr txBox="1"/>
            <p:nvPr/>
          </p:nvSpPr>
          <p:spPr>
            <a:xfrm>
              <a:off x="1363566" y="2205809"/>
              <a:ext cx="1717147" cy="676852"/>
            </a:xfrm>
            <a:prstGeom prst="rect">
              <a:avLst/>
            </a:prstGeom>
            <a:noFill/>
          </p:spPr>
          <p:txBody>
            <a:bodyPr wrap="square" rtlCol="0" anchor="ctr">
              <a:spAutoFit/>
            </a:bodyPr>
            <a:lstStyle/>
            <a:p>
              <a:pPr algn="ctr"/>
              <a:r>
                <a:rPr lang="fr-FR" altLang="ko-KR" sz="1400" b="1" dirty="0">
                  <a:solidFill>
                    <a:srgbClr val="000000"/>
                  </a:solidFill>
                </a:rPr>
                <a:t>Filtrer sur les colonnes non résidentielles comme demander dans le projet </a:t>
              </a:r>
              <a:endParaRPr lang="ko-KR" altLang="en-US" sz="1400" b="1" dirty="0">
                <a:solidFill>
                  <a:srgbClr val="000000"/>
                </a:solidFill>
              </a:endParaRPr>
            </a:p>
          </p:txBody>
        </p:sp>
      </p:grpSp>
      <p:grpSp>
        <p:nvGrpSpPr>
          <p:cNvPr id="55" name="Group 54">
            <a:extLst>
              <a:ext uri="{FF2B5EF4-FFF2-40B4-BE49-F238E27FC236}">
                <a16:creationId xmlns:a16="http://schemas.microsoft.com/office/drawing/2014/main" id="{99F7D8B6-02B4-4451-A3A0-467C420231A2}"/>
              </a:ext>
            </a:extLst>
          </p:cNvPr>
          <p:cNvGrpSpPr/>
          <p:nvPr/>
        </p:nvGrpSpPr>
        <p:grpSpPr>
          <a:xfrm>
            <a:off x="6647940" y="1635357"/>
            <a:ext cx="3193345" cy="1408740"/>
            <a:chOff x="7729083" y="4223468"/>
            <a:chExt cx="2484893" cy="1147026"/>
          </a:xfrm>
        </p:grpSpPr>
        <p:sp>
          <p:nvSpPr>
            <p:cNvPr id="23" name="Rounded Rectangle 40">
              <a:extLst>
                <a:ext uri="{FF2B5EF4-FFF2-40B4-BE49-F238E27FC236}">
                  <a16:creationId xmlns:a16="http://schemas.microsoft.com/office/drawing/2014/main" id="{69382EC9-96FD-4C1D-8BE4-5FB266A15DDD}"/>
                </a:ext>
              </a:extLst>
            </p:cNvPr>
            <p:cNvSpPr/>
            <p:nvPr/>
          </p:nvSpPr>
          <p:spPr>
            <a:xfrm>
              <a:off x="8075486" y="4244371"/>
              <a:ext cx="1798550" cy="79350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4" name="Rounded Rectangle 41">
              <a:extLst>
                <a:ext uri="{FF2B5EF4-FFF2-40B4-BE49-F238E27FC236}">
                  <a16:creationId xmlns:a16="http://schemas.microsoft.com/office/drawing/2014/main" id="{5370D511-FB1C-4BBC-8733-7CA967FE8C0B}"/>
                </a:ext>
              </a:extLst>
            </p:cNvPr>
            <p:cNvSpPr/>
            <p:nvPr/>
          </p:nvSpPr>
          <p:spPr>
            <a:xfrm>
              <a:off x="8008762" y="4568348"/>
              <a:ext cx="1798550" cy="802146"/>
            </a:xfrm>
            <a:prstGeom prst="round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8" name="TextBox 37">
              <a:extLst>
                <a:ext uri="{FF2B5EF4-FFF2-40B4-BE49-F238E27FC236}">
                  <a16:creationId xmlns:a16="http://schemas.microsoft.com/office/drawing/2014/main" id="{3FFB095A-CA5D-48B8-94FB-5E1E6E530213}"/>
                </a:ext>
              </a:extLst>
            </p:cNvPr>
            <p:cNvSpPr txBox="1"/>
            <p:nvPr/>
          </p:nvSpPr>
          <p:spPr>
            <a:xfrm>
              <a:off x="7729083" y="4223468"/>
              <a:ext cx="2484893" cy="316342"/>
            </a:xfrm>
            <a:prstGeom prst="rect">
              <a:avLst/>
            </a:prstGeom>
            <a:noFill/>
          </p:spPr>
          <p:txBody>
            <a:bodyPr wrap="square" rtlCol="0">
              <a:spAutoFit/>
            </a:bodyPr>
            <a:lstStyle/>
            <a:p>
              <a:pPr algn="ctr"/>
              <a:r>
                <a:rPr lang="fr-FR" altLang="ko-KR" sz="1600" b="1" dirty="0">
                  <a:solidFill>
                    <a:schemeClr val="bg1"/>
                  </a:solidFill>
                  <a:cs typeface="Arial" pitchFamily="34" charset="0"/>
                </a:rPr>
                <a:t>Colonne '</a:t>
              </a:r>
              <a:r>
                <a:rPr lang="fr-FR" altLang="ko-KR" sz="1600" b="1" dirty="0" err="1">
                  <a:solidFill>
                    <a:schemeClr val="bg1"/>
                  </a:solidFill>
                  <a:cs typeface="Arial" pitchFamily="34" charset="0"/>
                </a:rPr>
                <a:t>Outlier</a:t>
              </a:r>
              <a:r>
                <a:rPr lang="fr-FR" altLang="ko-KR" sz="1600" b="1" dirty="0">
                  <a:solidFill>
                    <a:schemeClr val="bg1"/>
                  </a:solidFill>
                  <a:cs typeface="Arial" pitchFamily="34" charset="0"/>
                </a:rPr>
                <a:t>'</a:t>
              </a:r>
              <a:endParaRPr lang="ko-KR" altLang="en-US" sz="1600" b="1" dirty="0">
                <a:solidFill>
                  <a:schemeClr val="bg1"/>
                </a:solidFill>
                <a:cs typeface="Arial" pitchFamily="34" charset="0"/>
              </a:endParaRPr>
            </a:p>
          </p:txBody>
        </p:sp>
        <p:sp>
          <p:nvSpPr>
            <p:cNvPr id="27" name="TextBox 26">
              <a:extLst>
                <a:ext uri="{FF2B5EF4-FFF2-40B4-BE49-F238E27FC236}">
                  <a16:creationId xmlns:a16="http://schemas.microsoft.com/office/drawing/2014/main" id="{3E0FC3C0-1ECE-4A91-8AEF-0DB555F0A675}"/>
                </a:ext>
              </a:extLst>
            </p:cNvPr>
            <p:cNvSpPr txBox="1"/>
            <p:nvPr/>
          </p:nvSpPr>
          <p:spPr>
            <a:xfrm>
              <a:off x="8223614" y="4765265"/>
              <a:ext cx="1717147" cy="316342"/>
            </a:xfrm>
            <a:prstGeom prst="rect">
              <a:avLst/>
            </a:prstGeom>
            <a:noFill/>
          </p:spPr>
          <p:txBody>
            <a:bodyPr wrap="square" rtlCol="0" anchor="ctr">
              <a:spAutoFit/>
            </a:bodyPr>
            <a:lstStyle/>
            <a:p>
              <a:endParaRPr lang="ko-KR" altLang="en-US" sz="1600" b="1" dirty="0">
                <a:cs typeface="Arial" pitchFamily="34" charset="0"/>
              </a:endParaRPr>
            </a:p>
          </p:txBody>
        </p:sp>
      </p:grpSp>
      <p:sp>
        <p:nvSpPr>
          <p:cNvPr id="53" name="ZoneTexte 52">
            <a:extLst>
              <a:ext uri="{FF2B5EF4-FFF2-40B4-BE49-F238E27FC236}">
                <a16:creationId xmlns:a16="http://schemas.microsoft.com/office/drawing/2014/main" id="{145EDDFB-E706-95D5-87C6-FDC6DC460841}"/>
              </a:ext>
            </a:extLst>
          </p:cNvPr>
          <p:cNvSpPr txBox="1"/>
          <p:nvPr/>
        </p:nvSpPr>
        <p:spPr>
          <a:xfrm>
            <a:off x="7192441" y="2154845"/>
            <a:ext cx="1896747" cy="800219"/>
          </a:xfrm>
          <a:prstGeom prst="rect">
            <a:avLst/>
          </a:prstGeom>
          <a:noFill/>
        </p:spPr>
        <p:txBody>
          <a:bodyPr wrap="square">
            <a:spAutoFit/>
          </a:bodyPr>
          <a:lstStyle/>
          <a:p>
            <a:pPr algn="l"/>
            <a:r>
              <a:rPr lang="fr-FR" b="1" i="0" dirty="0">
                <a:solidFill>
                  <a:srgbClr val="000000"/>
                </a:solidFill>
                <a:effectLst/>
                <a:latin typeface="Helvetica Neue"/>
              </a:rPr>
              <a:t> </a:t>
            </a:r>
            <a:r>
              <a:rPr lang="fr-FR" sz="1400" b="1" dirty="0">
                <a:solidFill>
                  <a:srgbClr val="000000"/>
                </a:solidFill>
                <a:latin typeface="Helvetica Neue"/>
              </a:rPr>
              <a:t>filtrer sur les lignes qui ne sont pas des valeurs aberrantes</a:t>
            </a:r>
          </a:p>
        </p:txBody>
      </p:sp>
      <p:sp>
        <p:nvSpPr>
          <p:cNvPr id="19" name="ZoneTexte 18">
            <a:extLst>
              <a:ext uri="{FF2B5EF4-FFF2-40B4-BE49-F238E27FC236}">
                <a16:creationId xmlns:a16="http://schemas.microsoft.com/office/drawing/2014/main" id="{27F2FBE1-4FE5-04BD-77CA-E57C2CFD980A}"/>
              </a:ext>
            </a:extLst>
          </p:cNvPr>
          <p:cNvSpPr txBox="1"/>
          <p:nvPr/>
        </p:nvSpPr>
        <p:spPr>
          <a:xfrm>
            <a:off x="11685069" y="6256421"/>
            <a:ext cx="693019" cy="369332"/>
          </a:xfrm>
          <a:prstGeom prst="rect">
            <a:avLst/>
          </a:prstGeom>
          <a:noFill/>
        </p:spPr>
        <p:txBody>
          <a:bodyPr wrap="square" rtlCol="0">
            <a:spAutoFit/>
          </a:bodyPr>
          <a:lstStyle/>
          <a:p>
            <a:r>
              <a:rPr lang="fr-FR" dirty="0"/>
              <a:t>8</a:t>
            </a:r>
          </a:p>
        </p:txBody>
      </p:sp>
    </p:spTree>
    <p:extLst>
      <p:ext uri="{BB962C8B-B14F-4D97-AF65-F5344CB8AC3E}">
        <p14:creationId xmlns:p14="http://schemas.microsoft.com/office/powerpoint/2010/main" val="154701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a:lnSpc>
                <a:spcPct val="100000"/>
              </a:lnSpc>
              <a:spcBef>
                <a:spcPts val="0"/>
              </a:spcBef>
              <a:defRPr/>
            </a:pPr>
            <a:r>
              <a:rPr lang="en-US" altLang="ko-KR" sz="2800" b="1" i="1" u="sng" dirty="0">
                <a:solidFill>
                  <a:schemeClr val="accent3">
                    <a:lumMod val="50000"/>
                  </a:schemeClr>
                </a:solidFill>
                <a:latin typeface="Century" panose="02040604050505020304" pitchFamily="18" charset="0"/>
              </a:rPr>
              <a:t>Feature engineering</a:t>
            </a:r>
            <a:endParaRPr lang="ko-KR" altLang="en-US" sz="2800" b="1" i="1" u="sng" dirty="0">
              <a:solidFill>
                <a:schemeClr val="accent3">
                  <a:lumMod val="50000"/>
                </a:schemeClr>
              </a:solidFill>
              <a:latin typeface="Century" panose="02040604050505020304" pitchFamily="18" charset="0"/>
            </a:endParaRPr>
          </a:p>
        </p:txBody>
      </p:sp>
      <p:grpSp>
        <p:nvGrpSpPr>
          <p:cNvPr id="3" name="Group 2">
            <a:extLst>
              <a:ext uri="{FF2B5EF4-FFF2-40B4-BE49-F238E27FC236}">
                <a16:creationId xmlns:a16="http://schemas.microsoft.com/office/drawing/2014/main" id="{57DDFF6B-FC23-42A3-A9AD-0DDE97BF7A64}"/>
              </a:ext>
            </a:extLst>
          </p:cNvPr>
          <p:cNvGrpSpPr/>
          <p:nvPr/>
        </p:nvGrpSpPr>
        <p:grpSpPr>
          <a:xfrm>
            <a:off x="4304979" y="1592838"/>
            <a:ext cx="3757246" cy="3760634"/>
            <a:chOff x="5058700" y="2797181"/>
            <a:chExt cx="2308261" cy="2310343"/>
          </a:xfrm>
        </p:grpSpPr>
        <p:grpSp>
          <p:nvGrpSpPr>
            <p:cNvPr id="4" name="Group 3">
              <a:extLst>
                <a:ext uri="{FF2B5EF4-FFF2-40B4-BE49-F238E27FC236}">
                  <a16:creationId xmlns:a16="http://schemas.microsoft.com/office/drawing/2014/main" id="{3E419F3F-F68E-4A8D-B941-5054D860100D}"/>
                </a:ext>
              </a:extLst>
            </p:cNvPr>
            <p:cNvGrpSpPr/>
            <p:nvPr/>
          </p:nvGrpSpPr>
          <p:grpSpPr>
            <a:xfrm>
              <a:off x="5058700" y="2797181"/>
              <a:ext cx="2308261" cy="2310343"/>
              <a:chOff x="4982500" y="2854331"/>
              <a:chExt cx="2308261" cy="2310343"/>
            </a:xfrm>
          </p:grpSpPr>
          <p:sp>
            <p:nvSpPr>
              <p:cNvPr id="6" name="Right Triangle 5">
                <a:extLst>
                  <a:ext uri="{FF2B5EF4-FFF2-40B4-BE49-F238E27FC236}">
                    <a16:creationId xmlns:a16="http://schemas.microsoft.com/office/drawing/2014/main" id="{2F3E68CF-5D71-4FC0-9EC7-DB12B0AF2713}"/>
                  </a:ext>
                </a:extLst>
              </p:cNvPr>
              <p:cNvSpPr/>
              <p:nvPr/>
            </p:nvSpPr>
            <p:spPr>
              <a:xfrm rot="21574246" flipV="1">
                <a:off x="6177866" y="4042874"/>
                <a:ext cx="1112895" cy="1112896"/>
              </a:xfrm>
              <a:prstGeom prst="rtTriangle">
                <a:avLst/>
              </a:prstGeom>
              <a:solidFill>
                <a:schemeClr val="accent3"/>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7" name="Right Triangle 6">
                <a:extLst>
                  <a:ext uri="{FF2B5EF4-FFF2-40B4-BE49-F238E27FC236}">
                    <a16:creationId xmlns:a16="http://schemas.microsoft.com/office/drawing/2014/main" id="{C08854F6-5C2F-4262-AD37-38753BC2BE30}"/>
                  </a:ext>
                </a:extLst>
              </p:cNvPr>
              <p:cNvSpPr/>
              <p:nvPr/>
            </p:nvSpPr>
            <p:spPr>
              <a:xfrm rot="16174246" flipV="1">
                <a:off x="6168961" y="2854331"/>
                <a:ext cx="1112896" cy="1112895"/>
              </a:xfrm>
              <a:prstGeom prst="rtTriangle">
                <a:avLst/>
              </a:prstGeom>
              <a:solidFill>
                <a:schemeClr val="accent4"/>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8" name="Right Triangle 7">
                <a:extLst>
                  <a:ext uri="{FF2B5EF4-FFF2-40B4-BE49-F238E27FC236}">
                    <a16:creationId xmlns:a16="http://schemas.microsoft.com/office/drawing/2014/main" id="{F69C35CC-D9F4-4AB3-BFFD-0751D10C6A5E}"/>
                  </a:ext>
                </a:extLst>
              </p:cNvPr>
              <p:cNvSpPr/>
              <p:nvPr/>
            </p:nvSpPr>
            <p:spPr>
              <a:xfrm rot="10774246" flipV="1">
                <a:off x="4982500" y="2863233"/>
                <a:ext cx="1112895" cy="1112896"/>
              </a:xfrm>
              <a:prstGeom prst="rtTriangle">
                <a:avLst/>
              </a:prstGeom>
              <a:solidFill>
                <a:schemeClr val="accent1"/>
              </a:solidFill>
              <a:ln>
                <a:noFill/>
              </a:ln>
              <a:effectLst>
                <a:outerShdw blurRad="50800" dist="38100" dir="5400000" algn="ctr"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ko-KR" altLang="en-US" sz="2700" dirty="0"/>
              </a:p>
            </p:txBody>
          </p:sp>
          <p:sp>
            <p:nvSpPr>
              <p:cNvPr id="9" name="Right Triangle 8">
                <a:extLst>
                  <a:ext uri="{FF2B5EF4-FFF2-40B4-BE49-F238E27FC236}">
                    <a16:creationId xmlns:a16="http://schemas.microsoft.com/office/drawing/2014/main" id="{4DF3A69B-0F25-443F-BB8E-1AB439437B19}"/>
                  </a:ext>
                </a:extLst>
              </p:cNvPr>
              <p:cNvSpPr/>
              <p:nvPr/>
            </p:nvSpPr>
            <p:spPr>
              <a:xfrm rot="5374246" flipV="1">
                <a:off x="4991404" y="4051778"/>
                <a:ext cx="1112896" cy="1112895"/>
              </a:xfrm>
              <a:prstGeom prst="rtTriangle">
                <a:avLst/>
              </a:prstGeom>
              <a:solidFill>
                <a:schemeClr val="accent2"/>
              </a:solidFill>
              <a:ln>
                <a:noFill/>
              </a:ln>
              <a:effectLst>
                <a:outerShdw blurRad="50800" dist="38100" dir="54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5" name="Rounded Rectangle 30">
              <a:extLst>
                <a:ext uri="{FF2B5EF4-FFF2-40B4-BE49-F238E27FC236}">
                  <a16:creationId xmlns:a16="http://schemas.microsoft.com/office/drawing/2014/main" id="{AC106DA6-6BF3-4056-8F40-7C86ECB8F4BC}"/>
                </a:ext>
              </a:extLst>
            </p:cNvPr>
            <p:cNvSpPr/>
            <p:nvPr/>
          </p:nvSpPr>
          <p:spPr>
            <a:xfrm rot="2700000">
              <a:off x="5799930" y="3539452"/>
              <a:ext cx="825800" cy="825800"/>
            </a:xfrm>
            <a:prstGeom prst="roundRect">
              <a:avLst/>
            </a:prstGeom>
            <a:gradFill flip="none" rotWithShape="1">
              <a:gsLst>
                <a:gs pos="0">
                  <a:schemeClr val="bg1">
                    <a:lumMod val="87000"/>
                  </a:schemeClr>
                </a:gs>
                <a:gs pos="100000">
                  <a:schemeClr val="bg1"/>
                </a:gs>
              </a:gsLst>
              <a:lin ang="0" scaled="1"/>
              <a:tileRect/>
            </a:gra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grpSp>
        <p:nvGrpSpPr>
          <p:cNvPr id="43" name="Group 42">
            <a:extLst>
              <a:ext uri="{FF2B5EF4-FFF2-40B4-BE49-F238E27FC236}">
                <a16:creationId xmlns:a16="http://schemas.microsoft.com/office/drawing/2014/main" id="{34C9FD5B-C5FC-46AA-AE31-C191FDDC8B29}"/>
              </a:ext>
            </a:extLst>
          </p:cNvPr>
          <p:cNvGrpSpPr/>
          <p:nvPr/>
        </p:nvGrpSpPr>
        <p:grpSpPr>
          <a:xfrm>
            <a:off x="706427" y="1760631"/>
            <a:ext cx="2956369" cy="1651413"/>
            <a:chOff x="9223521" y="30456"/>
            <a:chExt cx="4534473" cy="1651413"/>
          </a:xfrm>
        </p:grpSpPr>
        <p:grpSp>
          <p:nvGrpSpPr>
            <p:cNvPr id="36" name="Group 35">
              <a:extLst>
                <a:ext uri="{FF2B5EF4-FFF2-40B4-BE49-F238E27FC236}">
                  <a16:creationId xmlns:a16="http://schemas.microsoft.com/office/drawing/2014/main" id="{D5582179-F742-4F03-ABB1-F3CAC401C603}"/>
                </a:ext>
              </a:extLst>
            </p:cNvPr>
            <p:cNvGrpSpPr/>
            <p:nvPr/>
          </p:nvGrpSpPr>
          <p:grpSpPr>
            <a:xfrm>
              <a:off x="9223521" y="30456"/>
              <a:ext cx="4430395" cy="523973"/>
              <a:chOff x="869473" y="1569211"/>
              <a:chExt cx="3183340" cy="523973"/>
            </a:xfrm>
          </p:grpSpPr>
          <p:sp>
            <p:nvSpPr>
              <p:cNvPr id="37" name="TextBox 36">
                <a:extLst>
                  <a:ext uri="{FF2B5EF4-FFF2-40B4-BE49-F238E27FC236}">
                    <a16:creationId xmlns:a16="http://schemas.microsoft.com/office/drawing/2014/main" id="{DA313556-2D25-43E0-BB1A-7569BBE54800}"/>
                  </a:ext>
                </a:extLst>
              </p:cNvPr>
              <p:cNvSpPr txBox="1"/>
              <p:nvPr/>
            </p:nvSpPr>
            <p:spPr>
              <a:xfrm>
                <a:off x="901768" y="1786717"/>
                <a:ext cx="3151045" cy="306467"/>
              </a:xfrm>
              <a:prstGeom prst="roundRect">
                <a:avLst/>
              </a:prstGeom>
              <a:solidFill>
                <a:schemeClr val="accent1"/>
              </a:solidFill>
              <a:ln>
                <a:noFill/>
              </a:ln>
            </p:spPr>
            <p:txBody>
              <a:bodyPr wrap="square" rtlCol="0">
                <a:spAutoFit/>
              </a:bodyPr>
              <a:lstStyle/>
              <a:p>
                <a:pPr algn="r"/>
                <a:endParaRPr lang="ko-KR" altLang="en-US" sz="1200" b="1" dirty="0">
                  <a:solidFill>
                    <a:schemeClr val="accent1"/>
                  </a:solidFill>
                  <a:cs typeface="Arial" pitchFamily="34" charset="0"/>
                </a:endParaRPr>
              </a:p>
            </p:txBody>
          </p:sp>
          <p:sp>
            <p:nvSpPr>
              <p:cNvPr id="38" name="TextBox 37">
                <a:extLst>
                  <a:ext uri="{FF2B5EF4-FFF2-40B4-BE49-F238E27FC236}">
                    <a16:creationId xmlns:a16="http://schemas.microsoft.com/office/drawing/2014/main" id="{76304D9C-9A3C-44F9-8E22-770B375C8932}"/>
                  </a:ext>
                </a:extLst>
              </p:cNvPr>
              <p:cNvSpPr txBox="1"/>
              <p:nvPr/>
            </p:nvSpPr>
            <p:spPr>
              <a:xfrm>
                <a:off x="869473" y="1569211"/>
                <a:ext cx="3151045" cy="408623"/>
              </a:xfrm>
              <a:prstGeom prst="roundRect">
                <a:avLst/>
              </a:prstGeom>
              <a:solidFill>
                <a:schemeClr val="bg1"/>
              </a:solidFill>
              <a:ln w="12700">
                <a:solidFill>
                  <a:schemeClr val="accent1"/>
                </a:solidFill>
              </a:ln>
            </p:spPr>
            <p:txBody>
              <a:bodyPr wrap="square" rtlCol="0">
                <a:spAutoFit/>
              </a:bodyPr>
              <a:lstStyle/>
              <a:p>
                <a:pPr algn="r"/>
                <a:r>
                  <a:rPr lang="en-US" altLang="ko-KR" b="1" dirty="0" err="1">
                    <a:solidFill>
                      <a:schemeClr val="accent1"/>
                    </a:solidFill>
                    <a:cs typeface="Arial" pitchFamily="34" charset="0"/>
                  </a:rPr>
                  <a:t>GFAPerBuilding</a:t>
                </a:r>
                <a:endParaRPr lang="en-US" altLang="ko-KR" b="1" dirty="0">
                  <a:solidFill>
                    <a:schemeClr val="accent1"/>
                  </a:solidFill>
                  <a:cs typeface="Arial" pitchFamily="34" charset="0"/>
                </a:endParaRPr>
              </a:p>
            </p:txBody>
          </p:sp>
        </p:grpSp>
        <p:sp>
          <p:nvSpPr>
            <p:cNvPr id="40" name="TextBox 39">
              <a:extLst>
                <a:ext uri="{FF2B5EF4-FFF2-40B4-BE49-F238E27FC236}">
                  <a16:creationId xmlns:a16="http://schemas.microsoft.com/office/drawing/2014/main" id="{D35682F7-008B-4A61-85AD-11287521B070}"/>
                </a:ext>
              </a:extLst>
            </p:cNvPr>
            <p:cNvSpPr txBox="1"/>
            <p:nvPr/>
          </p:nvSpPr>
          <p:spPr>
            <a:xfrm>
              <a:off x="9372545" y="983152"/>
              <a:ext cx="4385449" cy="698717"/>
            </a:xfrm>
            <a:prstGeom prst="rect">
              <a:avLst/>
            </a:prstGeom>
            <a:noFill/>
          </p:spPr>
          <p:txBody>
            <a:bodyPr wrap="square" rtlCol="0">
              <a:spAutoFit/>
            </a:bodyPr>
            <a:lstStyle/>
            <a:p>
              <a:pPr>
                <a:lnSpc>
                  <a:spcPct val="150000"/>
                </a:lnSpc>
              </a:pPr>
              <a:r>
                <a:rPr lang="fr-FR" sz="1400" b="1" dirty="0">
                  <a:solidFill>
                    <a:srgbClr val="000000"/>
                  </a:solidFill>
                  <a:latin typeface="Helvetica Neue"/>
                </a:rPr>
                <a:t>Calcule la surface de chaque bâtiment.</a:t>
              </a:r>
              <a:r>
                <a:rPr lang="en-US" altLang="ko-KR" sz="1400" b="1" dirty="0">
                  <a:solidFill>
                    <a:srgbClr val="000000"/>
                  </a:solidFill>
                  <a:latin typeface="Helvetica Neue"/>
                </a:rPr>
                <a:t>.  </a:t>
              </a:r>
              <a:endParaRPr lang="ko-KR" altLang="en-US" sz="1200" b="1" dirty="0">
                <a:solidFill>
                  <a:srgbClr val="000000"/>
                </a:solidFill>
                <a:latin typeface="Helvetica Neue"/>
              </a:endParaRPr>
            </a:p>
          </p:txBody>
        </p:sp>
      </p:grpSp>
      <p:grpSp>
        <p:nvGrpSpPr>
          <p:cNvPr id="44" name="Group 43">
            <a:extLst>
              <a:ext uri="{FF2B5EF4-FFF2-40B4-BE49-F238E27FC236}">
                <a16:creationId xmlns:a16="http://schemas.microsoft.com/office/drawing/2014/main" id="{E1D8A163-3C97-4F8D-B044-1F75CCEF628B}"/>
              </a:ext>
            </a:extLst>
          </p:cNvPr>
          <p:cNvGrpSpPr/>
          <p:nvPr/>
        </p:nvGrpSpPr>
        <p:grpSpPr>
          <a:xfrm>
            <a:off x="735731" y="4316406"/>
            <a:ext cx="2869863" cy="1561117"/>
            <a:chOff x="9252126" y="1046678"/>
            <a:chExt cx="4401790" cy="1561117"/>
          </a:xfrm>
        </p:grpSpPr>
        <p:grpSp>
          <p:nvGrpSpPr>
            <p:cNvPr id="33" name="Group 32">
              <a:extLst>
                <a:ext uri="{FF2B5EF4-FFF2-40B4-BE49-F238E27FC236}">
                  <a16:creationId xmlns:a16="http://schemas.microsoft.com/office/drawing/2014/main" id="{CA5333E9-658E-4F35-BEE7-96BD4817A5E5}"/>
                </a:ext>
              </a:extLst>
            </p:cNvPr>
            <p:cNvGrpSpPr/>
            <p:nvPr/>
          </p:nvGrpSpPr>
          <p:grpSpPr>
            <a:xfrm>
              <a:off x="9252126" y="1046678"/>
              <a:ext cx="4401790" cy="493753"/>
              <a:chOff x="890026" y="4570831"/>
              <a:chExt cx="3162787" cy="493753"/>
            </a:xfrm>
          </p:grpSpPr>
          <p:sp>
            <p:nvSpPr>
              <p:cNvPr id="34" name="TextBox 33">
                <a:extLst>
                  <a:ext uri="{FF2B5EF4-FFF2-40B4-BE49-F238E27FC236}">
                    <a16:creationId xmlns:a16="http://schemas.microsoft.com/office/drawing/2014/main" id="{7566DE9C-EBCF-46B8-BEB7-E6A403066AA5}"/>
                  </a:ext>
                </a:extLst>
              </p:cNvPr>
              <p:cNvSpPr txBox="1"/>
              <p:nvPr/>
            </p:nvSpPr>
            <p:spPr>
              <a:xfrm>
                <a:off x="901768" y="4758117"/>
                <a:ext cx="3151045" cy="306467"/>
              </a:xfrm>
              <a:prstGeom prst="roundRect">
                <a:avLst/>
              </a:prstGeom>
              <a:solidFill>
                <a:schemeClr val="accent2"/>
              </a:solidFill>
              <a:ln>
                <a:noFill/>
              </a:ln>
            </p:spPr>
            <p:txBody>
              <a:bodyPr wrap="square" rtlCol="0">
                <a:spAutoFit/>
              </a:bodyPr>
              <a:lstStyle/>
              <a:p>
                <a:pPr algn="r"/>
                <a:endParaRPr lang="ko-KR" altLang="en-US" sz="1200" b="1" dirty="0">
                  <a:solidFill>
                    <a:schemeClr val="accent1"/>
                  </a:solidFill>
                  <a:cs typeface="Arial" pitchFamily="34" charset="0"/>
                </a:endParaRPr>
              </a:p>
            </p:txBody>
          </p:sp>
          <p:sp>
            <p:nvSpPr>
              <p:cNvPr id="35" name="TextBox 34">
                <a:extLst>
                  <a:ext uri="{FF2B5EF4-FFF2-40B4-BE49-F238E27FC236}">
                    <a16:creationId xmlns:a16="http://schemas.microsoft.com/office/drawing/2014/main" id="{A9ED92FE-0F56-4459-B58E-6821E0C7C8DC}"/>
                  </a:ext>
                </a:extLst>
              </p:cNvPr>
              <p:cNvSpPr txBox="1"/>
              <p:nvPr/>
            </p:nvSpPr>
            <p:spPr>
              <a:xfrm>
                <a:off x="890026" y="4570831"/>
                <a:ext cx="3151045" cy="374571"/>
              </a:xfrm>
              <a:prstGeom prst="roundRect">
                <a:avLst/>
              </a:prstGeom>
              <a:solidFill>
                <a:schemeClr val="bg1"/>
              </a:solidFill>
              <a:ln w="12700">
                <a:solidFill>
                  <a:schemeClr val="accent2"/>
                </a:solidFill>
              </a:ln>
            </p:spPr>
            <p:txBody>
              <a:bodyPr wrap="square" rtlCol="0">
                <a:spAutoFit/>
              </a:bodyPr>
              <a:lstStyle/>
              <a:p>
                <a:pPr algn="r"/>
                <a:r>
                  <a:rPr lang="en-US" altLang="ko-KR" sz="1600" b="1" dirty="0" err="1">
                    <a:solidFill>
                      <a:schemeClr val="accent2"/>
                    </a:solidFill>
                    <a:cs typeface="Arial" pitchFamily="34" charset="0"/>
                  </a:rPr>
                  <a:t>GFAPerFloor</a:t>
                </a:r>
                <a:endParaRPr lang="en-US" altLang="ko-KR" sz="1600" b="1" dirty="0">
                  <a:solidFill>
                    <a:schemeClr val="accent2"/>
                  </a:solidFill>
                  <a:cs typeface="Arial" pitchFamily="34" charset="0"/>
                </a:endParaRPr>
              </a:p>
            </p:txBody>
          </p:sp>
        </p:grpSp>
        <p:sp>
          <p:nvSpPr>
            <p:cNvPr id="39" name="TextBox 38">
              <a:extLst>
                <a:ext uri="{FF2B5EF4-FFF2-40B4-BE49-F238E27FC236}">
                  <a16:creationId xmlns:a16="http://schemas.microsoft.com/office/drawing/2014/main" id="{744892D0-81DD-463F-9EF8-2B2D5302931B}"/>
                </a:ext>
              </a:extLst>
            </p:cNvPr>
            <p:cNvSpPr txBox="1"/>
            <p:nvPr/>
          </p:nvSpPr>
          <p:spPr>
            <a:xfrm>
              <a:off x="9268466" y="1909078"/>
              <a:ext cx="4385449" cy="698717"/>
            </a:xfrm>
            <a:prstGeom prst="rect">
              <a:avLst/>
            </a:prstGeom>
            <a:noFill/>
          </p:spPr>
          <p:txBody>
            <a:bodyPr wrap="square" rtlCol="0">
              <a:spAutoFit/>
            </a:bodyPr>
            <a:lstStyle/>
            <a:p>
              <a:pPr>
                <a:lnSpc>
                  <a:spcPct val="150000"/>
                </a:lnSpc>
              </a:pPr>
              <a:r>
                <a:rPr lang="fr-FR" sz="1400" b="1" dirty="0">
                  <a:solidFill>
                    <a:srgbClr val="000000"/>
                  </a:solidFill>
                  <a:latin typeface="Helvetica Neue"/>
                </a:rPr>
                <a:t>Calcule la surface de chaque étage.</a:t>
              </a:r>
              <a:endParaRPr lang="ko-KR" altLang="en-US" sz="1400" b="1" dirty="0">
                <a:solidFill>
                  <a:srgbClr val="000000"/>
                </a:solidFill>
                <a:latin typeface="Helvetica Neue"/>
              </a:endParaRPr>
            </a:p>
          </p:txBody>
        </p:sp>
      </p:grpSp>
      <p:grpSp>
        <p:nvGrpSpPr>
          <p:cNvPr id="46" name="Group 45">
            <a:extLst>
              <a:ext uri="{FF2B5EF4-FFF2-40B4-BE49-F238E27FC236}">
                <a16:creationId xmlns:a16="http://schemas.microsoft.com/office/drawing/2014/main" id="{88DD70B0-D9BF-4018-9A83-777818E28468}"/>
              </a:ext>
            </a:extLst>
          </p:cNvPr>
          <p:cNvGrpSpPr/>
          <p:nvPr/>
        </p:nvGrpSpPr>
        <p:grpSpPr>
          <a:xfrm>
            <a:off x="8898730" y="1730719"/>
            <a:ext cx="2932968" cy="2100924"/>
            <a:chOff x="9155335" y="2915309"/>
            <a:chExt cx="4498580" cy="2100924"/>
          </a:xfrm>
        </p:grpSpPr>
        <p:grpSp>
          <p:nvGrpSpPr>
            <p:cNvPr id="27" name="Group 26">
              <a:extLst>
                <a:ext uri="{FF2B5EF4-FFF2-40B4-BE49-F238E27FC236}">
                  <a16:creationId xmlns:a16="http://schemas.microsoft.com/office/drawing/2014/main" id="{9AF6C204-190E-4688-BF76-BCFDEE0E9E50}"/>
                </a:ext>
              </a:extLst>
            </p:cNvPr>
            <p:cNvGrpSpPr/>
            <p:nvPr/>
          </p:nvGrpSpPr>
          <p:grpSpPr>
            <a:xfrm>
              <a:off x="9268467" y="2915309"/>
              <a:ext cx="4385448" cy="540879"/>
              <a:chOff x="8114506" y="4523703"/>
              <a:chExt cx="3151045" cy="540879"/>
            </a:xfrm>
          </p:grpSpPr>
          <p:sp>
            <p:nvSpPr>
              <p:cNvPr id="28" name="TextBox 27">
                <a:extLst>
                  <a:ext uri="{FF2B5EF4-FFF2-40B4-BE49-F238E27FC236}">
                    <a16:creationId xmlns:a16="http://schemas.microsoft.com/office/drawing/2014/main" id="{ED9D2D4B-044D-4D65-A927-D86D8EEFE5E0}"/>
                  </a:ext>
                </a:extLst>
              </p:cNvPr>
              <p:cNvSpPr txBox="1"/>
              <p:nvPr/>
            </p:nvSpPr>
            <p:spPr>
              <a:xfrm>
                <a:off x="8114506" y="4758115"/>
                <a:ext cx="3151045" cy="306467"/>
              </a:xfrm>
              <a:prstGeom prst="roundRect">
                <a:avLst/>
              </a:prstGeom>
              <a:solidFill>
                <a:schemeClr val="accent4"/>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29" name="TextBox 28">
                <a:extLst>
                  <a:ext uri="{FF2B5EF4-FFF2-40B4-BE49-F238E27FC236}">
                    <a16:creationId xmlns:a16="http://schemas.microsoft.com/office/drawing/2014/main" id="{51850E53-A18C-4556-9F69-7DCEA95E7D6B}"/>
                  </a:ext>
                </a:extLst>
              </p:cNvPr>
              <p:cNvSpPr txBox="1"/>
              <p:nvPr/>
            </p:nvSpPr>
            <p:spPr>
              <a:xfrm>
                <a:off x="8114506" y="4523703"/>
                <a:ext cx="3151045" cy="374571"/>
              </a:xfrm>
              <a:prstGeom prst="roundRect">
                <a:avLst/>
              </a:prstGeom>
              <a:solidFill>
                <a:schemeClr val="bg1"/>
              </a:solidFill>
              <a:ln w="12700">
                <a:solidFill>
                  <a:schemeClr val="accent4"/>
                </a:solidFill>
              </a:ln>
            </p:spPr>
            <p:txBody>
              <a:bodyPr wrap="square" rtlCol="0">
                <a:spAutoFit/>
              </a:bodyPr>
              <a:lstStyle/>
              <a:p>
                <a:r>
                  <a:rPr lang="en-US" altLang="ko-KR" sz="1600" b="1" dirty="0" err="1">
                    <a:solidFill>
                      <a:schemeClr val="accent4"/>
                    </a:solidFill>
                    <a:cs typeface="Arial" pitchFamily="34" charset="0"/>
                  </a:rPr>
                  <a:t>GFA_buildingrate</a:t>
                </a:r>
                <a:endParaRPr lang="ko-KR" altLang="en-US" sz="1600" b="1" dirty="0">
                  <a:solidFill>
                    <a:schemeClr val="accent4"/>
                  </a:solidFill>
                  <a:cs typeface="Arial" pitchFamily="34" charset="0"/>
                </a:endParaRPr>
              </a:p>
            </p:txBody>
          </p:sp>
        </p:grpSp>
        <p:sp>
          <p:nvSpPr>
            <p:cNvPr id="42" name="TextBox 41">
              <a:extLst>
                <a:ext uri="{FF2B5EF4-FFF2-40B4-BE49-F238E27FC236}">
                  <a16:creationId xmlns:a16="http://schemas.microsoft.com/office/drawing/2014/main" id="{4C10CEF8-0E1D-46E2-A460-6A4F7FD0FD2F}"/>
                </a:ext>
              </a:extLst>
            </p:cNvPr>
            <p:cNvSpPr txBox="1"/>
            <p:nvPr/>
          </p:nvSpPr>
          <p:spPr>
            <a:xfrm>
              <a:off x="9155335" y="3671185"/>
              <a:ext cx="4385449" cy="1345048"/>
            </a:xfrm>
            <a:prstGeom prst="rect">
              <a:avLst/>
            </a:prstGeom>
            <a:noFill/>
          </p:spPr>
          <p:txBody>
            <a:bodyPr wrap="square" rtlCol="0">
              <a:spAutoFit/>
            </a:bodyPr>
            <a:lstStyle/>
            <a:p>
              <a:pPr>
                <a:lnSpc>
                  <a:spcPct val="150000"/>
                </a:lnSpc>
              </a:pPr>
              <a:r>
                <a:rPr lang="fr-FR" sz="1400" b="1" dirty="0">
                  <a:solidFill>
                    <a:srgbClr val="000000"/>
                  </a:solidFill>
                  <a:latin typeface="Helvetica Neue"/>
                </a:rPr>
                <a:t>Pourcentage de la surface du bâtiment par rapport à la surface totale du bâtiment et du parking.</a:t>
              </a:r>
              <a:endParaRPr lang="ko-KR" altLang="en-US" sz="1400" b="1" dirty="0">
                <a:solidFill>
                  <a:srgbClr val="000000"/>
                </a:solidFill>
                <a:latin typeface="Helvetica Neue"/>
              </a:endParaRPr>
            </a:p>
          </p:txBody>
        </p:sp>
      </p:grpSp>
      <p:sp>
        <p:nvSpPr>
          <p:cNvPr id="50" name="TextBox 35">
            <a:extLst>
              <a:ext uri="{FF2B5EF4-FFF2-40B4-BE49-F238E27FC236}">
                <a16:creationId xmlns:a16="http://schemas.microsoft.com/office/drawing/2014/main" id="{B9C418C3-4A04-F383-CCCD-9F794A0C2FC3}"/>
              </a:ext>
            </a:extLst>
          </p:cNvPr>
          <p:cNvSpPr txBox="1"/>
          <p:nvPr/>
        </p:nvSpPr>
        <p:spPr>
          <a:xfrm>
            <a:off x="8912708" y="5129900"/>
            <a:ext cx="210050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feature engineering</a:t>
            </a:r>
            <a:endParaRPr lang="ko-KR" altLang="en-US" sz="1600" b="1" dirty="0">
              <a:solidFill>
                <a:schemeClr val="bg1"/>
              </a:solidFill>
              <a:cs typeface="Arial" pitchFamily="34" charset="0"/>
            </a:endParaRPr>
          </a:p>
        </p:txBody>
      </p:sp>
      <p:grpSp>
        <p:nvGrpSpPr>
          <p:cNvPr id="57" name="Group 44">
            <a:extLst>
              <a:ext uri="{FF2B5EF4-FFF2-40B4-BE49-F238E27FC236}">
                <a16:creationId xmlns:a16="http://schemas.microsoft.com/office/drawing/2014/main" id="{3A895580-38CE-ACBA-35A7-7FC5B9A3B04C}"/>
              </a:ext>
            </a:extLst>
          </p:cNvPr>
          <p:cNvGrpSpPr/>
          <p:nvPr/>
        </p:nvGrpSpPr>
        <p:grpSpPr>
          <a:xfrm>
            <a:off x="8921188" y="4212948"/>
            <a:ext cx="2859212" cy="2022335"/>
            <a:chOff x="9268464" y="1698154"/>
            <a:chExt cx="4385453" cy="2022335"/>
          </a:xfrm>
        </p:grpSpPr>
        <p:grpSp>
          <p:nvGrpSpPr>
            <p:cNvPr id="58" name="Group 29">
              <a:extLst>
                <a:ext uri="{FF2B5EF4-FFF2-40B4-BE49-F238E27FC236}">
                  <a16:creationId xmlns:a16="http://schemas.microsoft.com/office/drawing/2014/main" id="{FDC1A364-6894-351B-8073-082AB9D63E32}"/>
                </a:ext>
              </a:extLst>
            </p:cNvPr>
            <p:cNvGrpSpPr/>
            <p:nvPr/>
          </p:nvGrpSpPr>
          <p:grpSpPr>
            <a:xfrm>
              <a:off x="9268464" y="1698154"/>
              <a:ext cx="4385453" cy="796268"/>
              <a:chOff x="8114503" y="1296914"/>
              <a:chExt cx="3151048" cy="796268"/>
            </a:xfrm>
          </p:grpSpPr>
          <p:sp>
            <p:nvSpPr>
              <p:cNvPr id="60" name="TextBox 30">
                <a:extLst>
                  <a:ext uri="{FF2B5EF4-FFF2-40B4-BE49-F238E27FC236}">
                    <a16:creationId xmlns:a16="http://schemas.microsoft.com/office/drawing/2014/main" id="{84B50A4D-C958-2E07-EBA0-D5546DB6DC6C}"/>
                  </a:ext>
                </a:extLst>
              </p:cNvPr>
              <p:cNvSpPr txBox="1"/>
              <p:nvPr/>
            </p:nvSpPr>
            <p:spPr>
              <a:xfrm>
                <a:off x="8114506" y="1786715"/>
                <a:ext cx="3151045" cy="306467"/>
              </a:xfrm>
              <a:prstGeom prst="roundRect">
                <a:avLst/>
              </a:prstGeom>
              <a:solidFill>
                <a:schemeClr val="accent3"/>
              </a:solidFill>
              <a:ln>
                <a:noFill/>
              </a:ln>
            </p:spPr>
            <p:txBody>
              <a:bodyPr wrap="square" rtlCol="0">
                <a:spAutoFit/>
              </a:bodyPr>
              <a:lstStyle/>
              <a:p>
                <a:endParaRPr lang="ko-KR" altLang="en-US" sz="1200" b="1" dirty="0">
                  <a:solidFill>
                    <a:schemeClr val="accent1"/>
                  </a:solidFill>
                  <a:cs typeface="Arial" pitchFamily="34" charset="0"/>
                </a:endParaRPr>
              </a:p>
            </p:txBody>
          </p:sp>
          <p:sp>
            <p:nvSpPr>
              <p:cNvPr id="61" name="TextBox 31">
                <a:extLst>
                  <a:ext uri="{FF2B5EF4-FFF2-40B4-BE49-F238E27FC236}">
                    <a16:creationId xmlns:a16="http://schemas.microsoft.com/office/drawing/2014/main" id="{380E5D21-45F3-D5F5-C185-3022AF9C8BBC}"/>
                  </a:ext>
                </a:extLst>
              </p:cNvPr>
              <p:cNvSpPr txBox="1"/>
              <p:nvPr/>
            </p:nvSpPr>
            <p:spPr>
              <a:xfrm>
                <a:off x="8114503" y="1296914"/>
                <a:ext cx="3151045" cy="646986"/>
              </a:xfrm>
              <a:prstGeom prst="roundRect">
                <a:avLst/>
              </a:prstGeom>
              <a:solidFill>
                <a:schemeClr val="bg1"/>
              </a:solidFill>
              <a:ln w="12700">
                <a:solidFill>
                  <a:schemeClr val="accent3"/>
                </a:solidFill>
              </a:ln>
            </p:spPr>
            <p:txBody>
              <a:bodyPr wrap="square" rtlCol="0">
                <a:spAutoFit/>
              </a:bodyPr>
              <a:lstStyle/>
              <a:p>
                <a:r>
                  <a:rPr lang="en-US" altLang="ko-KR" sz="1600" b="1" dirty="0" err="1">
                    <a:solidFill>
                      <a:schemeClr val="accent3"/>
                    </a:solidFill>
                    <a:cs typeface="Arial" pitchFamily="34" charset="0"/>
                  </a:rPr>
                  <a:t>total_liste_of_AllPropertyUseTypes</a:t>
                </a:r>
                <a:endParaRPr lang="ko-KR" altLang="en-US" sz="1600" b="1" dirty="0">
                  <a:solidFill>
                    <a:schemeClr val="accent3"/>
                  </a:solidFill>
                  <a:cs typeface="Arial" pitchFamily="34" charset="0"/>
                </a:endParaRPr>
              </a:p>
            </p:txBody>
          </p:sp>
        </p:grpSp>
        <p:sp>
          <p:nvSpPr>
            <p:cNvPr id="59" name="TextBox 40">
              <a:extLst>
                <a:ext uri="{FF2B5EF4-FFF2-40B4-BE49-F238E27FC236}">
                  <a16:creationId xmlns:a16="http://schemas.microsoft.com/office/drawing/2014/main" id="{EDE47B86-F96D-DEF9-C4B2-7F08F7FE2A77}"/>
                </a:ext>
              </a:extLst>
            </p:cNvPr>
            <p:cNvSpPr txBox="1"/>
            <p:nvPr/>
          </p:nvSpPr>
          <p:spPr>
            <a:xfrm>
              <a:off x="9268464" y="2698606"/>
              <a:ext cx="4385447" cy="1021883"/>
            </a:xfrm>
            <a:prstGeom prst="rect">
              <a:avLst/>
            </a:prstGeom>
            <a:noFill/>
          </p:spPr>
          <p:txBody>
            <a:bodyPr wrap="square" rtlCol="0">
              <a:spAutoFit/>
            </a:bodyPr>
            <a:lstStyle/>
            <a:p>
              <a:pPr algn="l">
                <a:lnSpc>
                  <a:spcPct val="150000"/>
                </a:lnSpc>
              </a:pPr>
              <a:r>
                <a:rPr lang="fr-FR" sz="1400" b="1" i="0" dirty="0">
                  <a:solidFill>
                    <a:srgbClr val="000000"/>
                  </a:solidFill>
                  <a:effectLst/>
                  <a:latin typeface="Helvetica Neue"/>
                </a:rPr>
                <a:t>Compte le nombre des propriétés dans chaque groupe. </a:t>
              </a:r>
            </a:p>
          </p:txBody>
        </p:sp>
      </p:grpSp>
      <p:sp>
        <p:nvSpPr>
          <p:cNvPr id="31" name="ZoneTexte 30">
            <a:extLst>
              <a:ext uri="{FF2B5EF4-FFF2-40B4-BE49-F238E27FC236}">
                <a16:creationId xmlns:a16="http://schemas.microsoft.com/office/drawing/2014/main" id="{4717B2BD-A216-3FA8-5927-240FAEDDABB2}"/>
              </a:ext>
            </a:extLst>
          </p:cNvPr>
          <p:cNvSpPr txBox="1"/>
          <p:nvPr/>
        </p:nvSpPr>
        <p:spPr>
          <a:xfrm>
            <a:off x="11685069" y="6256421"/>
            <a:ext cx="693019" cy="369332"/>
          </a:xfrm>
          <a:prstGeom prst="rect">
            <a:avLst/>
          </a:prstGeom>
          <a:noFill/>
        </p:spPr>
        <p:txBody>
          <a:bodyPr wrap="square" rtlCol="0">
            <a:spAutoFit/>
          </a:bodyPr>
          <a:lstStyle/>
          <a:p>
            <a:r>
              <a:rPr lang="fr-FR" dirty="0"/>
              <a:t>9</a:t>
            </a:r>
          </a:p>
        </p:txBody>
      </p:sp>
    </p:spTree>
    <p:extLst>
      <p:ext uri="{BB962C8B-B14F-4D97-AF65-F5344CB8AC3E}">
        <p14:creationId xmlns:p14="http://schemas.microsoft.com/office/powerpoint/2010/main" val="3940008774"/>
      </p:ext>
    </p:extLst>
  </p:cSld>
  <p:clrMapOvr>
    <a:masterClrMapping/>
  </p:clrMapOvr>
</p:sld>
</file>

<file path=ppt/theme/theme1.xml><?xml version="1.0" encoding="utf-8"?>
<a:theme xmlns:a="http://schemas.openxmlformats.org/drawingml/2006/main" name="Cover and End Slide Master">
  <a:themeElements>
    <a:clrScheme name="ALLPPT-406">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6">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135873"/>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Grand écran</PresentationFormat>
  <Paragraphs>249</Paragraphs>
  <Slides>28</Slides>
  <Notes>0</Notes>
  <HiddenSlides>0</HiddenSlides>
  <MMClips>0</MMClips>
  <ScaleCrop>false</ScaleCrop>
  <HeadingPairs>
    <vt:vector size="6" baseType="variant">
      <vt:variant>
        <vt:lpstr>Polices utilisées</vt:lpstr>
      </vt:variant>
      <vt:variant>
        <vt:i4>10</vt:i4>
      </vt:variant>
      <vt:variant>
        <vt:lpstr>Thème</vt:lpstr>
      </vt:variant>
      <vt:variant>
        <vt:i4>3</vt:i4>
      </vt:variant>
      <vt:variant>
        <vt:lpstr>Titres des diapositives</vt:lpstr>
      </vt:variant>
      <vt:variant>
        <vt:i4>28</vt:i4>
      </vt:variant>
    </vt:vector>
  </HeadingPairs>
  <TitlesOfParts>
    <vt:vector size="41" baseType="lpstr">
      <vt:lpstr>Algerian</vt:lpstr>
      <vt:lpstr>Arial</vt:lpstr>
      <vt:lpstr>Arial Black</vt:lpstr>
      <vt:lpstr>Bahnschrift Light</vt:lpstr>
      <vt:lpstr>Calibri</vt:lpstr>
      <vt:lpstr>Century</vt:lpstr>
      <vt:lpstr>Century Gothic</vt:lpstr>
      <vt:lpstr>Helvetica Neue</vt:lpstr>
      <vt:lpstr>Montserrat</vt:lpstr>
      <vt:lpstr>Wingdings</vt:lpstr>
      <vt:lpstr>Cover and End Slide Master</vt:lpstr>
      <vt:lpstr>Contents Slide Master</vt:lpstr>
      <vt:lpstr>1_Contents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maryam chouchane</dc:creator>
  <cp:lastModifiedBy>maryam chouchane</cp:lastModifiedBy>
  <cp:revision>16</cp:revision>
  <dcterms:created xsi:type="dcterms:W3CDTF">2022-07-16T14:22:08Z</dcterms:created>
  <dcterms:modified xsi:type="dcterms:W3CDTF">2022-07-22T12:32:09Z</dcterms:modified>
</cp:coreProperties>
</file>