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86" r:id="rId4"/>
    <p:sldId id="289" r:id="rId5"/>
    <p:sldId id="290" r:id="rId6"/>
    <p:sldId id="274" r:id="rId7"/>
    <p:sldId id="275" r:id="rId8"/>
    <p:sldId id="288" r:id="rId9"/>
    <p:sldId id="292" r:id="rId10"/>
    <p:sldId id="293" r:id="rId11"/>
    <p:sldId id="279" r:id="rId12"/>
    <p:sldId id="294" r:id="rId13"/>
    <p:sldId id="295" r:id="rId14"/>
    <p:sldId id="296" r:id="rId15"/>
    <p:sldId id="298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9AC2-429E-4858-B016-EF50DBC2C5E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B118-9A44-48CA-AD72-330049A1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8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B118-9A44-48CA-AD72-330049A1C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B118-9A44-48CA-AD72-330049A1C5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C35-8A96-4C74-8018-4B1DC29B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9BBF4-6011-457F-BFE2-94A15A76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37CF-6BEC-4776-AE52-097672100FF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A8617-E507-401D-A6BC-7A0A3D57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EFD7C-F211-4B98-8EEA-060DC07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217-9E3D-4CF5-98C6-950537C8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D5960-BCFE-4E30-804A-476474E4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824F-4287-4EF1-8C57-EAC5900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103D-4EC5-4A2A-A2EA-7466A42E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37CF-6BEC-4776-AE52-097672100FF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4946-090C-454C-B8FD-C29370371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5FFB-BA6A-47C6-A7D1-43B695AC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7217-9E3D-4CF5-98C6-950537C8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DAC2EB-12DE-445A-BE13-93462EFE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Project: Case study: Fifa_Money</a:t>
            </a:r>
            <a:r>
              <a:rPr lang="de-DE" sz="35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D4AFD-846A-433B-BC95-A613640E6585}"/>
              </a:ext>
            </a:extLst>
          </p:cNvPr>
          <p:cNvSpPr/>
          <p:nvPr/>
        </p:nvSpPr>
        <p:spPr>
          <a:xfrm>
            <a:off x="2236763" y="0"/>
            <a:ext cx="9945360" cy="2046120"/>
          </a:xfrm>
          <a:prstGeom prst="rect">
            <a:avLst/>
          </a:prstGeom>
          <a:solidFill>
            <a:srgbClr val="32C3FF"/>
          </a:solidFill>
          <a:ln>
            <a:solidFill>
              <a:srgbClr val="32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CEA30A-1E0B-4877-ABD5-4C20890B69EA}"/>
              </a:ext>
            </a:extLst>
          </p:cNvPr>
          <p:cNvSpPr txBox="1">
            <a:spLocks/>
          </p:cNvSpPr>
          <p:nvPr/>
        </p:nvSpPr>
        <p:spPr>
          <a:xfrm>
            <a:off x="1066800" y="3428999"/>
            <a:ext cx="10058400" cy="8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>
                <a:latin typeface="Arial" panose="020B0604020202020204" pitchFamily="34" charset="0"/>
                <a:cs typeface="Arial" panose="020B0604020202020204" pitchFamily="34" charset="0"/>
              </a:rPr>
              <a:t>Mid_Bootcamp_Project</a:t>
            </a:r>
            <a:r>
              <a:rPr lang="de-DE" sz="3500" dirty="0">
                <a:latin typeface="Arial" panose="020B0604020202020204" pitchFamily="34" charset="0"/>
                <a:cs typeface="Arial" panose="020B0604020202020204" pitchFamily="34" charset="0"/>
              </a:rPr>
              <a:t>: Case Study Regression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F7EFCC-C37D-4B59-851B-20715761B444}"/>
              </a:ext>
            </a:extLst>
          </p:cNvPr>
          <p:cNvSpPr txBox="1"/>
          <p:nvPr/>
        </p:nvSpPr>
        <p:spPr>
          <a:xfrm>
            <a:off x="1066800" y="5137973"/>
            <a:ext cx="52568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Maryam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Nazarzadeh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Data Analytics Bootcamp Berlin, March 2022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4C7170-97C2-4B7F-A58C-D6F6703D4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6" t="21956" r="21682" b="21187"/>
          <a:stretch/>
        </p:blipFill>
        <p:spPr>
          <a:xfrm>
            <a:off x="9003323" y="-4923"/>
            <a:ext cx="3178800" cy="205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EE737-EA4B-4F73-A5E5-E9173CC6A65F}"/>
              </a:ext>
            </a:extLst>
          </p:cNvPr>
          <p:cNvPicPr/>
          <p:nvPr/>
        </p:nvPicPr>
        <p:blipFill rotWithShape="1">
          <a:blip r:embed="rId3"/>
          <a:srcRect l="1384" t="1230" r="84770" b="72513"/>
          <a:stretch/>
        </p:blipFill>
        <p:spPr>
          <a:xfrm>
            <a:off x="222738" y="0"/>
            <a:ext cx="1718604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1745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Modeling: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7512A68-B20F-43D8-8037-0CF204DFE5F6}"/>
              </a:ext>
            </a:extLst>
          </p:cNvPr>
          <p:cNvGrpSpPr/>
          <p:nvPr/>
        </p:nvGrpSpPr>
        <p:grpSpPr>
          <a:xfrm>
            <a:off x="716681" y="1430578"/>
            <a:ext cx="4195829" cy="400110"/>
            <a:chOff x="646176" y="1579174"/>
            <a:chExt cx="4195829" cy="400110"/>
          </a:xfrm>
          <a:solidFill>
            <a:srgbClr val="00B0F0"/>
          </a:solidFill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0270B1C-3A52-4CDF-A543-C8C4910E1F49}"/>
                </a:ext>
              </a:extLst>
            </p:cNvPr>
            <p:cNvSpPr txBox="1"/>
            <p:nvPr/>
          </p:nvSpPr>
          <p:spPr>
            <a:xfrm>
              <a:off x="646176" y="1579174"/>
              <a:ext cx="4195829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Taget             Sale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097EB70-768B-4138-B042-44681EA298B7}"/>
                </a:ext>
              </a:extLst>
            </p:cNvPr>
            <p:cNvCxnSpPr/>
            <p:nvPr/>
          </p:nvCxnSpPr>
          <p:spPr>
            <a:xfrm>
              <a:off x="1590523" y="1784178"/>
              <a:ext cx="543077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2970B9D-4EEE-4968-B607-2F98D58A8C94}"/>
              </a:ext>
            </a:extLst>
          </p:cNvPr>
          <p:cNvSpPr txBox="1"/>
          <p:nvPr/>
        </p:nvSpPr>
        <p:spPr>
          <a:xfrm>
            <a:off x="975359" y="2157984"/>
            <a:ext cx="7607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Regression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Categorical and continuous variables) 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 (Many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Kneighbors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Regression (simple and easy)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Gradient Boost Regression (Fast , flexible,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MLP Regression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a real-valued quantity is predicted given a set of inputs)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5C75F1D-9DB3-4866-AAA4-4A4A5EF9C2AB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8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CAD4BC-F417-48CE-A807-F09EFD78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8" t="38683" r="54139" b="25890"/>
          <a:stretch/>
        </p:blipFill>
        <p:spPr>
          <a:xfrm>
            <a:off x="493426" y="2547520"/>
            <a:ext cx="4872497" cy="331657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483B86-77B6-4C29-9232-D1BD8AA13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73" y="1956394"/>
            <a:ext cx="6098901" cy="4901606"/>
          </a:xfrm>
          <a:prstGeom prst="rect">
            <a:avLst/>
          </a:prstGeom>
        </p:spPr>
      </p:pic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5864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5646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12">
            <a:extLst>
              <a:ext uri="{FF2B5EF4-FFF2-40B4-BE49-F238E27FC236}">
                <a16:creationId xmlns:a16="http://schemas.microsoft.com/office/drawing/2014/main" id="{303F93EF-1B74-454C-900B-F44BDB7DE6CB}"/>
              </a:ext>
            </a:extLst>
          </p:cNvPr>
          <p:cNvSpPr/>
          <p:nvPr/>
        </p:nvSpPr>
        <p:spPr>
          <a:xfrm>
            <a:off x="4256807" y="4550087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23D6C108-BD0D-46FD-B1E3-4C59814736E4}"/>
              </a:ext>
            </a:extLst>
          </p:cNvPr>
          <p:cNvSpPr/>
          <p:nvPr/>
        </p:nvSpPr>
        <p:spPr>
          <a:xfrm>
            <a:off x="4256807" y="4887322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7DCAD8BC-A764-4CE1-8A28-AEE81AEBBF32}"/>
              </a:ext>
            </a:extLst>
          </p:cNvPr>
          <p:cNvSpPr/>
          <p:nvPr/>
        </p:nvSpPr>
        <p:spPr>
          <a:xfrm>
            <a:off x="4256807" y="5514327"/>
            <a:ext cx="926592" cy="2531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66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6F4BEE0-4B0B-4FF9-A012-CC9A08564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7" y="1369320"/>
            <a:ext cx="5507733" cy="5295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6CE69A-4F64-48EA-8EB5-8287ABE94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42" t="50000" r="63238" b="18673"/>
          <a:stretch/>
        </p:blipFill>
        <p:spPr>
          <a:xfrm>
            <a:off x="8124669" y="1873771"/>
            <a:ext cx="2956434" cy="3132944"/>
          </a:xfrm>
          <a:prstGeom prst="rect">
            <a:avLst/>
          </a:prstGeom>
        </p:spPr>
      </p:pic>
      <p:sp>
        <p:nvSpPr>
          <p:cNvPr id="11" name="Rechteck 14">
            <a:extLst>
              <a:ext uri="{FF2B5EF4-FFF2-40B4-BE49-F238E27FC236}">
                <a16:creationId xmlns:a16="http://schemas.microsoft.com/office/drawing/2014/main" id="{66803C09-4312-46A5-A319-4F216B653FB6}"/>
              </a:ext>
            </a:extLst>
          </p:cNvPr>
          <p:cNvSpPr/>
          <p:nvPr/>
        </p:nvSpPr>
        <p:spPr>
          <a:xfrm>
            <a:off x="9765662" y="3260335"/>
            <a:ext cx="922325" cy="3073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57DC6DE-8C87-4221-A8D5-AAC954767C3B}"/>
              </a:ext>
            </a:extLst>
          </p:cNvPr>
          <p:cNvSpPr/>
          <p:nvPr/>
        </p:nvSpPr>
        <p:spPr>
          <a:xfrm>
            <a:off x="9813132" y="4087291"/>
            <a:ext cx="922325" cy="3073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4DA7A8DA-1A1A-4C2A-95B2-76EBE60F0663}"/>
              </a:ext>
            </a:extLst>
          </p:cNvPr>
          <p:cNvSpPr/>
          <p:nvPr/>
        </p:nvSpPr>
        <p:spPr>
          <a:xfrm>
            <a:off x="9858102" y="4462044"/>
            <a:ext cx="922325" cy="3073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4684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4377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7B579A7-FAF2-40B5-9675-3892059F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8" y="1378809"/>
            <a:ext cx="5453425" cy="5209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4204E-5E60-42FA-BD43-BB99AF432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5" t="30591" r="54139" b="33544"/>
          <a:stretch/>
        </p:blipFill>
        <p:spPr>
          <a:xfrm>
            <a:off x="8859186" y="1981090"/>
            <a:ext cx="3222029" cy="28958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A04342-4638-4804-8928-FBEA3400C6E7}"/>
              </a:ext>
            </a:extLst>
          </p:cNvPr>
          <p:cNvGrpSpPr/>
          <p:nvPr/>
        </p:nvGrpSpPr>
        <p:grpSpPr>
          <a:xfrm>
            <a:off x="5896131" y="3249118"/>
            <a:ext cx="2618282" cy="1160049"/>
            <a:chOff x="6076013" y="3429000"/>
            <a:chExt cx="2618282" cy="1160049"/>
          </a:xfrm>
        </p:grpSpPr>
        <p:sp>
          <p:nvSpPr>
            <p:cNvPr id="11" name="Rechteck 12">
              <a:extLst>
                <a:ext uri="{FF2B5EF4-FFF2-40B4-BE49-F238E27FC236}">
                  <a16:creationId xmlns:a16="http://schemas.microsoft.com/office/drawing/2014/main" id="{692CE78D-AE80-41F5-AF90-C793ACC7A3E9}"/>
                </a:ext>
              </a:extLst>
            </p:cNvPr>
            <p:cNvSpPr/>
            <p:nvPr/>
          </p:nvSpPr>
          <p:spPr>
            <a:xfrm>
              <a:off x="6076013" y="3429000"/>
              <a:ext cx="2618282" cy="11600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EE773F-627F-4D60-B735-A1089DDA6B43}"/>
                </a:ext>
              </a:extLst>
            </p:cNvPr>
            <p:cNvSpPr txBox="1"/>
            <p:nvPr/>
          </p:nvSpPr>
          <p:spPr>
            <a:xfrm>
              <a:off x="6176406" y="3798826"/>
              <a:ext cx="2419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Overfitting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hteck 14">
            <a:extLst>
              <a:ext uri="{FF2B5EF4-FFF2-40B4-BE49-F238E27FC236}">
                <a16:creationId xmlns:a16="http://schemas.microsoft.com/office/drawing/2014/main" id="{5BC16E58-5125-4AC4-B471-7F6C8A692A12}"/>
              </a:ext>
            </a:extLst>
          </p:cNvPr>
          <p:cNvSpPr/>
          <p:nvPr/>
        </p:nvSpPr>
        <p:spPr>
          <a:xfrm>
            <a:off x="10470200" y="4539582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38092D36-F049-4896-A498-D0B4D59CF9C2}"/>
              </a:ext>
            </a:extLst>
          </p:cNvPr>
          <p:cNvSpPr/>
          <p:nvPr/>
        </p:nvSpPr>
        <p:spPr>
          <a:xfrm>
            <a:off x="10472700" y="4137350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CA7CBB-67B0-4437-BCFE-C4886626A65A}"/>
              </a:ext>
            </a:extLst>
          </p:cNvPr>
          <p:cNvSpPr/>
          <p:nvPr/>
        </p:nvSpPr>
        <p:spPr>
          <a:xfrm>
            <a:off x="10470200" y="3290316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4602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Gradient Boost Regression: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4377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163992-C0A8-48E5-9557-2A1F76191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162"/>
            <a:ext cx="5672815" cy="5418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CF88F-5F9A-48BD-9311-4F6096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2" t="30373" r="57090" b="31795"/>
          <a:stretch/>
        </p:blipFill>
        <p:spPr>
          <a:xfrm>
            <a:off x="7749915" y="1958155"/>
            <a:ext cx="2899062" cy="3215323"/>
          </a:xfrm>
          <a:prstGeom prst="rect">
            <a:avLst/>
          </a:prstGeom>
        </p:spPr>
      </p:pic>
      <p:sp>
        <p:nvSpPr>
          <p:cNvPr id="14" name="Rechteck 12">
            <a:extLst>
              <a:ext uri="{FF2B5EF4-FFF2-40B4-BE49-F238E27FC236}">
                <a16:creationId xmlns:a16="http://schemas.microsoft.com/office/drawing/2014/main" id="{9AD172D2-D8E1-483F-BA31-E5C35DBC2F9F}"/>
              </a:ext>
            </a:extLst>
          </p:cNvPr>
          <p:cNvSpPr/>
          <p:nvPr/>
        </p:nvSpPr>
        <p:spPr>
          <a:xfrm>
            <a:off x="9443404" y="3290316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ADAECAE-1AB1-4887-B6A0-15CC600A2D0F}"/>
              </a:ext>
            </a:extLst>
          </p:cNvPr>
          <p:cNvSpPr/>
          <p:nvPr/>
        </p:nvSpPr>
        <p:spPr>
          <a:xfrm>
            <a:off x="9443404" y="4153173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6B7794F-D03F-43A4-8F7A-B8C81B3CFEC4}"/>
              </a:ext>
            </a:extLst>
          </p:cNvPr>
          <p:cNvSpPr/>
          <p:nvPr/>
        </p:nvSpPr>
        <p:spPr>
          <a:xfrm>
            <a:off x="9443404" y="4628418"/>
            <a:ext cx="926592" cy="2531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2936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MLP Regression: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4377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D124D1-BBB9-4846-9C16-9BDACBDC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1" y="1224241"/>
            <a:ext cx="5738542" cy="548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8CCE7-094B-4E01-A68E-6A205E3A5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1" t="31248" r="57705" b="32888"/>
          <a:stretch/>
        </p:blipFill>
        <p:spPr>
          <a:xfrm>
            <a:off x="8124669" y="2150798"/>
            <a:ext cx="2906993" cy="3095759"/>
          </a:xfrm>
          <a:prstGeom prst="rect">
            <a:avLst/>
          </a:prstGeom>
        </p:spPr>
      </p:pic>
      <p:sp>
        <p:nvSpPr>
          <p:cNvPr id="9" name="Rechteck 12">
            <a:extLst>
              <a:ext uri="{FF2B5EF4-FFF2-40B4-BE49-F238E27FC236}">
                <a16:creationId xmlns:a16="http://schemas.microsoft.com/office/drawing/2014/main" id="{CA5CD098-7EC8-463C-A23E-94105DBF6B7C}"/>
              </a:ext>
            </a:extLst>
          </p:cNvPr>
          <p:cNvSpPr/>
          <p:nvPr/>
        </p:nvSpPr>
        <p:spPr>
          <a:xfrm>
            <a:off x="9923089" y="3473970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AB9ECA3-BA05-4820-AC2A-5C33BABA38E5}"/>
              </a:ext>
            </a:extLst>
          </p:cNvPr>
          <p:cNvSpPr/>
          <p:nvPr/>
        </p:nvSpPr>
        <p:spPr>
          <a:xfrm>
            <a:off x="9923089" y="4830266"/>
            <a:ext cx="926592" cy="2773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F479631B-8F80-4E12-ACF8-4D8A1B57BB09}"/>
              </a:ext>
            </a:extLst>
          </p:cNvPr>
          <p:cNvSpPr/>
          <p:nvPr/>
        </p:nvSpPr>
        <p:spPr>
          <a:xfrm>
            <a:off x="9923089" y="4438210"/>
            <a:ext cx="926592" cy="2531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>
            <a:extLst>
              <a:ext uri="{FF2B5EF4-FFF2-40B4-BE49-F238E27FC236}">
                <a16:creationId xmlns:a16="http://schemas.microsoft.com/office/drawing/2014/main" id="{3B0F5E12-8277-44B8-98F0-131B238EAE49}"/>
              </a:ext>
            </a:extLst>
          </p:cNvPr>
          <p:cNvSpPr/>
          <p:nvPr/>
        </p:nvSpPr>
        <p:spPr>
          <a:xfrm>
            <a:off x="449304" y="548268"/>
            <a:ext cx="1822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07ACC8-788F-4737-952B-F920FE022184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1694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163992-C0A8-48E5-9557-2A1F7619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162"/>
            <a:ext cx="5672815" cy="541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4C085-DB72-4C0A-8ACA-4DD8BD039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16" t="36059" r="9153" b="47096"/>
          <a:stretch/>
        </p:blipFill>
        <p:spPr>
          <a:xfrm>
            <a:off x="5628967" y="232514"/>
            <a:ext cx="6563033" cy="1154727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7AAB06D-8843-4F95-A513-94DAD44C8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62" y="1376275"/>
            <a:ext cx="5738542" cy="548172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F4B5131-8005-4376-99F9-635CB34DD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27" y="1528538"/>
            <a:ext cx="6098901" cy="4901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6C2A86-4159-4157-970E-C90774C475EC}"/>
              </a:ext>
            </a:extLst>
          </p:cNvPr>
          <p:cNvSpPr txBox="1"/>
          <p:nvPr/>
        </p:nvSpPr>
        <p:spPr>
          <a:xfrm>
            <a:off x="3618240" y="2773669"/>
            <a:ext cx="5102902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Grad_Boost_Reg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and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MLP_Reg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Show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747DE84-9A0B-4F4B-81B3-2F24CD2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D7C5A2-F6D3-4BFF-991A-929A8E31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6" t="21956" r="21682" b="21187"/>
          <a:stretch/>
        </p:blipFill>
        <p:spPr>
          <a:xfrm>
            <a:off x="9275087" y="371467"/>
            <a:ext cx="2569584" cy="17721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166207-0215-447B-92F3-9D55B43029FA}"/>
              </a:ext>
            </a:extLst>
          </p:cNvPr>
          <p:cNvSpPr txBox="1"/>
          <p:nvPr/>
        </p:nvSpPr>
        <p:spPr>
          <a:xfrm>
            <a:off x="466602" y="518755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House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BDB1B5-E4A5-4667-8145-8843A948634A}"/>
              </a:ext>
            </a:extLst>
          </p:cNvPr>
          <p:cNvSpPr txBox="1"/>
          <p:nvPr/>
        </p:nvSpPr>
        <p:spPr>
          <a:xfrm>
            <a:off x="301710" y="6339245"/>
            <a:ext cx="792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https://github.com/ironhack-edu/data_mid_bootcamp_project_regression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48DA378-3E68-4826-A0BF-8AA20164C21E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5279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21E592B-5568-4C50-9326-FAF0AC57A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40" t="45609" r="12192" b="14213"/>
          <a:stretch/>
        </p:blipFill>
        <p:spPr>
          <a:xfrm>
            <a:off x="392416" y="2306965"/>
            <a:ext cx="11471012" cy="368240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8826DB6-364C-4342-ACCD-428C7919663E}"/>
              </a:ext>
            </a:extLst>
          </p:cNvPr>
          <p:cNvSpPr txBox="1"/>
          <p:nvPr/>
        </p:nvSpPr>
        <p:spPr>
          <a:xfrm>
            <a:off x="4570576" y="1550388"/>
            <a:ext cx="24290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DE2CBA3C-2994-42A0-9B77-27242FB5F660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458944"/>
                  </p:ext>
                </p:extLst>
              </p:nvPr>
            </p:nvGraphicFramePr>
            <p:xfrm>
              <a:off x="4335754" y="1919720"/>
              <a:ext cx="3154257" cy="137532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641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0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41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 err="1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Number</a:t>
                          </a:r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400" b="0" i="0" kern="1200" dirty="0" err="1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Of</a:t>
                          </a:r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Variables</a:t>
                          </a:r>
                          <a:endParaRPr lang="en-US" sz="1400" b="0" i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87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21</a:t>
                          </a:r>
                          <a:endParaRPr lang="en-US" sz="1400" b="0" i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87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38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400" b="0" i="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Number</m:t>
                                </m:r>
                                <m:r>
                                  <m:rPr>
                                    <m:nor/>
                                  </m:rPr>
                                  <a:rPr lang="de-DE" sz="1400" b="0" i="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1400" b="0" i="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de-DE" sz="1400" b="0" i="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1400" b="0" i="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Observations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21597</a:t>
                          </a:r>
                          <a:endParaRPr lang="en-US" sz="1400" b="0" i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DE2CBA3C-2994-42A0-9B77-27242FB5F660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458944"/>
                  </p:ext>
                </p:extLst>
              </p:nvPr>
            </p:nvGraphicFramePr>
            <p:xfrm>
              <a:off x="4335754" y="1919720"/>
              <a:ext cx="3154257" cy="137532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641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0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41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 err="1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Number</a:t>
                          </a:r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400" b="0" i="0" kern="1200" dirty="0" err="1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Of</a:t>
                          </a:r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Variables</a:t>
                          </a:r>
                          <a:endParaRPr lang="en-US" sz="1400" b="0" i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87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21</a:t>
                          </a:r>
                          <a:endParaRPr lang="en-US" sz="1400" b="0" i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87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3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0" t="-117143" r="-9296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i="0" kern="120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21597</a:t>
                          </a:r>
                          <a:endParaRPr lang="en-US" sz="1400" b="0" i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77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294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Data Exploration: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4E885E-9BA6-40AB-8561-64A98F07F690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1">
            <a:extLst>
              <a:ext uri="{FF2B5EF4-FFF2-40B4-BE49-F238E27FC236}">
                <a16:creationId xmlns:a16="http://schemas.microsoft.com/office/drawing/2014/main" id="{7E3EC52E-C1F9-4110-BF67-A5501DC37A14}"/>
              </a:ext>
            </a:extLst>
          </p:cNvPr>
          <p:cNvSpPr txBox="1"/>
          <p:nvPr/>
        </p:nvSpPr>
        <p:spPr>
          <a:xfrm>
            <a:off x="960369" y="1678263"/>
            <a:ext cx="76078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missingness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handeling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D7358-8609-47CA-ACCF-89821593D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9" t="32780" r="14918" b="21871"/>
          <a:stretch/>
        </p:blipFill>
        <p:spPr>
          <a:xfrm>
            <a:off x="4921581" y="1071488"/>
            <a:ext cx="6821115" cy="2704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2E82F-D05B-4378-8763-B55119027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9" t="23306" r="62623" b="11782"/>
          <a:stretch/>
        </p:blipFill>
        <p:spPr>
          <a:xfrm>
            <a:off x="7403443" y="674556"/>
            <a:ext cx="2751994" cy="53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294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Data Exploration: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4E885E-9BA6-40AB-8561-64A98F07F690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1">
            <a:extLst>
              <a:ext uri="{FF2B5EF4-FFF2-40B4-BE49-F238E27FC236}">
                <a16:creationId xmlns:a16="http://schemas.microsoft.com/office/drawing/2014/main" id="{7E3EC52E-C1F9-4110-BF67-A5501DC37A14}"/>
              </a:ext>
            </a:extLst>
          </p:cNvPr>
          <p:cNvSpPr txBox="1"/>
          <p:nvPr/>
        </p:nvSpPr>
        <p:spPr>
          <a:xfrm>
            <a:off x="960369" y="1678263"/>
            <a:ext cx="76078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missingness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handeling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15EC31-2AE2-4FC2-9CFC-91B7FE49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79" y="702944"/>
            <a:ext cx="6199012" cy="4852506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14799DF1-B259-4EBD-AA48-21F2C75D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71" y="500900"/>
            <a:ext cx="6614024" cy="50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294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Data Exploration: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4E885E-9BA6-40AB-8561-64A98F07F690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1">
            <a:extLst>
              <a:ext uri="{FF2B5EF4-FFF2-40B4-BE49-F238E27FC236}">
                <a16:creationId xmlns:a16="http://schemas.microsoft.com/office/drawing/2014/main" id="{7E3EC52E-C1F9-4110-BF67-A5501DC37A14}"/>
              </a:ext>
            </a:extLst>
          </p:cNvPr>
          <p:cNvSpPr txBox="1"/>
          <p:nvPr/>
        </p:nvSpPr>
        <p:spPr>
          <a:xfrm>
            <a:off x="960369" y="1678263"/>
            <a:ext cx="76078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missingness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Checking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handeling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2FB3265D-023F-4439-AC23-C8E92C2E2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51" y="628476"/>
            <a:ext cx="4521591" cy="320183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03348CA-D36A-47AE-B0DC-C09F523A5D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"/>
          <a:stretch/>
        </p:blipFill>
        <p:spPr>
          <a:xfrm>
            <a:off x="6721124" y="3830313"/>
            <a:ext cx="4341618" cy="3054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C1FBDE-FE9C-414D-9E2F-0B337E4085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24" t="41744" r="73074" b="28077"/>
          <a:stretch/>
        </p:blipFill>
        <p:spPr>
          <a:xfrm>
            <a:off x="4167911" y="1917625"/>
            <a:ext cx="2303489" cy="29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4584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variables: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D917BAB-6631-49B3-99CB-90C8D5919E21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43025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4AD919E-A016-4B32-8C5B-FE389707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70" y="1507665"/>
            <a:ext cx="5829093" cy="5048444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5F98CB35-FED5-49C3-B103-A288EC1BD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52" y="1224241"/>
            <a:ext cx="6184885" cy="57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40D7C4-8273-4EE9-96CF-01ABA243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94" y="2931625"/>
            <a:ext cx="4104273" cy="3212772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2653A200-897E-41D4-81CD-0AFC2A158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1" y="2968049"/>
            <a:ext cx="4198103" cy="3431062"/>
          </a:xfrm>
          <a:prstGeom prst="rect">
            <a:avLst/>
          </a:prstGeom>
        </p:spPr>
      </p:pic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3103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4E885E-9BA6-40AB-8561-64A98F07F690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1C8940-9D03-443B-8545-21128A15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488"/>
            <a:ext cx="4104274" cy="3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3103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4E885E-9BA6-40AB-8561-64A98F07F690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76E1D1-0000-44A0-B659-3CE1E41D2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t="37745" r="10492" b="11564"/>
          <a:stretch/>
        </p:blipFill>
        <p:spPr>
          <a:xfrm>
            <a:off x="809469" y="1450271"/>
            <a:ext cx="11080873" cy="48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6ADDF9E-6630-4957-8D49-12E84FA7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E26768-8D69-443B-A972-068A77AB925E}"/>
              </a:ext>
            </a:extLst>
          </p:cNvPr>
          <p:cNvSpPr/>
          <p:nvPr/>
        </p:nvSpPr>
        <p:spPr>
          <a:xfrm>
            <a:off x="449304" y="548268"/>
            <a:ext cx="1745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Modeling: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7512A68-B20F-43D8-8037-0CF204DFE5F6}"/>
              </a:ext>
            </a:extLst>
          </p:cNvPr>
          <p:cNvGrpSpPr/>
          <p:nvPr/>
        </p:nvGrpSpPr>
        <p:grpSpPr>
          <a:xfrm>
            <a:off x="716681" y="1430578"/>
            <a:ext cx="4195829" cy="400110"/>
            <a:chOff x="646176" y="1579174"/>
            <a:chExt cx="4195829" cy="400110"/>
          </a:xfrm>
          <a:solidFill>
            <a:srgbClr val="00B0F0"/>
          </a:solidFill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0270B1C-3A52-4CDF-A543-C8C4910E1F49}"/>
                </a:ext>
              </a:extLst>
            </p:cNvPr>
            <p:cNvSpPr txBox="1"/>
            <p:nvPr/>
          </p:nvSpPr>
          <p:spPr>
            <a:xfrm>
              <a:off x="646176" y="1579174"/>
              <a:ext cx="4195829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Taget             Sale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097EB70-768B-4138-B042-44681EA298B7}"/>
                </a:ext>
              </a:extLst>
            </p:cNvPr>
            <p:cNvCxnSpPr/>
            <p:nvPr/>
          </p:nvCxnSpPr>
          <p:spPr>
            <a:xfrm>
              <a:off x="1590523" y="1784178"/>
              <a:ext cx="543077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2970B9D-4EEE-4968-B607-2F98D58A8C94}"/>
              </a:ext>
            </a:extLst>
          </p:cNvPr>
          <p:cNvSpPr txBox="1"/>
          <p:nvPr/>
        </p:nvSpPr>
        <p:spPr>
          <a:xfrm>
            <a:off x="975359" y="2066544"/>
            <a:ext cx="76078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 (variables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linear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fixing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Ridge Regression (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most suitable when a data set contains a higher number of predictor variables than the number of observations or when multicollinearity is experienced in 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Ridge Regression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Lreg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Vector Regression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High-dimension data/a lot of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5C75F1D-9DB3-4866-AAA4-4A4A5EF9C2AB}"/>
              </a:ext>
            </a:extLst>
          </p:cNvPr>
          <p:cNvCxnSpPr>
            <a:cxnSpLocks/>
          </p:cNvCxnSpPr>
          <p:nvPr/>
        </p:nvCxnSpPr>
        <p:spPr>
          <a:xfrm>
            <a:off x="449304" y="1147864"/>
            <a:ext cx="3042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5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Mini Project: Case study: Fifa_MoneyBall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Case study: Fifa_MoneyBall</dc:title>
  <dc:creator>Mehdi Bagheri</dc:creator>
  <cp:lastModifiedBy>Mehdi Bagheri</cp:lastModifiedBy>
  <cp:revision>29</cp:revision>
  <dcterms:created xsi:type="dcterms:W3CDTF">2022-01-20T18:49:56Z</dcterms:created>
  <dcterms:modified xsi:type="dcterms:W3CDTF">2022-03-05T11:33:46Z</dcterms:modified>
</cp:coreProperties>
</file>