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50"/>
  </p:notesMasterIdLst>
  <p:sldIdLst>
    <p:sldId id="256" r:id="rId2"/>
    <p:sldId id="258" r:id="rId3"/>
    <p:sldId id="260" r:id="rId4"/>
    <p:sldId id="277" r:id="rId5"/>
    <p:sldId id="301" r:id="rId6"/>
    <p:sldId id="297" r:id="rId7"/>
    <p:sldId id="298" r:id="rId8"/>
    <p:sldId id="299" r:id="rId9"/>
    <p:sldId id="300" r:id="rId10"/>
    <p:sldId id="302" r:id="rId11"/>
    <p:sldId id="261" r:id="rId12"/>
    <p:sldId id="304" r:id="rId13"/>
    <p:sldId id="305" r:id="rId14"/>
    <p:sldId id="303" r:id="rId15"/>
    <p:sldId id="262" r:id="rId16"/>
    <p:sldId id="263" r:id="rId17"/>
    <p:sldId id="306" r:id="rId18"/>
    <p:sldId id="26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30" r:id="rId38"/>
    <p:sldId id="326" r:id="rId39"/>
    <p:sldId id="331" r:id="rId40"/>
    <p:sldId id="325" r:id="rId41"/>
    <p:sldId id="332" r:id="rId42"/>
    <p:sldId id="327" r:id="rId43"/>
    <p:sldId id="333" r:id="rId44"/>
    <p:sldId id="328" r:id="rId45"/>
    <p:sldId id="334" r:id="rId46"/>
    <p:sldId id="335" r:id="rId47"/>
    <p:sldId id="265" r:id="rId48"/>
    <p:sldId id="336" r:id="rId49"/>
  </p:sldIdLst>
  <p:sldSz cx="9144000" cy="5143500" type="screen16x9"/>
  <p:notesSz cx="6858000" cy="9144000"/>
  <p:embeddedFontLst>
    <p:embeddedFont>
      <p:font typeface="Anaheim" panose="020B0604020202020204" charset="0"/>
      <p:regular r:id="rId51"/>
      <p:bold r:id="rId52"/>
    </p:embeddedFont>
    <p:embeddedFont>
      <p:font typeface="Bebas Neue" panose="020B0604020202020204" charset="0"/>
      <p:regular r:id="rId53"/>
    </p:embeddedFont>
    <p:embeddedFont>
      <p:font typeface="Big Shoulders Text" panose="020B0604020202020204" charset="0"/>
      <p:regular r:id="rId54"/>
      <p:bold r:id="rId55"/>
    </p:embeddedFont>
    <p:embeddedFont>
      <p:font typeface="Blinker SemiBold" panose="020B0604020202020204" charset="0"/>
      <p:regular r:id="rId56"/>
      <p:bold r:id="rId57"/>
    </p:embeddedFont>
    <p:embeddedFont>
      <p:font typeface="PT Sans" panose="020B0604020202020204" charset="0"/>
      <p:regular r:id="rId58"/>
      <p:bold r:id="rId59"/>
      <p:italic r:id="rId60"/>
      <p:boldItalic r:id="rId61"/>
    </p:embeddedFont>
    <p:embeddedFont>
      <p:font typeface="Krona One" panose="020B0604020202020204" charset="0"/>
      <p:regular r:id="rId62"/>
    </p:embeddedFont>
    <p:embeddedFont>
      <p:font typeface="Exo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7A269D0-89FC-40F5-908F-027D8CC238C0}">
          <p14:sldIdLst>
            <p14:sldId id="256"/>
            <p14:sldId id="258"/>
            <p14:sldId id="260"/>
            <p14:sldId id="277"/>
            <p14:sldId id="301"/>
            <p14:sldId id="297"/>
            <p14:sldId id="298"/>
            <p14:sldId id="299"/>
            <p14:sldId id="300"/>
            <p14:sldId id="302"/>
            <p14:sldId id="261"/>
            <p14:sldId id="304"/>
            <p14:sldId id="305"/>
            <p14:sldId id="303"/>
            <p14:sldId id="262"/>
            <p14:sldId id="263"/>
            <p14:sldId id="306"/>
            <p14:sldId id="26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30"/>
          </p14:sldIdLst>
        </p14:section>
        <p14:section name="Untitled Section" id="{6EEC0B98-DA96-419A-8E08-C7C16AC8920A}">
          <p14:sldIdLst>
            <p14:sldId id="326"/>
            <p14:sldId id="331"/>
            <p14:sldId id="325"/>
            <p14:sldId id="332"/>
            <p14:sldId id="327"/>
            <p14:sldId id="333"/>
            <p14:sldId id="328"/>
            <p14:sldId id="334"/>
            <p14:sldId id="335"/>
            <p14:sldId id="265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E55B9C-60D2-4E86-BB24-407380728C4A}">
  <a:tblStyle styleId="{CAE55B9C-60D2-4E86-BB24-407380728C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61591E-0CA0-4E09-8B2B-607E4574DF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2105b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2105b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14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674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05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974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96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2866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269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155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338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27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5305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5799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374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527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34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957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54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225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066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173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0936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509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8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4624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8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482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7163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780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8331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4335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6367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8709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31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71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8680c384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8680c384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712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8680c384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8680c384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39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8680c384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8680c384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09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8680c3840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8680c3840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185075"/>
            <a:ext cx="4528800" cy="389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13950" y="43325"/>
            <a:ext cx="5023300" cy="2893700"/>
            <a:chOff x="-313950" y="43325"/>
            <a:chExt cx="5023300" cy="2893700"/>
          </a:xfrm>
        </p:grpSpPr>
        <p:sp>
          <p:nvSpPr>
            <p:cNvPr id="12" name="Google Shape;12;p2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9525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5;p2"/>
            <p:cNvCxnSpPr>
              <a:stCxn id="14" idx="7"/>
            </p:cNvCxnSpPr>
            <p:nvPr/>
          </p:nvCxnSpPr>
          <p:spPr>
            <a:xfrm rot="-5400000">
              <a:off x="-17879" y="21036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>
              <a:endCxn id="12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>
              <a:stCxn id="12" idx="6"/>
              <a:endCxn id="13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>
              <a:stCxn id="13" idx="6"/>
              <a:endCxn id="19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endCxn id="23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4" name="Google Shape;24;p2"/>
            <p:cNvCxnSpPr>
              <a:stCxn id="13" idx="2"/>
              <a:endCxn id="23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5" name="Google Shape;25;p2"/>
            <p:cNvCxnSpPr>
              <a:endCxn id="19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6" name="Google Shape;26;p2"/>
            <p:cNvCxnSpPr>
              <a:stCxn id="19" idx="7"/>
              <a:endCxn id="20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7" name="Google Shape;27;p2"/>
            <p:cNvCxnSpPr>
              <a:stCxn id="20" idx="6"/>
              <a:endCxn id="28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9" name="Google Shape;29;p2"/>
            <p:cNvCxnSpPr>
              <a:stCxn id="28" idx="4"/>
              <a:endCxn id="21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0" name="Google Shape;30;p2"/>
            <p:cNvCxnSpPr>
              <a:stCxn id="21" idx="2"/>
              <a:endCxn id="13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1" name="Google Shape;31;p2"/>
            <p:cNvCxnSpPr>
              <a:stCxn id="20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2" name="Google Shape;32;p2"/>
            <p:cNvCxnSpPr/>
            <p:nvPr/>
          </p:nvCxnSpPr>
          <p:spPr>
            <a:xfrm rot="5400000">
              <a:off x="-9912" y="1359499"/>
              <a:ext cx="375600" cy="786300"/>
            </a:xfrm>
            <a:prstGeom prst="curvedConnector3">
              <a:avLst>
                <a:gd name="adj1" fmla="val 527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>
              <a:endCxn id="14" idx="2"/>
            </p:cNvCxnSpPr>
            <p:nvPr/>
          </p:nvCxnSpPr>
          <p:spPr>
            <a:xfrm rot="-5400000" flipH="1">
              <a:off x="-367075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>
              <a:stCxn id="13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5" name="Google Shape;35;p2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42" name="Google Shape;42;p2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44;p2"/>
            <p:cNvCxnSpPr>
              <a:stCxn id="45" idx="7"/>
              <a:endCxn id="46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>
              <a:stCxn id="46" idx="6"/>
              <a:endCxn id="48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>
              <a:stCxn id="48" idx="6"/>
              <a:endCxn id="43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>
              <a:stCxn id="43" idx="6"/>
              <a:endCxn id="42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46;p2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4" idx="6"/>
              <a:endCxn id="55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>
              <a:stCxn id="55" idx="0"/>
              <a:endCxn id="42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42" idx="0"/>
              <a:endCxn id="52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>
              <a:stCxn id="42" idx="0"/>
              <a:endCxn id="54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>
              <a:stCxn id="45" idx="4"/>
              <a:endCxn id="43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43" idx="5"/>
              <a:endCxn id="55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" name="Google Shape;61;p2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2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68" name="Google Shape;68;p2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0" name="Google Shape;70;p2"/>
          <p:cNvSpPr/>
          <p:nvPr/>
        </p:nvSpPr>
        <p:spPr>
          <a:xfrm>
            <a:off x="8326525" y="1061975"/>
            <a:ext cx="1010100" cy="1010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552350" y="-1831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96150" y="44294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-266825" y="3540025"/>
            <a:ext cx="1027200" cy="1027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408600" y="3100300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1"/>
          </p:nvPr>
        </p:nvSpPr>
        <p:spPr>
          <a:xfrm>
            <a:off x="2408625" y="1511325"/>
            <a:ext cx="54918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7847925" y="2194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649163" y="85242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7372325" y="4118078"/>
            <a:ext cx="1169100" cy="1169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095554" y="-34850"/>
            <a:ext cx="862800" cy="862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1507538" y="-278575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830125" y="877763"/>
            <a:ext cx="4950900" cy="5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1"/>
          </p:nvPr>
        </p:nvSpPr>
        <p:spPr>
          <a:xfrm>
            <a:off x="830125" y="1413788"/>
            <a:ext cx="49509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18"/>
          <p:cNvGrpSpPr/>
          <p:nvPr/>
        </p:nvGrpSpPr>
        <p:grpSpPr>
          <a:xfrm>
            <a:off x="-313950" y="2146587"/>
            <a:ext cx="2800500" cy="2893700"/>
            <a:chOff x="-313950" y="2146587"/>
            <a:chExt cx="2800500" cy="2893700"/>
          </a:xfrm>
        </p:grpSpPr>
        <p:sp>
          <p:nvSpPr>
            <p:cNvPr id="276" name="Google Shape;276;p18"/>
            <p:cNvSpPr/>
            <p:nvPr/>
          </p:nvSpPr>
          <p:spPr>
            <a:xfrm rot="10800000" flipH="1">
              <a:off x="217150" y="44475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 rot="10800000" flipH="1">
              <a:off x="1645550" y="476323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rot="10800000" flipH="1">
              <a:off x="329525" y="2146587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9" name="Google Shape;279;p18"/>
            <p:cNvCxnSpPr>
              <a:stCxn id="278" idx="7"/>
            </p:cNvCxnSpPr>
            <p:nvPr/>
          </p:nvCxnSpPr>
          <p:spPr>
            <a:xfrm rot="-5400000" flipH="1">
              <a:off x="-17879" y="2801783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8"/>
            <p:cNvCxnSpPr>
              <a:endCxn id="276" idx="4"/>
            </p:cNvCxnSpPr>
            <p:nvPr/>
          </p:nvCxnSpPr>
          <p:spPr>
            <a:xfrm rot="5400000">
              <a:off x="129250" y="3915212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8"/>
            <p:cNvCxnSpPr>
              <a:stCxn id="276" idx="6"/>
              <a:endCxn id="277" idx="2"/>
            </p:cNvCxnSpPr>
            <p:nvPr/>
          </p:nvCxnSpPr>
          <p:spPr>
            <a:xfrm>
              <a:off x="397450" y="4537712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8"/>
            <p:cNvCxnSpPr>
              <a:stCxn id="277" idx="6"/>
              <a:endCxn id="283" idx="0"/>
            </p:cNvCxnSpPr>
            <p:nvPr/>
          </p:nvCxnSpPr>
          <p:spPr>
            <a:xfrm rot="10800000" flipH="1">
              <a:off x="1825850" y="4386587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8"/>
            <p:cNvCxnSpPr>
              <a:endCxn id="285" idx="2"/>
            </p:cNvCxnSpPr>
            <p:nvPr/>
          </p:nvCxnSpPr>
          <p:spPr>
            <a:xfrm rot="-5400000" flipH="1">
              <a:off x="-842250" y="3630437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6" name="Google Shape;286;p18"/>
            <p:cNvCxnSpPr>
              <a:stCxn id="277" idx="2"/>
              <a:endCxn id="285" idx="6"/>
            </p:cNvCxnSpPr>
            <p:nvPr/>
          </p:nvCxnSpPr>
          <p:spPr>
            <a:xfrm flipH="1">
              <a:off x="663650" y="4853387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7" name="Google Shape;287;p18"/>
            <p:cNvCxnSpPr>
              <a:endCxn id="283" idx="3"/>
            </p:cNvCxnSpPr>
            <p:nvPr/>
          </p:nvCxnSpPr>
          <p:spPr>
            <a:xfrm rot="10800000" flipH="1">
              <a:off x="674696" y="4147958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288" name="Google Shape;288;p18"/>
            <p:cNvCxnSpPr/>
            <p:nvPr/>
          </p:nvCxnSpPr>
          <p:spPr>
            <a:xfrm rot="10800000">
              <a:off x="-215262" y="3143163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>
              <a:endCxn id="278" idx="2"/>
            </p:cNvCxnSpPr>
            <p:nvPr/>
          </p:nvCxnSpPr>
          <p:spPr>
            <a:xfrm rot="-5400000">
              <a:off x="-367075" y="2347737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>
              <a:stCxn id="277" idx="4"/>
            </p:cNvCxnSpPr>
            <p:nvPr/>
          </p:nvCxnSpPr>
          <p:spPr>
            <a:xfrm rot="5400000" flipH="1">
              <a:off x="765950" y="3793487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291" name="Google Shape;291;p18"/>
            <p:cNvGrpSpPr/>
            <p:nvPr/>
          </p:nvGrpSpPr>
          <p:grpSpPr>
            <a:xfrm rot="10800000" flipH="1">
              <a:off x="2206950" y="4107012"/>
              <a:ext cx="279600" cy="279600"/>
              <a:chOff x="2206950" y="697000"/>
              <a:chExt cx="279600" cy="279600"/>
            </a:xfrm>
          </p:grpSpPr>
          <p:sp>
            <p:nvSpPr>
              <p:cNvPr id="292" name="Google Shape;292;p18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8"/>
            <p:cNvGrpSpPr/>
            <p:nvPr/>
          </p:nvGrpSpPr>
          <p:grpSpPr>
            <a:xfrm rot="10800000" flipH="1">
              <a:off x="471450" y="4847987"/>
              <a:ext cx="192300" cy="192300"/>
              <a:chOff x="471450" y="43325"/>
              <a:chExt cx="192300" cy="192300"/>
            </a:xfrm>
          </p:grpSpPr>
          <p:sp>
            <p:nvSpPr>
              <p:cNvPr id="294" name="Google Shape;294;p18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8"/>
          <p:cNvGrpSpPr/>
          <p:nvPr/>
        </p:nvGrpSpPr>
        <p:grpSpPr>
          <a:xfrm>
            <a:off x="2901550" y="3411475"/>
            <a:ext cx="6182575" cy="2052725"/>
            <a:chOff x="2901550" y="3411475"/>
            <a:chExt cx="6182575" cy="2052725"/>
          </a:xfrm>
        </p:grpSpPr>
        <p:sp>
          <p:nvSpPr>
            <p:cNvPr id="296" name="Google Shape;296;p18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18"/>
            <p:cNvCxnSpPr>
              <a:stCxn id="299" idx="7"/>
              <a:endCxn id="300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8"/>
            <p:cNvCxnSpPr>
              <a:stCxn id="300" idx="6"/>
              <a:endCxn id="302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8"/>
            <p:cNvCxnSpPr>
              <a:stCxn id="302" idx="6"/>
              <a:endCxn id="297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8"/>
            <p:cNvCxnSpPr>
              <a:stCxn id="297" idx="6"/>
              <a:endCxn id="296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18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7462950" y="42416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18"/>
            <p:cNvCxnSpPr>
              <a:stCxn id="308" idx="6"/>
              <a:endCxn id="309" idx="6"/>
            </p:cNvCxnSpPr>
            <p:nvPr/>
          </p:nvCxnSpPr>
          <p:spPr>
            <a:xfrm flipH="1">
              <a:off x="8863925" y="3551275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8"/>
            <p:cNvCxnSpPr>
              <a:stCxn id="309" idx="0"/>
              <a:endCxn id="296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8"/>
            <p:cNvCxnSpPr>
              <a:stCxn id="296" idx="0"/>
              <a:endCxn id="306" idx="0"/>
            </p:cNvCxnSpPr>
            <p:nvPr/>
          </p:nvCxnSpPr>
          <p:spPr>
            <a:xfrm rot="5400000" flipH="1">
              <a:off x="7923275" y="3839350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8"/>
            <p:cNvCxnSpPr>
              <a:stCxn id="296" idx="0"/>
              <a:endCxn id="308" idx="2"/>
            </p:cNvCxnSpPr>
            <p:nvPr/>
          </p:nvCxnSpPr>
          <p:spPr>
            <a:xfrm rot="-5400000">
              <a:off x="8219975" y="371515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8"/>
            <p:cNvCxnSpPr>
              <a:stCxn id="299" idx="4"/>
              <a:endCxn id="297" idx="4"/>
            </p:cNvCxnSpPr>
            <p:nvPr/>
          </p:nvCxnSpPr>
          <p:spPr>
            <a:xfrm rot="-5400000" flipH="1">
              <a:off x="5726625" y="3458675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8"/>
            <p:cNvCxnSpPr>
              <a:stCxn id="297" idx="5"/>
              <a:endCxn id="309" idx="4"/>
            </p:cNvCxnSpPr>
            <p:nvPr/>
          </p:nvCxnSpPr>
          <p:spPr>
            <a:xfrm rot="-5400000">
              <a:off x="8100596" y="4527308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15" name="Google Shape;315;p18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16" name="Google Shape;316;p18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8"/>
            <p:cNvGrpSpPr/>
            <p:nvPr/>
          </p:nvGrpSpPr>
          <p:grpSpPr>
            <a:xfrm>
              <a:off x="8804525" y="3411475"/>
              <a:ext cx="279600" cy="279600"/>
              <a:chOff x="8804525" y="3411475"/>
              <a:chExt cx="279600" cy="279600"/>
            </a:xfrm>
          </p:grpSpPr>
          <p:sp>
            <p:nvSpPr>
              <p:cNvPr id="318" name="Google Shape;318;p18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8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20" name="Google Shape;320;p18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9" name="Google Shape;309;p18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7192013" y="3804375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322" name="Google Shape;322;p18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ubTitle" idx="1"/>
          </p:nvPr>
        </p:nvSpPr>
        <p:spPr>
          <a:xfrm>
            <a:off x="897800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subTitle" idx="2"/>
          </p:nvPr>
        </p:nvSpPr>
        <p:spPr>
          <a:xfrm>
            <a:off x="3553334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9"/>
          <p:cNvSpPr txBox="1">
            <a:spLocks noGrp="1"/>
          </p:cNvSpPr>
          <p:nvPr>
            <p:ph type="subTitle" idx="3"/>
          </p:nvPr>
        </p:nvSpPr>
        <p:spPr>
          <a:xfrm>
            <a:off x="6208875" y="2414500"/>
            <a:ext cx="21753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4"/>
          </p:nvPr>
        </p:nvSpPr>
        <p:spPr>
          <a:xfrm>
            <a:off x="897800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5"/>
          </p:nvPr>
        </p:nvSpPr>
        <p:spPr>
          <a:xfrm>
            <a:off x="3553338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6"/>
          </p:nvPr>
        </p:nvSpPr>
        <p:spPr>
          <a:xfrm>
            <a:off x="6208875" y="188680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2" name="Google Shape;332;p19"/>
          <p:cNvGrpSpPr/>
          <p:nvPr/>
        </p:nvGrpSpPr>
        <p:grpSpPr>
          <a:xfrm>
            <a:off x="2901550" y="3677875"/>
            <a:ext cx="6109525" cy="1786325"/>
            <a:chOff x="2901550" y="3677875"/>
            <a:chExt cx="6109525" cy="1786325"/>
          </a:xfrm>
        </p:grpSpPr>
        <p:sp>
          <p:nvSpPr>
            <p:cNvPr id="333" name="Google Shape;333;p19"/>
            <p:cNvSpPr/>
            <p:nvPr/>
          </p:nvSpPr>
          <p:spPr>
            <a:xfrm>
              <a:off x="8293625" y="4299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7398450" y="5040463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19"/>
            <p:cNvCxnSpPr>
              <a:stCxn id="336" idx="7"/>
              <a:endCxn id="337" idx="2"/>
            </p:cNvCxnSpPr>
            <p:nvPr/>
          </p:nvCxnSpPr>
          <p:spPr>
            <a:xfrm rot="-5400000" flipH="1">
              <a:off x="4864879" y="4180621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9"/>
            <p:cNvCxnSpPr>
              <a:stCxn id="337" idx="6"/>
              <a:endCxn id="339" idx="2"/>
            </p:cNvCxnSpPr>
            <p:nvPr/>
          </p:nvCxnSpPr>
          <p:spPr>
            <a:xfrm rot="10800000" flipH="1">
              <a:off x="5631700" y="4400525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9"/>
            <p:cNvCxnSpPr>
              <a:stCxn id="339" idx="6"/>
              <a:endCxn id="334" idx="2"/>
            </p:cNvCxnSpPr>
            <p:nvPr/>
          </p:nvCxnSpPr>
          <p:spPr>
            <a:xfrm>
              <a:off x="6518500" y="4400388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9"/>
            <p:cNvCxnSpPr>
              <a:stCxn id="334" idx="6"/>
              <a:endCxn id="333" idx="2"/>
            </p:cNvCxnSpPr>
            <p:nvPr/>
          </p:nvCxnSpPr>
          <p:spPr>
            <a:xfrm rot="10800000" flipH="1">
              <a:off x="7578750" y="4389913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9"/>
            <p:cNvSpPr/>
            <p:nvPr/>
          </p:nvSpPr>
          <p:spPr>
            <a:xfrm>
              <a:off x="5515900" y="477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709825" y="49216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3" name="Google Shape;343;p19"/>
            <p:cNvCxnSpPr>
              <a:stCxn id="344" idx="6"/>
              <a:endCxn id="345" idx="6"/>
            </p:cNvCxnSpPr>
            <p:nvPr/>
          </p:nvCxnSpPr>
          <p:spPr>
            <a:xfrm flipH="1">
              <a:off x="8863775" y="3817675"/>
              <a:ext cx="147300" cy="1161900"/>
            </a:xfrm>
            <a:prstGeom prst="curvedConnector3">
              <a:avLst>
                <a:gd name="adj1" fmla="val -16166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9"/>
            <p:cNvCxnSpPr>
              <a:stCxn id="345" idx="0"/>
              <a:endCxn id="333" idx="6"/>
            </p:cNvCxnSpPr>
            <p:nvPr/>
          </p:nvCxnSpPr>
          <p:spPr>
            <a:xfrm rot="5400000" flipH="1">
              <a:off x="8374125" y="4489800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347" name="Google Shape;347;p19"/>
            <p:cNvGrpSpPr/>
            <p:nvPr/>
          </p:nvGrpSpPr>
          <p:grpSpPr>
            <a:xfrm>
              <a:off x="6238900" y="4260588"/>
              <a:ext cx="279600" cy="279600"/>
              <a:chOff x="6238800" y="4370675"/>
              <a:chExt cx="279600" cy="279600"/>
            </a:xfrm>
          </p:grpSpPr>
          <p:sp>
            <p:nvSpPr>
              <p:cNvPr id="348" name="Google Shape;348;p19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19"/>
            <p:cNvGrpSpPr/>
            <p:nvPr/>
          </p:nvGrpSpPr>
          <p:grpSpPr>
            <a:xfrm>
              <a:off x="8731475" y="3677875"/>
              <a:ext cx="279600" cy="279600"/>
              <a:chOff x="8804525" y="3411475"/>
              <a:chExt cx="279600" cy="279600"/>
            </a:xfrm>
          </p:grpSpPr>
          <p:sp>
            <p:nvSpPr>
              <p:cNvPr id="350" name="Google Shape;350;p19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" name="Google Shape;351;p19"/>
            <p:cNvGrpSpPr/>
            <p:nvPr/>
          </p:nvGrpSpPr>
          <p:grpSpPr>
            <a:xfrm>
              <a:off x="4074075" y="4691825"/>
              <a:ext cx="279600" cy="279600"/>
              <a:chOff x="4074075" y="4691825"/>
              <a:chExt cx="279600" cy="279600"/>
            </a:xfrm>
          </p:grpSpPr>
          <p:sp>
            <p:nvSpPr>
              <p:cNvPr id="352" name="Google Shape;352;p19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19"/>
            <p:cNvSpPr/>
            <p:nvPr/>
          </p:nvSpPr>
          <p:spPr>
            <a:xfrm>
              <a:off x="8671575" y="4883400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rot="-5400000" flipH="1">
              <a:off x="5578625" y="490320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9"/>
            <p:cNvCxnSpPr/>
            <p:nvPr/>
          </p:nvCxnSpPr>
          <p:spPr>
            <a:xfrm rot="10800000">
              <a:off x="2901550" y="4524625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55" name="Google Shape;355;p19"/>
          <p:cNvSpPr/>
          <p:nvPr/>
        </p:nvSpPr>
        <p:spPr>
          <a:xfrm>
            <a:off x="-363075" y="13182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-169875" y="43717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1363725" y="43303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9"/>
          <p:cNvGrpSpPr/>
          <p:nvPr/>
        </p:nvGrpSpPr>
        <p:grpSpPr>
          <a:xfrm>
            <a:off x="5423959" y="-248900"/>
            <a:ext cx="4266951" cy="2135710"/>
            <a:chOff x="5423959" y="-248900"/>
            <a:chExt cx="4266951" cy="2135710"/>
          </a:xfrm>
        </p:grpSpPr>
        <p:sp>
          <p:nvSpPr>
            <p:cNvPr id="359" name="Google Shape;359;p19"/>
            <p:cNvSpPr/>
            <p:nvPr/>
          </p:nvSpPr>
          <p:spPr>
            <a:xfrm flipH="1">
              <a:off x="5731276" y="81899"/>
              <a:ext cx="158100" cy="158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5423959" y="-248900"/>
              <a:ext cx="4266951" cy="2135710"/>
              <a:chOff x="4216579" y="43325"/>
              <a:chExt cx="5231671" cy="2618575"/>
            </a:xfrm>
          </p:grpSpPr>
          <p:sp>
            <p:nvSpPr>
              <p:cNvPr id="361" name="Google Shape;361;p19"/>
              <p:cNvSpPr/>
              <p:nvPr/>
            </p:nvSpPr>
            <p:spPr>
              <a:xfrm flipH="1">
                <a:off x="8479700" y="45575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 flipH="1">
                <a:off x="7632406" y="785827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 flipH="1">
                <a:off x="8750150" y="2481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4" name="Google Shape;364;p19"/>
              <p:cNvCxnSpPr>
                <a:stCxn id="363" idx="7"/>
                <a:endCxn id="362" idx="4"/>
              </p:cNvCxnSpPr>
              <p:nvPr/>
            </p:nvCxnSpPr>
            <p:spPr>
              <a:xfrm rot="5400000" flipH="1">
                <a:off x="7478604" y="1210054"/>
                <a:ext cx="1542000" cy="1053900"/>
              </a:xfrm>
              <a:prstGeom prst="curvedConnector3">
                <a:avLst>
                  <a:gd name="adj1" fmla="val 50852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19"/>
              <p:cNvCxnSpPr>
                <a:endCxn id="361" idx="4"/>
              </p:cNvCxnSpPr>
              <p:nvPr/>
            </p:nvCxnSpPr>
            <p:spPr>
              <a:xfrm rot="5400000" flipH="1">
                <a:off x="8436200" y="769700"/>
                <a:ext cx="1145700" cy="878400"/>
              </a:xfrm>
              <a:prstGeom prst="curved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19"/>
              <p:cNvCxnSpPr>
                <a:stCxn id="361" idx="6"/>
                <a:endCxn id="362" idx="2"/>
              </p:cNvCxnSpPr>
              <p:nvPr/>
            </p:nvCxnSpPr>
            <p:spPr>
              <a:xfrm flipH="1">
                <a:off x="7812800" y="545900"/>
                <a:ext cx="666900" cy="330000"/>
              </a:xfrm>
              <a:prstGeom prst="curvedConnector3">
                <a:avLst>
                  <a:gd name="adj1" fmla="val 5000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19"/>
              <p:cNvSpPr/>
              <p:nvPr/>
            </p:nvSpPr>
            <p:spPr>
              <a:xfrm flipH="1">
                <a:off x="4632295" y="488009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8" name="Google Shape;368;p19"/>
              <p:cNvCxnSpPr>
                <a:endCxn id="369" idx="2"/>
              </p:cNvCxnSpPr>
              <p:nvPr/>
            </p:nvCxnSpPr>
            <p:spPr>
              <a:xfrm rot="-5400000">
                <a:off x="7217100" y="1008875"/>
                <a:ext cx="2058000" cy="319200"/>
              </a:xfrm>
              <a:prstGeom prst="curvedConnector4">
                <a:avLst>
                  <a:gd name="adj1" fmla="val 47664"/>
                  <a:gd name="adj2" fmla="val 19146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0" name="Google Shape;370;p19"/>
              <p:cNvCxnSpPr>
                <a:stCxn id="362" idx="2"/>
                <a:endCxn id="369" idx="6"/>
              </p:cNvCxnSpPr>
              <p:nvPr/>
            </p:nvCxnSpPr>
            <p:spPr>
              <a:xfrm rot="10800000" flipH="1">
                <a:off x="7812706" y="139477"/>
                <a:ext cx="400800" cy="736500"/>
              </a:xfrm>
              <a:prstGeom prst="curvedConnector3">
                <a:avLst>
                  <a:gd name="adj1" fmla="val 4998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1" name="Google Shape;371;p19"/>
              <p:cNvCxnSpPr>
                <a:stCxn id="361" idx="7"/>
                <a:endCxn id="372" idx="2"/>
              </p:cNvCxnSpPr>
              <p:nvPr/>
            </p:nvCxnSpPr>
            <p:spPr>
              <a:xfrm rot="5400000">
                <a:off x="7119054" y="-510996"/>
                <a:ext cx="393900" cy="2380200"/>
              </a:xfrm>
              <a:prstGeom prst="curvedConnector4">
                <a:avLst>
                  <a:gd name="adj1" fmla="val -80824"/>
                  <a:gd name="adj2" fmla="val 50554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3" name="Google Shape;373;p19"/>
              <p:cNvCxnSpPr>
                <a:stCxn id="372" idx="7"/>
              </p:cNvCxnSpPr>
              <p:nvPr/>
            </p:nvCxnSpPr>
            <p:spPr>
              <a:xfrm rot="5400000">
                <a:off x="5022529" y="-28833"/>
                <a:ext cx="58800" cy="1670700"/>
              </a:xfrm>
              <a:prstGeom prst="curvedConnector4">
                <a:avLst>
                  <a:gd name="adj1" fmla="val -566173"/>
                  <a:gd name="adj2" fmla="val 5122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4" name="Google Shape;374;p19"/>
              <p:cNvCxnSpPr>
                <a:endCxn id="363" idx="6"/>
              </p:cNvCxnSpPr>
              <p:nvPr/>
            </p:nvCxnSpPr>
            <p:spPr>
              <a:xfrm rot="5400000">
                <a:off x="7928900" y="1567800"/>
                <a:ext cx="1825200" cy="182700"/>
              </a:xfrm>
              <a:prstGeom prst="curvedConnector4">
                <a:avLst>
                  <a:gd name="adj1" fmla="val 47530"/>
                  <a:gd name="adj2" fmla="val 259805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</p:cxnSp>
          <p:cxnSp>
            <p:nvCxnSpPr>
              <p:cNvPr id="375" name="Google Shape;375;p19"/>
              <p:cNvCxnSpPr>
                <a:stCxn id="362" idx="6"/>
                <a:endCxn id="372" idx="0"/>
              </p:cNvCxnSpPr>
              <p:nvPr/>
            </p:nvCxnSpPr>
            <p:spPr>
              <a:xfrm rot="10800000">
                <a:off x="5986006" y="736177"/>
                <a:ext cx="1646400" cy="139800"/>
              </a:xfrm>
              <a:prstGeom prst="curvedConnector4">
                <a:avLst>
                  <a:gd name="adj1" fmla="val 45751"/>
                  <a:gd name="adj2" fmla="val 308847"/>
                </a:avLst>
              </a:prstGeom>
              <a:noFill/>
              <a:ln w="19050" cap="flat" cmpd="sng">
                <a:solidFill>
                  <a:schemeClr val="accent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76" name="Google Shape;376;p19"/>
              <p:cNvGrpSpPr/>
              <p:nvPr/>
            </p:nvGrpSpPr>
            <p:grpSpPr>
              <a:xfrm flipH="1">
                <a:off x="5846332" y="736171"/>
                <a:ext cx="279600" cy="279600"/>
                <a:chOff x="2909255" y="770121"/>
                <a:chExt cx="279600" cy="279600"/>
              </a:xfrm>
            </p:grpSpPr>
            <p:sp>
              <p:nvSpPr>
                <p:cNvPr id="377" name="Google Shape;377;p19"/>
                <p:cNvSpPr/>
                <p:nvPr/>
              </p:nvSpPr>
              <p:spPr>
                <a:xfrm>
                  <a:off x="2958916" y="819767"/>
                  <a:ext cx="180300" cy="180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9"/>
                <p:cNvSpPr/>
                <p:nvPr/>
              </p:nvSpPr>
              <p:spPr>
                <a:xfrm>
                  <a:off x="2909255" y="770121"/>
                  <a:ext cx="279600" cy="279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8" name="Google Shape;378;p19"/>
              <p:cNvGrpSpPr/>
              <p:nvPr/>
            </p:nvGrpSpPr>
            <p:grpSpPr>
              <a:xfrm flipH="1">
                <a:off x="8213400" y="43325"/>
                <a:ext cx="192300" cy="192300"/>
                <a:chOff x="471450" y="43325"/>
                <a:chExt cx="192300" cy="192300"/>
              </a:xfrm>
            </p:grpSpPr>
            <p:sp>
              <p:nvSpPr>
                <p:cNvPr id="379" name="Google Shape;379;p19"/>
                <p:cNvSpPr/>
                <p:nvPr/>
              </p:nvSpPr>
              <p:spPr>
                <a:xfrm>
                  <a:off x="509700" y="81575"/>
                  <a:ext cx="115800" cy="115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  <a:effectLst>
                  <a:outerShdw blurRad="200025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19"/>
                <p:cNvSpPr/>
                <p:nvPr/>
              </p:nvSpPr>
              <p:spPr>
                <a:xfrm>
                  <a:off x="471450" y="43325"/>
                  <a:ext cx="192300" cy="192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accent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1"/>
          </p:nvPr>
        </p:nvSpPr>
        <p:spPr>
          <a:xfrm>
            <a:off x="132532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2"/>
          </p:nvPr>
        </p:nvSpPr>
        <p:spPr>
          <a:xfrm>
            <a:off x="515187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3"/>
          </p:nvPr>
        </p:nvSpPr>
        <p:spPr>
          <a:xfrm>
            <a:off x="132532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4"/>
          </p:nvPr>
        </p:nvSpPr>
        <p:spPr>
          <a:xfrm>
            <a:off x="515187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6"/>
          </p:nvPr>
        </p:nvSpPr>
        <p:spPr>
          <a:xfrm>
            <a:off x="1325324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7"/>
          </p:nvPr>
        </p:nvSpPr>
        <p:spPr>
          <a:xfrm>
            <a:off x="5151849" y="144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8"/>
          </p:nvPr>
        </p:nvSpPr>
        <p:spPr>
          <a:xfrm>
            <a:off x="5151849" y="31085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0" name="Google Shape;390;p20"/>
          <p:cNvGrpSpPr/>
          <p:nvPr/>
        </p:nvGrpSpPr>
        <p:grpSpPr>
          <a:xfrm>
            <a:off x="8188538" y="1766625"/>
            <a:ext cx="1100213" cy="3195663"/>
            <a:chOff x="8188538" y="1766625"/>
            <a:chExt cx="1100213" cy="3195663"/>
          </a:xfrm>
        </p:grpSpPr>
        <p:sp>
          <p:nvSpPr>
            <p:cNvPr id="391" name="Google Shape;391;p20"/>
            <p:cNvSpPr/>
            <p:nvPr/>
          </p:nvSpPr>
          <p:spPr>
            <a:xfrm>
              <a:off x="8623063" y="2608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8647575" y="35411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3" name="Google Shape;393;p20"/>
            <p:cNvCxnSpPr>
              <a:stCxn id="392" idx="0"/>
              <a:endCxn id="394" idx="2"/>
            </p:cNvCxnSpPr>
            <p:nvPr/>
          </p:nvCxnSpPr>
          <p:spPr>
            <a:xfrm rot="-5400000">
              <a:off x="8696025" y="3064150"/>
              <a:ext cx="518700" cy="4353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20"/>
            <p:cNvSpPr/>
            <p:nvPr/>
          </p:nvSpPr>
          <p:spPr>
            <a:xfrm>
              <a:off x="8188538" y="22647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9172950" y="29646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948225" y="1766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20"/>
            <p:cNvCxnSpPr>
              <a:stCxn id="395" idx="4"/>
              <a:endCxn id="392" idx="0"/>
            </p:cNvCxnSpPr>
            <p:nvPr/>
          </p:nvCxnSpPr>
          <p:spPr>
            <a:xfrm rot="-5400000" flipH="1">
              <a:off x="7911788" y="2715225"/>
              <a:ext cx="1160700" cy="4914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8" name="Google Shape;398;p20"/>
            <p:cNvCxnSpPr>
              <a:stCxn id="394" idx="0"/>
              <a:endCxn id="396" idx="4"/>
            </p:cNvCxnSpPr>
            <p:nvPr/>
          </p:nvCxnSpPr>
          <p:spPr>
            <a:xfrm rot="5400000" flipH="1">
              <a:off x="8625750" y="2359525"/>
              <a:ext cx="1017600" cy="192600"/>
            </a:xfrm>
            <a:prstGeom prst="curvedConnector3">
              <a:avLst>
                <a:gd name="adj1" fmla="val 5000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399" name="Google Shape;399;p20"/>
            <p:cNvCxnSpPr>
              <a:stCxn id="394" idx="4"/>
              <a:endCxn id="392" idx="6"/>
            </p:cNvCxnSpPr>
            <p:nvPr/>
          </p:nvCxnSpPr>
          <p:spPr>
            <a:xfrm rot="5400000">
              <a:off x="8754000" y="3154375"/>
              <a:ext cx="550800" cy="402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400" name="Google Shape;400;p20"/>
            <p:cNvCxnSpPr>
              <a:stCxn id="396" idx="4"/>
              <a:endCxn id="391" idx="6"/>
            </p:cNvCxnSpPr>
            <p:nvPr/>
          </p:nvCxnSpPr>
          <p:spPr>
            <a:xfrm rot="5400000">
              <a:off x="8545175" y="2205225"/>
              <a:ext cx="751500" cy="234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sp>
          <p:nvSpPr>
            <p:cNvPr id="401" name="Google Shape;401;p20"/>
            <p:cNvSpPr/>
            <p:nvPr/>
          </p:nvSpPr>
          <p:spPr>
            <a:xfrm>
              <a:off x="9076650" y="4442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2" name="Google Shape;402;p20"/>
            <p:cNvCxnSpPr>
              <a:stCxn id="392" idx="2"/>
              <a:endCxn id="401" idx="2"/>
            </p:cNvCxnSpPr>
            <p:nvPr/>
          </p:nvCxnSpPr>
          <p:spPr>
            <a:xfrm>
              <a:off x="8647575" y="3631300"/>
              <a:ext cx="429000" cy="869100"/>
            </a:xfrm>
            <a:prstGeom prst="curvedConnector3">
              <a:avLst>
                <a:gd name="adj1" fmla="val -555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20"/>
            <p:cNvSpPr/>
            <p:nvPr/>
          </p:nvSpPr>
          <p:spPr>
            <a:xfrm>
              <a:off x="8341013" y="484648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4" name="Google Shape;404;p20"/>
            <p:cNvCxnSpPr>
              <a:stCxn id="403" idx="6"/>
              <a:endCxn id="401" idx="4"/>
            </p:cNvCxnSpPr>
            <p:nvPr/>
          </p:nvCxnSpPr>
          <p:spPr>
            <a:xfrm rot="10800000" flipH="1">
              <a:off x="8456813" y="4558488"/>
              <a:ext cx="677700" cy="345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0"/>
            <p:cNvCxnSpPr>
              <a:stCxn id="401" idx="0"/>
              <a:endCxn id="392" idx="4"/>
            </p:cNvCxnSpPr>
            <p:nvPr/>
          </p:nvCxnSpPr>
          <p:spPr>
            <a:xfrm rot="5400000" flipH="1">
              <a:off x="8575500" y="3883550"/>
              <a:ext cx="721200" cy="396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06" name="Google Shape;406;p20"/>
            <p:cNvSpPr/>
            <p:nvPr/>
          </p:nvSpPr>
          <p:spPr>
            <a:xfrm>
              <a:off x="8276325" y="4095175"/>
              <a:ext cx="488700" cy="4887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E2E8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 hasCustomPrompt="1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title" idx="2" hasCustomPrompt="1"/>
          </p:nvPr>
        </p:nvSpPr>
        <p:spPr>
          <a:xfrm>
            <a:off x="2895963" y="1436602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3"/>
          </p:nvPr>
        </p:nvSpPr>
        <p:spPr>
          <a:xfrm>
            <a:off x="2895963" y="2205513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title" idx="4" hasCustomPrompt="1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3147925" y="4529975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364675" y="40722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24"/>
          <p:cNvGrpSpPr/>
          <p:nvPr/>
        </p:nvGrpSpPr>
        <p:grpSpPr>
          <a:xfrm>
            <a:off x="-313950" y="169925"/>
            <a:ext cx="2800500" cy="2893700"/>
            <a:chOff x="-313950" y="169925"/>
            <a:chExt cx="2800500" cy="2893700"/>
          </a:xfrm>
        </p:grpSpPr>
        <p:sp>
          <p:nvSpPr>
            <p:cNvPr id="517" name="Google Shape;517;p24"/>
            <p:cNvSpPr/>
            <p:nvPr/>
          </p:nvSpPr>
          <p:spPr>
            <a:xfrm>
              <a:off x="217150" y="5823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645550" y="2666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329525" y="28833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0" name="Google Shape;520;p24"/>
            <p:cNvCxnSpPr>
              <a:stCxn id="519" idx="7"/>
            </p:cNvCxnSpPr>
            <p:nvPr/>
          </p:nvCxnSpPr>
          <p:spPr>
            <a:xfrm rot="-5400000">
              <a:off x="-17879" y="2230229"/>
              <a:ext cx="1180800" cy="178200"/>
            </a:xfrm>
            <a:prstGeom prst="curvedConnector3">
              <a:avLst>
                <a:gd name="adj1" fmla="val 5111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24"/>
            <p:cNvCxnSpPr>
              <a:endCxn id="517" idx="4"/>
            </p:cNvCxnSpPr>
            <p:nvPr/>
          </p:nvCxnSpPr>
          <p:spPr>
            <a:xfrm rot="5400000" flipH="1">
              <a:off x="129250" y="9407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24"/>
            <p:cNvCxnSpPr>
              <a:stCxn id="517" idx="6"/>
              <a:endCxn id="518" idx="2"/>
            </p:cNvCxnSpPr>
            <p:nvPr/>
          </p:nvCxnSpPr>
          <p:spPr>
            <a:xfrm rot="10800000" flipH="1">
              <a:off x="397450" y="3569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24"/>
            <p:cNvCxnSpPr>
              <a:stCxn id="518" idx="6"/>
              <a:endCxn id="524" idx="0"/>
            </p:cNvCxnSpPr>
            <p:nvPr/>
          </p:nvCxnSpPr>
          <p:spPr>
            <a:xfrm>
              <a:off x="1825850" y="3568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24"/>
            <p:cNvCxnSpPr>
              <a:endCxn id="526" idx="2"/>
            </p:cNvCxnSpPr>
            <p:nvPr/>
          </p:nvCxnSpPr>
          <p:spPr>
            <a:xfrm rot="-5400000">
              <a:off x="-842250" y="7943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7" name="Google Shape;527;p24"/>
            <p:cNvCxnSpPr>
              <a:stCxn id="518" idx="2"/>
              <a:endCxn id="526" idx="6"/>
            </p:cNvCxnSpPr>
            <p:nvPr/>
          </p:nvCxnSpPr>
          <p:spPr>
            <a:xfrm rot="10800000">
              <a:off x="663650" y="2662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8" name="Google Shape;528;p24"/>
            <p:cNvCxnSpPr>
              <a:endCxn id="524" idx="3"/>
            </p:cNvCxnSpPr>
            <p:nvPr/>
          </p:nvCxnSpPr>
          <p:spPr>
            <a:xfrm>
              <a:off x="674696" y="8687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529" name="Google Shape;529;p24"/>
            <p:cNvCxnSpPr/>
            <p:nvPr/>
          </p:nvCxnSpPr>
          <p:spPr>
            <a:xfrm flipH="1">
              <a:off x="-215262" y="1691449"/>
              <a:ext cx="786300" cy="375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4"/>
            <p:cNvCxnSpPr>
              <a:endCxn id="519" idx="2"/>
            </p:cNvCxnSpPr>
            <p:nvPr/>
          </p:nvCxnSpPr>
          <p:spPr>
            <a:xfrm rot="-5400000" flipH="1">
              <a:off x="-367075" y="22768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4"/>
            <p:cNvCxnSpPr>
              <a:stCxn id="518" idx="4"/>
            </p:cNvCxnSpPr>
            <p:nvPr/>
          </p:nvCxnSpPr>
          <p:spPr>
            <a:xfrm rot="5400000">
              <a:off x="765950" y="8344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32" name="Google Shape;532;p24"/>
            <p:cNvGrpSpPr/>
            <p:nvPr/>
          </p:nvGrpSpPr>
          <p:grpSpPr>
            <a:xfrm>
              <a:off x="2206950" y="823600"/>
              <a:ext cx="279600" cy="279600"/>
              <a:chOff x="2206950" y="697000"/>
              <a:chExt cx="279600" cy="279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4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4"/>
            <p:cNvGrpSpPr/>
            <p:nvPr/>
          </p:nvGrpSpPr>
          <p:grpSpPr>
            <a:xfrm>
              <a:off x="471450" y="169925"/>
              <a:ext cx="192300" cy="192300"/>
              <a:chOff x="471450" y="43325"/>
              <a:chExt cx="192300" cy="192300"/>
            </a:xfrm>
          </p:grpSpPr>
          <p:sp>
            <p:nvSpPr>
              <p:cNvPr id="535" name="Google Shape;535;p2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901550" y="-253988"/>
            <a:ext cx="6182575" cy="2052725"/>
            <a:chOff x="2901550" y="-253988"/>
            <a:chExt cx="6182575" cy="2052725"/>
          </a:xfrm>
        </p:grpSpPr>
        <p:sp>
          <p:nvSpPr>
            <p:cNvPr id="537" name="Google Shape;537;p24"/>
            <p:cNvSpPr/>
            <p:nvPr/>
          </p:nvSpPr>
          <p:spPr>
            <a:xfrm rot="10800000" flipH="1">
              <a:off x="8293625" y="730062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rot="10800000" flipH="1">
              <a:off x="7398450" y="-1055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9" name="Google Shape;539;p24"/>
            <p:cNvCxnSpPr>
              <a:stCxn id="540" idx="7"/>
              <a:endCxn id="541" idx="2"/>
            </p:cNvCxnSpPr>
            <p:nvPr/>
          </p:nvCxnSpPr>
          <p:spPr>
            <a:xfrm rot="-5400000">
              <a:off x="4864879" y="-173710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24"/>
            <p:cNvCxnSpPr>
              <a:stCxn id="541" idx="6"/>
              <a:endCxn id="543" idx="2"/>
            </p:cNvCxnSpPr>
            <p:nvPr/>
          </p:nvCxnSpPr>
          <p:spPr>
            <a:xfrm>
              <a:off x="5631700" y="378587"/>
              <a:ext cx="607200" cy="431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24"/>
            <p:cNvCxnSpPr>
              <a:stCxn id="543" idx="6"/>
              <a:endCxn id="538" idx="2"/>
            </p:cNvCxnSpPr>
            <p:nvPr/>
          </p:nvCxnSpPr>
          <p:spPr>
            <a:xfrm rot="10800000" flipH="1">
              <a:off x="6518500" y="79624"/>
              <a:ext cx="879900" cy="7302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24"/>
            <p:cNvCxnSpPr>
              <a:stCxn id="538" idx="6"/>
              <a:endCxn id="537" idx="2"/>
            </p:cNvCxnSpPr>
            <p:nvPr/>
          </p:nvCxnSpPr>
          <p:spPr>
            <a:xfrm>
              <a:off x="7578750" y="79599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 flipH="1">
              <a:off x="5515900" y="32068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 rot="10800000" flipH="1">
              <a:off x="8709825" y="17276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10800000" flipH="1">
              <a:off x="7462950" y="852737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24"/>
            <p:cNvCxnSpPr>
              <a:stCxn id="549" idx="6"/>
              <a:endCxn id="550" idx="6"/>
            </p:cNvCxnSpPr>
            <p:nvPr/>
          </p:nvCxnSpPr>
          <p:spPr>
            <a:xfrm rot="10800000">
              <a:off x="8863925" y="230637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4"/>
            <p:cNvCxnSpPr>
              <a:stCxn id="550" idx="0"/>
              <a:endCxn id="537" idx="6"/>
            </p:cNvCxnSpPr>
            <p:nvPr/>
          </p:nvCxnSpPr>
          <p:spPr>
            <a:xfrm rot="5400000">
              <a:off x="8374125" y="426712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24"/>
            <p:cNvCxnSpPr>
              <a:stCxn id="537" idx="0"/>
              <a:endCxn id="547" idx="0"/>
            </p:cNvCxnSpPr>
            <p:nvPr/>
          </p:nvCxnSpPr>
          <p:spPr>
            <a:xfrm rot="5400000">
              <a:off x="7923275" y="508062"/>
              <a:ext cx="58200" cy="862800"/>
            </a:xfrm>
            <a:prstGeom prst="curvedConnector3">
              <a:avLst>
                <a:gd name="adj1" fmla="val 50910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24"/>
            <p:cNvCxnSpPr>
              <a:stCxn id="537" idx="0"/>
              <a:endCxn id="549" idx="2"/>
            </p:cNvCxnSpPr>
            <p:nvPr/>
          </p:nvCxnSpPr>
          <p:spPr>
            <a:xfrm rot="-5400000" flipH="1">
              <a:off x="8219975" y="1074162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24"/>
            <p:cNvCxnSpPr>
              <a:stCxn id="540" idx="4"/>
              <a:endCxn id="538" idx="4"/>
            </p:cNvCxnSpPr>
            <p:nvPr/>
          </p:nvCxnSpPr>
          <p:spPr>
            <a:xfrm rot="-5400000">
              <a:off x="5726625" y="-1523263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24"/>
            <p:cNvCxnSpPr>
              <a:stCxn id="538" idx="5"/>
              <a:endCxn id="550" idx="4"/>
            </p:cNvCxnSpPr>
            <p:nvPr/>
          </p:nvCxnSpPr>
          <p:spPr>
            <a:xfrm rot="-5400000" flipH="1">
              <a:off x="8100596" y="-532396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56" name="Google Shape;556;p24"/>
            <p:cNvGrpSpPr/>
            <p:nvPr/>
          </p:nvGrpSpPr>
          <p:grpSpPr>
            <a:xfrm rot="10800000" flipH="1">
              <a:off x="6238900" y="670024"/>
              <a:ext cx="279600" cy="279600"/>
              <a:chOff x="6238800" y="4370675"/>
              <a:chExt cx="279600" cy="279600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" name="Google Shape;558;p24"/>
            <p:cNvGrpSpPr/>
            <p:nvPr/>
          </p:nvGrpSpPr>
          <p:grpSpPr>
            <a:xfrm rot="10800000" flipH="1">
              <a:off x="8804525" y="1519137"/>
              <a:ext cx="279600" cy="279600"/>
              <a:chOff x="8804525" y="3411475"/>
              <a:chExt cx="279600" cy="279600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 rot="10800000" flipH="1">
              <a:off x="4074075" y="238787"/>
              <a:ext cx="279600" cy="279600"/>
              <a:chOff x="4074075" y="4691825"/>
              <a:chExt cx="279600" cy="27960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0" name="Google Shape;550;p24"/>
            <p:cNvSpPr/>
            <p:nvPr/>
          </p:nvSpPr>
          <p:spPr>
            <a:xfrm rot="10800000" flipH="1">
              <a:off x="8671575" y="134512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 rot="10800000" flipH="1">
              <a:off x="7192013" y="160887"/>
              <a:ext cx="344300" cy="1244950"/>
            </a:xfrm>
            <a:custGeom>
              <a:avLst/>
              <a:gdLst/>
              <a:ahLst/>
              <a:cxnLst/>
              <a:rect l="l" t="t" r="r" b="b"/>
              <a:pathLst>
                <a:path w="13772" h="49798" extrusionOk="0">
                  <a:moveTo>
                    <a:pt x="12616" y="49798"/>
                  </a:moveTo>
                  <a:cubicBezTo>
                    <a:pt x="12694" y="48084"/>
                    <a:pt x="14838" y="42511"/>
                    <a:pt x="13084" y="39511"/>
                  </a:cubicBezTo>
                  <a:cubicBezTo>
                    <a:pt x="11331" y="36511"/>
                    <a:pt x="4199" y="35147"/>
                    <a:pt x="2095" y="31796"/>
                  </a:cubicBezTo>
                  <a:cubicBezTo>
                    <a:pt x="-9" y="28445"/>
                    <a:pt x="-476" y="24704"/>
                    <a:pt x="459" y="19405"/>
                  </a:cubicBezTo>
                  <a:cubicBezTo>
                    <a:pt x="1394" y="14106"/>
                    <a:pt x="6499" y="3234"/>
                    <a:pt x="770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sp>
        <p:cxnSp>
          <p:nvCxnSpPr>
            <p:cNvPr id="563" name="Google Shape;563;p24"/>
            <p:cNvCxnSpPr/>
            <p:nvPr/>
          </p:nvCxnSpPr>
          <p:spPr>
            <a:xfrm rot="10800000" flipH="1">
              <a:off x="5578625" y="-253988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4"/>
            <p:cNvCxnSpPr/>
            <p:nvPr/>
          </p:nvCxnSpPr>
          <p:spPr>
            <a:xfrm flipH="1">
              <a:off x="2901550" y="381687"/>
              <a:ext cx="1169100" cy="3039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lt1"/>
            </a:gs>
            <a:gs pos="100000">
              <a:schemeClr val="dk1"/>
            </a:gs>
          </a:gsLst>
          <a:lin ang="2700006" scaled="0"/>
        </a:gra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"/>
          <p:cNvSpPr/>
          <p:nvPr/>
        </p:nvSpPr>
        <p:spPr>
          <a:xfrm>
            <a:off x="1012875" y="4455450"/>
            <a:ext cx="807900" cy="807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763525" y="3584275"/>
            <a:ext cx="1722900" cy="1722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712388" y="450192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-101435" y="-180416"/>
            <a:ext cx="5638874" cy="1423446"/>
            <a:chOff x="1554465" y="-34316"/>
            <a:chExt cx="5638874" cy="1423446"/>
          </a:xfrm>
        </p:grpSpPr>
        <p:sp>
          <p:nvSpPr>
            <p:cNvPr id="570" name="Google Shape;570;p25"/>
            <p:cNvSpPr/>
            <p:nvPr/>
          </p:nvSpPr>
          <p:spPr>
            <a:xfrm rot="9974251" flipH="1">
              <a:off x="5788647" y="384959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9974251" flipH="1">
              <a:off x="4764497" y="163427"/>
              <a:ext cx="180302" cy="1803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2" name="Google Shape;572;p25"/>
            <p:cNvCxnSpPr>
              <a:stCxn id="573" idx="7"/>
              <a:endCxn id="574" idx="2"/>
            </p:cNvCxnSpPr>
            <p:nvPr/>
          </p:nvCxnSpPr>
          <p:spPr>
            <a:xfrm rot="-5400000">
              <a:off x="2224495" y="347028"/>
              <a:ext cx="382200" cy="1145100"/>
            </a:xfrm>
            <a:prstGeom prst="curvedConnector4">
              <a:avLst>
                <a:gd name="adj1" fmla="val -79892"/>
                <a:gd name="adj2" fmla="val 5083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25"/>
            <p:cNvCxnSpPr>
              <a:stCxn id="574" idx="6"/>
              <a:endCxn id="576" idx="2"/>
            </p:cNvCxnSpPr>
            <p:nvPr/>
          </p:nvCxnSpPr>
          <p:spPr>
            <a:xfrm>
              <a:off x="3100645" y="700878"/>
              <a:ext cx="692400" cy="274500"/>
            </a:xfrm>
            <a:prstGeom prst="curvedConnector3">
              <a:avLst>
                <a:gd name="adj1" fmla="val 4974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25"/>
            <p:cNvCxnSpPr>
              <a:stCxn id="576" idx="6"/>
              <a:endCxn id="571" idx="2"/>
            </p:cNvCxnSpPr>
            <p:nvPr/>
          </p:nvCxnSpPr>
          <p:spPr>
            <a:xfrm rot="10800000" flipH="1">
              <a:off x="4064585" y="275169"/>
              <a:ext cx="702600" cy="633600"/>
            </a:xfrm>
            <a:prstGeom prst="curvedConnector3">
              <a:avLst>
                <a:gd name="adj1" fmla="val 5008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25"/>
            <p:cNvCxnSpPr>
              <a:stCxn id="571" idx="6"/>
              <a:endCxn id="570" idx="2"/>
            </p:cNvCxnSpPr>
            <p:nvPr/>
          </p:nvCxnSpPr>
          <p:spPr>
            <a:xfrm>
              <a:off x="4942211" y="232131"/>
              <a:ext cx="849000" cy="264300"/>
            </a:xfrm>
            <a:prstGeom prst="curvedConnector3">
              <a:avLst>
                <a:gd name="adj1" fmla="val 4998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574" name="Google Shape;574;p25"/>
            <p:cNvSpPr/>
            <p:nvPr/>
          </p:nvSpPr>
          <p:spPr>
            <a:xfrm rot="9974251" flipH="1">
              <a:off x="2986506" y="656752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9974251" flipH="1">
              <a:off x="4863750" y="1162166"/>
              <a:ext cx="115801" cy="1158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0" name="Google Shape;580;p25"/>
            <p:cNvCxnSpPr>
              <a:stCxn id="581" idx="6"/>
              <a:endCxn id="582" idx="6"/>
            </p:cNvCxnSpPr>
            <p:nvPr/>
          </p:nvCxnSpPr>
          <p:spPr>
            <a:xfrm rot="10800000">
              <a:off x="6475481" y="93325"/>
              <a:ext cx="684600" cy="1093500"/>
            </a:xfrm>
            <a:prstGeom prst="curvedConnector3">
              <a:avLst>
                <a:gd name="adj1" fmla="val -353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25"/>
            <p:cNvCxnSpPr>
              <a:stCxn id="582" idx="0"/>
              <a:endCxn id="570" idx="6"/>
            </p:cNvCxnSpPr>
            <p:nvPr/>
          </p:nvCxnSpPr>
          <p:spPr>
            <a:xfrm rot="5400000">
              <a:off x="6063699" y="112304"/>
              <a:ext cx="243900" cy="438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25"/>
            <p:cNvCxnSpPr>
              <a:stCxn id="570" idx="0"/>
              <a:endCxn id="579" idx="0"/>
            </p:cNvCxnSpPr>
            <p:nvPr/>
          </p:nvCxnSpPr>
          <p:spPr>
            <a:xfrm rot="5400000">
              <a:off x="5060995" y="437123"/>
              <a:ext cx="713700" cy="964800"/>
            </a:xfrm>
            <a:prstGeom prst="curvedConnector3">
              <a:avLst>
                <a:gd name="adj1" fmla="val 1335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25"/>
            <p:cNvCxnSpPr>
              <a:stCxn id="570" idx="0"/>
              <a:endCxn id="581" idx="2"/>
            </p:cNvCxnSpPr>
            <p:nvPr/>
          </p:nvCxnSpPr>
          <p:spPr>
            <a:xfrm rot="-5400000" flipH="1">
              <a:off x="6049045" y="413873"/>
              <a:ext cx="690600" cy="9882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25"/>
            <p:cNvCxnSpPr>
              <a:stCxn id="573" idx="4"/>
              <a:endCxn id="571" idx="4"/>
            </p:cNvCxnSpPr>
            <p:nvPr/>
          </p:nvCxnSpPr>
          <p:spPr>
            <a:xfrm rot="-5400000">
              <a:off x="2893403" y="-1037259"/>
              <a:ext cx="736500" cy="3142800"/>
            </a:xfrm>
            <a:prstGeom prst="curvedConnector3">
              <a:avLst>
                <a:gd name="adj1" fmla="val 1327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25"/>
            <p:cNvCxnSpPr>
              <a:stCxn id="571" idx="5"/>
              <a:endCxn id="582" idx="4"/>
            </p:cNvCxnSpPr>
            <p:nvPr/>
          </p:nvCxnSpPr>
          <p:spPr>
            <a:xfrm rot="-5400000">
              <a:off x="5553449" y="-629154"/>
              <a:ext cx="153600" cy="1457700"/>
            </a:xfrm>
            <a:prstGeom prst="curvedConnector3">
              <a:avLst>
                <a:gd name="adj1" fmla="val 25702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588" name="Google Shape;588;p25"/>
            <p:cNvGrpSpPr/>
            <p:nvPr/>
          </p:nvGrpSpPr>
          <p:grpSpPr>
            <a:xfrm rot="9974251" flipH="1">
              <a:off x="3788996" y="802226"/>
              <a:ext cx="279603" cy="279603"/>
              <a:chOff x="6238800" y="4370675"/>
              <a:chExt cx="279600" cy="279600"/>
            </a:xfrm>
          </p:grpSpPr>
          <p:sp>
            <p:nvSpPr>
              <p:cNvPr id="589" name="Google Shape;589;p2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25"/>
            <p:cNvGrpSpPr/>
            <p:nvPr/>
          </p:nvGrpSpPr>
          <p:grpSpPr>
            <a:xfrm rot="9974251" flipH="1">
              <a:off x="6884491" y="1080282"/>
              <a:ext cx="279603" cy="279603"/>
              <a:chOff x="9179346" y="3254114"/>
              <a:chExt cx="279600" cy="279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9229011" y="3303773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9179346" y="3254114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25"/>
            <p:cNvGrpSpPr/>
            <p:nvPr/>
          </p:nvGrpSpPr>
          <p:grpSpPr>
            <a:xfrm rot="9974251" flipH="1">
              <a:off x="1583710" y="898377"/>
              <a:ext cx="279603" cy="279603"/>
              <a:chOff x="4074075" y="4691825"/>
              <a:chExt cx="279600" cy="279600"/>
            </a:xfrm>
          </p:grpSpPr>
          <p:sp>
            <p:nvSpPr>
              <p:cNvPr id="593" name="Google Shape;593;p25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2" name="Google Shape;582;p25"/>
            <p:cNvSpPr/>
            <p:nvPr/>
          </p:nvSpPr>
          <p:spPr>
            <a:xfrm rot="9974251" flipH="1">
              <a:off x="6285924" y="20112"/>
              <a:ext cx="192302" cy="192302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4" name="Google Shape;594;p25"/>
            <p:cNvCxnSpPr/>
            <p:nvPr/>
          </p:nvCxnSpPr>
          <p:spPr>
            <a:xfrm rot="-5400000">
              <a:off x="2898566" y="99184"/>
              <a:ext cx="678300" cy="411300"/>
            </a:xfrm>
            <a:prstGeom prst="curvedConnector3">
              <a:avLst>
                <a:gd name="adj1" fmla="val 501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6"/>
          <p:cNvGrpSpPr/>
          <p:nvPr/>
        </p:nvGrpSpPr>
        <p:grpSpPr>
          <a:xfrm>
            <a:off x="-313950" y="43325"/>
            <a:ext cx="5023300" cy="1938150"/>
            <a:chOff x="-313950" y="43325"/>
            <a:chExt cx="5023300" cy="1938150"/>
          </a:xfrm>
        </p:grpSpPr>
        <p:sp>
          <p:nvSpPr>
            <p:cNvPr id="597" name="Google Shape;597;p26"/>
            <p:cNvSpPr/>
            <p:nvPr/>
          </p:nvSpPr>
          <p:spPr>
            <a:xfrm>
              <a:off x="217150" y="455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1645550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9" name="Google Shape;599;p26"/>
            <p:cNvCxnSpPr>
              <a:endCxn id="597" idx="4"/>
            </p:cNvCxnSpPr>
            <p:nvPr/>
          </p:nvCxnSpPr>
          <p:spPr>
            <a:xfrm rot="5400000" flipH="1">
              <a:off x="129250" y="81410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6"/>
            <p:cNvCxnSpPr>
              <a:stCxn id="597" idx="6"/>
              <a:endCxn id="598" idx="2"/>
            </p:cNvCxnSpPr>
            <p:nvPr/>
          </p:nvCxnSpPr>
          <p:spPr>
            <a:xfrm rot="10800000" flipH="1">
              <a:off x="397450" y="23030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6"/>
            <p:cNvCxnSpPr>
              <a:stCxn id="598" idx="6"/>
              <a:endCxn id="602" idx="0"/>
            </p:cNvCxnSpPr>
            <p:nvPr/>
          </p:nvCxnSpPr>
          <p:spPr>
            <a:xfrm>
              <a:off x="1825850" y="230225"/>
              <a:ext cx="5208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26"/>
            <p:cNvSpPr/>
            <p:nvPr/>
          </p:nvSpPr>
          <p:spPr>
            <a:xfrm>
              <a:off x="3217075" y="2216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3707450" y="6564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05" name="Google Shape;605;p26"/>
            <p:cNvCxnSpPr>
              <a:endCxn id="606" idx="2"/>
            </p:cNvCxnSpPr>
            <p:nvPr/>
          </p:nvCxnSpPr>
          <p:spPr>
            <a:xfrm rot="-5400000">
              <a:off x="-842250" y="6677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7" name="Google Shape;607;p26"/>
            <p:cNvCxnSpPr>
              <a:stCxn id="598" idx="2"/>
              <a:endCxn id="606" idx="6"/>
            </p:cNvCxnSpPr>
            <p:nvPr/>
          </p:nvCxnSpPr>
          <p:spPr>
            <a:xfrm rot="10800000">
              <a:off x="663650" y="139625"/>
              <a:ext cx="981900" cy="906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8" name="Google Shape;608;p26"/>
            <p:cNvCxnSpPr>
              <a:endCxn id="602" idx="3"/>
            </p:cNvCxnSpPr>
            <p:nvPr/>
          </p:nvCxnSpPr>
          <p:spPr>
            <a:xfrm>
              <a:off x="674696" y="742154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09" name="Google Shape;609;p26"/>
            <p:cNvCxnSpPr>
              <a:stCxn id="602" idx="7"/>
              <a:endCxn id="603" idx="2"/>
            </p:cNvCxnSpPr>
            <p:nvPr/>
          </p:nvCxnSpPr>
          <p:spPr>
            <a:xfrm rot="-5400000">
              <a:off x="2602204" y="122946"/>
              <a:ext cx="458400" cy="771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0" name="Google Shape;610;p26"/>
            <p:cNvCxnSpPr>
              <a:stCxn id="603" idx="6"/>
              <a:endCxn id="611" idx="1"/>
            </p:cNvCxnSpPr>
            <p:nvPr/>
          </p:nvCxnSpPr>
          <p:spPr>
            <a:xfrm rot="10800000" flipH="1">
              <a:off x="3332875" y="16220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2" name="Google Shape;612;p26"/>
            <p:cNvCxnSpPr>
              <a:stCxn id="611" idx="4"/>
              <a:endCxn id="604" idx="6"/>
            </p:cNvCxnSpPr>
            <p:nvPr/>
          </p:nvCxnSpPr>
          <p:spPr>
            <a:xfrm rot="5400000">
              <a:off x="4040350" y="1738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3" name="Google Shape;613;p26"/>
            <p:cNvCxnSpPr>
              <a:stCxn id="604" idx="2"/>
              <a:endCxn id="598" idx="6"/>
            </p:cNvCxnSpPr>
            <p:nvPr/>
          </p:nvCxnSpPr>
          <p:spPr>
            <a:xfrm rot="10800000">
              <a:off x="1825850" y="23030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4" name="Google Shape;614;p26"/>
            <p:cNvCxnSpPr>
              <a:stCxn id="603" idx="5"/>
            </p:cNvCxnSpPr>
            <p:nvPr/>
          </p:nvCxnSpPr>
          <p:spPr>
            <a:xfrm rot="5400000">
              <a:off x="2496466" y="465791"/>
              <a:ext cx="964800" cy="674100"/>
            </a:xfrm>
            <a:prstGeom prst="curvedConnector3">
              <a:avLst>
                <a:gd name="adj1" fmla="val 5087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615" name="Google Shape;615;p26"/>
            <p:cNvCxnSpPr>
              <a:stCxn id="598" idx="4"/>
            </p:cNvCxnSpPr>
            <p:nvPr/>
          </p:nvCxnSpPr>
          <p:spPr>
            <a:xfrm rot="5400000">
              <a:off x="765950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16" name="Google Shape;616;p26"/>
            <p:cNvGrpSpPr/>
            <p:nvPr/>
          </p:nvGrpSpPr>
          <p:grpSpPr>
            <a:xfrm>
              <a:off x="2206950" y="697000"/>
              <a:ext cx="279600" cy="279600"/>
              <a:chOff x="2206950" y="697000"/>
              <a:chExt cx="279600" cy="279600"/>
            </a:xfrm>
          </p:grpSpPr>
          <p:sp>
            <p:nvSpPr>
              <p:cNvPr id="617" name="Google Shape;617;p26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471450" y="43325"/>
              <a:ext cx="192300" cy="192300"/>
              <a:chOff x="471450" y="43325"/>
              <a:chExt cx="192300" cy="192300"/>
            </a:xfrm>
          </p:grpSpPr>
          <p:sp>
            <p:nvSpPr>
              <p:cNvPr id="619" name="Google Shape;619;p26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26"/>
            <p:cNvGrpSpPr/>
            <p:nvPr/>
          </p:nvGrpSpPr>
          <p:grpSpPr>
            <a:xfrm>
              <a:off x="4517050" y="134075"/>
              <a:ext cx="192300" cy="192300"/>
              <a:chOff x="4587025" y="-72475"/>
              <a:chExt cx="192300" cy="192300"/>
            </a:xfrm>
          </p:grpSpPr>
          <p:sp>
            <p:nvSpPr>
              <p:cNvPr id="621" name="Google Shape;621;p26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2" name="Google Shape;622;p26"/>
          <p:cNvGrpSpPr/>
          <p:nvPr/>
        </p:nvGrpSpPr>
        <p:grpSpPr>
          <a:xfrm>
            <a:off x="3998025" y="3238200"/>
            <a:ext cx="5010050" cy="2052725"/>
            <a:chOff x="3998025" y="3238200"/>
            <a:chExt cx="5010050" cy="2052725"/>
          </a:xfrm>
        </p:grpSpPr>
        <p:sp>
          <p:nvSpPr>
            <p:cNvPr id="623" name="Google Shape;623;p26"/>
            <p:cNvSpPr/>
            <p:nvPr/>
          </p:nvSpPr>
          <p:spPr>
            <a:xfrm>
              <a:off x="8217575" y="41265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322400" y="48671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5" name="Google Shape;625;p26"/>
            <p:cNvCxnSpPr>
              <a:stCxn id="626" idx="7"/>
              <a:endCxn id="627" idx="2"/>
            </p:cNvCxnSpPr>
            <p:nvPr/>
          </p:nvCxnSpPr>
          <p:spPr>
            <a:xfrm rot="-5400000" flipH="1">
              <a:off x="4788829" y="4007346"/>
              <a:ext cx="99000" cy="1203300"/>
            </a:xfrm>
            <a:prstGeom prst="curvedConnector4">
              <a:avLst>
                <a:gd name="adj1" fmla="val -281890"/>
                <a:gd name="adj2" fmla="val 516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26"/>
            <p:cNvCxnSpPr>
              <a:stCxn id="627" idx="6"/>
              <a:endCxn id="629" idx="2"/>
            </p:cNvCxnSpPr>
            <p:nvPr/>
          </p:nvCxnSpPr>
          <p:spPr>
            <a:xfrm rot="10800000" flipH="1">
              <a:off x="5555650" y="4266250"/>
              <a:ext cx="953700" cy="3921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26"/>
            <p:cNvCxnSpPr>
              <a:stCxn id="629" idx="6"/>
              <a:endCxn id="624" idx="2"/>
            </p:cNvCxnSpPr>
            <p:nvPr/>
          </p:nvCxnSpPr>
          <p:spPr>
            <a:xfrm>
              <a:off x="6789025" y="4266363"/>
              <a:ext cx="533400" cy="6909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6"/>
            <p:cNvCxnSpPr>
              <a:stCxn id="624" idx="6"/>
              <a:endCxn id="623" idx="2"/>
            </p:cNvCxnSpPr>
            <p:nvPr/>
          </p:nvCxnSpPr>
          <p:spPr>
            <a:xfrm rot="10800000" flipH="1">
              <a:off x="7502700" y="4216638"/>
              <a:ext cx="714900" cy="740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627" name="Google Shape;627;p26"/>
            <p:cNvSpPr/>
            <p:nvPr/>
          </p:nvSpPr>
          <p:spPr>
            <a:xfrm>
              <a:off x="5439850" y="46004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633775" y="47483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6089400" y="3785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4" name="Google Shape;634;p26"/>
            <p:cNvCxnSpPr>
              <a:stCxn id="635" idx="6"/>
              <a:endCxn id="636" idx="6"/>
            </p:cNvCxnSpPr>
            <p:nvPr/>
          </p:nvCxnSpPr>
          <p:spPr>
            <a:xfrm flipH="1">
              <a:off x="8787875" y="3378000"/>
              <a:ext cx="220200" cy="1428300"/>
            </a:xfrm>
            <a:prstGeom prst="curvedConnector3">
              <a:avLst>
                <a:gd name="adj1" fmla="val -10814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6"/>
            <p:cNvCxnSpPr>
              <a:stCxn id="636" idx="0"/>
              <a:endCxn id="623" idx="6"/>
            </p:cNvCxnSpPr>
            <p:nvPr/>
          </p:nvCxnSpPr>
          <p:spPr>
            <a:xfrm rot="5400000" flipH="1">
              <a:off x="8298075" y="4316525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26"/>
            <p:cNvCxnSpPr>
              <a:stCxn id="623" idx="0"/>
              <a:endCxn id="633" idx="0"/>
            </p:cNvCxnSpPr>
            <p:nvPr/>
          </p:nvCxnSpPr>
          <p:spPr>
            <a:xfrm rot="5400000" flipH="1">
              <a:off x="7056875" y="2875725"/>
              <a:ext cx="341400" cy="2160300"/>
            </a:xfrm>
            <a:prstGeom prst="curvedConnector3">
              <a:avLst>
                <a:gd name="adj1" fmla="val 16973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26"/>
            <p:cNvCxnSpPr>
              <a:stCxn id="623" idx="0"/>
              <a:endCxn id="635" idx="2"/>
            </p:cNvCxnSpPr>
            <p:nvPr/>
          </p:nvCxnSpPr>
          <p:spPr>
            <a:xfrm rot="-5400000">
              <a:off x="8143925" y="3541875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26"/>
            <p:cNvCxnSpPr>
              <a:stCxn id="626" idx="4"/>
              <a:endCxn id="624" idx="4"/>
            </p:cNvCxnSpPr>
            <p:nvPr/>
          </p:nvCxnSpPr>
          <p:spPr>
            <a:xfrm rot="-5400000" flipH="1">
              <a:off x="5650575" y="3285400"/>
              <a:ext cx="249300" cy="3274800"/>
            </a:xfrm>
            <a:prstGeom prst="curvedConnector3">
              <a:avLst>
                <a:gd name="adj1" fmla="val 1955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26"/>
            <p:cNvCxnSpPr>
              <a:stCxn id="624" idx="5"/>
              <a:endCxn id="636" idx="4"/>
            </p:cNvCxnSpPr>
            <p:nvPr/>
          </p:nvCxnSpPr>
          <p:spPr>
            <a:xfrm rot="-5400000">
              <a:off x="8024546" y="4354033"/>
              <a:ext cx="118800" cy="1215300"/>
            </a:xfrm>
            <a:prstGeom prst="curvedConnector3">
              <a:avLst>
                <a:gd name="adj1" fmla="val -22266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642" name="Google Shape;642;p26"/>
            <p:cNvGrpSpPr/>
            <p:nvPr/>
          </p:nvGrpSpPr>
          <p:grpSpPr>
            <a:xfrm>
              <a:off x="6509425" y="4126563"/>
              <a:ext cx="279600" cy="279600"/>
              <a:chOff x="6238800" y="4370675"/>
              <a:chExt cx="279600" cy="279600"/>
            </a:xfrm>
          </p:grpSpPr>
          <p:sp>
            <p:nvSpPr>
              <p:cNvPr id="643" name="Google Shape;643;p26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26"/>
            <p:cNvGrpSpPr/>
            <p:nvPr/>
          </p:nvGrpSpPr>
          <p:grpSpPr>
            <a:xfrm>
              <a:off x="8728475" y="3238200"/>
              <a:ext cx="279600" cy="279600"/>
              <a:chOff x="8804525" y="3411475"/>
              <a:chExt cx="279600" cy="279600"/>
            </a:xfrm>
          </p:grpSpPr>
          <p:sp>
            <p:nvSpPr>
              <p:cNvPr id="645" name="Google Shape;645;p26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26"/>
            <p:cNvGrpSpPr/>
            <p:nvPr/>
          </p:nvGrpSpPr>
          <p:grpSpPr>
            <a:xfrm>
              <a:off x="3998025" y="4518550"/>
              <a:ext cx="279600" cy="279600"/>
              <a:chOff x="4074075" y="4691825"/>
              <a:chExt cx="279600" cy="279600"/>
            </a:xfrm>
          </p:grpSpPr>
          <p:sp>
            <p:nvSpPr>
              <p:cNvPr id="647" name="Google Shape;647;p26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26"/>
            <p:cNvSpPr/>
            <p:nvPr/>
          </p:nvSpPr>
          <p:spPr>
            <a:xfrm>
              <a:off x="8595525" y="471012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8" name="Google Shape;648;p26"/>
            <p:cNvCxnSpPr/>
            <p:nvPr/>
          </p:nvCxnSpPr>
          <p:spPr>
            <a:xfrm rot="-5400000" flipH="1">
              <a:off x="5502575" y="4729925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26"/>
          <p:cNvSpPr/>
          <p:nvPr/>
        </p:nvSpPr>
        <p:spPr>
          <a:xfrm>
            <a:off x="8080850" y="351375"/>
            <a:ext cx="1412100" cy="14121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6"/>
          <p:cNvSpPr/>
          <p:nvPr/>
        </p:nvSpPr>
        <p:spPr>
          <a:xfrm>
            <a:off x="6757800" y="147250"/>
            <a:ext cx="784500" cy="784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1073675" y="3972988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/>
          <p:nvPr/>
        </p:nvSpPr>
        <p:spPr>
          <a:xfrm>
            <a:off x="236125" y="3677150"/>
            <a:ext cx="636600" cy="63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title" idx="2" hasCustomPrompt="1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"/>
          <p:cNvSpPr/>
          <p:nvPr/>
        </p:nvSpPr>
        <p:spPr>
          <a:xfrm>
            <a:off x="6602725" y="-187400"/>
            <a:ext cx="929700" cy="929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1866450" y="4087925"/>
            <a:ext cx="1501500" cy="1501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22200" y="1342788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40675" y="4304600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6667725" y="2619100"/>
            <a:ext cx="2568925" cy="2462100"/>
            <a:chOff x="6667725" y="2619100"/>
            <a:chExt cx="2568925" cy="2462100"/>
          </a:xfrm>
        </p:grpSpPr>
        <p:sp>
          <p:nvSpPr>
            <p:cNvPr id="83" name="Google Shape;83;p3"/>
            <p:cNvSpPr/>
            <p:nvPr/>
          </p:nvSpPr>
          <p:spPr>
            <a:xfrm>
              <a:off x="8674900" y="3826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6667725" y="4742525"/>
              <a:ext cx="192300" cy="192300"/>
              <a:chOff x="471450" y="43325"/>
              <a:chExt cx="192300" cy="192300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" name="Google Shape;87;p3"/>
            <p:cNvSpPr/>
            <p:nvPr/>
          </p:nvSpPr>
          <p:spPr>
            <a:xfrm>
              <a:off x="8855200" y="47425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3"/>
            <p:cNvCxnSpPr>
              <a:stCxn id="83" idx="4"/>
            </p:cNvCxnSpPr>
            <p:nvPr/>
          </p:nvCxnSpPr>
          <p:spPr>
            <a:xfrm rot="5400000">
              <a:off x="8036200" y="4352350"/>
              <a:ext cx="1074000" cy="3837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>
              <a:stCxn id="83" idx="0"/>
            </p:cNvCxnSpPr>
            <p:nvPr/>
          </p:nvCxnSpPr>
          <p:spPr>
            <a:xfrm rot="-5400000">
              <a:off x="8396950" y="2987200"/>
              <a:ext cx="1207800" cy="471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>
              <a:stCxn id="83" idx="4"/>
              <a:endCxn id="86" idx="6"/>
            </p:cNvCxnSpPr>
            <p:nvPr/>
          </p:nvCxnSpPr>
          <p:spPr>
            <a:xfrm rot="5400000">
              <a:off x="7396750" y="3470500"/>
              <a:ext cx="831600" cy="19050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>
              <a:stCxn id="83" idx="2"/>
              <a:endCxn id="87" idx="0"/>
            </p:cNvCxnSpPr>
            <p:nvPr/>
          </p:nvCxnSpPr>
          <p:spPr>
            <a:xfrm>
              <a:off x="8674900" y="3917050"/>
              <a:ext cx="238200" cy="825600"/>
            </a:xfrm>
            <a:prstGeom prst="curvedConnector4">
              <a:avLst>
                <a:gd name="adj1" fmla="val -99969"/>
                <a:gd name="adj2" fmla="val 554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4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1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2"/>
          </p:nvPr>
        </p:nvSpPr>
        <p:spPr>
          <a:xfrm>
            <a:off x="1785250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4"/>
          </p:nvPr>
        </p:nvSpPr>
        <p:spPr>
          <a:xfrm>
            <a:off x="4993125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/>
          <p:nvPr/>
        </p:nvSpPr>
        <p:spPr>
          <a:xfrm flipH="1">
            <a:off x="-213200" y="3209763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52350" y="3904025"/>
            <a:ext cx="1359900" cy="13599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2E2E8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6412625" y="4413850"/>
            <a:ext cx="439800" cy="439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104;p5"/>
          <p:cNvGrpSpPr/>
          <p:nvPr/>
        </p:nvGrpSpPr>
        <p:grpSpPr>
          <a:xfrm rot="-5400000">
            <a:off x="6826840" y="439838"/>
            <a:ext cx="2604350" cy="2154700"/>
            <a:chOff x="6468475" y="-869552"/>
            <a:chExt cx="2604350" cy="2154700"/>
          </a:xfrm>
        </p:grpSpPr>
        <p:sp>
          <p:nvSpPr>
            <p:cNvPr id="105" name="Google Shape;105;p5"/>
            <p:cNvSpPr/>
            <p:nvPr/>
          </p:nvSpPr>
          <p:spPr>
            <a:xfrm>
              <a:off x="8293625" y="5092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398450" y="97609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5"/>
            <p:cNvCxnSpPr>
              <a:stCxn id="108" idx="6"/>
              <a:endCxn id="106" idx="2"/>
            </p:cNvCxnSpPr>
            <p:nvPr/>
          </p:nvCxnSpPr>
          <p:spPr>
            <a:xfrm>
              <a:off x="6748075" y="406536"/>
              <a:ext cx="650400" cy="6597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5"/>
            <p:cNvCxnSpPr>
              <a:stCxn id="106" idx="6"/>
              <a:endCxn id="105" idx="2"/>
            </p:cNvCxnSpPr>
            <p:nvPr/>
          </p:nvCxnSpPr>
          <p:spPr>
            <a:xfrm rot="10800000" flipH="1">
              <a:off x="7578750" y="599448"/>
              <a:ext cx="714900" cy="4668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10" name="Google Shape;110;p5"/>
            <p:cNvSpPr/>
            <p:nvPr/>
          </p:nvSpPr>
          <p:spPr>
            <a:xfrm>
              <a:off x="8957025" y="-869552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709825" y="1131098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328525" y="731673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3" name="Google Shape;113;p5"/>
            <p:cNvCxnSpPr>
              <a:stCxn id="114" idx="6"/>
              <a:endCxn id="115" idx="6"/>
            </p:cNvCxnSpPr>
            <p:nvPr/>
          </p:nvCxnSpPr>
          <p:spPr>
            <a:xfrm flipH="1">
              <a:off x="8863950" y="199573"/>
              <a:ext cx="183300" cy="989400"/>
            </a:xfrm>
            <a:prstGeom prst="curvedConnector3">
              <a:avLst>
                <a:gd name="adj1" fmla="val -12991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5"/>
            <p:cNvCxnSpPr>
              <a:stCxn id="115" idx="0"/>
              <a:endCxn id="105" idx="6"/>
            </p:cNvCxnSpPr>
            <p:nvPr/>
          </p:nvCxnSpPr>
          <p:spPr>
            <a:xfrm rot="5400000" flipH="1">
              <a:off x="8374125" y="699248"/>
              <a:ext cx="493500" cy="293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>
              <a:endCxn id="112" idx="0"/>
            </p:cNvCxnSpPr>
            <p:nvPr/>
          </p:nvCxnSpPr>
          <p:spPr>
            <a:xfrm rot="10800000">
              <a:off x="7386425" y="731673"/>
              <a:ext cx="867000" cy="102900"/>
            </a:xfrm>
            <a:prstGeom prst="curvedConnector4">
              <a:avLst>
                <a:gd name="adj1" fmla="val 46661"/>
                <a:gd name="adj2" fmla="val 33141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>
              <a:stCxn id="110" idx="4"/>
              <a:endCxn id="114" idx="2"/>
            </p:cNvCxnSpPr>
            <p:nvPr/>
          </p:nvCxnSpPr>
          <p:spPr>
            <a:xfrm rot="5400000">
              <a:off x="8414625" y="-400652"/>
              <a:ext cx="953400" cy="247200"/>
            </a:xfrm>
            <a:prstGeom prst="curvedConnector4">
              <a:avLst>
                <a:gd name="adj1" fmla="val 42664"/>
                <a:gd name="adj2" fmla="val 19635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>
              <a:stCxn id="106" idx="5"/>
              <a:endCxn id="115" idx="1"/>
            </p:cNvCxnSpPr>
            <p:nvPr/>
          </p:nvCxnSpPr>
          <p:spPr>
            <a:xfrm rot="-5400000">
              <a:off x="8121596" y="551744"/>
              <a:ext cx="9000" cy="1147500"/>
            </a:xfrm>
            <a:prstGeom prst="curvedConnector5">
              <a:avLst>
                <a:gd name="adj1" fmla="val -2939215"/>
                <a:gd name="adj2" fmla="val 49919"/>
                <a:gd name="adj3" fmla="val 30585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6468475" y="266736"/>
              <a:ext cx="279600" cy="279600"/>
              <a:chOff x="6238800" y="4370675"/>
              <a:chExt cx="279600" cy="2796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767650" y="59773"/>
              <a:ext cx="279600" cy="279600"/>
              <a:chOff x="8804525" y="3411475"/>
              <a:chExt cx="279600" cy="279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5"/>
            <p:cNvSpPr/>
            <p:nvPr/>
          </p:nvSpPr>
          <p:spPr>
            <a:xfrm>
              <a:off x="8671575" y="1092848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4" hasCustomPrompt="1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 hasCustomPrompt="1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3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●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○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Char char="■"/>
              <a:defRPr sz="120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3" r:id="rId10"/>
    <p:sldLayoutId id="2147483664" r:id="rId11"/>
    <p:sldLayoutId id="2147483665" r:id="rId12"/>
    <p:sldLayoutId id="2147483666" r:id="rId13"/>
    <p:sldLayoutId id="2147483668" r:id="rId14"/>
    <p:sldLayoutId id="2147483670" r:id="rId15"/>
    <p:sldLayoutId id="2147483671" r:id="rId16"/>
    <p:sldLayoutId id="2147483672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ctrTitle"/>
          </p:nvPr>
        </p:nvSpPr>
        <p:spPr>
          <a:xfrm>
            <a:off x="1027275" y="1618475"/>
            <a:ext cx="7089600" cy="14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Krona One"/>
                <a:ea typeface="Krona One"/>
                <a:cs typeface="Krona One"/>
                <a:sym typeface="Krona One"/>
              </a:rPr>
              <a:t>I</a:t>
            </a:r>
            <a:r>
              <a:rPr lang="en" dirty="0" smtClean="0">
                <a:latin typeface="Krona One"/>
                <a:ea typeface="Krona One"/>
                <a:cs typeface="Krona One"/>
                <a:sym typeface="Krona One"/>
              </a:rPr>
              <a:t>mage classification </a:t>
            </a:r>
            <a:br>
              <a:rPr lang="en" dirty="0" smtClean="0">
                <a:latin typeface="Krona One"/>
                <a:ea typeface="Krona One"/>
                <a:cs typeface="Krona One"/>
                <a:sym typeface="Krona One"/>
              </a:rPr>
            </a:br>
            <a:endParaRPr b="0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64" name="Google Shape;664;p30"/>
          <p:cNvSpPr txBox="1">
            <a:spLocks noGrp="1"/>
          </p:cNvSpPr>
          <p:nvPr>
            <p:ph type="subTitle" idx="1"/>
          </p:nvPr>
        </p:nvSpPr>
        <p:spPr>
          <a:xfrm>
            <a:off x="2307674" y="3185074"/>
            <a:ext cx="4529543" cy="70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resented by : </a:t>
            </a:r>
            <a:r>
              <a:rPr lang="en" b="1" dirty="0" smtClean="0">
                <a:solidFill>
                  <a:schemeClr val="bg2"/>
                </a:solidFill>
              </a:rPr>
              <a:t>Maryam</a:t>
            </a:r>
            <a:r>
              <a:rPr lang="en" dirty="0" smtClean="0">
                <a:solidFill>
                  <a:schemeClr val="bg2"/>
                </a:solidFill>
              </a:rPr>
              <a:t> </a:t>
            </a:r>
            <a:r>
              <a:rPr lang="en" b="1" dirty="0" smtClean="0">
                <a:solidFill>
                  <a:schemeClr val="bg2"/>
                </a:solidFill>
              </a:rPr>
              <a:t>Sharafi</a:t>
            </a:r>
          </a:p>
          <a:p>
            <a:pPr marL="0" indent="0"/>
            <a:r>
              <a:rPr lang="en" dirty="0"/>
              <a:t>Instructed by </a:t>
            </a:r>
            <a:r>
              <a:rPr lang="en" b="1" dirty="0" smtClean="0">
                <a:solidFill>
                  <a:schemeClr val="bg2"/>
                </a:solidFill>
              </a:rPr>
              <a:t>Dr.Bahrani</a:t>
            </a:r>
            <a:endParaRPr lang="en" b="1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30"/>
          <p:cNvSpPr/>
          <p:nvPr/>
        </p:nvSpPr>
        <p:spPr>
          <a:xfrm>
            <a:off x="-313975" y="192362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0"/>
          <p:cNvSpPr/>
          <p:nvPr/>
        </p:nvSpPr>
        <p:spPr>
          <a:xfrm>
            <a:off x="-426850" y="8288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0"/>
          <p:cNvSpPr/>
          <p:nvPr/>
        </p:nvSpPr>
        <p:spPr>
          <a:xfrm>
            <a:off x="2344000" y="-383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30"/>
          <p:cNvGrpSpPr/>
          <p:nvPr/>
        </p:nvGrpSpPr>
        <p:grpSpPr>
          <a:xfrm>
            <a:off x="1153325" y="1581275"/>
            <a:ext cx="192300" cy="192300"/>
            <a:chOff x="1153325" y="1581275"/>
            <a:chExt cx="192300" cy="192300"/>
          </a:xfrm>
        </p:grpSpPr>
        <p:sp>
          <p:nvSpPr>
            <p:cNvPr id="669" name="Google Shape;669;p30"/>
            <p:cNvSpPr/>
            <p:nvPr/>
          </p:nvSpPr>
          <p:spPr>
            <a:xfrm>
              <a:off x="1191575" y="162127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153325" y="1581275"/>
              <a:ext cx="192300" cy="19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0"/>
          <p:cNvGrpSpPr/>
          <p:nvPr/>
        </p:nvGrpSpPr>
        <p:grpSpPr>
          <a:xfrm>
            <a:off x="533563" y="1346425"/>
            <a:ext cx="255900" cy="255900"/>
            <a:chOff x="533563" y="1346425"/>
            <a:chExt cx="255900" cy="255900"/>
          </a:xfrm>
        </p:grpSpPr>
        <p:sp>
          <p:nvSpPr>
            <p:cNvPr id="672" name="Google Shape;672;p30"/>
            <p:cNvSpPr/>
            <p:nvPr/>
          </p:nvSpPr>
          <p:spPr>
            <a:xfrm>
              <a:off x="571375" y="13842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33563" y="1346425"/>
              <a:ext cx="255900" cy="255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30"/>
          <p:cNvSpPr/>
          <p:nvPr/>
        </p:nvSpPr>
        <p:spPr>
          <a:xfrm>
            <a:off x="6756450" y="7466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1356875" y="3605063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6497675" y="46365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datasets</a:t>
            </a:r>
            <a:endParaRPr dirty="0"/>
          </a:p>
        </p:txBody>
      </p:sp>
      <p:sp>
        <p:nvSpPr>
          <p:cNvPr id="770" name="Google Shape;770;p34"/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345034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771" name="Google Shape;771;p34"/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/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/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/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/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/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/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/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/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/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/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/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/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/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/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/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/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/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/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/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/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8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5"/>
          <p:cNvSpPr txBox="1">
            <a:spLocks noGrp="1"/>
          </p:cNvSpPr>
          <p:nvPr>
            <p:ph type="subTitle" idx="4"/>
          </p:nvPr>
        </p:nvSpPr>
        <p:spPr>
          <a:xfrm>
            <a:off x="4993125" y="1924290"/>
            <a:ext cx="3182974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ombined dataset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datasets</a:t>
            </a:r>
            <a:endParaRPr dirty="0"/>
          </a:p>
        </p:txBody>
      </p:sp>
      <p:sp>
        <p:nvSpPr>
          <p:cNvPr id="809" name="Google Shape;809;p35"/>
          <p:cNvSpPr txBox="1">
            <a:spLocks noGrp="1"/>
          </p:cNvSpPr>
          <p:nvPr>
            <p:ph type="subTitle" idx="1"/>
          </p:nvPr>
        </p:nvSpPr>
        <p:spPr>
          <a:xfrm>
            <a:off x="4993124" y="2483200"/>
            <a:ext cx="25056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C</a:t>
            </a:r>
            <a:r>
              <a:rPr lang="en" dirty="0" smtClean="0"/>
              <a:t>ombined dataset consists of cats and dogs images from </a:t>
            </a:r>
          </a:p>
          <a:p>
            <a:pPr marL="0" lvl="0" indent="0"/>
            <a:endParaRPr lang="en" dirty="0" smtClean="0"/>
          </a:p>
          <a:p>
            <a:pPr marL="0" lvl="0" indent="0"/>
            <a:r>
              <a:rPr lang="en-US" dirty="0" smtClean="0"/>
              <a:t>C</a:t>
            </a:r>
            <a:r>
              <a:rPr lang="en" dirty="0" smtClean="0"/>
              <a:t>ifar10 dataset</a:t>
            </a:r>
          </a:p>
          <a:p>
            <a:pPr marL="0" lvl="0" indent="0"/>
            <a:r>
              <a:rPr lang="en" dirty="0" smtClean="0"/>
              <a:t> + </a:t>
            </a:r>
          </a:p>
          <a:p>
            <a:pPr marL="0" lvl="0" indent="0"/>
            <a:r>
              <a:rPr lang="en" dirty="0" smtClean="0"/>
              <a:t>kaggle cats and dogs images.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2"/>
          </p:nvPr>
        </p:nvSpPr>
        <p:spPr>
          <a:xfrm>
            <a:off x="1785249" y="2483199"/>
            <a:ext cx="2530500" cy="198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CIFAR-10 dataset consists of 60000 32x32 </a:t>
            </a:r>
            <a:r>
              <a:rPr lang="en-US" dirty="0" smtClean="0"/>
              <a:t>color </a:t>
            </a:r>
            <a:r>
              <a:rPr lang="en-US" dirty="0"/>
              <a:t>images in 10 classes, with 6000 images per class. There are 50000 training images and 10000 test images</a:t>
            </a:r>
            <a:r>
              <a:rPr lang="en-US" dirty="0" smtClean="0"/>
              <a:t>.</a:t>
            </a:r>
          </a:p>
          <a:p>
            <a:pPr marL="0" lvl="0" indent="0"/>
            <a:r>
              <a:rPr lang="en-US" dirty="0" smtClean="0"/>
              <a:t>.</a:t>
            </a:r>
            <a:endParaRPr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cifar10</a:t>
            </a:r>
            <a:endParaRPr dirty="0"/>
          </a:p>
        </p:txBody>
      </p:sp>
      <p:cxnSp>
        <p:nvCxnSpPr>
          <p:cNvPr id="812" name="Google Shape;812;p35"/>
          <p:cNvCxnSpPr/>
          <p:nvPr/>
        </p:nvCxnSpPr>
        <p:spPr>
          <a:xfrm>
            <a:off x="1645275" y="214067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13" name="Google Shape;813;p35"/>
          <p:cNvCxnSpPr/>
          <p:nvPr/>
        </p:nvCxnSpPr>
        <p:spPr>
          <a:xfrm>
            <a:off x="4840725" y="214067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5"/>
          <p:cNvSpPr txBox="1">
            <a:spLocks noGrp="1"/>
          </p:cNvSpPr>
          <p:nvPr>
            <p:ph type="subTitle" idx="4"/>
          </p:nvPr>
        </p:nvSpPr>
        <p:spPr>
          <a:xfrm>
            <a:off x="4936079" y="1726725"/>
            <a:ext cx="3182974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64X64</a:t>
            </a:r>
            <a:endParaRPr dirty="0"/>
          </a:p>
        </p:txBody>
      </p:sp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cifar10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2"/>
          </p:nvPr>
        </p:nvSpPr>
        <p:spPr>
          <a:xfrm>
            <a:off x="1728203" y="2285634"/>
            <a:ext cx="2530500" cy="198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In this project, the cats and dogs images from cifar10 dataset are used for binary classification.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dirty="0" smtClean="0"/>
              <a:t>test images are spited into validation and test  datasets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smtClean="0"/>
              <a:t>Well we have</a:t>
            </a:r>
          </a:p>
          <a:p>
            <a:pPr marL="0" lvl="0" indent="0"/>
            <a:r>
              <a:rPr lang="en-US" dirty="0" smtClean="0"/>
              <a:t>10000 training 32*32 images,</a:t>
            </a:r>
          </a:p>
          <a:p>
            <a:pPr marL="0" lvl="0" indent="0"/>
            <a:r>
              <a:rPr lang="en-US" dirty="0" smtClean="0"/>
              <a:t>500 validation  32*32 images,</a:t>
            </a:r>
          </a:p>
          <a:p>
            <a:pPr marL="0" lvl="0" indent="0"/>
            <a:r>
              <a:rPr lang="en-US" dirty="0" smtClean="0"/>
              <a:t>500 test 32*32 images</a:t>
            </a:r>
          </a:p>
          <a:p>
            <a:pPr marL="0" lvl="0" indent="0"/>
            <a:endParaRPr lang="en-US" dirty="0" smtClean="0"/>
          </a:p>
          <a:p>
            <a:pPr marL="0" lvl="0" indent="0"/>
            <a:endParaRPr lang="en-US" dirty="0" smtClean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3"/>
          </p:nvPr>
        </p:nvSpPr>
        <p:spPr>
          <a:xfrm>
            <a:off x="1728204" y="1726725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32X32</a:t>
            </a:r>
            <a:endParaRPr dirty="0"/>
          </a:p>
        </p:txBody>
      </p:sp>
      <p:cxnSp>
        <p:nvCxnSpPr>
          <p:cNvPr id="812" name="Google Shape;812;p35"/>
          <p:cNvCxnSpPr/>
          <p:nvPr/>
        </p:nvCxnSpPr>
        <p:spPr>
          <a:xfrm>
            <a:off x="1588229" y="1943110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813" name="Google Shape;813;p35"/>
          <p:cNvCxnSpPr/>
          <p:nvPr/>
        </p:nvCxnSpPr>
        <p:spPr>
          <a:xfrm>
            <a:off x="4783679" y="1943110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810;p35"/>
          <p:cNvSpPr txBox="1">
            <a:spLocks noGrp="1"/>
          </p:cNvSpPr>
          <p:nvPr>
            <p:ph type="subTitle" idx="2"/>
          </p:nvPr>
        </p:nvSpPr>
        <p:spPr>
          <a:xfrm>
            <a:off x="4958030" y="2285634"/>
            <a:ext cx="2530500" cy="198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In this project, the cats and dogs images from cifar10 dataset are used for binary classification.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dirty="0" smtClean="0"/>
              <a:t>test images are spited into validation and test  datasets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smtClean="0"/>
              <a:t>Well we have</a:t>
            </a:r>
          </a:p>
          <a:p>
            <a:pPr marL="0" lvl="0" indent="0"/>
            <a:r>
              <a:rPr lang="en-US" dirty="0" smtClean="0"/>
              <a:t>10000 training 64*64 images,</a:t>
            </a:r>
          </a:p>
          <a:p>
            <a:pPr marL="0" lvl="0" indent="0"/>
            <a:r>
              <a:rPr lang="en-US" dirty="0" smtClean="0"/>
              <a:t>500 validation 64*64 images,</a:t>
            </a:r>
          </a:p>
          <a:p>
            <a:pPr marL="0" lvl="0" indent="0"/>
            <a:r>
              <a:rPr lang="en-US" dirty="0" smtClean="0"/>
              <a:t>500 test 64*64 images</a:t>
            </a:r>
          </a:p>
          <a:p>
            <a:pPr marL="0" lvl="0" indent="0"/>
            <a:endParaRPr lang="en-US" dirty="0" smtClean="0"/>
          </a:p>
          <a:p>
            <a:pPr marL="0" lv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title"/>
          </p:nvPr>
        </p:nvSpPr>
        <p:spPr>
          <a:xfrm>
            <a:off x="720000" y="436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ombined dataset</a:t>
            </a:r>
            <a:endParaRPr dirty="0"/>
          </a:p>
        </p:txBody>
      </p:sp>
      <p:sp>
        <p:nvSpPr>
          <p:cNvPr id="810" name="Google Shape;810;p35"/>
          <p:cNvSpPr txBox="1">
            <a:spLocks noGrp="1"/>
          </p:cNvSpPr>
          <p:nvPr>
            <p:ph type="subTitle" idx="2"/>
          </p:nvPr>
        </p:nvSpPr>
        <p:spPr>
          <a:xfrm>
            <a:off x="1785249" y="2483199"/>
            <a:ext cx="2530500" cy="1984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At first images had different sizes but after preprocessing all images are 32*32. the dataset is about three times larger than cifar10 dataset.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Well we have</a:t>
            </a:r>
          </a:p>
          <a:p>
            <a:pPr marL="0" lvl="0" indent="0"/>
            <a:r>
              <a:rPr lang="fa-IR" dirty="0"/>
              <a:t>25495</a:t>
            </a:r>
            <a:r>
              <a:rPr lang="en-US" dirty="0"/>
              <a:t> training 32*32 images,</a:t>
            </a:r>
          </a:p>
          <a:p>
            <a:pPr marL="0" lvl="0" indent="0"/>
            <a:r>
              <a:rPr lang="fa-IR" dirty="0"/>
              <a:t>4498</a:t>
            </a:r>
            <a:r>
              <a:rPr lang="en-US" dirty="0"/>
              <a:t> validation  32*32 images,</a:t>
            </a:r>
          </a:p>
          <a:p>
            <a:pPr marL="0" lvl="0" indent="0"/>
            <a:r>
              <a:rPr lang="fa-IR" dirty="0"/>
              <a:t>6998</a:t>
            </a:r>
            <a:r>
              <a:rPr lang="en-US" dirty="0"/>
              <a:t> test 32*32 images</a:t>
            </a:r>
          </a:p>
          <a:p>
            <a:pPr marL="0" lvl="0" indent="0"/>
            <a:endParaRPr lang="en-US" dirty="0"/>
          </a:p>
        </p:txBody>
      </p:sp>
      <p:sp>
        <p:nvSpPr>
          <p:cNvPr id="811" name="Google Shape;811;p35"/>
          <p:cNvSpPr txBox="1">
            <a:spLocks noGrp="1"/>
          </p:cNvSpPr>
          <p:nvPr>
            <p:ph type="subTitle" idx="3"/>
          </p:nvPr>
        </p:nvSpPr>
        <p:spPr>
          <a:xfrm>
            <a:off x="1785250" y="19242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32X32</a:t>
            </a:r>
            <a:endParaRPr dirty="0"/>
          </a:p>
        </p:txBody>
      </p:sp>
      <p:cxnSp>
        <p:nvCxnSpPr>
          <p:cNvPr id="812" name="Google Shape;812;p35"/>
          <p:cNvCxnSpPr/>
          <p:nvPr/>
        </p:nvCxnSpPr>
        <p:spPr>
          <a:xfrm>
            <a:off x="1645275" y="2140675"/>
            <a:ext cx="0" cy="164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814" name="Google Shape;814;p35"/>
          <p:cNvSpPr/>
          <p:nvPr/>
        </p:nvSpPr>
        <p:spPr>
          <a:xfrm flipH="1">
            <a:off x="650375" y="1437500"/>
            <a:ext cx="356700" cy="356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35"/>
          <p:cNvGrpSpPr/>
          <p:nvPr/>
        </p:nvGrpSpPr>
        <p:grpSpPr>
          <a:xfrm>
            <a:off x="-313950" y="2285625"/>
            <a:ext cx="5023300" cy="2893700"/>
            <a:chOff x="-313950" y="2285625"/>
            <a:chExt cx="5023300" cy="2893700"/>
          </a:xfrm>
        </p:grpSpPr>
        <p:sp>
          <p:nvSpPr>
            <p:cNvPr id="816" name="Google Shape;816;p35"/>
            <p:cNvSpPr/>
            <p:nvPr/>
          </p:nvSpPr>
          <p:spPr>
            <a:xfrm rot="10800000" flipH="1">
              <a:off x="217150" y="4586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 rot="10800000" flipH="1">
              <a:off x="1645550" y="49022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 rot="10800000" flipH="1">
              <a:off x="329525" y="22856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9" name="Google Shape;819;p35"/>
            <p:cNvCxnSpPr>
              <a:stCxn id="820" idx="0"/>
              <a:endCxn id="816" idx="4"/>
            </p:cNvCxnSpPr>
            <p:nvPr/>
          </p:nvCxnSpPr>
          <p:spPr>
            <a:xfrm rot="5400000">
              <a:off x="179500" y="3785600"/>
              <a:ext cx="928800" cy="6732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35"/>
            <p:cNvCxnSpPr>
              <a:stCxn id="816" idx="6"/>
              <a:endCxn id="817" idx="2"/>
            </p:cNvCxnSpPr>
            <p:nvPr/>
          </p:nvCxnSpPr>
          <p:spPr>
            <a:xfrm>
              <a:off x="397450" y="4676750"/>
              <a:ext cx="1248000" cy="315600"/>
            </a:xfrm>
            <a:prstGeom prst="curvedConnector3">
              <a:avLst>
                <a:gd name="adj1" fmla="val 50004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35"/>
            <p:cNvSpPr/>
            <p:nvPr/>
          </p:nvSpPr>
          <p:spPr>
            <a:xfrm rot="10800000" flipH="1">
              <a:off x="3217075" y="488525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rot="10800000" flipH="1">
              <a:off x="3707450" y="43859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4" name="Google Shape;824;p35"/>
            <p:cNvCxnSpPr>
              <a:endCxn id="825" idx="2"/>
            </p:cNvCxnSpPr>
            <p:nvPr/>
          </p:nvCxnSpPr>
          <p:spPr>
            <a:xfrm rot="-5400000" flipH="1">
              <a:off x="-842250" y="376947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6" name="Google Shape;826;p35"/>
            <p:cNvCxnSpPr>
              <a:stCxn id="817" idx="2"/>
              <a:endCxn id="825" idx="6"/>
            </p:cNvCxnSpPr>
            <p:nvPr/>
          </p:nvCxnSpPr>
          <p:spPr>
            <a:xfrm flipH="1">
              <a:off x="663650" y="4992425"/>
              <a:ext cx="981900" cy="90900"/>
            </a:xfrm>
            <a:prstGeom prst="curvedConnector3">
              <a:avLst>
                <a:gd name="adj1" fmla="val 4999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7" name="Google Shape;827;p35"/>
            <p:cNvCxnSpPr>
              <a:stCxn id="820" idx="7"/>
              <a:endCxn id="822" idx="2"/>
            </p:cNvCxnSpPr>
            <p:nvPr/>
          </p:nvCxnSpPr>
          <p:spPr>
            <a:xfrm rot="-5400000" flipH="1">
              <a:off x="1485104" y="3211104"/>
              <a:ext cx="1326300" cy="2137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28" name="Google Shape;828;p35"/>
            <p:cNvCxnSpPr>
              <a:stCxn id="822" idx="6"/>
              <a:endCxn id="829" idx="1"/>
            </p:cNvCxnSpPr>
            <p:nvPr/>
          </p:nvCxnSpPr>
          <p:spPr>
            <a:xfrm>
              <a:off x="3332875" y="4943150"/>
              <a:ext cx="1212300" cy="117300"/>
            </a:xfrm>
            <a:prstGeom prst="curvedConnector4">
              <a:avLst>
                <a:gd name="adj1" fmla="val 48840"/>
                <a:gd name="adj2" fmla="val 3269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0" name="Google Shape;830;p35"/>
            <p:cNvCxnSpPr>
              <a:stCxn id="829" idx="4"/>
              <a:endCxn id="823" idx="6"/>
            </p:cNvCxnSpPr>
            <p:nvPr/>
          </p:nvCxnSpPr>
          <p:spPr>
            <a:xfrm rot="5400000" flipH="1">
              <a:off x="4040350" y="4323425"/>
              <a:ext cx="420300" cy="72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1" name="Google Shape;831;p35"/>
            <p:cNvCxnSpPr>
              <a:stCxn id="823" idx="2"/>
              <a:endCxn id="817" idx="6"/>
            </p:cNvCxnSpPr>
            <p:nvPr/>
          </p:nvCxnSpPr>
          <p:spPr>
            <a:xfrm flipH="1">
              <a:off x="1825850" y="4476050"/>
              <a:ext cx="1881600" cy="516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832" name="Google Shape;832;p35"/>
            <p:cNvCxnSpPr>
              <a:stCxn id="820" idx="4"/>
              <a:endCxn id="818" idx="0"/>
            </p:cNvCxnSpPr>
            <p:nvPr/>
          </p:nvCxnSpPr>
          <p:spPr>
            <a:xfrm rot="5400000" flipH="1">
              <a:off x="244000" y="2641700"/>
              <a:ext cx="912300" cy="560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833" name="Google Shape;833;p35"/>
            <p:cNvGrpSpPr/>
            <p:nvPr/>
          </p:nvGrpSpPr>
          <p:grpSpPr>
            <a:xfrm rot="10800000" flipH="1">
              <a:off x="840700" y="3378200"/>
              <a:ext cx="279600" cy="279600"/>
              <a:chOff x="2206950" y="697000"/>
              <a:chExt cx="279600" cy="279600"/>
            </a:xfrm>
          </p:grpSpPr>
          <p:sp>
            <p:nvSpPr>
              <p:cNvPr id="834" name="Google Shape;834;p35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5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5" name="Google Shape;835;p35"/>
            <p:cNvGrpSpPr/>
            <p:nvPr/>
          </p:nvGrpSpPr>
          <p:grpSpPr>
            <a:xfrm rot="10800000" flipH="1">
              <a:off x="471450" y="4987025"/>
              <a:ext cx="192300" cy="192300"/>
              <a:chOff x="471450" y="43325"/>
              <a:chExt cx="192300" cy="192300"/>
            </a:xfrm>
          </p:grpSpPr>
          <p:sp>
            <p:nvSpPr>
              <p:cNvPr id="836" name="Google Shape;836;p35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5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 rot="10800000" flipH="1">
              <a:off x="4517050" y="4896275"/>
              <a:ext cx="192300" cy="192300"/>
              <a:chOff x="4587025" y="-72475"/>
              <a:chExt cx="192300" cy="192300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9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Training results</a:t>
            </a:r>
            <a:endParaRPr dirty="0"/>
          </a:p>
        </p:txBody>
      </p:sp>
      <p:sp>
        <p:nvSpPr>
          <p:cNvPr id="770" name="Google Shape;770;p34"/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37967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771" name="Google Shape;771;p34"/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/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/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/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/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/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/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/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/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/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/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/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/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/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/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/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/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/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/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/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/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5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8216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ifar10(32*32) + custom-built model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231" t="18151" r="34325" b="13655"/>
          <a:stretch/>
        </p:blipFill>
        <p:spPr>
          <a:xfrm>
            <a:off x="2540020" y="1188720"/>
            <a:ext cx="4063960" cy="3507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</a:t>
            </a:r>
            <a:r>
              <a:rPr lang="en" dirty="0"/>
              <a:t>ifar10(32*32) + custom-built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3" y="1447925"/>
            <a:ext cx="373290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onfusion matrix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79577"/>
              </p:ext>
            </p:extLst>
          </p:nvPr>
        </p:nvGraphicFramePr>
        <p:xfrm>
          <a:off x="2602788" y="2051200"/>
          <a:ext cx="3822376" cy="1642686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{3961591E-0CA0-4E09-8B2B-607E4574DFED}</a:tableStyleId>
              </a:tblPr>
              <a:tblGrid>
                <a:gridCol w="1911188">
                  <a:extLst>
                    <a:ext uri="{9D8B030D-6E8A-4147-A177-3AD203B41FA5}">
                      <a16:colId xmlns:a16="http://schemas.microsoft.com/office/drawing/2014/main" val="2248055788"/>
                    </a:ext>
                  </a:extLst>
                </a:gridCol>
                <a:gridCol w="1911188">
                  <a:extLst>
                    <a:ext uri="{9D8B030D-6E8A-4147-A177-3AD203B41FA5}">
                      <a16:colId xmlns:a16="http://schemas.microsoft.com/office/drawing/2014/main" val="1430348813"/>
                    </a:ext>
                  </a:extLst>
                </a:gridCol>
              </a:tblGrid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48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452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60653"/>
                  </a:ext>
                </a:extLst>
              </a:tr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413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0658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506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</a:t>
            </a:r>
            <a:r>
              <a:rPr lang="en" dirty="0"/>
              <a:t>ifar10(32*32) + custom-built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4480390" cy="388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Classification report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76121"/>
              </p:ext>
            </p:extLst>
          </p:nvPr>
        </p:nvGraphicFramePr>
        <p:xfrm>
          <a:off x="1759275" y="2098364"/>
          <a:ext cx="5625450" cy="2203452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{CAE55B9C-60D2-4E86-BB24-407380728C4A}</a:tableStyleId>
              </a:tblPr>
              <a:tblGrid>
                <a:gridCol w="1125090">
                  <a:extLst>
                    <a:ext uri="{9D8B030D-6E8A-4147-A177-3AD203B41FA5}">
                      <a16:colId xmlns:a16="http://schemas.microsoft.com/office/drawing/2014/main" val="1718219072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82893534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205510210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116298519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3301489109"/>
                    </a:ext>
                  </a:extLst>
                </a:gridCol>
              </a:tblGrid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support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F1-score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recall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precision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59952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500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0.90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0.84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56831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500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0.90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0869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61616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Macro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0863"/>
                  </a:ext>
                </a:extLst>
              </a:tr>
              <a:tr h="528197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weighted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0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loss</a:t>
            </a:r>
            <a:endParaRPr dirty="0"/>
          </a:p>
        </p:txBody>
      </p:sp>
      <p:sp>
        <p:nvSpPr>
          <p:cNvPr id="955" name="Google Shape;955;p40"/>
          <p:cNvSpPr txBox="1">
            <a:spLocks noGrp="1"/>
          </p:cNvSpPr>
          <p:nvPr>
            <p:ph type="title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0.1625</a:t>
            </a:r>
            <a:endParaRPr dirty="0"/>
          </a:p>
        </p:txBody>
      </p:sp>
      <p:sp>
        <p:nvSpPr>
          <p:cNvPr id="956" name="Google Shape;956;p40"/>
          <p:cNvSpPr txBox="1">
            <a:spLocks noGrp="1"/>
          </p:cNvSpPr>
          <p:nvPr>
            <p:ph type="title" idx="2"/>
          </p:nvPr>
        </p:nvSpPr>
        <p:spPr>
          <a:xfrm>
            <a:off x="868650" y="152483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0.9376</a:t>
            </a:r>
            <a:endParaRPr dirty="0"/>
          </a:p>
        </p:txBody>
      </p:sp>
      <p:sp>
        <p:nvSpPr>
          <p:cNvPr id="957" name="Google Shape;957;p40"/>
          <p:cNvSpPr txBox="1">
            <a:spLocks noGrp="1"/>
          </p:cNvSpPr>
          <p:nvPr>
            <p:ph type="subTitle" idx="3"/>
          </p:nvPr>
        </p:nvSpPr>
        <p:spPr>
          <a:xfrm>
            <a:off x="868650" y="2293749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accuracy</a:t>
            </a:r>
            <a:endParaRPr dirty="0"/>
          </a:p>
        </p:txBody>
      </p:sp>
      <p:sp>
        <p:nvSpPr>
          <p:cNvPr id="958" name="Google Shape;958;p40"/>
          <p:cNvSpPr txBox="1">
            <a:spLocks noGrp="1"/>
          </p:cNvSpPr>
          <p:nvPr>
            <p:ph type="title" idx="4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0.3167</a:t>
            </a:r>
            <a:endParaRPr dirty="0"/>
          </a:p>
        </p:txBody>
      </p:sp>
      <p:sp>
        <p:nvSpPr>
          <p:cNvPr id="959" name="Google Shape;959;p40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est validatioln loss</a:t>
            </a:r>
            <a:endParaRPr dirty="0"/>
          </a:p>
        </p:txBody>
      </p:sp>
      <p:cxnSp>
        <p:nvCxnSpPr>
          <p:cNvPr id="960" name="Google Shape;960;p40"/>
          <p:cNvCxnSpPr/>
          <p:nvPr/>
        </p:nvCxnSpPr>
        <p:spPr>
          <a:xfrm>
            <a:off x="728113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1" name="Google Shape;961;p40"/>
          <p:cNvCxnSpPr/>
          <p:nvPr/>
        </p:nvCxnSpPr>
        <p:spPr>
          <a:xfrm>
            <a:off x="4770888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2" name="Google Shape;962;p40"/>
          <p:cNvCxnSpPr/>
          <p:nvPr/>
        </p:nvCxnSpPr>
        <p:spPr>
          <a:xfrm>
            <a:off x="716250" y="1718211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964" name="Google Shape;964;p40"/>
          <p:cNvGrpSpPr/>
          <p:nvPr/>
        </p:nvGrpSpPr>
        <p:grpSpPr>
          <a:xfrm>
            <a:off x="-33780" y="-262450"/>
            <a:ext cx="9403625" cy="3199475"/>
            <a:chOff x="-33780" y="-262450"/>
            <a:chExt cx="9403625" cy="3199475"/>
          </a:xfrm>
        </p:grpSpPr>
        <p:sp>
          <p:nvSpPr>
            <p:cNvPr id="965" name="Google Shape;965;p40"/>
            <p:cNvSpPr/>
            <p:nvPr/>
          </p:nvSpPr>
          <p:spPr>
            <a:xfrm flipH="1">
              <a:off x="8415907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 flipH="1">
              <a:off x="7224495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 flipH="1">
              <a:off x="8540520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8" name="Google Shape;968;p40"/>
            <p:cNvCxnSpPr>
              <a:stCxn id="967" idx="7"/>
              <a:endCxn id="969" idx="5"/>
            </p:cNvCxnSpPr>
            <p:nvPr/>
          </p:nvCxnSpPr>
          <p:spPr>
            <a:xfrm rot="5400000" flipH="1">
              <a:off x="7878124" y="2094329"/>
              <a:ext cx="1142700" cy="234900"/>
            </a:xfrm>
            <a:prstGeom prst="curvedConnector3">
              <a:avLst>
                <a:gd name="adj1" fmla="val 4936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0"/>
            <p:cNvCxnSpPr>
              <a:endCxn id="965" idx="4"/>
            </p:cNvCxnSpPr>
            <p:nvPr/>
          </p:nvCxnSpPr>
          <p:spPr>
            <a:xfrm rot="-5400000">
              <a:off x="7973707" y="107995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0"/>
            <p:cNvCxnSpPr>
              <a:stCxn id="965" idx="6"/>
              <a:endCxn id="966" idx="2"/>
            </p:cNvCxnSpPr>
            <p:nvPr/>
          </p:nvCxnSpPr>
          <p:spPr>
            <a:xfrm rot="10800000">
              <a:off x="7404907" y="230350"/>
              <a:ext cx="1011000" cy="581400"/>
            </a:xfrm>
            <a:prstGeom prst="curvedConnector3">
              <a:avLst>
                <a:gd name="adj1" fmla="val 5000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0"/>
            <p:cNvCxnSpPr>
              <a:stCxn id="966" idx="6"/>
              <a:endCxn id="973" idx="0"/>
            </p:cNvCxnSpPr>
            <p:nvPr/>
          </p:nvCxnSpPr>
          <p:spPr>
            <a:xfrm flipH="1">
              <a:off x="6376995" y="230225"/>
              <a:ext cx="8475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74" name="Google Shape;974;p40"/>
            <p:cNvSpPr/>
            <p:nvPr/>
          </p:nvSpPr>
          <p:spPr>
            <a:xfrm rot="10800000">
              <a:off x="4890932" y="6360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5" name="Google Shape;975;p40"/>
            <p:cNvCxnSpPr>
              <a:endCxn id="976" idx="2"/>
            </p:cNvCxnSpPr>
            <p:nvPr/>
          </p:nvCxnSpPr>
          <p:spPr>
            <a:xfrm rot="5400000" flipH="1">
              <a:off x="8056145" y="75852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7" name="Google Shape;977;p40"/>
            <p:cNvCxnSpPr>
              <a:stCxn id="966" idx="2"/>
              <a:endCxn id="976" idx="6"/>
            </p:cNvCxnSpPr>
            <p:nvPr/>
          </p:nvCxnSpPr>
          <p:spPr>
            <a:xfrm>
              <a:off x="7404795" y="230225"/>
              <a:ext cx="987300" cy="6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8" name="Google Shape;978;p40"/>
            <p:cNvCxnSpPr>
              <a:endCxn id="973" idx="3"/>
            </p:cNvCxnSpPr>
            <p:nvPr/>
          </p:nvCxnSpPr>
          <p:spPr>
            <a:xfrm flipH="1">
              <a:off x="6475873" y="742179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9" name="Google Shape;979;p40"/>
            <p:cNvCxnSpPr>
              <a:stCxn id="974" idx="2"/>
              <a:endCxn id="966" idx="6"/>
            </p:cNvCxnSpPr>
            <p:nvPr/>
          </p:nvCxnSpPr>
          <p:spPr>
            <a:xfrm rot="10800000" flipH="1">
              <a:off x="5071232" y="230300"/>
              <a:ext cx="2153400" cy="495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80" name="Google Shape;980;p40"/>
            <p:cNvCxnSpPr>
              <a:stCxn id="969" idx="2"/>
            </p:cNvCxnSpPr>
            <p:nvPr/>
          </p:nvCxnSpPr>
          <p:spPr>
            <a:xfrm>
              <a:off x="8570570" y="1541550"/>
              <a:ext cx="695100" cy="399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0"/>
            <p:cNvCxnSpPr>
              <a:endCxn id="967" idx="2"/>
            </p:cNvCxnSpPr>
            <p:nvPr/>
          </p:nvCxnSpPr>
          <p:spPr>
            <a:xfrm rot="5400000">
              <a:off x="8609820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0"/>
            <p:cNvCxnSpPr>
              <a:stCxn id="966" idx="4"/>
            </p:cNvCxnSpPr>
            <p:nvPr/>
          </p:nvCxnSpPr>
          <p:spPr>
            <a:xfrm rot="-5400000" flipH="1">
              <a:off x="6927195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83" name="Google Shape;983;p40"/>
            <p:cNvGrpSpPr/>
            <p:nvPr/>
          </p:nvGrpSpPr>
          <p:grpSpPr>
            <a:xfrm flipH="1">
              <a:off x="6237220" y="697025"/>
              <a:ext cx="279600" cy="279600"/>
              <a:chOff x="2206950" y="697000"/>
              <a:chExt cx="279600" cy="279600"/>
            </a:xfrm>
          </p:grpSpPr>
          <p:sp>
            <p:nvSpPr>
              <p:cNvPr id="984" name="Google Shape;984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40"/>
            <p:cNvGrpSpPr/>
            <p:nvPr/>
          </p:nvGrpSpPr>
          <p:grpSpPr>
            <a:xfrm flipH="1">
              <a:off x="8392145" y="134075"/>
              <a:ext cx="192300" cy="192300"/>
              <a:chOff x="471450" y="43325"/>
              <a:chExt cx="192300" cy="192300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40"/>
            <p:cNvSpPr/>
            <p:nvPr/>
          </p:nvSpPr>
          <p:spPr>
            <a:xfrm rot="10800000">
              <a:off x="576420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 rot="10800000">
              <a:off x="1333720" y="46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40"/>
            <p:cNvCxnSpPr>
              <a:stCxn id="990" idx="7"/>
              <a:endCxn id="991" idx="2"/>
            </p:cNvCxnSpPr>
            <p:nvPr/>
          </p:nvCxnSpPr>
          <p:spPr>
            <a:xfrm rot="5400000">
              <a:off x="3888441" y="-170954"/>
              <a:ext cx="187200" cy="894900"/>
            </a:xfrm>
            <a:prstGeom prst="curvedConnector4">
              <a:avLst>
                <a:gd name="adj1" fmla="val -149077"/>
                <a:gd name="adj2" fmla="val 522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0"/>
            <p:cNvCxnSpPr>
              <a:stCxn id="991" idx="6"/>
              <a:endCxn id="993" idx="2"/>
            </p:cNvCxnSpPr>
            <p:nvPr/>
          </p:nvCxnSpPr>
          <p:spPr>
            <a:xfrm flipH="1">
              <a:off x="2626645" y="370125"/>
              <a:ext cx="792000" cy="4326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0"/>
            <p:cNvCxnSpPr>
              <a:stCxn id="993" idx="6"/>
              <a:endCxn id="988" idx="2"/>
            </p:cNvCxnSpPr>
            <p:nvPr/>
          </p:nvCxnSpPr>
          <p:spPr>
            <a:xfrm rot="10800000">
              <a:off x="1513970" y="136838"/>
              <a:ext cx="833100" cy="666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0"/>
            <p:cNvCxnSpPr>
              <a:stCxn id="988" idx="6"/>
              <a:endCxn id="987" idx="2"/>
            </p:cNvCxnSpPr>
            <p:nvPr/>
          </p:nvCxnSpPr>
          <p:spPr>
            <a:xfrm flipH="1">
              <a:off x="756820" y="136838"/>
              <a:ext cx="576900" cy="675000"/>
            </a:xfrm>
            <a:prstGeom prst="curvedConnector3">
              <a:avLst>
                <a:gd name="adj1" fmla="val 500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40"/>
            <p:cNvSpPr/>
            <p:nvPr/>
          </p:nvSpPr>
          <p:spPr>
            <a:xfrm rot="10800000">
              <a:off x="3418645" y="312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10800000">
              <a:off x="1325495" y="10634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7" name="Google Shape;997;p40"/>
            <p:cNvCxnSpPr>
              <a:stCxn id="998" idx="6"/>
              <a:endCxn id="999" idx="6"/>
            </p:cNvCxnSpPr>
            <p:nvPr/>
          </p:nvCxnSpPr>
          <p:spPr>
            <a:xfrm rot="10800000" flipH="1">
              <a:off x="-33780" y="344875"/>
              <a:ext cx="61200" cy="1305600"/>
            </a:xfrm>
            <a:prstGeom prst="curvedConnector3">
              <a:avLst>
                <a:gd name="adj1" fmla="val -3890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0"/>
            <p:cNvCxnSpPr>
              <a:stCxn id="999" idx="0"/>
              <a:endCxn id="987" idx="6"/>
            </p:cNvCxnSpPr>
            <p:nvPr/>
          </p:nvCxnSpPr>
          <p:spPr>
            <a:xfrm rot="-5400000" flipH="1">
              <a:off x="164595" y="399925"/>
              <a:ext cx="370800" cy="452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40"/>
            <p:cNvCxnSpPr>
              <a:stCxn id="987" idx="0"/>
              <a:endCxn id="996" idx="0"/>
            </p:cNvCxnSpPr>
            <p:nvPr/>
          </p:nvCxnSpPr>
          <p:spPr>
            <a:xfrm rot="-5400000" flipH="1">
              <a:off x="886320" y="682150"/>
              <a:ext cx="277200" cy="716700"/>
            </a:xfrm>
            <a:prstGeom prst="curvedConnector3">
              <a:avLst>
                <a:gd name="adj1" fmla="val 1859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40"/>
            <p:cNvCxnSpPr>
              <a:stCxn id="987" idx="0"/>
              <a:endCxn id="998" idx="2"/>
            </p:cNvCxnSpPr>
            <p:nvPr/>
          </p:nvCxnSpPr>
          <p:spPr>
            <a:xfrm rot="5400000">
              <a:off x="81870" y="106570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40"/>
            <p:cNvCxnSpPr>
              <a:stCxn id="990" idx="4"/>
              <a:endCxn id="988" idx="4"/>
            </p:cNvCxnSpPr>
            <p:nvPr/>
          </p:nvCxnSpPr>
          <p:spPr>
            <a:xfrm rot="5400000" flipH="1">
              <a:off x="2788645" y="-1318150"/>
              <a:ext cx="375000" cy="3104400"/>
            </a:xfrm>
            <a:prstGeom prst="curvedConnector5">
              <a:avLst>
                <a:gd name="adj1" fmla="val -63500"/>
                <a:gd name="adj2" fmla="val 50801"/>
                <a:gd name="adj3" fmla="val 1634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40"/>
            <p:cNvCxnSpPr>
              <a:stCxn id="988" idx="5"/>
              <a:endCxn id="999" idx="4"/>
            </p:cNvCxnSpPr>
            <p:nvPr/>
          </p:nvCxnSpPr>
          <p:spPr>
            <a:xfrm rot="5400000">
              <a:off x="654074" y="-457458"/>
              <a:ext cx="175500" cy="1236600"/>
            </a:xfrm>
            <a:prstGeom prst="curvedConnector3">
              <a:avLst>
                <a:gd name="adj1" fmla="val -15072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05" name="Google Shape;1005;p40"/>
            <p:cNvGrpSpPr/>
            <p:nvPr/>
          </p:nvGrpSpPr>
          <p:grpSpPr>
            <a:xfrm rot="10800000">
              <a:off x="2347070" y="663038"/>
              <a:ext cx="279600" cy="279600"/>
              <a:chOff x="6238800" y="4370675"/>
              <a:chExt cx="279600" cy="279600"/>
            </a:xfrm>
          </p:grpSpPr>
          <p:sp>
            <p:nvSpPr>
              <p:cNvPr id="1006" name="Google Shape;1006;p40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0"/>
            <p:cNvGrpSpPr/>
            <p:nvPr/>
          </p:nvGrpSpPr>
          <p:grpSpPr>
            <a:xfrm rot="10800000">
              <a:off x="-33780" y="1510675"/>
              <a:ext cx="279600" cy="279600"/>
              <a:chOff x="8804525" y="3411475"/>
              <a:chExt cx="279600" cy="279600"/>
            </a:xfrm>
          </p:grpSpPr>
          <p:sp>
            <p:nvSpPr>
              <p:cNvPr id="1008" name="Google Shape;1008;p40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40"/>
            <p:cNvGrpSpPr/>
            <p:nvPr/>
          </p:nvGrpSpPr>
          <p:grpSpPr>
            <a:xfrm flipH="1">
              <a:off x="4388545" y="141950"/>
              <a:ext cx="279600" cy="279600"/>
              <a:chOff x="4074075" y="4691825"/>
              <a:chExt cx="279600" cy="279600"/>
            </a:xfrm>
          </p:grpSpPr>
          <p:sp>
            <p:nvSpPr>
              <p:cNvPr id="1010" name="Google Shape;1010;p40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0"/>
            <p:cNvGrpSpPr/>
            <p:nvPr/>
          </p:nvGrpSpPr>
          <p:grpSpPr>
            <a:xfrm>
              <a:off x="27495" y="248575"/>
              <a:ext cx="192300" cy="192300"/>
              <a:chOff x="186470" y="126050"/>
              <a:chExt cx="192300" cy="192300"/>
            </a:xfrm>
          </p:grpSpPr>
          <p:sp>
            <p:nvSpPr>
              <p:cNvPr id="1012" name="Google Shape;1012;p40"/>
              <p:cNvSpPr/>
              <p:nvPr/>
            </p:nvSpPr>
            <p:spPr>
              <a:xfrm rot="10800000">
                <a:off x="224720" y="164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 rot="10800000">
                <a:off x="186470" y="126050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3" name="Google Shape;1013;p40"/>
            <p:cNvCxnSpPr/>
            <p:nvPr/>
          </p:nvCxnSpPr>
          <p:spPr>
            <a:xfrm rot="5400000" flipH="1">
              <a:off x="2910720" y="-26245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40"/>
            <p:cNvCxnSpPr>
              <a:stCxn id="990" idx="2"/>
              <a:endCxn id="973" idx="6"/>
            </p:cNvCxnSpPr>
            <p:nvPr/>
          </p:nvCxnSpPr>
          <p:spPr>
            <a:xfrm>
              <a:off x="4668145" y="281750"/>
              <a:ext cx="1569000" cy="555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15" name="Google Shape;1015;p40"/>
            <p:cNvSpPr/>
            <p:nvPr/>
          </p:nvSpPr>
          <p:spPr>
            <a:xfrm flipH="1">
              <a:off x="5708945" y="1270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40"/>
            <p:cNvCxnSpPr>
              <a:endCxn id="1015" idx="2"/>
            </p:cNvCxnSpPr>
            <p:nvPr/>
          </p:nvCxnSpPr>
          <p:spPr>
            <a:xfrm flipH="1">
              <a:off x="5824745" y="-238375"/>
              <a:ext cx="846600" cy="423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17" name="Google Shape;1017;p40"/>
            <p:cNvGrpSpPr/>
            <p:nvPr/>
          </p:nvGrpSpPr>
          <p:grpSpPr>
            <a:xfrm flipH="1">
              <a:off x="8290970" y="1401750"/>
              <a:ext cx="279600" cy="279600"/>
              <a:chOff x="2206950" y="697000"/>
              <a:chExt cx="279600" cy="279600"/>
            </a:xfrm>
          </p:grpSpPr>
          <p:sp>
            <p:nvSpPr>
              <p:cNvPr id="1018" name="Google Shape;1018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956;p40"/>
          <p:cNvSpPr txBox="1">
            <a:spLocks/>
          </p:cNvSpPr>
          <p:nvPr/>
        </p:nvSpPr>
        <p:spPr>
          <a:xfrm>
            <a:off x="4925707" y="1519384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3600" b="1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a-IR" b="0" dirty="0" smtClean="0"/>
              <a:t>0.8780</a:t>
            </a:r>
            <a:endParaRPr lang="fa-IR" b="0" dirty="0"/>
          </a:p>
        </p:txBody>
      </p:sp>
      <p:sp>
        <p:nvSpPr>
          <p:cNvPr id="71" name="Google Shape;957;p40"/>
          <p:cNvSpPr txBox="1">
            <a:spLocks/>
          </p:cNvSpPr>
          <p:nvPr/>
        </p:nvSpPr>
        <p:spPr>
          <a:xfrm>
            <a:off x="4925707" y="2288295"/>
            <a:ext cx="3492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smtClean="0"/>
              <a:t>Best validation accuracy</a:t>
            </a:r>
            <a:endParaRPr lang="en-US" dirty="0"/>
          </a:p>
        </p:txBody>
      </p:sp>
      <p:cxnSp>
        <p:nvCxnSpPr>
          <p:cNvPr id="72" name="Google Shape;962;p40"/>
          <p:cNvCxnSpPr/>
          <p:nvPr/>
        </p:nvCxnSpPr>
        <p:spPr>
          <a:xfrm>
            <a:off x="4773307" y="1712757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0393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ifar10(64*64) + custom-built model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676" y="1188720"/>
            <a:ext cx="4184302" cy="33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796199" y="1480875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2" name="Google Shape;692;p32"/>
          <p:cNvSpPr txBox="1">
            <a:spLocks noGrp="1"/>
          </p:cNvSpPr>
          <p:nvPr>
            <p:ph type="title" idx="3"/>
          </p:nvPr>
        </p:nvSpPr>
        <p:spPr>
          <a:xfrm>
            <a:off x="796199" y="3177946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3" name="Google Shape;693;p32"/>
          <p:cNvSpPr txBox="1">
            <a:spLocks noGrp="1"/>
          </p:cNvSpPr>
          <p:nvPr>
            <p:ph type="title" idx="4"/>
          </p:nvPr>
        </p:nvSpPr>
        <p:spPr>
          <a:xfrm>
            <a:off x="3468474" y="1480875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4" name="Google Shape;694;p32"/>
          <p:cNvSpPr txBox="1">
            <a:spLocks noGrp="1"/>
          </p:cNvSpPr>
          <p:nvPr>
            <p:ph type="title" idx="5"/>
          </p:nvPr>
        </p:nvSpPr>
        <p:spPr>
          <a:xfrm>
            <a:off x="3468474" y="3177946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95" name="Google Shape;695;p32"/>
          <p:cNvSpPr txBox="1">
            <a:spLocks noGrp="1"/>
          </p:cNvSpPr>
          <p:nvPr>
            <p:ph type="title" idx="6"/>
          </p:nvPr>
        </p:nvSpPr>
        <p:spPr>
          <a:xfrm>
            <a:off x="6140749" y="1480875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6" name="Google Shape;696;p32"/>
          <p:cNvSpPr txBox="1">
            <a:spLocks noGrp="1"/>
          </p:cNvSpPr>
          <p:nvPr>
            <p:ph type="title" idx="7"/>
          </p:nvPr>
        </p:nvSpPr>
        <p:spPr>
          <a:xfrm>
            <a:off x="6140749" y="3177946"/>
            <a:ext cx="1026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97" name="Google Shape;697;p32"/>
          <p:cNvSpPr txBox="1">
            <a:spLocks noGrp="1"/>
          </p:cNvSpPr>
          <p:nvPr>
            <p:ph type="subTitle" idx="1"/>
          </p:nvPr>
        </p:nvSpPr>
        <p:spPr>
          <a:xfrm>
            <a:off x="79620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roblem defenition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8"/>
          </p:nvPr>
        </p:nvSpPr>
        <p:spPr>
          <a:xfrm>
            <a:off x="3457375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models</a:t>
            </a:r>
            <a:endParaRPr dirty="0"/>
          </a:p>
        </p:txBody>
      </p:sp>
      <p:sp>
        <p:nvSpPr>
          <p:cNvPr id="699" name="Google Shape;699;p32"/>
          <p:cNvSpPr txBox="1">
            <a:spLocks noGrp="1"/>
          </p:cNvSpPr>
          <p:nvPr>
            <p:ph type="subTitle" idx="9"/>
          </p:nvPr>
        </p:nvSpPr>
        <p:spPr>
          <a:xfrm>
            <a:off x="6118550" y="2144675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datasets</a:t>
            </a:r>
            <a:endParaRPr dirty="0"/>
          </a:p>
        </p:txBody>
      </p:sp>
      <p:sp>
        <p:nvSpPr>
          <p:cNvPr id="700" name="Google Shape;700;p32"/>
          <p:cNvSpPr txBox="1">
            <a:spLocks noGrp="1"/>
          </p:cNvSpPr>
          <p:nvPr>
            <p:ph type="subTitle" idx="13"/>
          </p:nvPr>
        </p:nvSpPr>
        <p:spPr>
          <a:xfrm>
            <a:off x="79620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raining results</a:t>
            </a:r>
            <a:endParaRPr dirty="0"/>
          </a:p>
        </p:txBody>
      </p:sp>
      <p:sp>
        <p:nvSpPr>
          <p:cNvPr id="701" name="Google Shape;701;p32"/>
          <p:cNvSpPr txBox="1">
            <a:spLocks noGrp="1"/>
          </p:cNvSpPr>
          <p:nvPr>
            <p:ph type="subTitle" idx="14"/>
          </p:nvPr>
        </p:nvSpPr>
        <p:spPr>
          <a:xfrm>
            <a:off x="3457375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comparison</a:t>
            </a:r>
            <a:endParaRPr dirty="0"/>
          </a:p>
        </p:txBody>
      </p:sp>
      <p:sp>
        <p:nvSpPr>
          <p:cNvPr id="702" name="Google Shape;702;p32"/>
          <p:cNvSpPr txBox="1">
            <a:spLocks noGrp="1"/>
          </p:cNvSpPr>
          <p:nvPr>
            <p:ph type="subTitle" idx="15"/>
          </p:nvPr>
        </p:nvSpPr>
        <p:spPr>
          <a:xfrm>
            <a:off x="6118550" y="3841800"/>
            <a:ext cx="23055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cxnSp>
        <p:nvCxnSpPr>
          <p:cNvPr id="703" name="Google Shape;703;p32"/>
          <p:cNvCxnSpPr/>
          <p:nvPr/>
        </p:nvCxnSpPr>
        <p:spPr>
          <a:xfrm>
            <a:off x="720000" y="15574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4" name="Google Shape;704;p32"/>
          <p:cNvCxnSpPr/>
          <p:nvPr/>
        </p:nvCxnSpPr>
        <p:spPr>
          <a:xfrm>
            <a:off x="3381175" y="15574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5" name="Google Shape;705;p32"/>
          <p:cNvCxnSpPr/>
          <p:nvPr/>
        </p:nvCxnSpPr>
        <p:spPr>
          <a:xfrm>
            <a:off x="6042350" y="15574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6" name="Google Shape;706;p32"/>
          <p:cNvCxnSpPr/>
          <p:nvPr/>
        </p:nvCxnSpPr>
        <p:spPr>
          <a:xfrm>
            <a:off x="720000" y="32566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7" name="Google Shape;707;p32"/>
          <p:cNvCxnSpPr/>
          <p:nvPr/>
        </p:nvCxnSpPr>
        <p:spPr>
          <a:xfrm>
            <a:off x="3381175" y="32566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708" name="Google Shape;708;p32"/>
          <p:cNvCxnSpPr/>
          <p:nvPr/>
        </p:nvCxnSpPr>
        <p:spPr>
          <a:xfrm>
            <a:off x="6042350" y="3256675"/>
            <a:ext cx="0" cy="97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709" name="Google Shape;709;p32"/>
          <p:cNvSpPr/>
          <p:nvPr/>
        </p:nvSpPr>
        <p:spPr>
          <a:xfrm>
            <a:off x="8342513" y="1415800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2"/>
          <p:cNvSpPr/>
          <p:nvPr/>
        </p:nvSpPr>
        <p:spPr>
          <a:xfrm>
            <a:off x="8367025" y="2348625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1" name="Google Shape;711;p32"/>
          <p:cNvCxnSpPr>
            <a:stCxn id="710" idx="0"/>
            <a:endCxn id="712" idx="2"/>
          </p:cNvCxnSpPr>
          <p:nvPr/>
        </p:nvCxnSpPr>
        <p:spPr>
          <a:xfrm rot="-5400000">
            <a:off x="8415475" y="1871625"/>
            <a:ext cx="518700" cy="4353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3" name="Google Shape;713;p32"/>
          <p:cNvSpPr/>
          <p:nvPr/>
        </p:nvSpPr>
        <p:spPr>
          <a:xfrm>
            <a:off x="7907988" y="1072250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8892400" y="1772100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2"/>
          <p:cNvSpPr/>
          <p:nvPr/>
        </p:nvSpPr>
        <p:spPr>
          <a:xfrm>
            <a:off x="8667675" y="574100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5" name="Google Shape;715;p32"/>
          <p:cNvCxnSpPr>
            <a:stCxn id="713" idx="4"/>
            <a:endCxn id="710" idx="0"/>
          </p:cNvCxnSpPr>
          <p:nvPr/>
        </p:nvCxnSpPr>
        <p:spPr>
          <a:xfrm rot="-5400000" flipH="1">
            <a:off x="7631238" y="1522700"/>
            <a:ext cx="1160700" cy="491400"/>
          </a:xfrm>
          <a:prstGeom prst="curvedConnector3">
            <a:avLst>
              <a:gd name="adj1" fmla="val 49995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16" name="Google Shape;716;p32"/>
          <p:cNvCxnSpPr>
            <a:stCxn id="712" idx="0"/>
            <a:endCxn id="714" idx="4"/>
          </p:cNvCxnSpPr>
          <p:nvPr/>
        </p:nvCxnSpPr>
        <p:spPr>
          <a:xfrm rot="5400000" flipH="1">
            <a:off x="8345200" y="1167000"/>
            <a:ext cx="1017600" cy="1926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17" name="Google Shape;717;p32"/>
          <p:cNvCxnSpPr>
            <a:stCxn id="712" idx="4"/>
            <a:endCxn id="710" idx="6"/>
          </p:cNvCxnSpPr>
          <p:nvPr/>
        </p:nvCxnSpPr>
        <p:spPr>
          <a:xfrm rot="5400000">
            <a:off x="8473450" y="1961850"/>
            <a:ext cx="550800" cy="402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cxnSp>
        <p:nvCxnSpPr>
          <p:cNvPr id="718" name="Google Shape;718;p32"/>
          <p:cNvCxnSpPr>
            <a:stCxn id="714" idx="4"/>
            <a:endCxn id="709" idx="6"/>
          </p:cNvCxnSpPr>
          <p:nvPr/>
        </p:nvCxnSpPr>
        <p:spPr>
          <a:xfrm rot="5400000">
            <a:off x="8264625" y="1012700"/>
            <a:ext cx="751500" cy="234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sp>
        <p:nvSpPr>
          <p:cNvPr id="719" name="Google Shape;719;p32"/>
          <p:cNvSpPr/>
          <p:nvPr/>
        </p:nvSpPr>
        <p:spPr>
          <a:xfrm>
            <a:off x="8796100" y="3250075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0" name="Google Shape;720;p32"/>
          <p:cNvCxnSpPr>
            <a:stCxn id="710" idx="2"/>
            <a:endCxn id="719" idx="2"/>
          </p:cNvCxnSpPr>
          <p:nvPr/>
        </p:nvCxnSpPr>
        <p:spPr>
          <a:xfrm>
            <a:off x="8367025" y="2438775"/>
            <a:ext cx="429000" cy="869100"/>
          </a:xfrm>
          <a:prstGeom prst="curvedConnector3">
            <a:avLst>
              <a:gd name="adj1" fmla="val -34003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1" name="Google Shape;721;p32"/>
          <p:cNvSpPr/>
          <p:nvPr/>
        </p:nvSpPr>
        <p:spPr>
          <a:xfrm>
            <a:off x="7649400" y="-14635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2"/>
          <p:cNvSpPr/>
          <p:nvPr/>
        </p:nvSpPr>
        <p:spPr>
          <a:xfrm>
            <a:off x="8060463" y="3653963"/>
            <a:ext cx="115800" cy="1158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3" name="Google Shape;723;p32"/>
          <p:cNvCxnSpPr>
            <a:stCxn id="722" idx="6"/>
            <a:endCxn id="719" idx="4"/>
          </p:cNvCxnSpPr>
          <p:nvPr/>
        </p:nvCxnSpPr>
        <p:spPr>
          <a:xfrm rot="10800000" flipH="1">
            <a:off x="8176263" y="3365963"/>
            <a:ext cx="677700" cy="345900"/>
          </a:xfrm>
          <a:prstGeom prst="curved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32"/>
          <p:cNvCxnSpPr>
            <a:stCxn id="719" idx="0"/>
            <a:endCxn id="710" idx="4"/>
          </p:cNvCxnSpPr>
          <p:nvPr/>
        </p:nvCxnSpPr>
        <p:spPr>
          <a:xfrm rot="5400000" flipH="1">
            <a:off x="8294950" y="2691025"/>
            <a:ext cx="721200" cy="3969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5" name="Google Shape;725;p32"/>
          <p:cNvSpPr/>
          <p:nvPr/>
        </p:nvSpPr>
        <p:spPr>
          <a:xfrm>
            <a:off x="8316125" y="4228075"/>
            <a:ext cx="1099500" cy="1099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2"/>
          <p:cNvSpPr/>
          <p:nvPr/>
        </p:nvSpPr>
        <p:spPr>
          <a:xfrm>
            <a:off x="7995775" y="2902650"/>
            <a:ext cx="488700" cy="4887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9740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</a:t>
            </a:r>
            <a:r>
              <a:rPr lang="en" dirty="0" smtClean="0"/>
              <a:t>ifar10(64*64) </a:t>
            </a:r>
            <a:r>
              <a:rPr lang="en" dirty="0"/>
              <a:t>+ custom-built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3" y="1447925"/>
            <a:ext cx="373290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onfusion matrix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29742"/>
              </p:ext>
            </p:extLst>
          </p:nvPr>
        </p:nvGraphicFramePr>
        <p:xfrm>
          <a:off x="2602788" y="2051200"/>
          <a:ext cx="3822376" cy="1642686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{3961591E-0CA0-4E09-8B2B-607E4574DFED}</a:tableStyleId>
              </a:tblPr>
              <a:tblGrid>
                <a:gridCol w="1911188">
                  <a:extLst>
                    <a:ext uri="{9D8B030D-6E8A-4147-A177-3AD203B41FA5}">
                      <a16:colId xmlns:a16="http://schemas.microsoft.com/office/drawing/2014/main" val="2248055788"/>
                    </a:ext>
                  </a:extLst>
                </a:gridCol>
                <a:gridCol w="1911188">
                  <a:extLst>
                    <a:ext uri="{9D8B030D-6E8A-4147-A177-3AD203B41FA5}">
                      <a16:colId xmlns:a16="http://schemas.microsoft.com/office/drawing/2014/main" val="1430348813"/>
                    </a:ext>
                  </a:extLst>
                </a:gridCol>
              </a:tblGrid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86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414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60653"/>
                  </a:ext>
                </a:extLst>
              </a:tr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416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84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0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1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</a:t>
            </a:r>
            <a:r>
              <a:rPr lang="en" dirty="0" smtClean="0"/>
              <a:t>ifar10(64*64) </a:t>
            </a:r>
            <a:r>
              <a:rPr lang="en" dirty="0"/>
              <a:t>+ custom-built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4480390" cy="388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Classification report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22310"/>
              </p:ext>
            </p:extLst>
          </p:nvPr>
        </p:nvGraphicFramePr>
        <p:xfrm>
          <a:off x="1759275" y="2098364"/>
          <a:ext cx="5625450" cy="2203452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{CAE55B9C-60D2-4E86-BB24-407380728C4A}</a:tableStyleId>
              </a:tblPr>
              <a:tblGrid>
                <a:gridCol w="1125090">
                  <a:extLst>
                    <a:ext uri="{9D8B030D-6E8A-4147-A177-3AD203B41FA5}">
                      <a16:colId xmlns:a16="http://schemas.microsoft.com/office/drawing/2014/main" val="1718219072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82893534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205510210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116298519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3301489109"/>
                    </a:ext>
                  </a:extLst>
                </a:gridCol>
              </a:tblGrid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support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F1-score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recall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precision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59952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500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56831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500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0869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61616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Macro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0863"/>
                  </a:ext>
                </a:extLst>
              </a:tr>
              <a:tr h="528197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weighted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0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loss</a:t>
            </a:r>
            <a:endParaRPr dirty="0"/>
          </a:p>
        </p:txBody>
      </p:sp>
      <p:sp>
        <p:nvSpPr>
          <p:cNvPr id="955" name="Google Shape;955;p40"/>
          <p:cNvSpPr txBox="1">
            <a:spLocks noGrp="1"/>
          </p:cNvSpPr>
          <p:nvPr>
            <p:ph type="title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0.1785</a:t>
            </a:r>
            <a:endParaRPr dirty="0"/>
          </a:p>
        </p:txBody>
      </p:sp>
      <p:sp>
        <p:nvSpPr>
          <p:cNvPr id="956" name="Google Shape;956;p40"/>
          <p:cNvSpPr txBox="1">
            <a:spLocks noGrp="1"/>
          </p:cNvSpPr>
          <p:nvPr>
            <p:ph type="title" idx="2"/>
          </p:nvPr>
        </p:nvSpPr>
        <p:spPr>
          <a:xfrm>
            <a:off x="868650" y="152483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0.9307</a:t>
            </a:r>
            <a:endParaRPr dirty="0"/>
          </a:p>
        </p:txBody>
      </p:sp>
      <p:sp>
        <p:nvSpPr>
          <p:cNvPr id="957" name="Google Shape;957;p40"/>
          <p:cNvSpPr txBox="1">
            <a:spLocks noGrp="1"/>
          </p:cNvSpPr>
          <p:nvPr>
            <p:ph type="subTitle" idx="3"/>
          </p:nvPr>
        </p:nvSpPr>
        <p:spPr>
          <a:xfrm>
            <a:off x="868650" y="2293749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accuracy</a:t>
            </a:r>
            <a:endParaRPr dirty="0"/>
          </a:p>
        </p:txBody>
      </p:sp>
      <p:sp>
        <p:nvSpPr>
          <p:cNvPr id="958" name="Google Shape;958;p40"/>
          <p:cNvSpPr txBox="1">
            <a:spLocks noGrp="1"/>
          </p:cNvSpPr>
          <p:nvPr>
            <p:ph type="title" idx="4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0.3287</a:t>
            </a:r>
            <a:endParaRPr dirty="0"/>
          </a:p>
        </p:txBody>
      </p:sp>
      <p:sp>
        <p:nvSpPr>
          <p:cNvPr id="959" name="Google Shape;959;p40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est validatioln loss</a:t>
            </a:r>
            <a:endParaRPr dirty="0"/>
          </a:p>
        </p:txBody>
      </p:sp>
      <p:cxnSp>
        <p:nvCxnSpPr>
          <p:cNvPr id="960" name="Google Shape;960;p40"/>
          <p:cNvCxnSpPr/>
          <p:nvPr/>
        </p:nvCxnSpPr>
        <p:spPr>
          <a:xfrm>
            <a:off x="728113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1" name="Google Shape;961;p40"/>
          <p:cNvCxnSpPr/>
          <p:nvPr/>
        </p:nvCxnSpPr>
        <p:spPr>
          <a:xfrm>
            <a:off x="4770888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2" name="Google Shape;962;p40"/>
          <p:cNvCxnSpPr/>
          <p:nvPr/>
        </p:nvCxnSpPr>
        <p:spPr>
          <a:xfrm>
            <a:off x="716250" y="1718211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964" name="Google Shape;964;p40"/>
          <p:cNvGrpSpPr/>
          <p:nvPr/>
        </p:nvGrpSpPr>
        <p:grpSpPr>
          <a:xfrm>
            <a:off x="-33780" y="-262450"/>
            <a:ext cx="9403625" cy="3199475"/>
            <a:chOff x="-33780" y="-262450"/>
            <a:chExt cx="9403625" cy="3199475"/>
          </a:xfrm>
        </p:grpSpPr>
        <p:sp>
          <p:nvSpPr>
            <p:cNvPr id="965" name="Google Shape;965;p40"/>
            <p:cNvSpPr/>
            <p:nvPr/>
          </p:nvSpPr>
          <p:spPr>
            <a:xfrm flipH="1">
              <a:off x="8415907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 flipH="1">
              <a:off x="7224495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 flipH="1">
              <a:off x="8540520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8" name="Google Shape;968;p40"/>
            <p:cNvCxnSpPr>
              <a:stCxn id="967" idx="7"/>
              <a:endCxn id="969" idx="5"/>
            </p:cNvCxnSpPr>
            <p:nvPr/>
          </p:nvCxnSpPr>
          <p:spPr>
            <a:xfrm rot="5400000" flipH="1">
              <a:off x="7878124" y="2094329"/>
              <a:ext cx="1142700" cy="234900"/>
            </a:xfrm>
            <a:prstGeom prst="curvedConnector3">
              <a:avLst>
                <a:gd name="adj1" fmla="val 4936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0"/>
            <p:cNvCxnSpPr>
              <a:endCxn id="965" idx="4"/>
            </p:cNvCxnSpPr>
            <p:nvPr/>
          </p:nvCxnSpPr>
          <p:spPr>
            <a:xfrm rot="-5400000">
              <a:off x="7973707" y="107995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0"/>
            <p:cNvCxnSpPr>
              <a:stCxn id="965" idx="6"/>
              <a:endCxn id="966" idx="2"/>
            </p:cNvCxnSpPr>
            <p:nvPr/>
          </p:nvCxnSpPr>
          <p:spPr>
            <a:xfrm rot="10800000">
              <a:off x="7404907" y="230350"/>
              <a:ext cx="1011000" cy="581400"/>
            </a:xfrm>
            <a:prstGeom prst="curvedConnector3">
              <a:avLst>
                <a:gd name="adj1" fmla="val 5000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0"/>
            <p:cNvCxnSpPr>
              <a:stCxn id="966" idx="6"/>
              <a:endCxn id="973" idx="0"/>
            </p:cNvCxnSpPr>
            <p:nvPr/>
          </p:nvCxnSpPr>
          <p:spPr>
            <a:xfrm flipH="1">
              <a:off x="6376995" y="230225"/>
              <a:ext cx="8475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74" name="Google Shape;974;p40"/>
            <p:cNvSpPr/>
            <p:nvPr/>
          </p:nvSpPr>
          <p:spPr>
            <a:xfrm rot="10800000">
              <a:off x="4890932" y="6360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5" name="Google Shape;975;p40"/>
            <p:cNvCxnSpPr>
              <a:endCxn id="976" idx="2"/>
            </p:cNvCxnSpPr>
            <p:nvPr/>
          </p:nvCxnSpPr>
          <p:spPr>
            <a:xfrm rot="5400000" flipH="1">
              <a:off x="8056145" y="75852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7" name="Google Shape;977;p40"/>
            <p:cNvCxnSpPr>
              <a:stCxn id="966" idx="2"/>
              <a:endCxn id="976" idx="6"/>
            </p:cNvCxnSpPr>
            <p:nvPr/>
          </p:nvCxnSpPr>
          <p:spPr>
            <a:xfrm>
              <a:off x="7404795" y="230225"/>
              <a:ext cx="987300" cy="6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8" name="Google Shape;978;p40"/>
            <p:cNvCxnSpPr>
              <a:endCxn id="973" idx="3"/>
            </p:cNvCxnSpPr>
            <p:nvPr/>
          </p:nvCxnSpPr>
          <p:spPr>
            <a:xfrm flipH="1">
              <a:off x="6475873" y="742179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9" name="Google Shape;979;p40"/>
            <p:cNvCxnSpPr>
              <a:stCxn id="974" idx="2"/>
              <a:endCxn id="966" idx="6"/>
            </p:cNvCxnSpPr>
            <p:nvPr/>
          </p:nvCxnSpPr>
          <p:spPr>
            <a:xfrm rot="10800000" flipH="1">
              <a:off x="5071232" y="230300"/>
              <a:ext cx="2153400" cy="495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80" name="Google Shape;980;p40"/>
            <p:cNvCxnSpPr>
              <a:stCxn id="969" idx="2"/>
            </p:cNvCxnSpPr>
            <p:nvPr/>
          </p:nvCxnSpPr>
          <p:spPr>
            <a:xfrm>
              <a:off x="8570570" y="1541550"/>
              <a:ext cx="695100" cy="399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0"/>
            <p:cNvCxnSpPr>
              <a:endCxn id="967" idx="2"/>
            </p:cNvCxnSpPr>
            <p:nvPr/>
          </p:nvCxnSpPr>
          <p:spPr>
            <a:xfrm rot="5400000">
              <a:off x="8609820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0"/>
            <p:cNvCxnSpPr>
              <a:stCxn id="966" idx="4"/>
            </p:cNvCxnSpPr>
            <p:nvPr/>
          </p:nvCxnSpPr>
          <p:spPr>
            <a:xfrm rot="-5400000" flipH="1">
              <a:off x="6927195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83" name="Google Shape;983;p40"/>
            <p:cNvGrpSpPr/>
            <p:nvPr/>
          </p:nvGrpSpPr>
          <p:grpSpPr>
            <a:xfrm flipH="1">
              <a:off x="6237220" y="697025"/>
              <a:ext cx="279600" cy="279600"/>
              <a:chOff x="2206950" y="697000"/>
              <a:chExt cx="279600" cy="279600"/>
            </a:xfrm>
          </p:grpSpPr>
          <p:sp>
            <p:nvSpPr>
              <p:cNvPr id="984" name="Google Shape;984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40"/>
            <p:cNvGrpSpPr/>
            <p:nvPr/>
          </p:nvGrpSpPr>
          <p:grpSpPr>
            <a:xfrm flipH="1">
              <a:off x="8392145" y="134075"/>
              <a:ext cx="192300" cy="192300"/>
              <a:chOff x="471450" y="43325"/>
              <a:chExt cx="192300" cy="192300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40"/>
            <p:cNvSpPr/>
            <p:nvPr/>
          </p:nvSpPr>
          <p:spPr>
            <a:xfrm rot="10800000">
              <a:off x="576420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 rot="10800000">
              <a:off x="1333720" y="46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40"/>
            <p:cNvCxnSpPr>
              <a:stCxn id="990" idx="7"/>
              <a:endCxn id="991" idx="2"/>
            </p:cNvCxnSpPr>
            <p:nvPr/>
          </p:nvCxnSpPr>
          <p:spPr>
            <a:xfrm rot="5400000">
              <a:off x="3888441" y="-170954"/>
              <a:ext cx="187200" cy="894900"/>
            </a:xfrm>
            <a:prstGeom prst="curvedConnector4">
              <a:avLst>
                <a:gd name="adj1" fmla="val -149077"/>
                <a:gd name="adj2" fmla="val 522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0"/>
            <p:cNvCxnSpPr>
              <a:stCxn id="991" idx="6"/>
              <a:endCxn id="993" idx="2"/>
            </p:cNvCxnSpPr>
            <p:nvPr/>
          </p:nvCxnSpPr>
          <p:spPr>
            <a:xfrm flipH="1">
              <a:off x="2626645" y="370125"/>
              <a:ext cx="792000" cy="4326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0"/>
            <p:cNvCxnSpPr>
              <a:stCxn id="993" idx="6"/>
              <a:endCxn id="988" idx="2"/>
            </p:cNvCxnSpPr>
            <p:nvPr/>
          </p:nvCxnSpPr>
          <p:spPr>
            <a:xfrm rot="10800000">
              <a:off x="1513970" y="136838"/>
              <a:ext cx="833100" cy="666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0"/>
            <p:cNvCxnSpPr>
              <a:stCxn id="988" idx="6"/>
              <a:endCxn id="987" idx="2"/>
            </p:cNvCxnSpPr>
            <p:nvPr/>
          </p:nvCxnSpPr>
          <p:spPr>
            <a:xfrm flipH="1">
              <a:off x="756820" y="136838"/>
              <a:ext cx="576900" cy="675000"/>
            </a:xfrm>
            <a:prstGeom prst="curvedConnector3">
              <a:avLst>
                <a:gd name="adj1" fmla="val 500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40"/>
            <p:cNvSpPr/>
            <p:nvPr/>
          </p:nvSpPr>
          <p:spPr>
            <a:xfrm rot="10800000">
              <a:off x="3418645" y="312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10800000">
              <a:off x="1325495" y="10634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7" name="Google Shape;997;p40"/>
            <p:cNvCxnSpPr>
              <a:stCxn id="998" idx="6"/>
              <a:endCxn id="999" idx="6"/>
            </p:cNvCxnSpPr>
            <p:nvPr/>
          </p:nvCxnSpPr>
          <p:spPr>
            <a:xfrm rot="10800000" flipH="1">
              <a:off x="-33780" y="344875"/>
              <a:ext cx="61200" cy="1305600"/>
            </a:xfrm>
            <a:prstGeom prst="curvedConnector3">
              <a:avLst>
                <a:gd name="adj1" fmla="val -3890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0"/>
            <p:cNvCxnSpPr>
              <a:stCxn id="999" idx="0"/>
              <a:endCxn id="987" idx="6"/>
            </p:cNvCxnSpPr>
            <p:nvPr/>
          </p:nvCxnSpPr>
          <p:spPr>
            <a:xfrm rot="-5400000" flipH="1">
              <a:off x="164595" y="399925"/>
              <a:ext cx="370800" cy="452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40"/>
            <p:cNvCxnSpPr>
              <a:stCxn id="987" idx="0"/>
              <a:endCxn id="996" idx="0"/>
            </p:cNvCxnSpPr>
            <p:nvPr/>
          </p:nvCxnSpPr>
          <p:spPr>
            <a:xfrm rot="-5400000" flipH="1">
              <a:off x="886320" y="682150"/>
              <a:ext cx="277200" cy="716700"/>
            </a:xfrm>
            <a:prstGeom prst="curvedConnector3">
              <a:avLst>
                <a:gd name="adj1" fmla="val 1859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40"/>
            <p:cNvCxnSpPr>
              <a:stCxn id="987" idx="0"/>
              <a:endCxn id="998" idx="2"/>
            </p:cNvCxnSpPr>
            <p:nvPr/>
          </p:nvCxnSpPr>
          <p:spPr>
            <a:xfrm rot="5400000">
              <a:off x="81870" y="106570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40"/>
            <p:cNvCxnSpPr>
              <a:stCxn id="990" idx="4"/>
              <a:endCxn id="988" idx="4"/>
            </p:cNvCxnSpPr>
            <p:nvPr/>
          </p:nvCxnSpPr>
          <p:spPr>
            <a:xfrm rot="5400000" flipH="1">
              <a:off x="2788645" y="-1318150"/>
              <a:ext cx="375000" cy="3104400"/>
            </a:xfrm>
            <a:prstGeom prst="curvedConnector5">
              <a:avLst>
                <a:gd name="adj1" fmla="val -63500"/>
                <a:gd name="adj2" fmla="val 50801"/>
                <a:gd name="adj3" fmla="val 1634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40"/>
            <p:cNvCxnSpPr>
              <a:stCxn id="988" idx="5"/>
              <a:endCxn id="999" idx="4"/>
            </p:cNvCxnSpPr>
            <p:nvPr/>
          </p:nvCxnSpPr>
          <p:spPr>
            <a:xfrm rot="5400000">
              <a:off x="654074" y="-457458"/>
              <a:ext cx="175500" cy="1236600"/>
            </a:xfrm>
            <a:prstGeom prst="curvedConnector3">
              <a:avLst>
                <a:gd name="adj1" fmla="val -15072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05" name="Google Shape;1005;p40"/>
            <p:cNvGrpSpPr/>
            <p:nvPr/>
          </p:nvGrpSpPr>
          <p:grpSpPr>
            <a:xfrm rot="10800000">
              <a:off x="2347070" y="663038"/>
              <a:ext cx="279600" cy="279600"/>
              <a:chOff x="6238800" y="4370675"/>
              <a:chExt cx="279600" cy="279600"/>
            </a:xfrm>
          </p:grpSpPr>
          <p:sp>
            <p:nvSpPr>
              <p:cNvPr id="1006" name="Google Shape;1006;p40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0"/>
            <p:cNvGrpSpPr/>
            <p:nvPr/>
          </p:nvGrpSpPr>
          <p:grpSpPr>
            <a:xfrm rot="10800000">
              <a:off x="-33780" y="1510675"/>
              <a:ext cx="279600" cy="279600"/>
              <a:chOff x="8804525" y="3411475"/>
              <a:chExt cx="279600" cy="279600"/>
            </a:xfrm>
          </p:grpSpPr>
          <p:sp>
            <p:nvSpPr>
              <p:cNvPr id="1008" name="Google Shape;1008;p40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40"/>
            <p:cNvGrpSpPr/>
            <p:nvPr/>
          </p:nvGrpSpPr>
          <p:grpSpPr>
            <a:xfrm flipH="1">
              <a:off x="4388545" y="141950"/>
              <a:ext cx="279600" cy="279600"/>
              <a:chOff x="4074075" y="4691825"/>
              <a:chExt cx="279600" cy="279600"/>
            </a:xfrm>
          </p:grpSpPr>
          <p:sp>
            <p:nvSpPr>
              <p:cNvPr id="1010" name="Google Shape;1010;p40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0"/>
            <p:cNvGrpSpPr/>
            <p:nvPr/>
          </p:nvGrpSpPr>
          <p:grpSpPr>
            <a:xfrm>
              <a:off x="27495" y="248575"/>
              <a:ext cx="192300" cy="192300"/>
              <a:chOff x="186470" y="126050"/>
              <a:chExt cx="192300" cy="192300"/>
            </a:xfrm>
          </p:grpSpPr>
          <p:sp>
            <p:nvSpPr>
              <p:cNvPr id="1012" name="Google Shape;1012;p40"/>
              <p:cNvSpPr/>
              <p:nvPr/>
            </p:nvSpPr>
            <p:spPr>
              <a:xfrm rot="10800000">
                <a:off x="224720" y="164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 rot="10800000">
                <a:off x="186470" y="126050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3" name="Google Shape;1013;p40"/>
            <p:cNvCxnSpPr/>
            <p:nvPr/>
          </p:nvCxnSpPr>
          <p:spPr>
            <a:xfrm rot="5400000" flipH="1">
              <a:off x="2910720" y="-26245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40"/>
            <p:cNvCxnSpPr>
              <a:stCxn id="990" idx="2"/>
              <a:endCxn id="973" idx="6"/>
            </p:cNvCxnSpPr>
            <p:nvPr/>
          </p:nvCxnSpPr>
          <p:spPr>
            <a:xfrm>
              <a:off x="4668145" y="281750"/>
              <a:ext cx="1569000" cy="555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15" name="Google Shape;1015;p40"/>
            <p:cNvSpPr/>
            <p:nvPr/>
          </p:nvSpPr>
          <p:spPr>
            <a:xfrm flipH="1">
              <a:off x="5708945" y="1270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40"/>
            <p:cNvCxnSpPr>
              <a:endCxn id="1015" idx="2"/>
            </p:cNvCxnSpPr>
            <p:nvPr/>
          </p:nvCxnSpPr>
          <p:spPr>
            <a:xfrm flipH="1">
              <a:off x="5824745" y="-238375"/>
              <a:ext cx="846600" cy="423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17" name="Google Shape;1017;p40"/>
            <p:cNvGrpSpPr/>
            <p:nvPr/>
          </p:nvGrpSpPr>
          <p:grpSpPr>
            <a:xfrm flipH="1">
              <a:off x="8290970" y="1401750"/>
              <a:ext cx="279600" cy="279600"/>
              <a:chOff x="2206950" y="697000"/>
              <a:chExt cx="279600" cy="279600"/>
            </a:xfrm>
          </p:grpSpPr>
          <p:sp>
            <p:nvSpPr>
              <p:cNvPr id="1018" name="Google Shape;1018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956;p40"/>
          <p:cNvSpPr txBox="1">
            <a:spLocks/>
          </p:cNvSpPr>
          <p:nvPr/>
        </p:nvSpPr>
        <p:spPr>
          <a:xfrm>
            <a:off x="4925707" y="1519384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3600" b="1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a-IR" b="0" dirty="0" smtClean="0"/>
              <a:t>0.875</a:t>
            </a:r>
            <a:endParaRPr lang="fa-IR" b="0" dirty="0"/>
          </a:p>
        </p:txBody>
      </p:sp>
      <p:sp>
        <p:nvSpPr>
          <p:cNvPr id="71" name="Google Shape;957;p40"/>
          <p:cNvSpPr txBox="1">
            <a:spLocks/>
          </p:cNvSpPr>
          <p:nvPr/>
        </p:nvSpPr>
        <p:spPr>
          <a:xfrm>
            <a:off x="4925707" y="2288295"/>
            <a:ext cx="3492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smtClean="0"/>
              <a:t>Best validation accuracy</a:t>
            </a:r>
            <a:endParaRPr lang="en-US" dirty="0"/>
          </a:p>
        </p:txBody>
      </p:sp>
      <p:cxnSp>
        <p:nvCxnSpPr>
          <p:cNvPr id="72" name="Google Shape;962;p40"/>
          <p:cNvCxnSpPr/>
          <p:nvPr/>
        </p:nvCxnSpPr>
        <p:spPr>
          <a:xfrm>
            <a:off x="4773307" y="1712757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10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0393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ifar10(32*32) + vgg16 model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0967" t="21797" r="33664" b="9772"/>
          <a:stretch/>
        </p:blipFill>
        <p:spPr>
          <a:xfrm>
            <a:off x="2350008" y="1188720"/>
            <a:ext cx="4148542" cy="3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7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9740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</a:t>
            </a:r>
            <a:r>
              <a:rPr lang="en" dirty="0"/>
              <a:t>ifar10(32*32) + vgg16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3" y="1447925"/>
            <a:ext cx="373290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onfusion matrix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27923"/>
              </p:ext>
            </p:extLst>
          </p:nvPr>
        </p:nvGraphicFramePr>
        <p:xfrm>
          <a:off x="2602788" y="2051200"/>
          <a:ext cx="3822376" cy="1642686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{3961591E-0CA0-4E09-8B2B-607E4574DFED}</a:tableStyleId>
              </a:tblPr>
              <a:tblGrid>
                <a:gridCol w="1911188">
                  <a:extLst>
                    <a:ext uri="{9D8B030D-6E8A-4147-A177-3AD203B41FA5}">
                      <a16:colId xmlns:a16="http://schemas.microsoft.com/office/drawing/2014/main" val="2248055788"/>
                    </a:ext>
                  </a:extLst>
                </a:gridCol>
                <a:gridCol w="1911188">
                  <a:extLst>
                    <a:ext uri="{9D8B030D-6E8A-4147-A177-3AD203B41FA5}">
                      <a16:colId xmlns:a16="http://schemas.microsoft.com/office/drawing/2014/main" val="1430348813"/>
                    </a:ext>
                  </a:extLst>
                </a:gridCol>
              </a:tblGrid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131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369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60653"/>
                  </a:ext>
                </a:extLst>
              </a:tr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356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144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0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0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0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</a:t>
            </a:r>
            <a:r>
              <a:rPr lang="en" dirty="0"/>
              <a:t>ifar10(32*32) + vgg16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4480390" cy="388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Classification report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218097"/>
              </p:ext>
            </p:extLst>
          </p:nvPr>
        </p:nvGraphicFramePr>
        <p:xfrm>
          <a:off x="1759275" y="2098364"/>
          <a:ext cx="5625450" cy="2203452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{CAE55B9C-60D2-4E86-BB24-407380728C4A}</a:tableStyleId>
              </a:tblPr>
              <a:tblGrid>
                <a:gridCol w="1125090">
                  <a:extLst>
                    <a:ext uri="{9D8B030D-6E8A-4147-A177-3AD203B41FA5}">
                      <a16:colId xmlns:a16="http://schemas.microsoft.com/office/drawing/2014/main" val="1718219072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82893534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205510210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116298519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3301489109"/>
                    </a:ext>
                  </a:extLst>
                </a:gridCol>
              </a:tblGrid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support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F1-score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recall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precision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59952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500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0.74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56831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500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0.71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0869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61616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Macro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0863"/>
                  </a:ext>
                </a:extLst>
              </a:tr>
              <a:tr h="528197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1000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weighted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5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0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loss</a:t>
            </a:r>
            <a:endParaRPr dirty="0"/>
          </a:p>
        </p:txBody>
      </p:sp>
      <p:sp>
        <p:nvSpPr>
          <p:cNvPr id="955" name="Google Shape;955;p40"/>
          <p:cNvSpPr txBox="1">
            <a:spLocks noGrp="1"/>
          </p:cNvSpPr>
          <p:nvPr>
            <p:ph type="title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0.5360</a:t>
            </a:r>
            <a:endParaRPr dirty="0"/>
          </a:p>
        </p:txBody>
      </p:sp>
      <p:sp>
        <p:nvSpPr>
          <p:cNvPr id="956" name="Google Shape;956;p40"/>
          <p:cNvSpPr txBox="1">
            <a:spLocks noGrp="1"/>
          </p:cNvSpPr>
          <p:nvPr>
            <p:ph type="title" idx="2"/>
          </p:nvPr>
        </p:nvSpPr>
        <p:spPr>
          <a:xfrm>
            <a:off x="868650" y="152483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0.7301</a:t>
            </a:r>
            <a:endParaRPr dirty="0"/>
          </a:p>
        </p:txBody>
      </p:sp>
      <p:sp>
        <p:nvSpPr>
          <p:cNvPr id="957" name="Google Shape;957;p40"/>
          <p:cNvSpPr txBox="1">
            <a:spLocks noGrp="1"/>
          </p:cNvSpPr>
          <p:nvPr>
            <p:ph type="subTitle" idx="3"/>
          </p:nvPr>
        </p:nvSpPr>
        <p:spPr>
          <a:xfrm>
            <a:off x="868650" y="2293749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accuracy</a:t>
            </a:r>
            <a:endParaRPr dirty="0"/>
          </a:p>
        </p:txBody>
      </p:sp>
      <p:sp>
        <p:nvSpPr>
          <p:cNvPr id="958" name="Google Shape;958;p40"/>
          <p:cNvSpPr txBox="1">
            <a:spLocks noGrp="1"/>
          </p:cNvSpPr>
          <p:nvPr>
            <p:ph type="title" idx="4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0.535</a:t>
            </a:r>
            <a:endParaRPr dirty="0"/>
          </a:p>
        </p:txBody>
      </p:sp>
      <p:sp>
        <p:nvSpPr>
          <p:cNvPr id="959" name="Google Shape;959;p40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est validatioln loss</a:t>
            </a:r>
            <a:endParaRPr dirty="0"/>
          </a:p>
        </p:txBody>
      </p:sp>
      <p:cxnSp>
        <p:nvCxnSpPr>
          <p:cNvPr id="960" name="Google Shape;960;p40"/>
          <p:cNvCxnSpPr/>
          <p:nvPr/>
        </p:nvCxnSpPr>
        <p:spPr>
          <a:xfrm>
            <a:off x="728113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1" name="Google Shape;961;p40"/>
          <p:cNvCxnSpPr/>
          <p:nvPr/>
        </p:nvCxnSpPr>
        <p:spPr>
          <a:xfrm>
            <a:off x="4770888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2" name="Google Shape;962;p40"/>
          <p:cNvCxnSpPr/>
          <p:nvPr/>
        </p:nvCxnSpPr>
        <p:spPr>
          <a:xfrm>
            <a:off x="716250" y="1718211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964" name="Google Shape;964;p40"/>
          <p:cNvGrpSpPr/>
          <p:nvPr/>
        </p:nvGrpSpPr>
        <p:grpSpPr>
          <a:xfrm>
            <a:off x="-33780" y="-262450"/>
            <a:ext cx="9403625" cy="3199475"/>
            <a:chOff x="-33780" y="-262450"/>
            <a:chExt cx="9403625" cy="3199475"/>
          </a:xfrm>
        </p:grpSpPr>
        <p:sp>
          <p:nvSpPr>
            <p:cNvPr id="965" name="Google Shape;965;p40"/>
            <p:cNvSpPr/>
            <p:nvPr/>
          </p:nvSpPr>
          <p:spPr>
            <a:xfrm flipH="1">
              <a:off x="8415907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 flipH="1">
              <a:off x="7224495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 flipH="1">
              <a:off x="8540520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8" name="Google Shape;968;p40"/>
            <p:cNvCxnSpPr>
              <a:stCxn id="967" idx="7"/>
              <a:endCxn id="969" idx="5"/>
            </p:cNvCxnSpPr>
            <p:nvPr/>
          </p:nvCxnSpPr>
          <p:spPr>
            <a:xfrm rot="5400000" flipH="1">
              <a:off x="7878124" y="2094329"/>
              <a:ext cx="1142700" cy="234900"/>
            </a:xfrm>
            <a:prstGeom prst="curvedConnector3">
              <a:avLst>
                <a:gd name="adj1" fmla="val 4936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0"/>
            <p:cNvCxnSpPr>
              <a:endCxn id="965" idx="4"/>
            </p:cNvCxnSpPr>
            <p:nvPr/>
          </p:nvCxnSpPr>
          <p:spPr>
            <a:xfrm rot="-5400000">
              <a:off x="7973707" y="107995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0"/>
            <p:cNvCxnSpPr>
              <a:stCxn id="965" idx="6"/>
              <a:endCxn id="966" idx="2"/>
            </p:cNvCxnSpPr>
            <p:nvPr/>
          </p:nvCxnSpPr>
          <p:spPr>
            <a:xfrm rot="10800000">
              <a:off x="7404907" y="230350"/>
              <a:ext cx="1011000" cy="581400"/>
            </a:xfrm>
            <a:prstGeom prst="curvedConnector3">
              <a:avLst>
                <a:gd name="adj1" fmla="val 5000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0"/>
            <p:cNvCxnSpPr>
              <a:stCxn id="966" idx="6"/>
              <a:endCxn id="973" idx="0"/>
            </p:cNvCxnSpPr>
            <p:nvPr/>
          </p:nvCxnSpPr>
          <p:spPr>
            <a:xfrm flipH="1">
              <a:off x="6376995" y="230225"/>
              <a:ext cx="8475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74" name="Google Shape;974;p40"/>
            <p:cNvSpPr/>
            <p:nvPr/>
          </p:nvSpPr>
          <p:spPr>
            <a:xfrm rot="10800000">
              <a:off x="4890932" y="6360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5" name="Google Shape;975;p40"/>
            <p:cNvCxnSpPr>
              <a:endCxn id="976" idx="2"/>
            </p:cNvCxnSpPr>
            <p:nvPr/>
          </p:nvCxnSpPr>
          <p:spPr>
            <a:xfrm rot="5400000" flipH="1">
              <a:off x="8056145" y="75852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7" name="Google Shape;977;p40"/>
            <p:cNvCxnSpPr>
              <a:stCxn id="966" idx="2"/>
              <a:endCxn id="976" idx="6"/>
            </p:cNvCxnSpPr>
            <p:nvPr/>
          </p:nvCxnSpPr>
          <p:spPr>
            <a:xfrm>
              <a:off x="7404795" y="230225"/>
              <a:ext cx="987300" cy="6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8" name="Google Shape;978;p40"/>
            <p:cNvCxnSpPr>
              <a:endCxn id="973" idx="3"/>
            </p:cNvCxnSpPr>
            <p:nvPr/>
          </p:nvCxnSpPr>
          <p:spPr>
            <a:xfrm flipH="1">
              <a:off x="6475873" y="742179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9" name="Google Shape;979;p40"/>
            <p:cNvCxnSpPr>
              <a:stCxn id="974" idx="2"/>
              <a:endCxn id="966" idx="6"/>
            </p:cNvCxnSpPr>
            <p:nvPr/>
          </p:nvCxnSpPr>
          <p:spPr>
            <a:xfrm rot="10800000" flipH="1">
              <a:off x="5071232" y="230300"/>
              <a:ext cx="2153400" cy="495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80" name="Google Shape;980;p40"/>
            <p:cNvCxnSpPr>
              <a:stCxn id="969" idx="2"/>
            </p:cNvCxnSpPr>
            <p:nvPr/>
          </p:nvCxnSpPr>
          <p:spPr>
            <a:xfrm>
              <a:off x="8570570" y="1541550"/>
              <a:ext cx="695100" cy="399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0"/>
            <p:cNvCxnSpPr>
              <a:endCxn id="967" idx="2"/>
            </p:cNvCxnSpPr>
            <p:nvPr/>
          </p:nvCxnSpPr>
          <p:spPr>
            <a:xfrm rot="5400000">
              <a:off x="8609820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0"/>
            <p:cNvCxnSpPr>
              <a:stCxn id="966" idx="4"/>
            </p:cNvCxnSpPr>
            <p:nvPr/>
          </p:nvCxnSpPr>
          <p:spPr>
            <a:xfrm rot="-5400000" flipH="1">
              <a:off x="6927195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83" name="Google Shape;983;p40"/>
            <p:cNvGrpSpPr/>
            <p:nvPr/>
          </p:nvGrpSpPr>
          <p:grpSpPr>
            <a:xfrm flipH="1">
              <a:off x="6237220" y="697025"/>
              <a:ext cx="279600" cy="279600"/>
              <a:chOff x="2206950" y="697000"/>
              <a:chExt cx="279600" cy="279600"/>
            </a:xfrm>
          </p:grpSpPr>
          <p:sp>
            <p:nvSpPr>
              <p:cNvPr id="984" name="Google Shape;984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40"/>
            <p:cNvGrpSpPr/>
            <p:nvPr/>
          </p:nvGrpSpPr>
          <p:grpSpPr>
            <a:xfrm flipH="1">
              <a:off x="8392145" y="134075"/>
              <a:ext cx="192300" cy="192300"/>
              <a:chOff x="471450" y="43325"/>
              <a:chExt cx="192300" cy="192300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40"/>
            <p:cNvSpPr/>
            <p:nvPr/>
          </p:nvSpPr>
          <p:spPr>
            <a:xfrm rot="10800000">
              <a:off x="576420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 rot="10800000">
              <a:off x="1333720" y="46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40"/>
            <p:cNvCxnSpPr>
              <a:stCxn id="990" idx="7"/>
              <a:endCxn id="991" idx="2"/>
            </p:cNvCxnSpPr>
            <p:nvPr/>
          </p:nvCxnSpPr>
          <p:spPr>
            <a:xfrm rot="5400000">
              <a:off x="3888441" y="-170954"/>
              <a:ext cx="187200" cy="894900"/>
            </a:xfrm>
            <a:prstGeom prst="curvedConnector4">
              <a:avLst>
                <a:gd name="adj1" fmla="val -149077"/>
                <a:gd name="adj2" fmla="val 522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0"/>
            <p:cNvCxnSpPr>
              <a:stCxn id="991" idx="6"/>
              <a:endCxn id="993" idx="2"/>
            </p:cNvCxnSpPr>
            <p:nvPr/>
          </p:nvCxnSpPr>
          <p:spPr>
            <a:xfrm flipH="1">
              <a:off x="2626645" y="370125"/>
              <a:ext cx="792000" cy="4326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0"/>
            <p:cNvCxnSpPr>
              <a:stCxn id="993" idx="6"/>
              <a:endCxn id="988" idx="2"/>
            </p:cNvCxnSpPr>
            <p:nvPr/>
          </p:nvCxnSpPr>
          <p:spPr>
            <a:xfrm rot="10800000">
              <a:off x="1513970" y="136838"/>
              <a:ext cx="833100" cy="666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0"/>
            <p:cNvCxnSpPr>
              <a:stCxn id="988" idx="6"/>
              <a:endCxn id="987" idx="2"/>
            </p:cNvCxnSpPr>
            <p:nvPr/>
          </p:nvCxnSpPr>
          <p:spPr>
            <a:xfrm flipH="1">
              <a:off x="756820" y="136838"/>
              <a:ext cx="576900" cy="675000"/>
            </a:xfrm>
            <a:prstGeom prst="curvedConnector3">
              <a:avLst>
                <a:gd name="adj1" fmla="val 500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40"/>
            <p:cNvSpPr/>
            <p:nvPr/>
          </p:nvSpPr>
          <p:spPr>
            <a:xfrm rot="10800000">
              <a:off x="3418645" y="312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10800000">
              <a:off x="1325495" y="10634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7" name="Google Shape;997;p40"/>
            <p:cNvCxnSpPr>
              <a:stCxn id="998" idx="6"/>
              <a:endCxn id="999" idx="6"/>
            </p:cNvCxnSpPr>
            <p:nvPr/>
          </p:nvCxnSpPr>
          <p:spPr>
            <a:xfrm rot="10800000" flipH="1">
              <a:off x="-33780" y="344875"/>
              <a:ext cx="61200" cy="1305600"/>
            </a:xfrm>
            <a:prstGeom prst="curvedConnector3">
              <a:avLst>
                <a:gd name="adj1" fmla="val -3890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0"/>
            <p:cNvCxnSpPr>
              <a:stCxn id="999" idx="0"/>
              <a:endCxn id="987" idx="6"/>
            </p:cNvCxnSpPr>
            <p:nvPr/>
          </p:nvCxnSpPr>
          <p:spPr>
            <a:xfrm rot="-5400000" flipH="1">
              <a:off x="164595" y="399925"/>
              <a:ext cx="370800" cy="452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40"/>
            <p:cNvCxnSpPr>
              <a:stCxn id="987" idx="0"/>
              <a:endCxn id="996" idx="0"/>
            </p:cNvCxnSpPr>
            <p:nvPr/>
          </p:nvCxnSpPr>
          <p:spPr>
            <a:xfrm rot="-5400000" flipH="1">
              <a:off x="886320" y="682150"/>
              <a:ext cx="277200" cy="716700"/>
            </a:xfrm>
            <a:prstGeom prst="curvedConnector3">
              <a:avLst>
                <a:gd name="adj1" fmla="val 1859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40"/>
            <p:cNvCxnSpPr>
              <a:stCxn id="987" idx="0"/>
              <a:endCxn id="998" idx="2"/>
            </p:cNvCxnSpPr>
            <p:nvPr/>
          </p:nvCxnSpPr>
          <p:spPr>
            <a:xfrm rot="5400000">
              <a:off x="81870" y="106570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40"/>
            <p:cNvCxnSpPr>
              <a:stCxn id="990" idx="4"/>
              <a:endCxn id="988" idx="4"/>
            </p:cNvCxnSpPr>
            <p:nvPr/>
          </p:nvCxnSpPr>
          <p:spPr>
            <a:xfrm rot="5400000" flipH="1">
              <a:off x="2788645" y="-1318150"/>
              <a:ext cx="375000" cy="3104400"/>
            </a:xfrm>
            <a:prstGeom prst="curvedConnector5">
              <a:avLst>
                <a:gd name="adj1" fmla="val -63500"/>
                <a:gd name="adj2" fmla="val 50801"/>
                <a:gd name="adj3" fmla="val 1634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40"/>
            <p:cNvCxnSpPr>
              <a:stCxn id="988" idx="5"/>
              <a:endCxn id="999" idx="4"/>
            </p:cNvCxnSpPr>
            <p:nvPr/>
          </p:nvCxnSpPr>
          <p:spPr>
            <a:xfrm rot="5400000">
              <a:off x="654074" y="-457458"/>
              <a:ext cx="175500" cy="1236600"/>
            </a:xfrm>
            <a:prstGeom prst="curvedConnector3">
              <a:avLst>
                <a:gd name="adj1" fmla="val -15072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05" name="Google Shape;1005;p40"/>
            <p:cNvGrpSpPr/>
            <p:nvPr/>
          </p:nvGrpSpPr>
          <p:grpSpPr>
            <a:xfrm rot="10800000">
              <a:off x="2347070" y="663038"/>
              <a:ext cx="279600" cy="279600"/>
              <a:chOff x="6238800" y="4370675"/>
              <a:chExt cx="279600" cy="279600"/>
            </a:xfrm>
          </p:grpSpPr>
          <p:sp>
            <p:nvSpPr>
              <p:cNvPr id="1006" name="Google Shape;1006;p40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0"/>
            <p:cNvGrpSpPr/>
            <p:nvPr/>
          </p:nvGrpSpPr>
          <p:grpSpPr>
            <a:xfrm rot="10800000">
              <a:off x="-33780" y="1510675"/>
              <a:ext cx="279600" cy="279600"/>
              <a:chOff x="8804525" y="3411475"/>
              <a:chExt cx="279600" cy="279600"/>
            </a:xfrm>
          </p:grpSpPr>
          <p:sp>
            <p:nvSpPr>
              <p:cNvPr id="1008" name="Google Shape;1008;p40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40"/>
            <p:cNvGrpSpPr/>
            <p:nvPr/>
          </p:nvGrpSpPr>
          <p:grpSpPr>
            <a:xfrm flipH="1">
              <a:off x="4388545" y="141950"/>
              <a:ext cx="279600" cy="279600"/>
              <a:chOff x="4074075" y="4691825"/>
              <a:chExt cx="279600" cy="279600"/>
            </a:xfrm>
          </p:grpSpPr>
          <p:sp>
            <p:nvSpPr>
              <p:cNvPr id="1010" name="Google Shape;1010;p40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0"/>
            <p:cNvGrpSpPr/>
            <p:nvPr/>
          </p:nvGrpSpPr>
          <p:grpSpPr>
            <a:xfrm>
              <a:off x="27495" y="248575"/>
              <a:ext cx="192300" cy="192300"/>
              <a:chOff x="186470" y="126050"/>
              <a:chExt cx="192300" cy="192300"/>
            </a:xfrm>
          </p:grpSpPr>
          <p:sp>
            <p:nvSpPr>
              <p:cNvPr id="1012" name="Google Shape;1012;p40"/>
              <p:cNvSpPr/>
              <p:nvPr/>
            </p:nvSpPr>
            <p:spPr>
              <a:xfrm rot="10800000">
                <a:off x="224720" y="164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 rot="10800000">
                <a:off x="186470" y="126050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3" name="Google Shape;1013;p40"/>
            <p:cNvCxnSpPr/>
            <p:nvPr/>
          </p:nvCxnSpPr>
          <p:spPr>
            <a:xfrm rot="5400000" flipH="1">
              <a:off x="2910720" y="-26245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40"/>
            <p:cNvCxnSpPr>
              <a:stCxn id="990" idx="2"/>
              <a:endCxn id="973" idx="6"/>
            </p:cNvCxnSpPr>
            <p:nvPr/>
          </p:nvCxnSpPr>
          <p:spPr>
            <a:xfrm>
              <a:off x="4668145" y="281750"/>
              <a:ext cx="1569000" cy="555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15" name="Google Shape;1015;p40"/>
            <p:cNvSpPr/>
            <p:nvPr/>
          </p:nvSpPr>
          <p:spPr>
            <a:xfrm flipH="1">
              <a:off x="5708945" y="1270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40"/>
            <p:cNvCxnSpPr>
              <a:endCxn id="1015" idx="2"/>
            </p:cNvCxnSpPr>
            <p:nvPr/>
          </p:nvCxnSpPr>
          <p:spPr>
            <a:xfrm flipH="1">
              <a:off x="5824745" y="-238375"/>
              <a:ext cx="846600" cy="423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17" name="Google Shape;1017;p40"/>
            <p:cNvGrpSpPr/>
            <p:nvPr/>
          </p:nvGrpSpPr>
          <p:grpSpPr>
            <a:xfrm flipH="1">
              <a:off x="8290970" y="1401750"/>
              <a:ext cx="279600" cy="279600"/>
              <a:chOff x="2206950" y="697000"/>
              <a:chExt cx="279600" cy="279600"/>
            </a:xfrm>
          </p:grpSpPr>
          <p:sp>
            <p:nvSpPr>
              <p:cNvPr id="1018" name="Google Shape;1018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956;p40"/>
          <p:cNvSpPr txBox="1">
            <a:spLocks/>
          </p:cNvSpPr>
          <p:nvPr/>
        </p:nvSpPr>
        <p:spPr>
          <a:xfrm>
            <a:off x="4925707" y="1519384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3600" b="1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a-IR" b="0" dirty="0" smtClean="0"/>
              <a:t>0.7329</a:t>
            </a:r>
            <a:endParaRPr lang="fa-IR" b="0" dirty="0"/>
          </a:p>
        </p:txBody>
      </p:sp>
      <p:sp>
        <p:nvSpPr>
          <p:cNvPr id="71" name="Google Shape;957;p40"/>
          <p:cNvSpPr txBox="1">
            <a:spLocks/>
          </p:cNvSpPr>
          <p:nvPr/>
        </p:nvSpPr>
        <p:spPr>
          <a:xfrm>
            <a:off x="4925707" y="2288295"/>
            <a:ext cx="3492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smtClean="0"/>
              <a:t>Best validation accuracy</a:t>
            </a:r>
            <a:endParaRPr lang="en-US" dirty="0"/>
          </a:p>
        </p:txBody>
      </p:sp>
      <p:cxnSp>
        <p:nvCxnSpPr>
          <p:cNvPr id="72" name="Google Shape;962;p40"/>
          <p:cNvCxnSpPr/>
          <p:nvPr/>
        </p:nvCxnSpPr>
        <p:spPr>
          <a:xfrm>
            <a:off x="4773307" y="1712757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711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859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Combined dataset </a:t>
            </a:r>
            <a:r>
              <a:rPr lang="en" dirty="0" smtClean="0"/>
              <a:t>+ </a:t>
            </a:r>
            <a:r>
              <a:rPr lang="en" dirty="0"/>
              <a:t>custom-built model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247" t="21075" r="34547" b="9506"/>
          <a:stretch/>
        </p:blipFill>
        <p:spPr>
          <a:xfrm>
            <a:off x="2774360" y="1188720"/>
            <a:ext cx="4042230" cy="357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6258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Combined </a:t>
            </a:r>
            <a:r>
              <a:rPr lang="en-US" dirty="0" smtClean="0"/>
              <a:t>dataset </a:t>
            </a:r>
            <a:r>
              <a:rPr lang="en" dirty="0" smtClean="0"/>
              <a:t>+ </a:t>
            </a:r>
            <a:r>
              <a:rPr lang="en" dirty="0"/>
              <a:t>custom-built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3" y="1447925"/>
            <a:ext cx="373290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onfusion matrix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491698"/>
              </p:ext>
            </p:extLst>
          </p:nvPr>
        </p:nvGraphicFramePr>
        <p:xfrm>
          <a:off x="2602788" y="2051200"/>
          <a:ext cx="3822376" cy="1642686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{3961591E-0CA0-4E09-8B2B-607E4574DFED}</a:tableStyleId>
              </a:tblPr>
              <a:tblGrid>
                <a:gridCol w="1911188">
                  <a:extLst>
                    <a:ext uri="{9D8B030D-6E8A-4147-A177-3AD203B41FA5}">
                      <a16:colId xmlns:a16="http://schemas.microsoft.com/office/drawing/2014/main" val="2248055788"/>
                    </a:ext>
                  </a:extLst>
                </a:gridCol>
                <a:gridCol w="1911188">
                  <a:extLst>
                    <a:ext uri="{9D8B030D-6E8A-4147-A177-3AD203B41FA5}">
                      <a16:colId xmlns:a16="http://schemas.microsoft.com/office/drawing/2014/main" val="1430348813"/>
                    </a:ext>
                  </a:extLst>
                </a:gridCol>
              </a:tblGrid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493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3006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60653"/>
                  </a:ext>
                </a:extLst>
              </a:tr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3112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387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0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9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590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Combined </a:t>
            </a:r>
            <a:r>
              <a:rPr lang="en-US" dirty="0" smtClean="0"/>
              <a:t>dataset </a:t>
            </a:r>
            <a:r>
              <a:rPr lang="en" dirty="0" smtClean="0"/>
              <a:t>+ </a:t>
            </a:r>
            <a:r>
              <a:rPr lang="en" dirty="0"/>
              <a:t>custom-built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4480390" cy="388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Classification report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81371"/>
              </p:ext>
            </p:extLst>
          </p:nvPr>
        </p:nvGraphicFramePr>
        <p:xfrm>
          <a:off x="1759275" y="2098364"/>
          <a:ext cx="5625450" cy="2203452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{CAE55B9C-60D2-4E86-BB24-407380728C4A}</a:tableStyleId>
              </a:tblPr>
              <a:tblGrid>
                <a:gridCol w="1125090">
                  <a:extLst>
                    <a:ext uri="{9D8B030D-6E8A-4147-A177-3AD203B41FA5}">
                      <a16:colId xmlns:a16="http://schemas.microsoft.com/office/drawing/2014/main" val="1718219072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82893534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205510210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116298519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3301489109"/>
                    </a:ext>
                  </a:extLst>
                </a:gridCol>
              </a:tblGrid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support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F1-score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recall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precision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59952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3499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0.89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56831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3499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0.89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0869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6998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61616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6998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Macro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0863"/>
                  </a:ext>
                </a:extLst>
              </a:tr>
              <a:tr h="528197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6998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0.87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weighted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2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roblem defenition</a:t>
            </a:r>
            <a:endParaRPr dirty="0"/>
          </a:p>
        </p:txBody>
      </p:sp>
      <p:sp>
        <p:nvSpPr>
          <p:cNvPr id="770" name="Google Shape;770;p34"/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04120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771" name="Google Shape;771;p34"/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/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/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/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/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/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/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/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/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/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/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/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/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/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/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/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/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/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/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/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/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0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loss</a:t>
            </a:r>
            <a:endParaRPr dirty="0"/>
          </a:p>
        </p:txBody>
      </p:sp>
      <p:sp>
        <p:nvSpPr>
          <p:cNvPr id="955" name="Google Shape;955;p40"/>
          <p:cNvSpPr txBox="1">
            <a:spLocks noGrp="1"/>
          </p:cNvSpPr>
          <p:nvPr>
            <p:ph type="title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0.115</a:t>
            </a:r>
            <a:r>
              <a:rPr lang="en-US" b="0" dirty="0" smtClean="0"/>
              <a:t>6</a:t>
            </a:r>
            <a:endParaRPr dirty="0"/>
          </a:p>
        </p:txBody>
      </p:sp>
      <p:sp>
        <p:nvSpPr>
          <p:cNvPr id="956" name="Google Shape;956;p40"/>
          <p:cNvSpPr txBox="1">
            <a:spLocks noGrp="1"/>
          </p:cNvSpPr>
          <p:nvPr>
            <p:ph type="title" idx="2"/>
          </p:nvPr>
        </p:nvSpPr>
        <p:spPr>
          <a:xfrm>
            <a:off x="868650" y="152483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0.955</a:t>
            </a:r>
            <a:r>
              <a:rPr lang="en-US" b="0" dirty="0" smtClean="0"/>
              <a:t>2</a:t>
            </a:r>
            <a:endParaRPr dirty="0"/>
          </a:p>
        </p:txBody>
      </p:sp>
      <p:sp>
        <p:nvSpPr>
          <p:cNvPr id="957" name="Google Shape;957;p40"/>
          <p:cNvSpPr txBox="1">
            <a:spLocks noGrp="1"/>
          </p:cNvSpPr>
          <p:nvPr>
            <p:ph type="subTitle" idx="3"/>
          </p:nvPr>
        </p:nvSpPr>
        <p:spPr>
          <a:xfrm>
            <a:off x="868650" y="2293749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accuracy</a:t>
            </a:r>
            <a:endParaRPr dirty="0"/>
          </a:p>
        </p:txBody>
      </p:sp>
      <p:sp>
        <p:nvSpPr>
          <p:cNvPr id="958" name="Google Shape;958;p40"/>
          <p:cNvSpPr txBox="1">
            <a:spLocks noGrp="1"/>
          </p:cNvSpPr>
          <p:nvPr>
            <p:ph type="title" idx="4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0.3275</a:t>
            </a:r>
            <a:endParaRPr dirty="0"/>
          </a:p>
        </p:txBody>
      </p:sp>
      <p:sp>
        <p:nvSpPr>
          <p:cNvPr id="959" name="Google Shape;959;p40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est validatioln loss</a:t>
            </a:r>
            <a:endParaRPr dirty="0"/>
          </a:p>
        </p:txBody>
      </p:sp>
      <p:cxnSp>
        <p:nvCxnSpPr>
          <p:cNvPr id="960" name="Google Shape;960;p40"/>
          <p:cNvCxnSpPr/>
          <p:nvPr/>
        </p:nvCxnSpPr>
        <p:spPr>
          <a:xfrm>
            <a:off x="728113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1" name="Google Shape;961;p40"/>
          <p:cNvCxnSpPr/>
          <p:nvPr/>
        </p:nvCxnSpPr>
        <p:spPr>
          <a:xfrm>
            <a:off x="4770888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2" name="Google Shape;962;p40"/>
          <p:cNvCxnSpPr/>
          <p:nvPr/>
        </p:nvCxnSpPr>
        <p:spPr>
          <a:xfrm>
            <a:off x="716250" y="1718211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964" name="Google Shape;964;p40"/>
          <p:cNvGrpSpPr/>
          <p:nvPr/>
        </p:nvGrpSpPr>
        <p:grpSpPr>
          <a:xfrm>
            <a:off x="-33780" y="-262450"/>
            <a:ext cx="9403625" cy="3199475"/>
            <a:chOff x="-33780" y="-262450"/>
            <a:chExt cx="9403625" cy="3199475"/>
          </a:xfrm>
        </p:grpSpPr>
        <p:sp>
          <p:nvSpPr>
            <p:cNvPr id="965" name="Google Shape;965;p40"/>
            <p:cNvSpPr/>
            <p:nvPr/>
          </p:nvSpPr>
          <p:spPr>
            <a:xfrm flipH="1">
              <a:off x="8415907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 flipH="1">
              <a:off x="7224495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 flipH="1">
              <a:off x="8540520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8" name="Google Shape;968;p40"/>
            <p:cNvCxnSpPr>
              <a:stCxn id="967" idx="7"/>
              <a:endCxn id="969" idx="5"/>
            </p:cNvCxnSpPr>
            <p:nvPr/>
          </p:nvCxnSpPr>
          <p:spPr>
            <a:xfrm rot="5400000" flipH="1">
              <a:off x="7878124" y="2094329"/>
              <a:ext cx="1142700" cy="234900"/>
            </a:xfrm>
            <a:prstGeom prst="curvedConnector3">
              <a:avLst>
                <a:gd name="adj1" fmla="val 4936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0"/>
            <p:cNvCxnSpPr>
              <a:endCxn id="965" idx="4"/>
            </p:cNvCxnSpPr>
            <p:nvPr/>
          </p:nvCxnSpPr>
          <p:spPr>
            <a:xfrm rot="-5400000">
              <a:off x="7973707" y="107995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0"/>
            <p:cNvCxnSpPr>
              <a:stCxn id="965" idx="6"/>
              <a:endCxn id="966" idx="2"/>
            </p:cNvCxnSpPr>
            <p:nvPr/>
          </p:nvCxnSpPr>
          <p:spPr>
            <a:xfrm rot="10800000">
              <a:off x="7404907" y="230350"/>
              <a:ext cx="1011000" cy="581400"/>
            </a:xfrm>
            <a:prstGeom prst="curvedConnector3">
              <a:avLst>
                <a:gd name="adj1" fmla="val 5000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0"/>
            <p:cNvCxnSpPr>
              <a:stCxn id="966" idx="6"/>
              <a:endCxn id="973" idx="0"/>
            </p:cNvCxnSpPr>
            <p:nvPr/>
          </p:nvCxnSpPr>
          <p:spPr>
            <a:xfrm flipH="1">
              <a:off x="6376995" y="230225"/>
              <a:ext cx="8475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74" name="Google Shape;974;p40"/>
            <p:cNvSpPr/>
            <p:nvPr/>
          </p:nvSpPr>
          <p:spPr>
            <a:xfrm rot="10800000">
              <a:off x="4890932" y="6360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5" name="Google Shape;975;p40"/>
            <p:cNvCxnSpPr>
              <a:endCxn id="976" idx="2"/>
            </p:cNvCxnSpPr>
            <p:nvPr/>
          </p:nvCxnSpPr>
          <p:spPr>
            <a:xfrm rot="5400000" flipH="1">
              <a:off x="8056145" y="75852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7" name="Google Shape;977;p40"/>
            <p:cNvCxnSpPr>
              <a:stCxn id="966" idx="2"/>
              <a:endCxn id="976" idx="6"/>
            </p:cNvCxnSpPr>
            <p:nvPr/>
          </p:nvCxnSpPr>
          <p:spPr>
            <a:xfrm>
              <a:off x="7404795" y="230225"/>
              <a:ext cx="987300" cy="6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8" name="Google Shape;978;p40"/>
            <p:cNvCxnSpPr>
              <a:endCxn id="973" idx="3"/>
            </p:cNvCxnSpPr>
            <p:nvPr/>
          </p:nvCxnSpPr>
          <p:spPr>
            <a:xfrm flipH="1">
              <a:off x="6475873" y="742179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9" name="Google Shape;979;p40"/>
            <p:cNvCxnSpPr>
              <a:stCxn id="974" idx="2"/>
              <a:endCxn id="966" idx="6"/>
            </p:cNvCxnSpPr>
            <p:nvPr/>
          </p:nvCxnSpPr>
          <p:spPr>
            <a:xfrm rot="10800000" flipH="1">
              <a:off x="5071232" y="230300"/>
              <a:ext cx="2153400" cy="495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80" name="Google Shape;980;p40"/>
            <p:cNvCxnSpPr>
              <a:stCxn id="969" idx="2"/>
            </p:cNvCxnSpPr>
            <p:nvPr/>
          </p:nvCxnSpPr>
          <p:spPr>
            <a:xfrm>
              <a:off x="8570570" y="1541550"/>
              <a:ext cx="695100" cy="399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0"/>
            <p:cNvCxnSpPr>
              <a:endCxn id="967" idx="2"/>
            </p:cNvCxnSpPr>
            <p:nvPr/>
          </p:nvCxnSpPr>
          <p:spPr>
            <a:xfrm rot="5400000">
              <a:off x="8609820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0"/>
            <p:cNvCxnSpPr>
              <a:stCxn id="966" idx="4"/>
            </p:cNvCxnSpPr>
            <p:nvPr/>
          </p:nvCxnSpPr>
          <p:spPr>
            <a:xfrm rot="-5400000" flipH="1">
              <a:off x="6927195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83" name="Google Shape;983;p40"/>
            <p:cNvGrpSpPr/>
            <p:nvPr/>
          </p:nvGrpSpPr>
          <p:grpSpPr>
            <a:xfrm flipH="1">
              <a:off x="6237220" y="697025"/>
              <a:ext cx="279600" cy="279600"/>
              <a:chOff x="2206950" y="697000"/>
              <a:chExt cx="279600" cy="279600"/>
            </a:xfrm>
          </p:grpSpPr>
          <p:sp>
            <p:nvSpPr>
              <p:cNvPr id="984" name="Google Shape;984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40"/>
            <p:cNvGrpSpPr/>
            <p:nvPr/>
          </p:nvGrpSpPr>
          <p:grpSpPr>
            <a:xfrm flipH="1">
              <a:off x="8392145" y="134075"/>
              <a:ext cx="192300" cy="192300"/>
              <a:chOff x="471450" y="43325"/>
              <a:chExt cx="192300" cy="192300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40"/>
            <p:cNvSpPr/>
            <p:nvPr/>
          </p:nvSpPr>
          <p:spPr>
            <a:xfrm rot="10800000">
              <a:off x="576420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 rot="10800000">
              <a:off x="1333720" y="46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40"/>
            <p:cNvCxnSpPr>
              <a:stCxn id="990" idx="7"/>
              <a:endCxn id="991" idx="2"/>
            </p:cNvCxnSpPr>
            <p:nvPr/>
          </p:nvCxnSpPr>
          <p:spPr>
            <a:xfrm rot="5400000">
              <a:off x="3888441" y="-170954"/>
              <a:ext cx="187200" cy="894900"/>
            </a:xfrm>
            <a:prstGeom prst="curvedConnector4">
              <a:avLst>
                <a:gd name="adj1" fmla="val -149077"/>
                <a:gd name="adj2" fmla="val 522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0"/>
            <p:cNvCxnSpPr>
              <a:stCxn id="991" idx="6"/>
              <a:endCxn id="993" idx="2"/>
            </p:cNvCxnSpPr>
            <p:nvPr/>
          </p:nvCxnSpPr>
          <p:spPr>
            <a:xfrm flipH="1">
              <a:off x="2626645" y="370125"/>
              <a:ext cx="792000" cy="4326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0"/>
            <p:cNvCxnSpPr>
              <a:stCxn id="993" idx="6"/>
              <a:endCxn id="988" idx="2"/>
            </p:cNvCxnSpPr>
            <p:nvPr/>
          </p:nvCxnSpPr>
          <p:spPr>
            <a:xfrm rot="10800000">
              <a:off x="1513970" y="136838"/>
              <a:ext cx="833100" cy="666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0"/>
            <p:cNvCxnSpPr>
              <a:stCxn id="988" idx="6"/>
              <a:endCxn id="987" idx="2"/>
            </p:cNvCxnSpPr>
            <p:nvPr/>
          </p:nvCxnSpPr>
          <p:spPr>
            <a:xfrm flipH="1">
              <a:off x="756820" y="136838"/>
              <a:ext cx="576900" cy="675000"/>
            </a:xfrm>
            <a:prstGeom prst="curvedConnector3">
              <a:avLst>
                <a:gd name="adj1" fmla="val 500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40"/>
            <p:cNvSpPr/>
            <p:nvPr/>
          </p:nvSpPr>
          <p:spPr>
            <a:xfrm rot="10800000">
              <a:off x="3418645" y="312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10800000">
              <a:off x="1325495" y="10634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7" name="Google Shape;997;p40"/>
            <p:cNvCxnSpPr>
              <a:stCxn id="998" idx="6"/>
              <a:endCxn id="999" idx="6"/>
            </p:cNvCxnSpPr>
            <p:nvPr/>
          </p:nvCxnSpPr>
          <p:spPr>
            <a:xfrm rot="10800000" flipH="1">
              <a:off x="-33780" y="344875"/>
              <a:ext cx="61200" cy="1305600"/>
            </a:xfrm>
            <a:prstGeom prst="curvedConnector3">
              <a:avLst>
                <a:gd name="adj1" fmla="val -3890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0"/>
            <p:cNvCxnSpPr>
              <a:stCxn id="999" idx="0"/>
              <a:endCxn id="987" idx="6"/>
            </p:cNvCxnSpPr>
            <p:nvPr/>
          </p:nvCxnSpPr>
          <p:spPr>
            <a:xfrm rot="-5400000" flipH="1">
              <a:off x="164595" y="399925"/>
              <a:ext cx="370800" cy="452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40"/>
            <p:cNvCxnSpPr>
              <a:stCxn id="987" idx="0"/>
              <a:endCxn id="996" idx="0"/>
            </p:cNvCxnSpPr>
            <p:nvPr/>
          </p:nvCxnSpPr>
          <p:spPr>
            <a:xfrm rot="-5400000" flipH="1">
              <a:off x="886320" y="682150"/>
              <a:ext cx="277200" cy="716700"/>
            </a:xfrm>
            <a:prstGeom prst="curvedConnector3">
              <a:avLst>
                <a:gd name="adj1" fmla="val 1859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40"/>
            <p:cNvCxnSpPr>
              <a:stCxn id="987" idx="0"/>
              <a:endCxn id="998" idx="2"/>
            </p:cNvCxnSpPr>
            <p:nvPr/>
          </p:nvCxnSpPr>
          <p:spPr>
            <a:xfrm rot="5400000">
              <a:off x="81870" y="106570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40"/>
            <p:cNvCxnSpPr>
              <a:stCxn id="990" idx="4"/>
              <a:endCxn id="988" idx="4"/>
            </p:cNvCxnSpPr>
            <p:nvPr/>
          </p:nvCxnSpPr>
          <p:spPr>
            <a:xfrm rot="5400000" flipH="1">
              <a:off x="2788645" y="-1318150"/>
              <a:ext cx="375000" cy="3104400"/>
            </a:xfrm>
            <a:prstGeom prst="curvedConnector5">
              <a:avLst>
                <a:gd name="adj1" fmla="val -63500"/>
                <a:gd name="adj2" fmla="val 50801"/>
                <a:gd name="adj3" fmla="val 1634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40"/>
            <p:cNvCxnSpPr>
              <a:stCxn id="988" idx="5"/>
              <a:endCxn id="999" idx="4"/>
            </p:cNvCxnSpPr>
            <p:nvPr/>
          </p:nvCxnSpPr>
          <p:spPr>
            <a:xfrm rot="5400000">
              <a:off x="654074" y="-457458"/>
              <a:ext cx="175500" cy="1236600"/>
            </a:xfrm>
            <a:prstGeom prst="curvedConnector3">
              <a:avLst>
                <a:gd name="adj1" fmla="val -15072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05" name="Google Shape;1005;p40"/>
            <p:cNvGrpSpPr/>
            <p:nvPr/>
          </p:nvGrpSpPr>
          <p:grpSpPr>
            <a:xfrm rot="10800000">
              <a:off x="2347070" y="663038"/>
              <a:ext cx="279600" cy="279600"/>
              <a:chOff x="6238800" y="4370675"/>
              <a:chExt cx="279600" cy="279600"/>
            </a:xfrm>
          </p:grpSpPr>
          <p:sp>
            <p:nvSpPr>
              <p:cNvPr id="1006" name="Google Shape;1006;p40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0"/>
            <p:cNvGrpSpPr/>
            <p:nvPr/>
          </p:nvGrpSpPr>
          <p:grpSpPr>
            <a:xfrm rot="10800000">
              <a:off x="-33780" y="1510675"/>
              <a:ext cx="279600" cy="279600"/>
              <a:chOff x="8804525" y="3411475"/>
              <a:chExt cx="279600" cy="279600"/>
            </a:xfrm>
          </p:grpSpPr>
          <p:sp>
            <p:nvSpPr>
              <p:cNvPr id="1008" name="Google Shape;1008;p40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40"/>
            <p:cNvGrpSpPr/>
            <p:nvPr/>
          </p:nvGrpSpPr>
          <p:grpSpPr>
            <a:xfrm flipH="1">
              <a:off x="4388545" y="141950"/>
              <a:ext cx="279600" cy="279600"/>
              <a:chOff x="4074075" y="4691825"/>
              <a:chExt cx="279600" cy="279600"/>
            </a:xfrm>
          </p:grpSpPr>
          <p:sp>
            <p:nvSpPr>
              <p:cNvPr id="1010" name="Google Shape;1010;p40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0"/>
            <p:cNvGrpSpPr/>
            <p:nvPr/>
          </p:nvGrpSpPr>
          <p:grpSpPr>
            <a:xfrm>
              <a:off x="27495" y="248575"/>
              <a:ext cx="192300" cy="192300"/>
              <a:chOff x="186470" y="126050"/>
              <a:chExt cx="192300" cy="192300"/>
            </a:xfrm>
          </p:grpSpPr>
          <p:sp>
            <p:nvSpPr>
              <p:cNvPr id="1012" name="Google Shape;1012;p40"/>
              <p:cNvSpPr/>
              <p:nvPr/>
            </p:nvSpPr>
            <p:spPr>
              <a:xfrm rot="10800000">
                <a:off x="224720" y="164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 rot="10800000">
                <a:off x="186470" y="126050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3" name="Google Shape;1013;p40"/>
            <p:cNvCxnSpPr/>
            <p:nvPr/>
          </p:nvCxnSpPr>
          <p:spPr>
            <a:xfrm rot="5400000" flipH="1">
              <a:off x="2910720" y="-26245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40"/>
            <p:cNvCxnSpPr>
              <a:stCxn id="990" idx="2"/>
              <a:endCxn id="973" idx="6"/>
            </p:cNvCxnSpPr>
            <p:nvPr/>
          </p:nvCxnSpPr>
          <p:spPr>
            <a:xfrm>
              <a:off x="4668145" y="281750"/>
              <a:ext cx="1569000" cy="555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15" name="Google Shape;1015;p40"/>
            <p:cNvSpPr/>
            <p:nvPr/>
          </p:nvSpPr>
          <p:spPr>
            <a:xfrm flipH="1">
              <a:off x="5708945" y="1270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40"/>
            <p:cNvCxnSpPr>
              <a:endCxn id="1015" idx="2"/>
            </p:cNvCxnSpPr>
            <p:nvPr/>
          </p:nvCxnSpPr>
          <p:spPr>
            <a:xfrm flipH="1">
              <a:off x="5824745" y="-238375"/>
              <a:ext cx="846600" cy="423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17" name="Google Shape;1017;p40"/>
            <p:cNvGrpSpPr/>
            <p:nvPr/>
          </p:nvGrpSpPr>
          <p:grpSpPr>
            <a:xfrm flipH="1">
              <a:off x="8290970" y="1401750"/>
              <a:ext cx="279600" cy="279600"/>
              <a:chOff x="2206950" y="697000"/>
              <a:chExt cx="279600" cy="279600"/>
            </a:xfrm>
          </p:grpSpPr>
          <p:sp>
            <p:nvSpPr>
              <p:cNvPr id="1018" name="Google Shape;1018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956;p40"/>
          <p:cNvSpPr txBox="1">
            <a:spLocks/>
          </p:cNvSpPr>
          <p:nvPr/>
        </p:nvSpPr>
        <p:spPr>
          <a:xfrm>
            <a:off x="4925707" y="1519384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3600" b="1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a-IR" b="0" dirty="0" smtClean="0"/>
              <a:t>0.8759</a:t>
            </a:r>
            <a:endParaRPr lang="fa-IR" b="0" dirty="0"/>
          </a:p>
        </p:txBody>
      </p:sp>
      <p:sp>
        <p:nvSpPr>
          <p:cNvPr id="71" name="Google Shape;957;p40"/>
          <p:cNvSpPr txBox="1">
            <a:spLocks/>
          </p:cNvSpPr>
          <p:nvPr/>
        </p:nvSpPr>
        <p:spPr>
          <a:xfrm>
            <a:off x="4925707" y="2288295"/>
            <a:ext cx="3492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smtClean="0"/>
              <a:t>Best validation accuracy</a:t>
            </a:r>
            <a:endParaRPr lang="en-US" dirty="0"/>
          </a:p>
        </p:txBody>
      </p:sp>
      <p:cxnSp>
        <p:nvCxnSpPr>
          <p:cNvPr id="72" name="Google Shape;962;p40"/>
          <p:cNvCxnSpPr/>
          <p:nvPr/>
        </p:nvCxnSpPr>
        <p:spPr>
          <a:xfrm>
            <a:off x="4773307" y="1712757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0961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6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8594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Combined dataset </a:t>
            </a:r>
            <a:r>
              <a:rPr lang="en" dirty="0" smtClean="0"/>
              <a:t>+ vgg16 </a:t>
            </a:r>
            <a:r>
              <a:rPr lang="en" dirty="0"/>
              <a:t>model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110" t="19217" r="35477" b="11193"/>
          <a:stretch/>
        </p:blipFill>
        <p:spPr>
          <a:xfrm>
            <a:off x="2810646" y="1188720"/>
            <a:ext cx="3969658" cy="357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6258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Combined dataset </a:t>
            </a:r>
            <a:r>
              <a:rPr lang="en" dirty="0"/>
              <a:t>+ vgg16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3" y="1447925"/>
            <a:ext cx="3732905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</a:t>
            </a:r>
            <a:r>
              <a:rPr lang="en" dirty="0" smtClean="0"/>
              <a:t>onfusion matrix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6545"/>
              </p:ext>
            </p:extLst>
          </p:nvPr>
        </p:nvGraphicFramePr>
        <p:xfrm>
          <a:off x="2602788" y="2051200"/>
          <a:ext cx="3822376" cy="1642686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{3961591E-0CA0-4E09-8B2B-607E4574DFED}</a:tableStyleId>
              </a:tblPr>
              <a:tblGrid>
                <a:gridCol w="1911188">
                  <a:extLst>
                    <a:ext uri="{9D8B030D-6E8A-4147-A177-3AD203B41FA5}">
                      <a16:colId xmlns:a16="http://schemas.microsoft.com/office/drawing/2014/main" val="2248055788"/>
                    </a:ext>
                  </a:extLst>
                </a:gridCol>
                <a:gridCol w="1911188">
                  <a:extLst>
                    <a:ext uri="{9D8B030D-6E8A-4147-A177-3AD203B41FA5}">
                      <a16:colId xmlns:a16="http://schemas.microsoft.com/office/drawing/2014/main" val="1430348813"/>
                    </a:ext>
                  </a:extLst>
                </a:gridCol>
              </a:tblGrid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1366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2133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60653"/>
                  </a:ext>
                </a:extLst>
              </a:tr>
              <a:tr h="82134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2530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smtClean="0">
                          <a:solidFill>
                            <a:schemeClr val="accent1"/>
                          </a:solidFill>
                        </a:rPr>
                        <a:t>969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30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0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590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Combined dataset </a:t>
            </a:r>
            <a:r>
              <a:rPr lang="en" dirty="0"/>
              <a:t>+ vgg16 model</a:t>
            </a:r>
            <a:endParaRPr dirty="0"/>
          </a:p>
        </p:txBody>
      </p:sp>
      <p:sp>
        <p:nvSpPr>
          <p:cNvPr id="863" name="Google Shape;863;p37"/>
          <p:cNvSpPr txBox="1">
            <a:spLocks noGrp="1"/>
          </p:cNvSpPr>
          <p:nvPr>
            <p:ph type="subTitle" idx="5"/>
          </p:nvPr>
        </p:nvSpPr>
        <p:spPr>
          <a:xfrm>
            <a:off x="1325324" y="1447925"/>
            <a:ext cx="4480390" cy="388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Classification report</a:t>
            </a:r>
            <a:endParaRPr dirty="0"/>
          </a:p>
        </p:txBody>
      </p:sp>
      <p:cxnSp>
        <p:nvCxnSpPr>
          <p:cNvPr id="866" name="Google Shape;866;p37"/>
          <p:cNvCxnSpPr/>
          <p:nvPr/>
        </p:nvCxnSpPr>
        <p:spPr>
          <a:xfrm>
            <a:off x="1168213" y="1478950"/>
            <a:ext cx="0" cy="1144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93303"/>
              </p:ext>
            </p:extLst>
          </p:nvPr>
        </p:nvGraphicFramePr>
        <p:xfrm>
          <a:off x="1759275" y="2098364"/>
          <a:ext cx="5625450" cy="2203452"/>
        </p:xfrm>
        <a:graphic>
          <a:graphicData uri="http://schemas.openxmlformats.org/drawingml/2006/table">
            <a:tbl>
              <a:tblPr rtl="1"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{CAE55B9C-60D2-4E86-BB24-407380728C4A}</a:tableStyleId>
              </a:tblPr>
              <a:tblGrid>
                <a:gridCol w="1125090">
                  <a:extLst>
                    <a:ext uri="{9D8B030D-6E8A-4147-A177-3AD203B41FA5}">
                      <a16:colId xmlns:a16="http://schemas.microsoft.com/office/drawing/2014/main" val="1718219072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82893534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2055102104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1116298519"/>
                    </a:ext>
                  </a:extLst>
                </a:gridCol>
                <a:gridCol w="1125090">
                  <a:extLst>
                    <a:ext uri="{9D8B030D-6E8A-4147-A177-3AD203B41FA5}">
                      <a16:colId xmlns:a16="http://schemas.microsoft.com/office/drawing/2014/main" val="3301489109"/>
                    </a:ext>
                  </a:extLst>
                </a:gridCol>
              </a:tblGrid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support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F1-score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recall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precision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59952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3499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0.65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0.61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0.69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656831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3499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0.68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0.72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0.65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0869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6998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616167"/>
                  </a:ext>
                </a:extLst>
              </a:tr>
              <a:tr h="335051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6998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Macro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0863"/>
                  </a:ext>
                </a:extLst>
              </a:tr>
              <a:tr h="528197">
                <a:tc>
                  <a:txBody>
                    <a:bodyPr/>
                    <a:lstStyle/>
                    <a:p>
                      <a:pPr rtl="1"/>
                      <a:r>
                        <a:rPr lang="fa-IR" sz="1400" b="0" i="0" u="none" strike="noStrike" cap="none" dirty="0" smtClean="0">
                          <a:solidFill>
                            <a:schemeClr val="accent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6998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0.67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weighted 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avg</a:t>
                      </a:r>
                      <a:endParaRPr lang="fa-IR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55A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56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0"/>
          <p:cNvSpPr txBox="1">
            <a:spLocks noGrp="1"/>
          </p:cNvSpPr>
          <p:nvPr>
            <p:ph type="subTitle" idx="1"/>
          </p:nvPr>
        </p:nvSpPr>
        <p:spPr>
          <a:xfrm>
            <a:off x="868663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loss</a:t>
            </a:r>
            <a:endParaRPr dirty="0"/>
          </a:p>
        </p:txBody>
      </p:sp>
      <p:sp>
        <p:nvSpPr>
          <p:cNvPr id="955" name="Google Shape;955;p40"/>
          <p:cNvSpPr txBox="1">
            <a:spLocks noGrp="1"/>
          </p:cNvSpPr>
          <p:nvPr>
            <p:ph type="title"/>
          </p:nvPr>
        </p:nvSpPr>
        <p:spPr>
          <a:xfrm>
            <a:off x="868650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0.7985</a:t>
            </a:r>
            <a:endParaRPr dirty="0"/>
          </a:p>
        </p:txBody>
      </p:sp>
      <p:sp>
        <p:nvSpPr>
          <p:cNvPr id="956" name="Google Shape;956;p40"/>
          <p:cNvSpPr txBox="1">
            <a:spLocks noGrp="1"/>
          </p:cNvSpPr>
          <p:nvPr>
            <p:ph type="title" idx="2"/>
          </p:nvPr>
        </p:nvSpPr>
        <p:spPr>
          <a:xfrm>
            <a:off x="868650" y="152483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0.637</a:t>
            </a:r>
            <a:r>
              <a:rPr lang="en-US" b="0" dirty="0" smtClean="0"/>
              <a:t>3</a:t>
            </a:r>
            <a:endParaRPr dirty="0"/>
          </a:p>
        </p:txBody>
      </p:sp>
      <p:sp>
        <p:nvSpPr>
          <p:cNvPr id="957" name="Google Shape;957;p40"/>
          <p:cNvSpPr txBox="1">
            <a:spLocks noGrp="1"/>
          </p:cNvSpPr>
          <p:nvPr>
            <p:ph type="subTitle" idx="3"/>
          </p:nvPr>
        </p:nvSpPr>
        <p:spPr>
          <a:xfrm>
            <a:off x="868650" y="2293749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Best train accuracy</a:t>
            </a:r>
            <a:endParaRPr dirty="0"/>
          </a:p>
        </p:txBody>
      </p:sp>
      <p:sp>
        <p:nvSpPr>
          <p:cNvPr id="958" name="Google Shape;958;p40"/>
          <p:cNvSpPr txBox="1">
            <a:spLocks noGrp="1"/>
          </p:cNvSpPr>
          <p:nvPr>
            <p:ph type="title" idx="4"/>
          </p:nvPr>
        </p:nvSpPr>
        <p:spPr>
          <a:xfrm>
            <a:off x="4923275" y="3009388"/>
            <a:ext cx="34926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a-IR" b="0" dirty="0" smtClean="0"/>
              <a:t>0.694</a:t>
            </a:r>
            <a:r>
              <a:rPr lang="en-US" b="0" dirty="0" smtClean="0"/>
              <a:t>6</a:t>
            </a:r>
            <a:endParaRPr lang="fa-IR" b="0" dirty="0"/>
          </a:p>
        </p:txBody>
      </p:sp>
      <p:sp>
        <p:nvSpPr>
          <p:cNvPr id="959" name="Google Shape;959;p40"/>
          <p:cNvSpPr txBox="1">
            <a:spLocks noGrp="1"/>
          </p:cNvSpPr>
          <p:nvPr>
            <p:ph type="subTitle" idx="5"/>
          </p:nvPr>
        </p:nvSpPr>
        <p:spPr>
          <a:xfrm>
            <a:off x="4923288" y="3778287"/>
            <a:ext cx="34926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est validatioln loss</a:t>
            </a:r>
            <a:endParaRPr dirty="0"/>
          </a:p>
        </p:txBody>
      </p:sp>
      <p:cxnSp>
        <p:nvCxnSpPr>
          <p:cNvPr id="960" name="Google Shape;960;p40"/>
          <p:cNvCxnSpPr/>
          <p:nvPr/>
        </p:nvCxnSpPr>
        <p:spPr>
          <a:xfrm>
            <a:off x="728113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1" name="Google Shape;961;p40"/>
          <p:cNvCxnSpPr/>
          <p:nvPr/>
        </p:nvCxnSpPr>
        <p:spPr>
          <a:xfrm>
            <a:off x="4770888" y="3163825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cxnSp>
        <p:nvCxnSpPr>
          <p:cNvPr id="962" name="Google Shape;962;p40"/>
          <p:cNvCxnSpPr/>
          <p:nvPr/>
        </p:nvCxnSpPr>
        <p:spPr>
          <a:xfrm>
            <a:off x="716250" y="1718211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964" name="Google Shape;964;p40"/>
          <p:cNvGrpSpPr/>
          <p:nvPr/>
        </p:nvGrpSpPr>
        <p:grpSpPr>
          <a:xfrm>
            <a:off x="-33780" y="-262450"/>
            <a:ext cx="9403625" cy="3199475"/>
            <a:chOff x="-33780" y="-262450"/>
            <a:chExt cx="9403625" cy="3199475"/>
          </a:xfrm>
        </p:grpSpPr>
        <p:sp>
          <p:nvSpPr>
            <p:cNvPr id="965" name="Google Shape;965;p40"/>
            <p:cNvSpPr/>
            <p:nvPr/>
          </p:nvSpPr>
          <p:spPr>
            <a:xfrm flipH="1">
              <a:off x="8415907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 flipH="1">
              <a:off x="7224495" y="14007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 flipH="1">
              <a:off x="8540520" y="2756725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8" name="Google Shape;968;p40"/>
            <p:cNvCxnSpPr>
              <a:stCxn id="967" idx="7"/>
              <a:endCxn id="969" idx="5"/>
            </p:cNvCxnSpPr>
            <p:nvPr/>
          </p:nvCxnSpPr>
          <p:spPr>
            <a:xfrm rot="5400000" flipH="1">
              <a:off x="7878124" y="2094329"/>
              <a:ext cx="1142700" cy="234900"/>
            </a:xfrm>
            <a:prstGeom prst="curvedConnector3">
              <a:avLst>
                <a:gd name="adj1" fmla="val 49365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40"/>
            <p:cNvCxnSpPr>
              <a:endCxn id="965" idx="4"/>
            </p:cNvCxnSpPr>
            <p:nvPr/>
          </p:nvCxnSpPr>
          <p:spPr>
            <a:xfrm rot="-5400000">
              <a:off x="7973707" y="1079950"/>
              <a:ext cx="710400" cy="354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40"/>
            <p:cNvCxnSpPr>
              <a:stCxn id="965" idx="6"/>
              <a:endCxn id="966" idx="2"/>
            </p:cNvCxnSpPr>
            <p:nvPr/>
          </p:nvCxnSpPr>
          <p:spPr>
            <a:xfrm rot="10800000">
              <a:off x="7404907" y="230350"/>
              <a:ext cx="1011000" cy="581400"/>
            </a:xfrm>
            <a:prstGeom prst="curvedConnector3">
              <a:avLst>
                <a:gd name="adj1" fmla="val 5000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40"/>
            <p:cNvCxnSpPr>
              <a:stCxn id="966" idx="6"/>
              <a:endCxn id="973" idx="0"/>
            </p:cNvCxnSpPr>
            <p:nvPr/>
          </p:nvCxnSpPr>
          <p:spPr>
            <a:xfrm flipH="1">
              <a:off x="6376995" y="230225"/>
              <a:ext cx="847500" cy="4668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74" name="Google Shape;974;p40"/>
            <p:cNvSpPr/>
            <p:nvPr/>
          </p:nvSpPr>
          <p:spPr>
            <a:xfrm rot="10800000">
              <a:off x="4890932" y="6360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5" name="Google Shape;975;p40"/>
            <p:cNvCxnSpPr>
              <a:endCxn id="976" idx="2"/>
            </p:cNvCxnSpPr>
            <p:nvPr/>
          </p:nvCxnSpPr>
          <p:spPr>
            <a:xfrm rot="5400000" flipH="1">
              <a:off x="8056145" y="758525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7" name="Google Shape;977;p40"/>
            <p:cNvCxnSpPr>
              <a:stCxn id="966" idx="2"/>
              <a:endCxn id="976" idx="6"/>
            </p:cNvCxnSpPr>
            <p:nvPr/>
          </p:nvCxnSpPr>
          <p:spPr>
            <a:xfrm>
              <a:off x="7404795" y="230225"/>
              <a:ext cx="987300" cy="600"/>
            </a:xfrm>
            <a:prstGeom prst="curvedConnector3">
              <a:avLst>
                <a:gd name="adj1" fmla="val 5000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8" name="Google Shape;978;p40"/>
            <p:cNvCxnSpPr>
              <a:endCxn id="973" idx="3"/>
            </p:cNvCxnSpPr>
            <p:nvPr/>
          </p:nvCxnSpPr>
          <p:spPr>
            <a:xfrm flipH="1">
              <a:off x="6475873" y="742179"/>
              <a:ext cx="1573200" cy="193500"/>
            </a:xfrm>
            <a:prstGeom prst="curvedConnector4">
              <a:avLst>
                <a:gd name="adj1" fmla="val 48699"/>
                <a:gd name="adj2" fmla="val 2442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79" name="Google Shape;979;p40"/>
            <p:cNvCxnSpPr>
              <a:stCxn id="974" idx="2"/>
              <a:endCxn id="966" idx="6"/>
            </p:cNvCxnSpPr>
            <p:nvPr/>
          </p:nvCxnSpPr>
          <p:spPr>
            <a:xfrm rot="10800000" flipH="1">
              <a:off x="5071232" y="230300"/>
              <a:ext cx="2153400" cy="4959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980" name="Google Shape;980;p40"/>
            <p:cNvCxnSpPr>
              <a:stCxn id="969" idx="2"/>
            </p:cNvCxnSpPr>
            <p:nvPr/>
          </p:nvCxnSpPr>
          <p:spPr>
            <a:xfrm>
              <a:off x="8570570" y="1541550"/>
              <a:ext cx="695100" cy="399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40"/>
            <p:cNvCxnSpPr>
              <a:endCxn id="967" idx="2"/>
            </p:cNvCxnSpPr>
            <p:nvPr/>
          </p:nvCxnSpPr>
          <p:spPr>
            <a:xfrm rot="5400000">
              <a:off x="8609820" y="2150275"/>
              <a:ext cx="807600" cy="585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40"/>
            <p:cNvCxnSpPr>
              <a:stCxn id="966" idx="4"/>
            </p:cNvCxnSpPr>
            <p:nvPr/>
          </p:nvCxnSpPr>
          <p:spPr>
            <a:xfrm rot="-5400000" flipH="1">
              <a:off x="6927195" y="707825"/>
              <a:ext cx="1357200" cy="582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983" name="Google Shape;983;p40"/>
            <p:cNvGrpSpPr/>
            <p:nvPr/>
          </p:nvGrpSpPr>
          <p:grpSpPr>
            <a:xfrm flipH="1">
              <a:off x="6237220" y="697025"/>
              <a:ext cx="279600" cy="279600"/>
              <a:chOff x="2206950" y="697000"/>
              <a:chExt cx="279600" cy="279600"/>
            </a:xfrm>
          </p:grpSpPr>
          <p:sp>
            <p:nvSpPr>
              <p:cNvPr id="984" name="Google Shape;984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5" name="Google Shape;985;p40"/>
            <p:cNvGrpSpPr/>
            <p:nvPr/>
          </p:nvGrpSpPr>
          <p:grpSpPr>
            <a:xfrm flipH="1">
              <a:off x="8392145" y="134075"/>
              <a:ext cx="192300" cy="192300"/>
              <a:chOff x="471450" y="43325"/>
              <a:chExt cx="192300" cy="192300"/>
            </a:xfrm>
          </p:grpSpPr>
          <p:sp>
            <p:nvSpPr>
              <p:cNvPr id="986" name="Google Shape;986;p40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7" name="Google Shape;987;p40"/>
            <p:cNvSpPr/>
            <p:nvPr/>
          </p:nvSpPr>
          <p:spPr>
            <a:xfrm rot="10800000">
              <a:off x="576420" y="7216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 rot="10800000">
              <a:off x="1333720" y="46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9" name="Google Shape;989;p40"/>
            <p:cNvCxnSpPr>
              <a:stCxn id="990" idx="7"/>
              <a:endCxn id="991" idx="2"/>
            </p:cNvCxnSpPr>
            <p:nvPr/>
          </p:nvCxnSpPr>
          <p:spPr>
            <a:xfrm rot="5400000">
              <a:off x="3888441" y="-170954"/>
              <a:ext cx="187200" cy="894900"/>
            </a:xfrm>
            <a:prstGeom prst="curvedConnector4">
              <a:avLst>
                <a:gd name="adj1" fmla="val -149077"/>
                <a:gd name="adj2" fmla="val 522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40"/>
            <p:cNvCxnSpPr>
              <a:stCxn id="991" idx="6"/>
              <a:endCxn id="993" idx="2"/>
            </p:cNvCxnSpPr>
            <p:nvPr/>
          </p:nvCxnSpPr>
          <p:spPr>
            <a:xfrm flipH="1">
              <a:off x="2626645" y="370125"/>
              <a:ext cx="792000" cy="4326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40"/>
            <p:cNvCxnSpPr>
              <a:stCxn id="993" idx="6"/>
              <a:endCxn id="988" idx="2"/>
            </p:cNvCxnSpPr>
            <p:nvPr/>
          </p:nvCxnSpPr>
          <p:spPr>
            <a:xfrm rot="10800000">
              <a:off x="1513970" y="136838"/>
              <a:ext cx="833100" cy="666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40"/>
            <p:cNvCxnSpPr>
              <a:stCxn id="988" idx="6"/>
              <a:endCxn id="987" idx="2"/>
            </p:cNvCxnSpPr>
            <p:nvPr/>
          </p:nvCxnSpPr>
          <p:spPr>
            <a:xfrm flipH="1">
              <a:off x="756820" y="136838"/>
              <a:ext cx="576900" cy="675000"/>
            </a:xfrm>
            <a:prstGeom prst="curvedConnector3">
              <a:avLst>
                <a:gd name="adj1" fmla="val 5000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40"/>
            <p:cNvSpPr/>
            <p:nvPr/>
          </p:nvSpPr>
          <p:spPr>
            <a:xfrm rot="10800000">
              <a:off x="3418645" y="3122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 rot="10800000">
              <a:off x="1325495" y="10634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7" name="Google Shape;997;p40"/>
            <p:cNvCxnSpPr>
              <a:stCxn id="998" idx="6"/>
              <a:endCxn id="999" idx="6"/>
            </p:cNvCxnSpPr>
            <p:nvPr/>
          </p:nvCxnSpPr>
          <p:spPr>
            <a:xfrm rot="10800000" flipH="1">
              <a:off x="-33780" y="344875"/>
              <a:ext cx="61200" cy="1305600"/>
            </a:xfrm>
            <a:prstGeom prst="curvedConnector3">
              <a:avLst>
                <a:gd name="adj1" fmla="val -3890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40"/>
            <p:cNvCxnSpPr>
              <a:stCxn id="999" idx="0"/>
              <a:endCxn id="987" idx="6"/>
            </p:cNvCxnSpPr>
            <p:nvPr/>
          </p:nvCxnSpPr>
          <p:spPr>
            <a:xfrm rot="-5400000" flipH="1">
              <a:off x="164595" y="399925"/>
              <a:ext cx="370800" cy="4527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40"/>
            <p:cNvCxnSpPr>
              <a:stCxn id="987" idx="0"/>
              <a:endCxn id="996" idx="0"/>
            </p:cNvCxnSpPr>
            <p:nvPr/>
          </p:nvCxnSpPr>
          <p:spPr>
            <a:xfrm rot="-5400000" flipH="1">
              <a:off x="886320" y="682150"/>
              <a:ext cx="277200" cy="716700"/>
            </a:xfrm>
            <a:prstGeom prst="curvedConnector3">
              <a:avLst>
                <a:gd name="adj1" fmla="val 18594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40"/>
            <p:cNvCxnSpPr>
              <a:stCxn id="987" idx="0"/>
              <a:endCxn id="998" idx="2"/>
            </p:cNvCxnSpPr>
            <p:nvPr/>
          </p:nvCxnSpPr>
          <p:spPr>
            <a:xfrm rot="5400000">
              <a:off x="81870" y="1065700"/>
              <a:ext cx="748500" cy="4209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40"/>
            <p:cNvCxnSpPr>
              <a:stCxn id="990" idx="4"/>
              <a:endCxn id="988" idx="4"/>
            </p:cNvCxnSpPr>
            <p:nvPr/>
          </p:nvCxnSpPr>
          <p:spPr>
            <a:xfrm rot="5400000" flipH="1">
              <a:off x="2788645" y="-1318150"/>
              <a:ext cx="375000" cy="3104400"/>
            </a:xfrm>
            <a:prstGeom prst="curvedConnector5">
              <a:avLst>
                <a:gd name="adj1" fmla="val -63500"/>
                <a:gd name="adj2" fmla="val 50801"/>
                <a:gd name="adj3" fmla="val 16346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40"/>
            <p:cNvCxnSpPr>
              <a:stCxn id="988" idx="5"/>
              <a:endCxn id="999" idx="4"/>
            </p:cNvCxnSpPr>
            <p:nvPr/>
          </p:nvCxnSpPr>
          <p:spPr>
            <a:xfrm rot="5400000">
              <a:off x="654074" y="-457458"/>
              <a:ext cx="175500" cy="1236600"/>
            </a:xfrm>
            <a:prstGeom prst="curvedConnector3">
              <a:avLst>
                <a:gd name="adj1" fmla="val -15072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05" name="Google Shape;1005;p40"/>
            <p:cNvGrpSpPr/>
            <p:nvPr/>
          </p:nvGrpSpPr>
          <p:grpSpPr>
            <a:xfrm rot="10800000">
              <a:off x="2347070" y="663038"/>
              <a:ext cx="279600" cy="279600"/>
              <a:chOff x="6238800" y="4370675"/>
              <a:chExt cx="279600" cy="279600"/>
            </a:xfrm>
          </p:grpSpPr>
          <p:sp>
            <p:nvSpPr>
              <p:cNvPr id="1006" name="Google Shape;1006;p40"/>
              <p:cNvSpPr/>
              <p:nvPr/>
            </p:nvSpPr>
            <p:spPr>
              <a:xfrm>
                <a:off x="6288450" y="44203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0"/>
              <p:cNvSpPr/>
              <p:nvPr/>
            </p:nvSpPr>
            <p:spPr>
              <a:xfrm>
                <a:off x="6238800" y="43706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0"/>
            <p:cNvGrpSpPr/>
            <p:nvPr/>
          </p:nvGrpSpPr>
          <p:grpSpPr>
            <a:xfrm rot="10800000">
              <a:off x="-33780" y="1510675"/>
              <a:ext cx="279600" cy="279600"/>
              <a:chOff x="8804525" y="3411475"/>
              <a:chExt cx="279600" cy="279600"/>
            </a:xfrm>
          </p:grpSpPr>
          <p:sp>
            <p:nvSpPr>
              <p:cNvPr id="1008" name="Google Shape;1008;p40"/>
              <p:cNvSpPr/>
              <p:nvPr/>
            </p:nvSpPr>
            <p:spPr>
              <a:xfrm>
                <a:off x="8854175" y="346112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0"/>
              <p:cNvSpPr/>
              <p:nvPr/>
            </p:nvSpPr>
            <p:spPr>
              <a:xfrm>
                <a:off x="8804525" y="341147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9" name="Google Shape;1009;p40"/>
            <p:cNvGrpSpPr/>
            <p:nvPr/>
          </p:nvGrpSpPr>
          <p:grpSpPr>
            <a:xfrm flipH="1">
              <a:off x="4388545" y="141950"/>
              <a:ext cx="279600" cy="279600"/>
              <a:chOff x="4074075" y="4691825"/>
              <a:chExt cx="279600" cy="279600"/>
            </a:xfrm>
          </p:grpSpPr>
          <p:sp>
            <p:nvSpPr>
              <p:cNvPr id="1010" name="Google Shape;1010;p40"/>
              <p:cNvSpPr/>
              <p:nvPr/>
            </p:nvSpPr>
            <p:spPr>
              <a:xfrm>
                <a:off x="4123725" y="4741475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0"/>
              <p:cNvSpPr/>
              <p:nvPr/>
            </p:nvSpPr>
            <p:spPr>
              <a:xfrm>
                <a:off x="4074075" y="4691825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40"/>
            <p:cNvGrpSpPr/>
            <p:nvPr/>
          </p:nvGrpSpPr>
          <p:grpSpPr>
            <a:xfrm>
              <a:off x="27495" y="248575"/>
              <a:ext cx="192300" cy="192300"/>
              <a:chOff x="186470" y="126050"/>
              <a:chExt cx="192300" cy="192300"/>
            </a:xfrm>
          </p:grpSpPr>
          <p:sp>
            <p:nvSpPr>
              <p:cNvPr id="1012" name="Google Shape;1012;p40"/>
              <p:cNvSpPr/>
              <p:nvPr/>
            </p:nvSpPr>
            <p:spPr>
              <a:xfrm rot="10800000">
                <a:off x="224720" y="164300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0"/>
              <p:cNvSpPr/>
              <p:nvPr/>
            </p:nvSpPr>
            <p:spPr>
              <a:xfrm rot="10800000">
                <a:off x="186470" y="126050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13" name="Google Shape;1013;p40"/>
            <p:cNvCxnSpPr/>
            <p:nvPr/>
          </p:nvCxnSpPr>
          <p:spPr>
            <a:xfrm rot="5400000" flipH="1">
              <a:off x="2910720" y="-262450"/>
              <a:ext cx="561000" cy="5610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40"/>
            <p:cNvCxnSpPr>
              <a:stCxn id="990" idx="2"/>
              <a:endCxn id="973" idx="6"/>
            </p:cNvCxnSpPr>
            <p:nvPr/>
          </p:nvCxnSpPr>
          <p:spPr>
            <a:xfrm>
              <a:off x="4668145" y="281750"/>
              <a:ext cx="1569000" cy="5550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015" name="Google Shape;1015;p40"/>
            <p:cNvSpPr/>
            <p:nvPr/>
          </p:nvSpPr>
          <p:spPr>
            <a:xfrm flipH="1">
              <a:off x="5708945" y="1270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40"/>
            <p:cNvCxnSpPr>
              <a:endCxn id="1015" idx="2"/>
            </p:cNvCxnSpPr>
            <p:nvPr/>
          </p:nvCxnSpPr>
          <p:spPr>
            <a:xfrm flipH="1">
              <a:off x="5824745" y="-238375"/>
              <a:ext cx="846600" cy="4233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1017" name="Google Shape;1017;p40"/>
            <p:cNvGrpSpPr/>
            <p:nvPr/>
          </p:nvGrpSpPr>
          <p:grpSpPr>
            <a:xfrm flipH="1">
              <a:off x="8290970" y="1401750"/>
              <a:ext cx="279600" cy="279600"/>
              <a:chOff x="2206950" y="697000"/>
              <a:chExt cx="279600" cy="279600"/>
            </a:xfrm>
          </p:grpSpPr>
          <p:sp>
            <p:nvSpPr>
              <p:cNvPr id="1018" name="Google Shape;1018;p40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956;p40"/>
          <p:cNvSpPr txBox="1">
            <a:spLocks/>
          </p:cNvSpPr>
          <p:nvPr/>
        </p:nvSpPr>
        <p:spPr>
          <a:xfrm>
            <a:off x="4925707" y="1519384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3600" b="1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Krona One"/>
              <a:buNone/>
              <a:defRPr sz="6000" b="1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fa-IR" b="0" dirty="0" smtClean="0"/>
              <a:t>0.673</a:t>
            </a:r>
            <a:r>
              <a:rPr lang="en-US" b="0" dirty="0" smtClean="0"/>
              <a:t>6</a:t>
            </a:r>
            <a:endParaRPr lang="fa-IR" b="0" dirty="0"/>
          </a:p>
        </p:txBody>
      </p:sp>
      <p:sp>
        <p:nvSpPr>
          <p:cNvPr id="71" name="Google Shape;957;p40"/>
          <p:cNvSpPr txBox="1">
            <a:spLocks/>
          </p:cNvSpPr>
          <p:nvPr/>
        </p:nvSpPr>
        <p:spPr>
          <a:xfrm>
            <a:off x="4925707" y="2288295"/>
            <a:ext cx="34926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smtClean="0"/>
              <a:t>Best validation accuracy</a:t>
            </a:r>
            <a:endParaRPr lang="en-US" dirty="0"/>
          </a:p>
        </p:txBody>
      </p:sp>
      <p:cxnSp>
        <p:nvCxnSpPr>
          <p:cNvPr id="72" name="Google Shape;962;p40"/>
          <p:cNvCxnSpPr/>
          <p:nvPr/>
        </p:nvCxnSpPr>
        <p:spPr>
          <a:xfrm>
            <a:off x="4773307" y="1712757"/>
            <a:ext cx="0" cy="84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7672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comparison</a:t>
            </a:r>
            <a:endParaRPr dirty="0"/>
          </a:p>
        </p:txBody>
      </p:sp>
      <p:sp>
        <p:nvSpPr>
          <p:cNvPr id="770" name="Google Shape;770;p34"/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37967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771" name="Google Shape;771;p34"/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/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/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/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/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/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/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/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/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/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/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/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/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/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/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/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/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/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/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/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/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9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590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Comparing custom-built model </a:t>
            </a:r>
            <a:br>
              <a:rPr lang="en-US" dirty="0" smtClean="0"/>
            </a:br>
            <a:r>
              <a:rPr lang="en-US" dirty="0" smtClean="0"/>
              <a:t>with different datasets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016" t="18750" r="17109" b="13473"/>
          <a:stretch/>
        </p:blipFill>
        <p:spPr>
          <a:xfrm>
            <a:off x="1832292" y="1428749"/>
            <a:ext cx="56578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 txBox="1">
            <a:spLocks/>
          </p:cNvSpPr>
          <p:nvPr/>
        </p:nvSpPr>
        <p:spPr>
          <a:xfrm>
            <a:off x="707500" y="1237675"/>
            <a:ext cx="3849386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z="1600" b="1" dirty="0" smtClean="0">
                <a:latin typeface="Big Shoulders Text" pitchFamily="2" charset="0"/>
              </a:rPr>
              <a:t>Train dataset:</a:t>
            </a:r>
            <a:r>
              <a:rPr lang="en-US" sz="1600" dirty="0" smtClean="0">
                <a:latin typeface="Big Shoulders Text" pitchFamily="2" charset="0"/>
              </a:rPr>
              <a:t> </a:t>
            </a:r>
            <a:r>
              <a:rPr lang="en-US" sz="1400" dirty="0" smtClean="0">
                <a:latin typeface="Big Shoulders Text" pitchFamily="2" charset="0"/>
              </a:rPr>
              <a:t>better result in larger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ans" panose="020B0604020202020204" charset="0"/>
              </a:rPr>
              <a:t>More diverse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T Sans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PT Sans" panose="020B0604020202020204" charset="0"/>
            </a:endParaRPr>
          </a:p>
          <a:p>
            <a:r>
              <a:rPr lang="en-US" sz="1400" b="1" dirty="0" smtClean="0">
                <a:latin typeface="Big Shoulders Text" pitchFamily="2" charset="0"/>
              </a:rPr>
              <a:t>validation </a:t>
            </a:r>
            <a:r>
              <a:rPr lang="en-US" sz="1400" b="1" dirty="0">
                <a:latin typeface="Big Shoulders Text" pitchFamily="2" charset="0"/>
              </a:rPr>
              <a:t>dataset:</a:t>
            </a:r>
            <a:r>
              <a:rPr lang="en-US" sz="1400" dirty="0">
                <a:latin typeface="Big Shoulders Text" pitchFamily="2" charset="0"/>
              </a:rPr>
              <a:t> better result in </a:t>
            </a:r>
            <a:r>
              <a:rPr lang="en-US" sz="1400" dirty="0" err="1" smtClean="0">
                <a:latin typeface="Big Shoulders Text" pitchFamily="2" charset="0"/>
              </a:rPr>
              <a:t>cifar</a:t>
            </a:r>
            <a:r>
              <a:rPr lang="en-US" sz="1400" dirty="0">
                <a:latin typeface="Big Shoulders Text" pitchFamily="2" charset="0"/>
              </a:rPr>
              <a:t> </a:t>
            </a:r>
            <a:r>
              <a:rPr lang="en-US" sz="1400" dirty="0" smtClean="0">
                <a:latin typeface="Big Shoulders Text" pitchFamily="2" charset="0"/>
              </a:rPr>
              <a:t>dataset</a:t>
            </a:r>
            <a:r>
              <a:rPr lang="en-US" dirty="0">
                <a:latin typeface="Big Shoulders Text" pitchFamily="2" charset="0"/>
              </a:rPr>
              <a:t/>
            </a:r>
            <a:br>
              <a:rPr lang="en-US" dirty="0">
                <a:latin typeface="Big Shoulders Text" pitchFamily="2" charset="0"/>
              </a:rPr>
            </a:br>
            <a:endParaRPr lang="en-US" dirty="0">
              <a:latin typeface="Big Shoulders Tex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distribution shift in combined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ans" panose="020B0604020202020204" charset="0"/>
              </a:rPr>
              <a:t>Loss information with resizing down images in combined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ans" panose="020B0604020202020204" charset="0"/>
              </a:rPr>
              <a:t>Limited capacity of model for larger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ans" panose="020B0604020202020204" charset="0"/>
              </a:rPr>
              <a:t>Slightly difference( </a:t>
            </a:r>
            <a:r>
              <a:rPr lang="en-US" dirty="0"/>
              <a:t>depending on weight initialization, shuffle, or batch splits)</a:t>
            </a:r>
            <a:endParaRPr lang="en-US" dirty="0">
              <a:latin typeface="PT Sans" panose="020B0604020202020204" charset="0"/>
            </a:endParaRPr>
          </a:p>
          <a:p>
            <a:r>
              <a:rPr lang="en-US" dirty="0" smtClean="0">
                <a:latin typeface="Big Shoulders Text" pitchFamily="2" charset="0"/>
              </a:rPr>
              <a:t/>
            </a:r>
            <a:br>
              <a:rPr lang="en-US" dirty="0" smtClean="0">
                <a:latin typeface="Big Shoulders Text" pitchFamily="2" charset="0"/>
              </a:rPr>
            </a:br>
            <a:endParaRPr lang="en-US" b="1" dirty="0" smtClean="0">
              <a:latin typeface="Big Shoulders Tex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00" y="304800"/>
            <a:ext cx="441980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Big Shoulders Text" panose="020B0604020202020204" charset="0"/>
                <a:cs typeface="Big Shoulders Text" panose="020B0604020202020204" charset="0"/>
              </a:rPr>
              <a:t>Custom—built model </a:t>
            </a:r>
            <a:endParaRPr lang="fa-IR" sz="3200" b="1" dirty="0">
              <a:solidFill>
                <a:schemeClr val="accent1"/>
              </a:solidFill>
              <a:latin typeface="Big Shoulders Text" panose="020B0604020202020204" charset="0"/>
              <a:cs typeface="Big Shoulders Text" panose="020B0604020202020204" charset="0"/>
            </a:endParaRPr>
          </a:p>
        </p:txBody>
      </p:sp>
      <p:sp>
        <p:nvSpPr>
          <p:cNvPr id="6" name="Google Shape;801;p34"/>
          <p:cNvSpPr/>
          <p:nvPr/>
        </p:nvSpPr>
        <p:spPr>
          <a:xfrm>
            <a:off x="4723141" y="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2;p34"/>
          <p:cNvSpPr/>
          <p:nvPr/>
        </p:nvSpPr>
        <p:spPr>
          <a:xfrm>
            <a:off x="72037" y="46087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1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590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Comparing custom-built model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different sizes </a:t>
            </a:r>
            <a:r>
              <a:rPr lang="en-US" dirty="0" err="1" smtClean="0"/>
              <a:t>Cifar</a:t>
            </a:r>
            <a:r>
              <a:rPr lang="en-US" dirty="0" smtClean="0"/>
              <a:t> datasets</a:t>
            </a:r>
            <a:endParaRPr dirty="0"/>
          </a:p>
        </p:txBody>
      </p:sp>
      <p:pic>
        <p:nvPicPr>
          <p:cNvPr id="2" name="Picture 1"/>
          <p:cNvPicPr preferRelativeResize="0">
            <a:picLocks noChangeAspect="1"/>
          </p:cNvPicPr>
          <p:nvPr/>
        </p:nvPicPr>
        <p:blipFill rotWithShape="1">
          <a:blip r:embed="rId3"/>
          <a:srcRect l="21349" t="19894" r="17143" b="12469"/>
          <a:stretch/>
        </p:blipFill>
        <p:spPr>
          <a:xfrm>
            <a:off x="1849074" y="1426464"/>
            <a:ext cx="5624286" cy="34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 txBox="1">
            <a:spLocks/>
          </p:cNvSpPr>
          <p:nvPr/>
        </p:nvSpPr>
        <p:spPr>
          <a:xfrm>
            <a:off x="707500" y="1237675"/>
            <a:ext cx="3849386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z="1600" b="1" dirty="0" smtClean="0">
                <a:latin typeface="Big Shoulders Text" pitchFamily="2" charset="0"/>
              </a:rPr>
              <a:t>Train dataset:</a:t>
            </a:r>
            <a:r>
              <a:rPr lang="en-US" sz="1600" dirty="0" smtClean="0">
                <a:latin typeface="Big Shoulders Text" pitchFamily="2" charset="0"/>
              </a:rPr>
              <a:t> </a:t>
            </a:r>
            <a:r>
              <a:rPr lang="en-US" sz="1400" dirty="0" smtClean="0">
                <a:latin typeface="Big Shoulders Text" pitchFamily="2" charset="0"/>
              </a:rPr>
              <a:t>better result in 32X32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ans" panose="020B0604020202020204" charset="0"/>
              </a:rPr>
              <a:t>64X64 version is harder to optimize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T Sans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PT Sans" panose="020B0604020202020204" charset="0"/>
            </a:endParaRPr>
          </a:p>
          <a:p>
            <a:r>
              <a:rPr lang="en-US" sz="1400" b="1" dirty="0" smtClean="0">
                <a:latin typeface="Big Shoulders Text" pitchFamily="2" charset="0"/>
              </a:rPr>
              <a:t>validation </a:t>
            </a:r>
            <a:r>
              <a:rPr lang="en-US" sz="1400" b="1" dirty="0">
                <a:latin typeface="Big Shoulders Text" pitchFamily="2" charset="0"/>
              </a:rPr>
              <a:t>dataset:</a:t>
            </a:r>
            <a:r>
              <a:rPr lang="en-US" sz="1400" dirty="0">
                <a:latin typeface="Big Shoulders Text" pitchFamily="2" charset="0"/>
              </a:rPr>
              <a:t> better result in </a:t>
            </a:r>
            <a:r>
              <a:rPr lang="en-US" sz="1400" dirty="0" smtClean="0">
                <a:latin typeface="Big Shoulders Text" pitchFamily="2" charset="0"/>
              </a:rPr>
              <a:t>32X32 dataset</a:t>
            </a:r>
            <a:r>
              <a:rPr lang="en-US" dirty="0">
                <a:latin typeface="Big Shoulders Text" pitchFamily="2" charset="0"/>
              </a:rPr>
              <a:t/>
            </a:r>
            <a:br>
              <a:rPr lang="en-US" dirty="0">
                <a:latin typeface="Big Shoulders Text" pitchFamily="2" charset="0"/>
              </a:rPr>
            </a:br>
            <a:endParaRPr lang="en-US" dirty="0">
              <a:latin typeface="Big Shoulders Tex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Up scaling doesn’t add any new feature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ans" panose="020B0604020202020204" charset="0"/>
              </a:rPr>
              <a:t>Model capacity </a:t>
            </a:r>
            <a:r>
              <a:rPr lang="en-US" dirty="0" err="1" smtClean="0">
                <a:latin typeface="PT Sans" panose="020B0604020202020204" charset="0"/>
              </a:rPr>
              <a:t>isuue</a:t>
            </a:r>
            <a:r>
              <a:rPr lang="en-US" dirty="0" smtClean="0">
                <a:latin typeface="PT Sans" panose="020B0604020202020204" charset="0"/>
              </a:rPr>
              <a:t> (larger input -&gt; more complexity)</a:t>
            </a:r>
            <a:endParaRPr lang="en-US" dirty="0">
              <a:latin typeface="PT Sans" panose="020B0604020202020204" charset="0"/>
            </a:endParaRPr>
          </a:p>
          <a:p>
            <a:r>
              <a:rPr lang="en-US" dirty="0" smtClean="0">
                <a:latin typeface="Big Shoulders Text" pitchFamily="2" charset="0"/>
              </a:rPr>
              <a:t/>
            </a:r>
            <a:br>
              <a:rPr lang="en-US" dirty="0" smtClean="0">
                <a:latin typeface="Big Shoulders Text" pitchFamily="2" charset="0"/>
              </a:rPr>
            </a:br>
            <a:endParaRPr lang="en-US" b="1" dirty="0" smtClean="0">
              <a:latin typeface="Big Shoulders Tex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00" y="304800"/>
            <a:ext cx="6208751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Big Shoulders Text" panose="020B0604020202020204" charset="0"/>
                <a:cs typeface="Big Shoulders Text" panose="020B0604020202020204" charset="0"/>
              </a:rPr>
              <a:t>Custom—built model + cifar10 </a:t>
            </a:r>
            <a:endParaRPr lang="fa-IR" sz="3200" b="1" dirty="0">
              <a:solidFill>
                <a:schemeClr val="accent1"/>
              </a:solidFill>
              <a:latin typeface="Big Shoulders Text" panose="020B0604020202020204" charset="0"/>
              <a:cs typeface="Big Shoulders Text" panose="020B0604020202020204" charset="0"/>
            </a:endParaRPr>
          </a:p>
        </p:txBody>
      </p:sp>
      <p:sp>
        <p:nvSpPr>
          <p:cNvPr id="6" name="Google Shape;801;p34"/>
          <p:cNvSpPr/>
          <p:nvPr/>
        </p:nvSpPr>
        <p:spPr>
          <a:xfrm>
            <a:off x="4723141" y="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2;p34"/>
          <p:cNvSpPr/>
          <p:nvPr/>
        </p:nvSpPr>
        <p:spPr>
          <a:xfrm>
            <a:off x="72037" y="46087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72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51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4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PT Sans"/>
              <a:buChar char="●"/>
            </a:pPr>
            <a:r>
              <a:rPr lang="en-US" sz="1600" dirty="0" smtClean="0">
                <a:solidFill>
                  <a:schemeClr val="hlink"/>
                </a:solidFill>
                <a:uFill>
                  <a:noFill/>
                </a:uFill>
              </a:rPr>
              <a:t>Binary classification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PT Sans"/>
              <a:buChar char="●"/>
            </a:pPr>
            <a:endParaRPr sz="1600" dirty="0"/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PT Sans"/>
              <a:buChar char="●"/>
            </a:pPr>
            <a:r>
              <a:rPr lang="en-US" sz="1600" dirty="0" smtClean="0">
                <a:solidFill>
                  <a:schemeClr val="hlink"/>
                </a:solidFill>
                <a:uFill>
                  <a:noFill/>
                </a:uFill>
              </a:rPr>
              <a:t>Comparing models (CNN from scratch vs fine tuned vgg16)</a:t>
            </a: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PT Sans"/>
              <a:buChar char="●"/>
            </a:pPr>
            <a:endParaRPr lang="en-US" sz="16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03200" algn="l" rtl="0">
              <a:spcBef>
                <a:spcPts val="0"/>
              </a:spcBef>
              <a:spcAft>
                <a:spcPts val="0"/>
              </a:spcAft>
              <a:buSzPts val="1200"/>
              <a:buFont typeface="PT Sans"/>
              <a:buChar char="●"/>
            </a:pPr>
            <a:r>
              <a:rPr lang="en-US" sz="1600" dirty="0" smtClean="0">
                <a:solidFill>
                  <a:schemeClr val="hlink"/>
                </a:solidFill>
                <a:uFill>
                  <a:noFill/>
                </a:uFill>
              </a:rPr>
              <a:t>Using different datasets and comparing them to find the best results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600" dirty="0"/>
          </a:p>
        </p:txBody>
      </p:sp>
      <p:sp>
        <p:nvSpPr>
          <p:cNvPr id="1404" name="Google Shape;1404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roblem defenition</a:t>
            </a:r>
            <a:endParaRPr dirty="0"/>
          </a:p>
        </p:txBody>
      </p:sp>
      <p:grpSp>
        <p:nvGrpSpPr>
          <p:cNvPr id="1405" name="Google Shape;1405;p51"/>
          <p:cNvGrpSpPr/>
          <p:nvPr/>
        </p:nvGrpSpPr>
        <p:grpSpPr>
          <a:xfrm rot="10255092">
            <a:off x="3556964" y="3349500"/>
            <a:ext cx="7899206" cy="2097835"/>
            <a:chOff x="1577925" y="-418000"/>
            <a:chExt cx="7044325" cy="1870800"/>
          </a:xfrm>
        </p:grpSpPr>
        <p:sp>
          <p:nvSpPr>
            <p:cNvPr id="1406" name="Google Shape;1406;p51"/>
            <p:cNvSpPr/>
            <p:nvPr/>
          </p:nvSpPr>
          <p:spPr>
            <a:xfrm flipH="1">
              <a:off x="7907005" y="917771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 flipH="1">
              <a:off x="6303575" y="17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 flipH="1">
              <a:off x="2618525" y="8367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09" name="Google Shape;1409;p51"/>
            <p:cNvCxnSpPr>
              <a:stCxn id="1406" idx="6"/>
              <a:endCxn id="1407" idx="2"/>
            </p:cNvCxnSpPr>
            <p:nvPr/>
          </p:nvCxnSpPr>
          <p:spPr>
            <a:xfrm rot="-10255163">
              <a:off x="6421759" y="225868"/>
              <a:ext cx="1547292" cy="664105"/>
            </a:xfrm>
            <a:prstGeom prst="curvedConnector3">
              <a:avLst>
                <a:gd name="adj1" fmla="val 5004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51"/>
            <p:cNvCxnSpPr>
              <a:stCxn id="1407" idx="6"/>
              <a:endCxn id="1411" idx="0"/>
            </p:cNvCxnSpPr>
            <p:nvPr/>
          </p:nvCxnSpPr>
          <p:spPr>
            <a:xfrm rot="545417" flipH="1">
              <a:off x="5808652" y="68564"/>
              <a:ext cx="417747" cy="1011372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412" name="Google Shape;1412;p51"/>
            <p:cNvSpPr/>
            <p:nvPr/>
          </p:nvSpPr>
          <p:spPr>
            <a:xfrm flipH="1">
              <a:off x="4594798" y="-17613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 flipH="1">
              <a:off x="4357700" y="7963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4" name="Google Shape;1414;p51"/>
            <p:cNvCxnSpPr>
              <a:stCxn id="1407" idx="2"/>
              <a:endCxn id="1415" idx="6"/>
            </p:cNvCxnSpPr>
            <p:nvPr/>
          </p:nvCxnSpPr>
          <p:spPr>
            <a:xfrm rot="544657">
              <a:off x="6465305" y="263857"/>
              <a:ext cx="1983239" cy="77186"/>
            </a:xfrm>
            <a:prstGeom prst="curvedConnector3">
              <a:avLst>
                <a:gd name="adj1" fmla="val 503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416" name="Google Shape;1416;p51"/>
            <p:cNvCxnSpPr>
              <a:stCxn id="1412" idx="6"/>
              <a:endCxn id="1417" idx="1"/>
            </p:cNvCxnSpPr>
            <p:nvPr/>
          </p:nvCxnSpPr>
          <p:spPr>
            <a:xfrm rot="545299" flipH="1">
              <a:off x="3539303" y="-43605"/>
              <a:ext cx="1042690" cy="244285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418" name="Google Shape;1418;p51"/>
            <p:cNvCxnSpPr>
              <a:stCxn id="1417" idx="4"/>
              <a:endCxn id="1413" idx="6"/>
            </p:cNvCxnSpPr>
            <p:nvPr/>
          </p:nvCxnSpPr>
          <p:spPr>
            <a:xfrm rot="-4854941" flipH="1">
              <a:off x="3680140" y="92219"/>
              <a:ext cx="456020" cy="983112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419" name="Google Shape;1419;p51"/>
            <p:cNvCxnSpPr>
              <a:stCxn id="1413" idx="2"/>
              <a:endCxn id="1407" idx="6"/>
            </p:cNvCxnSpPr>
            <p:nvPr/>
          </p:nvCxnSpPr>
          <p:spPr>
            <a:xfrm rot="-10254860" flipH="1">
              <a:off x="4610484" y="-26562"/>
              <a:ext cx="1620532" cy="1047524"/>
            </a:xfrm>
            <a:prstGeom prst="curvedConnector3">
              <a:avLst>
                <a:gd name="adj1" fmla="val 4999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420" name="Google Shape;1420;p51"/>
            <p:cNvCxnSpPr>
              <a:stCxn id="1412" idx="5"/>
            </p:cNvCxnSpPr>
            <p:nvPr/>
          </p:nvCxnSpPr>
          <p:spPr>
            <a:xfrm rot="-4855165" flipH="1">
              <a:off x="4344301" y="309375"/>
              <a:ext cx="910511" cy="525907"/>
            </a:xfrm>
            <a:prstGeom prst="curvedConnector3">
              <a:avLst>
                <a:gd name="adj1" fmla="val 5048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421" name="Google Shape;1421;p51"/>
            <p:cNvGrpSpPr/>
            <p:nvPr/>
          </p:nvGrpSpPr>
          <p:grpSpPr>
            <a:xfrm flipH="1">
              <a:off x="5591566" y="1040702"/>
              <a:ext cx="279600" cy="279600"/>
              <a:chOff x="2436834" y="353177"/>
              <a:chExt cx="279600" cy="279600"/>
            </a:xfrm>
          </p:grpSpPr>
          <p:sp>
            <p:nvSpPr>
              <p:cNvPr id="1422" name="Google Shape;1422;p51"/>
              <p:cNvSpPr/>
              <p:nvPr/>
            </p:nvSpPr>
            <p:spPr>
              <a:xfrm>
                <a:off x="2486482" y="402842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51"/>
              <p:cNvSpPr/>
              <p:nvPr/>
            </p:nvSpPr>
            <p:spPr>
              <a:xfrm>
                <a:off x="2436834" y="353177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3" name="Google Shape;1423;p51"/>
            <p:cNvGrpSpPr/>
            <p:nvPr/>
          </p:nvGrpSpPr>
          <p:grpSpPr>
            <a:xfrm flipH="1">
              <a:off x="8429950" y="401039"/>
              <a:ext cx="192300" cy="192300"/>
              <a:chOff x="-523375" y="113264"/>
              <a:chExt cx="192300" cy="192300"/>
            </a:xfrm>
          </p:grpSpPr>
          <p:sp>
            <p:nvSpPr>
              <p:cNvPr id="1424" name="Google Shape;1424;p51"/>
              <p:cNvSpPr/>
              <p:nvPr/>
            </p:nvSpPr>
            <p:spPr>
              <a:xfrm>
                <a:off x="-485142" y="151514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51"/>
              <p:cNvSpPr/>
              <p:nvPr/>
            </p:nvSpPr>
            <p:spPr>
              <a:xfrm>
                <a:off x="-523375" y="113264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5" name="Google Shape;1425;p51"/>
            <p:cNvGrpSpPr/>
            <p:nvPr/>
          </p:nvGrpSpPr>
          <p:grpSpPr>
            <a:xfrm flipH="1">
              <a:off x="3362600" y="88775"/>
              <a:ext cx="192300" cy="192300"/>
              <a:chOff x="4587025" y="-72475"/>
              <a:chExt cx="192300" cy="192300"/>
            </a:xfrm>
          </p:grpSpPr>
          <p:sp>
            <p:nvSpPr>
              <p:cNvPr id="1426" name="Google Shape;1426;p51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51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" name="Google Shape;1427;p51"/>
            <p:cNvGrpSpPr/>
            <p:nvPr/>
          </p:nvGrpSpPr>
          <p:grpSpPr>
            <a:xfrm flipH="1">
              <a:off x="1577925" y="287450"/>
              <a:ext cx="279600" cy="279600"/>
              <a:chOff x="2206950" y="697000"/>
              <a:chExt cx="279600" cy="279600"/>
            </a:xfrm>
          </p:grpSpPr>
          <p:sp>
            <p:nvSpPr>
              <p:cNvPr id="1428" name="Google Shape;1428;p51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51"/>
              <p:cNvSpPr/>
              <p:nvPr/>
            </p:nvSpPr>
            <p:spPr>
              <a:xfrm>
                <a:off x="2206950" y="69700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0" name="Google Shape;1430;p51"/>
            <p:cNvCxnSpPr>
              <a:stCxn id="1408" idx="6"/>
              <a:endCxn id="1429" idx="2"/>
            </p:cNvCxnSpPr>
            <p:nvPr/>
          </p:nvCxnSpPr>
          <p:spPr>
            <a:xfrm rot="-10254927">
              <a:off x="1822817" y="490320"/>
              <a:ext cx="830315" cy="373359"/>
            </a:xfrm>
            <a:prstGeom prst="curvedConnector3">
              <a:avLst>
                <a:gd name="adj1" fmla="val 50071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1431" name="Google Shape;1431;p51"/>
            <p:cNvCxnSpPr>
              <a:stCxn id="1407" idx="6"/>
              <a:endCxn id="1408" idx="2"/>
            </p:cNvCxnSpPr>
            <p:nvPr/>
          </p:nvCxnSpPr>
          <p:spPr>
            <a:xfrm rot="544940" flipH="1">
              <a:off x="2885340" y="-163596"/>
              <a:ext cx="3331569" cy="1361993"/>
            </a:xfrm>
            <a:prstGeom prst="curvedConnector3">
              <a:avLst>
                <a:gd name="adj1" fmla="val 4998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grpSp>
          <p:nvGrpSpPr>
            <p:cNvPr id="1432" name="Google Shape;1432;p51"/>
            <p:cNvGrpSpPr/>
            <p:nvPr/>
          </p:nvGrpSpPr>
          <p:grpSpPr>
            <a:xfrm flipH="1">
              <a:off x="6483650" y="694175"/>
              <a:ext cx="192300" cy="192300"/>
              <a:chOff x="4587025" y="-72475"/>
              <a:chExt cx="192300" cy="192300"/>
            </a:xfrm>
          </p:grpSpPr>
          <p:sp>
            <p:nvSpPr>
              <p:cNvPr id="1433" name="Google Shape;1433;p51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51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5" name="Google Shape;1435;p51"/>
            <p:cNvCxnSpPr>
              <a:stCxn id="1434" idx="6"/>
              <a:endCxn id="1411" idx="0"/>
            </p:cNvCxnSpPr>
            <p:nvPr/>
          </p:nvCxnSpPr>
          <p:spPr>
            <a:xfrm rot="544837" flipH="1">
              <a:off x="5755793" y="732521"/>
              <a:ext cx="703314" cy="366107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590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Comparing vgg16 model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different </a:t>
            </a:r>
            <a:r>
              <a:rPr lang="en-US" dirty="0" smtClean="0"/>
              <a:t>datasets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269" t="20935" r="17063" b="11059"/>
          <a:stretch/>
        </p:blipFill>
        <p:spPr>
          <a:xfrm>
            <a:off x="1841817" y="1426464"/>
            <a:ext cx="5638799" cy="349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 txBox="1">
            <a:spLocks/>
          </p:cNvSpPr>
          <p:nvPr/>
        </p:nvSpPr>
        <p:spPr>
          <a:xfrm>
            <a:off x="707500" y="1237675"/>
            <a:ext cx="3849386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z="1600" b="1" dirty="0" smtClean="0">
                <a:latin typeface="Big Shoulders Text" pitchFamily="2" charset="0"/>
              </a:rPr>
              <a:t>Train dataset:</a:t>
            </a:r>
            <a:r>
              <a:rPr lang="en-US" sz="1600" dirty="0" smtClean="0">
                <a:latin typeface="Big Shoulders Text" pitchFamily="2" charset="0"/>
              </a:rPr>
              <a:t> </a:t>
            </a:r>
            <a:r>
              <a:rPr lang="en-US" sz="1400" dirty="0" smtClean="0">
                <a:latin typeface="Big Shoulders Text" pitchFamily="2" charset="0"/>
              </a:rPr>
              <a:t>better result in </a:t>
            </a:r>
            <a:r>
              <a:rPr lang="en-US" sz="1400" dirty="0" err="1" smtClean="0">
                <a:latin typeface="Big Shoulders Text" pitchFamily="2" charset="0"/>
              </a:rPr>
              <a:t>cifar</a:t>
            </a:r>
            <a:r>
              <a:rPr lang="en-US" sz="1400" dirty="0" smtClean="0">
                <a:latin typeface="Big Shoulders Text" pitchFamily="2" charset="0"/>
              </a:rPr>
              <a:t>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ans" panose="020B0604020202020204" charset="0"/>
              </a:rPr>
              <a:t>Same distribution in </a:t>
            </a:r>
            <a:r>
              <a:rPr lang="en-US" dirty="0" err="1" smtClean="0">
                <a:latin typeface="PT Sans" panose="020B0604020202020204" charset="0"/>
              </a:rPr>
              <a:t>cifar</a:t>
            </a:r>
            <a:r>
              <a:rPr lang="en-US" dirty="0" smtClean="0">
                <a:latin typeface="PT Sans" panose="020B0604020202020204" charset="0"/>
              </a:rPr>
              <a:t>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 </a:t>
            </a:r>
            <a:r>
              <a:rPr lang="en-US" dirty="0" smtClean="0"/>
              <a:t>variability in combined dataset -&gt; harder optimization</a:t>
            </a:r>
            <a:endParaRPr lang="en-US" dirty="0" smtClean="0">
              <a:latin typeface="PT Sans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T Sans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PT Sans" panose="020B0604020202020204" charset="0"/>
            </a:endParaRPr>
          </a:p>
          <a:p>
            <a:r>
              <a:rPr lang="en-US" sz="1400" b="1" dirty="0" smtClean="0">
                <a:latin typeface="Big Shoulders Text" pitchFamily="2" charset="0"/>
              </a:rPr>
              <a:t>validation </a:t>
            </a:r>
            <a:r>
              <a:rPr lang="en-US" sz="1400" b="1" dirty="0">
                <a:latin typeface="Big Shoulders Text" pitchFamily="2" charset="0"/>
              </a:rPr>
              <a:t>dataset:</a:t>
            </a:r>
            <a:r>
              <a:rPr lang="en-US" sz="1400" dirty="0">
                <a:latin typeface="Big Shoulders Text" pitchFamily="2" charset="0"/>
              </a:rPr>
              <a:t> better result in </a:t>
            </a:r>
            <a:r>
              <a:rPr lang="en-US" sz="1400" dirty="0" smtClean="0">
                <a:latin typeface="Big Shoulders Text" pitchFamily="2" charset="0"/>
              </a:rPr>
              <a:t>32X32 dataset</a:t>
            </a:r>
            <a:r>
              <a:rPr lang="en-US" dirty="0">
                <a:latin typeface="Big Shoulders Text" pitchFamily="2" charset="0"/>
              </a:rPr>
              <a:t/>
            </a:r>
            <a:br>
              <a:rPr lang="en-US" dirty="0">
                <a:latin typeface="Big Shoulders Text" pitchFamily="2" charset="0"/>
              </a:rPr>
            </a:br>
            <a:endParaRPr lang="en-US" dirty="0">
              <a:latin typeface="Big Shoulders Tex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distribution </a:t>
            </a:r>
            <a:r>
              <a:rPr lang="en-US" dirty="0"/>
              <a:t>shift in combined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ans" panose="020B0604020202020204" charset="0"/>
              </a:rPr>
              <a:t>Loss information with resizing down images in combined </a:t>
            </a:r>
            <a:r>
              <a:rPr lang="en-US" dirty="0" smtClean="0">
                <a:latin typeface="PT Sans" panose="020B0604020202020204" charset="0"/>
              </a:rPr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ans" panose="020B0604020202020204" charset="0"/>
              </a:rPr>
              <a:t>Vgg16 is </a:t>
            </a:r>
            <a:r>
              <a:rPr lang="en-US" dirty="0" err="1" smtClean="0">
                <a:latin typeface="PT Sans" panose="020B0604020202020204" charset="0"/>
              </a:rPr>
              <a:t>pretrained</a:t>
            </a:r>
            <a:r>
              <a:rPr lang="en-US" dirty="0" smtClean="0">
                <a:latin typeface="PT Sans" panose="020B0604020202020204" charset="0"/>
              </a:rPr>
              <a:t> with 224X224 images</a:t>
            </a:r>
            <a:endParaRPr lang="en-US" dirty="0">
              <a:latin typeface="PT Sans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PT Sans" panose="020B0604020202020204" charset="0"/>
            </a:endParaRPr>
          </a:p>
          <a:p>
            <a:r>
              <a:rPr lang="en-US" dirty="0" smtClean="0">
                <a:latin typeface="Big Shoulders Text" pitchFamily="2" charset="0"/>
              </a:rPr>
              <a:t/>
            </a:r>
            <a:br>
              <a:rPr lang="en-US" dirty="0" smtClean="0">
                <a:latin typeface="Big Shoulders Text" pitchFamily="2" charset="0"/>
              </a:rPr>
            </a:br>
            <a:endParaRPr lang="en-US" b="1" dirty="0" smtClean="0">
              <a:latin typeface="Big Shoulders Tex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00" y="304800"/>
            <a:ext cx="2688557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Big Shoulders Text" panose="020B0604020202020204" charset="0"/>
                <a:cs typeface="Big Shoulders Text" panose="020B0604020202020204" charset="0"/>
              </a:rPr>
              <a:t>vgg16 model</a:t>
            </a:r>
            <a:endParaRPr lang="fa-IR" sz="3200" b="1" dirty="0">
              <a:solidFill>
                <a:schemeClr val="accent1"/>
              </a:solidFill>
              <a:latin typeface="Big Shoulders Text" panose="020B0604020202020204" charset="0"/>
              <a:cs typeface="Big Shoulders Text" panose="020B0604020202020204" charset="0"/>
            </a:endParaRPr>
          </a:p>
        </p:txBody>
      </p:sp>
      <p:sp>
        <p:nvSpPr>
          <p:cNvPr id="6" name="Google Shape;801;p34"/>
          <p:cNvSpPr/>
          <p:nvPr/>
        </p:nvSpPr>
        <p:spPr>
          <a:xfrm>
            <a:off x="4723141" y="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2;p34"/>
          <p:cNvSpPr/>
          <p:nvPr/>
        </p:nvSpPr>
        <p:spPr>
          <a:xfrm>
            <a:off x="72037" y="46087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4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590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Comparing different models </a:t>
            </a:r>
            <a:br>
              <a:rPr lang="en-US" dirty="0" smtClean="0"/>
            </a:br>
            <a:r>
              <a:rPr lang="en-US" dirty="0" smtClean="0"/>
              <a:t>with combined datasets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191" t="19806" r="17143" b="11905"/>
          <a:stretch/>
        </p:blipFill>
        <p:spPr>
          <a:xfrm>
            <a:off x="1841817" y="1426464"/>
            <a:ext cx="5638799" cy="35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 txBox="1">
            <a:spLocks/>
          </p:cNvSpPr>
          <p:nvPr/>
        </p:nvSpPr>
        <p:spPr>
          <a:xfrm>
            <a:off x="707500" y="1022930"/>
            <a:ext cx="3849386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z="1600" b="1" dirty="0" smtClean="0">
                <a:latin typeface="Big Shoulders Text" pitchFamily="2" charset="0"/>
              </a:rPr>
              <a:t>Train dataset:</a:t>
            </a:r>
            <a:r>
              <a:rPr lang="en-US" sz="1600" dirty="0" smtClean="0">
                <a:latin typeface="Big Shoulders Text" pitchFamily="2" charset="0"/>
              </a:rPr>
              <a:t> much </a:t>
            </a:r>
            <a:r>
              <a:rPr lang="en-US" sz="1400" dirty="0" smtClean="0">
                <a:latin typeface="Big Shoulders Text" pitchFamily="2" charset="0"/>
              </a:rPr>
              <a:t>better result in </a:t>
            </a:r>
          </a:p>
          <a:p>
            <a:r>
              <a:rPr lang="en-US" sz="1400" dirty="0" smtClean="0">
                <a:latin typeface="Big Shoulders Text" pitchFamily="2" charset="0"/>
              </a:rPr>
              <a:t>custom-built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resolution </a:t>
            </a:r>
            <a:r>
              <a:rPr lang="en-US" dirty="0" smtClean="0"/>
              <a:t>mismatch -&gt; </a:t>
            </a:r>
            <a:r>
              <a:rPr lang="en-US" dirty="0">
                <a:latin typeface="PT Sans" panose="020B0604020202020204" charset="0"/>
              </a:rPr>
              <a:t>Vgg16 is </a:t>
            </a:r>
            <a:r>
              <a:rPr lang="en-US" dirty="0" err="1">
                <a:latin typeface="PT Sans" panose="020B0604020202020204" charset="0"/>
              </a:rPr>
              <a:t>pretrained</a:t>
            </a:r>
            <a:r>
              <a:rPr lang="en-US" dirty="0">
                <a:latin typeface="PT Sans" panose="020B0604020202020204" charset="0"/>
              </a:rPr>
              <a:t> with 224X224 </a:t>
            </a:r>
            <a:r>
              <a:rPr lang="en-US" dirty="0" smtClean="0">
                <a:latin typeface="PT Sans" panose="020B0604020202020204" charset="0"/>
              </a:rPr>
              <a:t>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ans" panose="020B0604020202020204" charset="0"/>
              </a:rPr>
              <a:t>Custom-built model learn from scratch(</a:t>
            </a:r>
            <a:r>
              <a:rPr lang="en-US" dirty="0"/>
              <a:t>learns directly from your data distribution</a:t>
            </a:r>
            <a:r>
              <a:rPr lang="en-US" dirty="0" smtClean="0">
                <a:latin typeface="PT Sans" panose="020B0604020202020204" charset="0"/>
              </a:rPr>
              <a:t>)</a:t>
            </a:r>
            <a:endParaRPr lang="en-US" dirty="0">
              <a:latin typeface="PT Sans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PT Sans" panose="020B0604020202020204" charset="0"/>
            </a:endParaRPr>
          </a:p>
          <a:p>
            <a:r>
              <a:rPr lang="en-US" sz="1400" b="1" dirty="0" smtClean="0">
                <a:latin typeface="Big Shoulders Text" pitchFamily="2" charset="0"/>
              </a:rPr>
              <a:t>validation </a:t>
            </a:r>
            <a:r>
              <a:rPr lang="en-US" sz="1400" b="1" dirty="0">
                <a:latin typeface="Big Shoulders Text" pitchFamily="2" charset="0"/>
              </a:rPr>
              <a:t>dataset:</a:t>
            </a:r>
            <a:r>
              <a:rPr lang="en-US" sz="1400" dirty="0">
                <a:latin typeface="Big Shoulders Text" pitchFamily="2" charset="0"/>
              </a:rPr>
              <a:t> </a:t>
            </a:r>
            <a:r>
              <a:rPr lang="en-US" sz="1400" dirty="0" smtClean="0">
                <a:latin typeface="Big Shoulders Text" pitchFamily="2" charset="0"/>
              </a:rPr>
              <a:t>much better </a:t>
            </a:r>
            <a:r>
              <a:rPr lang="en-US" sz="1400" dirty="0">
                <a:latin typeface="Big Shoulders Text" pitchFamily="2" charset="0"/>
              </a:rPr>
              <a:t>result in </a:t>
            </a:r>
          </a:p>
          <a:p>
            <a:r>
              <a:rPr lang="en-US" sz="1400" dirty="0">
                <a:latin typeface="Big Shoulders Text" pitchFamily="2" charset="0"/>
              </a:rPr>
              <a:t>custom-built model</a:t>
            </a:r>
          </a:p>
          <a:p>
            <a:r>
              <a:rPr lang="en-US" dirty="0">
                <a:latin typeface="Big Shoulders Text" pitchFamily="2" charset="0"/>
              </a:rPr>
              <a:t/>
            </a:r>
            <a:br>
              <a:rPr lang="en-US" dirty="0">
                <a:latin typeface="Big Shoulders Text" pitchFamily="2" charset="0"/>
              </a:rPr>
            </a:br>
            <a:endParaRPr lang="en-US" dirty="0">
              <a:latin typeface="Big Shoulders Tex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distribution </a:t>
            </a:r>
            <a:r>
              <a:rPr lang="en-US" dirty="0"/>
              <a:t>shift in combined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ans" panose="020B0604020202020204" charset="0"/>
              </a:rPr>
              <a:t>Loss information with resizing down images in combined </a:t>
            </a:r>
            <a:r>
              <a:rPr lang="en-US" dirty="0" smtClean="0">
                <a:latin typeface="PT Sans" panose="020B0604020202020204" charset="0"/>
              </a:rPr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capacity vs data -&gt;VGG16 has ~138 million </a:t>
            </a:r>
            <a:r>
              <a:rPr lang="en-US" dirty="0" smtClean="0"/>
              <a:t>parameters(causes </a:t>
            </a:r>
            <a:r>
              <a:rPr lang="en-US" dirty="0" err="1" smtClean="0"/>
              <a:t>underfit</a:t>
            </a:r>
            <a:r>
              <a:rPr lang="en-US" dirty="0" smtClean="0"/>
              <a:t> with small size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ans" panose="020B0604020202020204" charset="0"/>
              </a:rPr>
              <a:t>Custom-built model is Smaller model -&gt; perform better with 32*32 images</a:t>
            </a:r>
            <a:endParaRPr lang="en-US" dirty="0">
              <a:latin typeface="PT Sans" panose="020B0604020202020204" charset="0"/>
            </a:endParaRPr>
          </a:p>
          <a:p>
            <a:r>
              <a:rPr lang="en-US" dirty="0" smtClean="0">
                <a:latin typeface="Big Shoulders Text" pitchFamily="2" charset="0"/>
              </a:rPr>
              <a:t/>
            </a:r>
            <a:br>
              <a:rPr lang="en-US" dirty="0" smtClean="0">
                <a:latin typeface="Big Shoulders Text" pitchFamily="2" charset="0"/>
              </a:rPr>
            </a:br>
            <a:endParaRPr lang="en-US" b="1" dirty="0" smtClean="0">
              <a:latin typeface="Big Shoulders Tex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00" y="304800"/>
            <a:ext cx="373531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Big Shoulders Text" panose="020B0604020202020204" charset="0"/>
                <a:cs typeface="Big Shoulders Text" panose="020B0604020202020204" charset="0"/>
              </a:rPr>
              <a:t>Combined dataset</a:t>
            </a:r>
            <a:endParaRPr lang="fa-IR" sz="3200" b="1" dirty="0">
              <a:solidFill>
                <a:schemeClr val="accent1"/>
              </a:solidFill>
              <a:latin typeface="Big Shoulders Text" panose="020B0604020202020204" charset="0"/>
              <a:cs typeface="Big Shoulders Text" panose="020B0604020202020204" charset="0"/>
            </a:endParaRPr>
          </a:p>
        </p:txBody>
      </p:sp>
      <p:sp>
        <p:nvSpPr>
          <p:cNvPr id="6" name="Google Shape;801;p34"/>
          <p:cNvSpPr/>
          <p:nvPr/>
        </p:nvSpPr>
        <p:spPr>
          <a:xfrm>
            <a:off x="4723141" y="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2;p34"/>
          <p:cNvSpPr/>
          <p:nvPr/>
        </p:nvSpPr>
        <p:spPr>
          <a:xfrm>
            <a:off x="72037" y="46087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4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7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590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Comparing different models 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/>
              <a:t>C</a:t>
            </a:r>
            <a:r>
              <a:rPr lang="en-US" dirty="0" err="1" smtClean="0"/>
              <a:t>ifar</a:t>
            </a:r>
            <a:r>
              <a:rPr lang="en-US" dirty="0" smtClean="0"/>
              <a:t> datasets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270" t="21640" r="17063" b="10494"/>
          <a:stretch/>
        </p:blipFill>
        <p:spPr>
          <a:xfrm>
            <a:off x="1841817" y="1426464"/>
            <a:ext cx="5638800" cy="34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 txBox="1">
            <a:spLocks/>
          </p:cNvSpPr>
          <p:nvPr/>
        </p:nvSpPr>
        <p:spPr>
          <a:xfrm>
            <a:off x="707500" y="1022930"/>
            <a:ext cx="3849386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PT Sans"/>
              <a:buNone/>
              <a:defRPr sz="1200" b="0" i="0" u="none" strike="noStrike" cap="none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z="1600" b="1" dirty="0" smtClean="0">
                <a:latin typeface="Big Shoulders Text" pitchFamily="2" charset="0"/>
              </a:rPr>
              <a:t>Train dataset:</a:t>
            </a:r>
            <a:r>
              <a:rPr lang="en-US" sz="1600" dirty="0" smtClean="0">
                <a:latin typeface="Big Shoulders Text" pitchFamily="2" charset="0"/>
              </a:rPr>
              <a:t> </a:t>
            </a:r>
            <a:r>
              <a:rPr lang="en-US" sz="1400" dirty="0" smtClean="0">
                <a:latin typeface="Big Shoulders Text" pitchFamily="2" charset="0"/>
              </a:rPr>
              <a:t>better result in </a:t>
            </a:r>
          </a:p>
          <a:p>
            <a:r>
              <a:rPr lang="en-US" sz="1400" dirty="0" smtClean="0">
                <a:latin typeface="Big Shoulders Text" pitchFamily="2" charset="0"/>
              </a:rPr>
              <a:t>custom-built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resolution </a:t>
            </a:r>
            <a:r>
              <a:rPr lang="en-US" dirty="0" smtClean="0"/>
              <a:t>mismatch -&gt; </a:t>
            </a:r>
            <a:r>
              <a:rPr lang="en-US" dirty="0">
                <a:latin typeface="PT Sans" panose="020B0604020202020204" charset="0"/>
              </a:rPr>
              <a:t>Vgg16 is </a:t>
            </a:r>
            <a:r>
              <a:rPr lang="en-US" dirty="0" err="1">
                <a:latin typeface="PT Sans" panose="020B0604020202020204" charset="0"/>
              </a:rPr>
              <a:t>pretrained</a:t>
            </a:r>
            <a:r>
              <a:rPr lang="en-US" dirty="0">
                <a:latin typeface="PT Sans" panose="020B0604020202020204" charset="0"/>
              </a:rPr>
              <a:t> with 224X224 </a:t>
            </a:r>
            <a:r>
              <a:rPr lang="en-US" dirty="0" smtClean="0">
                <a:latin typeface="PT Sans" panose="020B0604020202020204" charset="0"/>
              </a:rPr>
              <a:t>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ans" panose="020B0604020202020204" charset="0"/>
              </a:rPr>
              <a:t>Custom-built model learn from scratch(</a:t>
            </a:r>
            <a:r>
              <a:rPr lang="en-US" dirty="0"/>
              <a:t>learns directly from your data distribution</a:t>
            </a:r>
            <a:r>
              <a:rPr lang="en-US" dirty="0" smtClean="0">
                <a:latin typeface="PT Sans" panose="020B0604020202020204" charset="0"/>
              </a:rPr>
              <a:t>)</a:t>
            </a:r>
            <a:endParaRPr lang="en-US" dirty="0">
              <a:latin typeface="PT Sans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PT Sans" panose="020B0604020202020204" charset="0"/>
            </a:endParaRPr>
          </a:p>
          <a:p>
            <a:r>
              <a:rPr lang="en-US" sz="1400" b="1" dirty="0" smtClean="0">
                <a:latin typeface="Big Shoulders Text" pitchFamily="2" charset="0"/>
              </a:rPr>
              <a:t>validation </a:t>
            </a:r>
            <a:r>
              <a:rPr lang="en-US" sz="1400" b="1" dirty="0">
                <a:latin typeface="Big Shoulders Text" pitchFamily="2" charset="0"/>
              </a:rPr>
              <a:t>dataset:</a:t>
            </a:r>
            <a:r>
              <a:rPr lang="en-US" sz="1400" dirty="0">
                <a:latin typeface="Big Shoulders Text" pitchFamily="2" charset="0"/>
              </a:rPr>
              <a:t> better result in </a:t>
            </a:r>
            <a:r>
              <a:rPr lang="en-US" sz="1400" dirty="0" smtClean="0">
                <a:latin typeface="Big Shoulders Text" pitchFamily="2" charset="0"/>
              </a:rPr>
              <a:t>32X32 dataset</a:t>
            </a:r>
            <a:r>
              <a:rPr lang="en-US" dirty="0">
                <a:latin typeface="Big Shoulders Text" pitchFamily="2" charset="0"/>
              </a:rPr>
              <a:t/>
            </a:r>
            <a:br>
              <a:rPr lang="en-US" dirty="0">
                <a:latin typeface="Big Shoulders Text" pitchFamily="2" charset="0"/>
              </a:rPr>
            </a:br>
            <a:endParaRPr lang="en-US" dirty="0">
              <a:latin typeface="Big Shoulders Tex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distribution </a:t>
            </a:r>
            <a:r>
              <a:rPr lang="en-US" dirty="0"/>
              <a:t>shift in combined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T Sans" panose="020B0604020202020204" charset="0"/>
              </a:rPr>
              <a:t>Loss information with resizing down images in combined </a:t>
            </a:r>
            <a:r>
              <a:rPr lang="en-US" dirty="0" smtClean="0">
                <a:latin typeface="PT Sans" panose="020B0604020202020204" charset="0"/>
              </a:rPr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capacity vs data -&gt;VGG16 has ~138 million </a:t>
            </a:r>
            <a:r>
              <a:rPr lang="en-US" dirty="0" smtClean="0"/>
              <a:t>parameters(causes </a:t>
            </a:r>
            <a:r>
              <a:rPr lang="en-US" dirty="0" err="1" smtClean="0"/>
              <a:t>underfit</a:t>
            </a:r>
            <a:r>
              <a:rPr lang="en-US" dirty="0" smtClean="0"/>
              <a:t> with small size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PT Sans" panose="020B0604020202020204" charset="0"/>
              </a:rPr>
              <a:t>Custom-built model is Smaller model -&gt; perform better with 32*32 images</a:t>
            </a:r>
            <a:endParaRPr lang="en-US" dirty="0">
              <a:latin typeface="PT Sans" panose="020B0604020202020204" charset="0"/>
            </a:endParaRPr>
          </a:p>
          <a:p>
            <a:r>
              <a:rPr lang="en-US" dirty="0" smtClean="0">
                <a:latin typeface="Big Shoulders Text" pitchFamily="2" charset="0"/>
              </a:rPr>
              <a:t/>
            </a:r>
            <a:br>
              <a:rPr lang="en-US" dirty="0" smtClean="0">
                <a:latin typeface="Big Shoulders Text" pitchFamily="2" charset="0"/>
              </a:rPr>
            </a:br>
            <a:endParaRPr lang="en-US" b="1" dirty="0" smtClean="0">
              <a:latin typeface="Big Shoulders Text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7500" y="304800"/>
            <a:ext cx="3735318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Big Shoulders Text" panose="020B0604020202020204" charset="0"/>
                <a:cs typeface="Big Shoulders Text" panose="020B0604020202020204" charset="0"/>
              </a:rPr>
              <a:t>Combined dataset</a:t>
            </a:r>
            <a:endParaRPr lang="fa-IR" sz="3200" b="1" dirty="0">
              <a:solidFill>
                <a:schemeClr val="accent1"/>
              </a:solidFill>
              <a:latin typeface="Big Shoulders Text" panose="020B0604020202020204" charset="0"/>
              <a:cs typeface="Big Shoulders Text" panose="020B0604020202020204" charset="0"/>
            </a:endParaRPr>
          </a:p>
        </p:txBody>
      </p:sp>
      <p:sp>
        <p:nvSpPr>
          <p:cNvPr id="6" name="Google Shape;801;p34"/>
          <p:cNvSpPr/>
          <p:nvPr/>
        </p:nvSpPr>
        <p:spPr>
          <a:xfrm>
            <a:off x="4723141" y="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02;p34"/>
          <p:cNvSpPr/>
          <p:nvPr/>
        </p:nvSpPr>
        <p:spPr>
          <a:xfrm>
            <a:off x="72037" y="46087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1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conclusion</a:t>
            </a:r>
            <a:endParaRPr dirty="0"/>
          </a:p>
        </p:txBody>
      </p:sp>
      <p:sp>
        <p:nvSpPr>
          <p:cNvPr id="770" name="Google Shape;770;p34"/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379670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cxnSp>
        <p:nvCxnSpPr>
          <p:cNvPr id="771" name="Google Shape;771;p34"/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/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/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/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/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/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/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/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/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/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/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/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/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/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/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/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/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/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/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/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/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4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9"/>
          <p:cNvSpPr txBox="1">
            <a:spLocks noGrp="1"/>
          </p:cNvSpPr>
          <p:nvPr>
            <p:ph type="title"/>
          </p:nvPr>
        </p:nvSpPr>
        <p:spPr>
          <a:xfrm>
            <a:off x="1257945" y="1141468"/>
            <a:ext cx="5491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898" name="Google Shape;898;p39"/>
          <p:cNvSpPr txBox="1">
            <a:spLocks noGrp="1"/>
          </p:cNvSpPr>
          <p:nvPr>
            <p:ph type="subTitle" idx="1"/>
          </p:nvPr>
        </p:nvSpPr>
        <p:spPr>
          <a:xfrm>
            <a:off x="1325845" y="2073320"/>
            <a:ext cx="6887775" cy="22709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1400" dirty="0"/>
              <a:t>Our experiments show that the performance of a model depends strongly on both the dataset and the architecture. The </a:t>
            </a:r>
            <a:r>
              <a:rPr lang="en-US" sz="1400" b="1" dirty="0"/>
              <a:t>custom-built CNN</a:t>
            </a:r>
            <a:r>
              <a:rPr lang="en-US" sz="1400" dirty="0"/>
              <a:t>, designed for small inputs, consistently outperformed the fine-tuned VGG16 on CIFAR datasets, achieving higher accuracy and lower loss. This is because lightweight models adapt better to low-resolution images like </a:t>
            </a:r>
            <a:r>
              <a:rPr lang="en-US" sz="1400" b="1" dirty="0"/>
              <a:t>32×32</a:t>
            </a:r>
            <a:r>
              <a:rPr lang="en-US" sz="1400" dirty="0"/>
              <a:t> and even showed more stability when scaled to </a:t>
            </a:r>
            <a:r>
              <a:rPr lang="en-US" sz="1400" b="1" dirty="0"/>
              <a:t>64×64</a:t>
            </a:r>
            <a:r>
              <a:rPr lang="en-US" sz="1400" dirty="0"/>
              <a:t>, although performance slightly decreased due to loss of fine detail. When trained on the </a:t>
            </a:r>
            <a:r>
              <a:rPr lang="en-US" sz="1400" b="1" dirty="0"/>
              <a:t>combined dataset</a:t>
            </a:r>
            <a:r>
              <a:rPr lang="en-US" sz="1400" dirty="0"/>
              <a:t>, the custom CNN also generalized well, benefiting from the larger data size. In contrast, </a:t>
            </a:r>
            <a:r>
              <a:rPr lang="en-US" sz="1400" b="1" dirty="0"/>
              <a:t>VGG16</a:t>
            </a:r>
            <a:r>
              <a:rPr lang="en-US" sz="1400" dirty="0"/>
              <a:t>, originally designed for high-resolution ImageNet images, struggled when downscaled to 32×32 inputs—its </a:t>
            </a:r>
            <a:r>
              <a:rPr lang="en-US" sz="1400" dirty="0" err="1"/>
              <a:t>pretrained</a:t>
            </a:r>
            <a:r>
              <a:rPr lang="en-US" sz="1400" dirty="0"/>
              <a:t> filters did not transfer effectively, leading to lower accuracy and higher loss on both CIFAR and combined datasets. Overall, these results highlight that for small-scale datasets, </a:t>
            </a:r>
            <a:r>
              <a:rPr lang="en-US" sz="1400" b="1" dirty="0"/>
              <a:t>custom models tailored to input size can outperform heavy </a:t>
            </a:r>
            <a:r>
              <a:rPr lang="en-US" sz="1400" b="1" dirty="0" err="1"/>
              <a:t>pretrained</a:t>
            </a:r>
            <a:r>
              <a:rPr lang="en-US" sz="1400" b="1" dirty="0"/>
              <a:t> networks</a:t>
            </a:r>
            <a:r>
              <a:rPr lang="en-US" sz="1400" dirty="0"/>
              <a:t>, while larger datasets favor lightweight CNNs more than </a:t>
            </a:r>
            <a:r>
              <a:rPr lang="en-US" sz="1400" dirty="0" err="1"/>
              <a:t>overparameterized</a:t>
            </a:r>
            <a:r>
              <a:rPr lang="en-US" sz="1400" dirty="0"/>
              <a:t> models like VGG16 at low resolutions.</a:t>
            </a:r>
            <a:endParaRPr sz="1400" dirty="0"/>
          </a:p>
        </p:txBody>
      </p:sp>
      <p:cxnSp>
        <p:nvCxnSpPr>
          <p:cNvPr id="899" name="Google Shape;899;p39"/>
          <p:cNvCxnSpPr/>
          <p:nvPr/>
        </p:nvCxnSpPr>
        <p:spPr>
          <a:xfrm>
            <a:off x="1257945" y="2127552"/>
            <a:ext cx="0" cy="171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sp>
        <p:nvSpPr>
          <p:cNvPr id="901" name="Google Shape;901;p39"/>
          <p:cNvSpPr/>
          <p:nvPr/>
        </p:nvSpPr>
        <p:spPr>
          <a:xfrm flipH="1">
            <a:off x="1636245" y="5040463"/>
            <a:ext cx="180300" cy="1803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2" name="Google Shape;902;p39"/>
          <p:cNvCxnSpPr>
            <a:stCxn id="901" idx="5"/>
            <a:endCxn id="903" idx="4"/>
          </p:cNvCxnSpPr>
          <p:nvPr/>
        </p:nvCxnSpPr>
        <p:spPr>
          <a:xfrm rot="5400000" flipH="1">
            <a:off x="888649" y="4420358"/>
            <a:ext cx="151500" cy="1396500"/>
          </a:xfrm>
          <a:prstGeom prst="curvedConnector3">
            <a:avLst>
              <a:gd name="adj1" fmla="val -174607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>
            <a:spLocks noGrp="1"/>
          </p:cNvSpPr>
          <p:nvPr>
            <p:ph type="title"/>
          </p:nvPr>
        </p:nvSpPr>
        <p:spPr>
          <a:xfrm>
            <a:off x="2917462" y="2178198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 smtClean="0"/>
              <a:t>Thanks!</a:t>
            </a:r>
            <a:endParaRPr dirty="0"/>
          </a:p>
        </p:txBody>
      </p:sp>
      <p:grpSp>
        <p:nvGrpSpPr>
          <p:cNvPr id="772" name="Google Shape;772;p34"/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/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/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/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/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/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/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/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/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/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/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/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/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/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/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/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/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/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/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/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3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4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models</a:t>
            </a:r>
            <a:endParaRPr dirty="0"/>
          </a:p>
        </p:txBody>
      </p:sp>
      <p:sp>
        <p:nvSpPr>
          <p:cNvPr id="770" name="Google Shape;770;p34"/>
          <p:cNvSpPr txBox="1">
            <a:spLocks noGrp="1"/>
          </p:cNvSpPr>
          <p:nvPr>
            <p:ph type="title" idx="2"/>
          </p:nvPr>
        </p:nvSpPr>
        <p:spPr>
          <a:xfrm>
            <a:off x="4235875" y="1058300"/>
            <a:ext cx="2345034" cy="13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771" name="Google Shape;771;p34"/>
          <p:cNvCxnSpPr/>
          <p:nvPr/>
        </p:nvCxnSpPr>
        <p:spPr>
          <a:xfrm>
            <a:off x="4047175" y="1229900"/>
            <a:ext cx="0" cy="102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5400000" algn="bl" rotWithShape="0">
              <a:schemeClr val="lt2">
                <a:alpha val="50000"/>
              </a:schemeClr>
            </a:outerShdw>
          </a:effectLst>
        </p:spPr>
      </p:cxnSp>
      <p:grpSp>
        <p:nvGrpSpPr>
          <p:cNvPr id="772" name="Google Shape;772;p34"/>
          <p:cNvGrpSpPr/>
          <p:nvPr/>
        </p:nvGrpSpPr>
        <p:grpSpPr>
          <a:xfrm>
            <a:off x="-342250" y="307775"/>
            <a:ext cx="3265825" cy="5144600"/>
            <a:chOff x="218875" y="-56400"/>
            <a:chExt cx="3265825" cy="5144600"/>
          </a:xfrm>
        </p:grpSpPr>
        <p:sp>
          <p:nvSpPr>
            <p:cNvPr id="773" name="Google Shape;773;p34"/>
            <p:cNvSpPr/>
            <p:nvPr/>
          </p:nvSpPr>
          <p:spPr>
            <a:xfrm>
              <a:off x="218875" y="35285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911750" y="2377688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4"/>
            <p:cNvCxnSpPr>
              <a:endCxn id="773" idx="4"/>
            </p:cNvCxnSpPr>
            <p:nvPr/>
          </p:nvCxnSpPr>
          <p:spPr>
            <a:xfrm rot="5400000" flipH="1">
              <a:off x="138325" y="703850"/>
              <a:ext cx="900000" cy="558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4"/>
            <p:cNvCxnSpPr>
              <a:stCxn id="773" idx="6"/>
              <a:endCxn id="774" idx="2"/>
            </p:cNvCxnSpPr>
            <p:nvPr/>
          </p:nvCxnSpPr>
          <p:spPr>
            <a:xfrm>
              <a:off x="399175" y="443000"/>
              <a:ext cx="1512600" cy="20247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4"/>
            <p:cNvCxnSpPr>
              <a:stCxn id="774" idx="6"/>
              <a:endCxn id="778" idx="0"/>
            </p:cNvCxnSpPr>
            <p:nvPr/>
          </p:nvCxnSpPr>
          <p:spPr>
            <a:xfrm rot="10800000">
              <a:off x="1447050" y="163238"/>
              <a:ext cx="645000" cy="2304600"/>
            </a:xfrm>
            <a:prstGeom prst="curvedConnector4">
              <a:avLst>
                <a:gd name="adj1" fmla="val -36919"/>
                <a:gd name="adj2" fmla="val 11033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779" name="Google Shape;779;p34"/>
            <p:cNvSpPr/>
            <p:nvPr/>
          </p:nvSpPr>
          <p:spPr>
            <a:xfrm>
              <a:off x="2332975" y="-56400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1413" y="1019500"/>
              <a:ext cx="180300" cy="18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81" name="Google Shape;781;p34"/>
            <p:cNvCxnSpPr>
              <a:endCxn id="782" idx="2"/>
            </p:cNvCxnSpPr>
            <p:nvPr/>
          </p:nvCxnSpPr>
          <p:spPr>
            <a:xfrm rot="-5400000">
              <a:off x="-309425" y="3774500"/>
              <a:ext cx="1842000" cy="7854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3" name="Google Shape;783;p34"/>
            <p:cNvCxnSpPr>
              <a:stCxn id="774" idx="2"/>
              <a:endCxn id="782" idx="6"/>
            </p:cNvCxnSpPr>
            <p:nvPr/>
          </p:nvCxnSpPr>
          <p:spPr>
            <a:xfrm flipH="1">
              <a:off x="1196550" y="2467838"/>
              <a:ext cx="715200" cy="778500"/>
            </a:xfrm>
            <a:prstGeom prst="curvedConnector3">
              <a:avLst>
                <a:gd name="adj1" fmla="val 49998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4" name="Google Shape;784;p34"/>
            <p:cNvCxnSpPr>
              <a:stCxn id="779" idx="6"/>
              <a:endCxn id="785" idx="3"/>
            </p:cNvCxnSpPr>
            <p:nvPr/>
          </p:nvCxnSpPr>
          <p:spPr>
            <a:xfrm>
              <a:off x="2448775" y="1500"/>
              <a:ext cx="871800" cy="249300"/>
            </a:xfrm>
            <a:prstGeom prst="curvedConnector4">
              <a:avLst>
                <a:gd name="adj1" fmla="val 34890"/>
                <a:gd name="adj2" fmla="val 14898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6" name="Google Shape;786;p34"/>
            <p:cNvCxnSpPr>
              <a:stCxn id="785" idx="4"/>
              <a:endCxn id="774" idx="6"/>
            </p:cNvCxnSpPr>
            <p:nvPr/>
          </p:nvCxnSpPr>
          <p:spPr>
            <a:xfrm rot="5400000">
              <a:off x="1645850" y="725200"/>
              <a:ext cx="2188800" cy="1296600"/>
            </a:xfrm>
            <a:prstGeom prst="curvedConnector2">
              <a:avLst/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7" name="Google Shape;787;p34"/>
            <p:cNvCxnSpPr>
              <a:stCxn id="780" idx="2"/>
              <a:endCxn id="774" idx="0"/>
            </p:cNvCxnSpPr>
            <p:nvPr/>
          </p:nvCxnSpPr>
          <p:spPr>
            <a:xfrm>
              <a:off x="1781413" y="1109650"/>
              <a:ext cx="220500" cy="1268100"/>
            </a:xfrm>
            <a:prstGeom prst="curvedConnector4">
              <a:avLst>
                <a:gd name="adj1" fmla="val -107993"/>
                <a:gd name="adj2" fmla="val 53552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8" name="Google Shape;788;p34"/>
            <p:cNvCxnSpPr>
              <a:stCxn id="779" idx="5"/>
            </p:cNvCxnSpPr>
            <p:nvPr/>
          </p:nvCxnSpPr>
          <p:spPr>
            <a:xfrm rot="-5400000" flipH="1">
              <a:off x="1745716" y="728541"/>
              <a:ext cx="1710600" cy="338400"/>
            </a:xfrm>
            <a:prstGeom prst="curvedConnector3">
              <a:avLst>
                <a:gd name="adj1" fmla="val 50496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</p:cxnSp>
        <p:cxnSp>
          <p:nvCxnSpPr>
            <p:cNvPr id="789" name="Google Shape;789;p34"/>
            <p:cNvCxnSpPr>
              <a:stCxn id="774" idx="4"/>
              <a:endCxn id="790" idx="0"/>
            </p:cNvCxnSpPr>
            <p:nvPr/>
          </p:nvCxnSpPr>
          <p:spPr>
            <a:xfrm rot="-5400000" flipH="1">
              <a:off x="1686450" y="2873438"/>
              <a:ext cx="861000" cy="230100"/>
            </a:xfrm>
            <a:prstGeom prst="curvedConnector3">
              <a:avLst>
                <a:gd name="adj1" fmla="val 55623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grpSp>
          <p:nvGrpSpPr>
            <p:cNvPr id="791" name="Google Shape;791;p34"/>
            <p:cNvGrpSpPr/>
            <p:nvPr/>
          </p:nvGrpSpPr>
          <p:grpSpPr>
            <a:xfrm>
              <a:off x="1307250" y="163250"/>
              <a:ext cx="279600" cy="606150"/>
              <a:chOff x="2170975" y="320750"/>
              <a:chExt cx="279600" cy="606150"/>
            </a:xfrm>
          </p:grpSpPr>
          <p:sp>
            <p:nvSpPr>
              <p:cNvPr id="792" name="Google Shape;792;p34"/>
              <p:cNvSpPr/>
              <p:nvPr/>
            </p:nvSpPr>
            <p:spPr>
              <a:xfrm>
                <a:off x="2256550" y="7466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4"/>
              <p:cNvSpPr/>
              <p:nvPr/>
            </p:nvSpPr>
            <p:spPr>
              <a:xfrm>
                <a:off x="2170975" y="3207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4"/>
            <p:cNvGrpSpPr/>
            <p:nvPr/>
          </p:nvGrpSpPr>
          <p:grpSpPr>
            <a:xfrm>
              <a:off x="1004275" y="3150050"/>
              <a:ext cx="192300" cy="192300"/>
              <a:chOff x="471450" y="43325"/>
              <a:chExt cx="192300" cy="192300"/>
            </a:xfrm>
          </p:grpSpPr>
          <p:sp>
            <p:nvSpPr>
              <p:cNvPr id="794" name="Google Shape;794;p34"/>
              <p:cNvSpPr/>
              <p:nvPr/>
            </p:nvSpPr>
            <p:spPr>
              <a:xfrm>
                <a:off x="509700" y="8157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471450" y="4332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34"/>
            <p:cNvGrpSpPr/>
            <p:nvPr/>
          </p:nvGrpSpPr>
          <p:grpSpPr>
            <a:xfrm>
              <a:off x="3292400" y="86800"/>
              <a:ext cx="192300" cy="192300"/>
              <a:chOff x="4587025" y="-72475"/>
              <a:chExt cx="192300" cy="192300"/>
            </a:xfrm>
          </p:grpSpPr>
          <p:sp>
            <p:nvSpPr>
              <p:cNvPr id="796" name="Google Shape;796;p34"/>
              <p:cNvSpPr/>
              <p:nvPr/>
            </p:nvSpPr>
            <p:spPr>
              <a:xfrm>
                <a:off x="4625275" y="-34225"/>
                <a:ext cx="115800" cy="115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4587025" y="-72475"/>
                <a:ext cx="192300" cy="1923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4"/>
            <p:cNvGrpSpPr/>
            <p:nvPr/>
          </p:nvGrpSpPr>
          <p:grpSpPr>
            <a:xfrm>
              <a:off x="2092050" y="3418875"/>
              <a:ext cx="279600" cy="279600"/>
              <a:chOff x="2712150" y="448150"/>
              <a:chExt cx="279600" cy="279600"/>
            </a:xfrm>
          </p:grpSpPr>
          <p:sp>
            <p:nvSpPr>
              <p:cNvPr id="798" name="Google Shape;798;p34"/>
              <p:cNvSpPr/>
              <p:nvPr/>
            </p:nvSpPr>
            <p:spPr>
              <a:xfrm>
                <a:off x="2761800" y="497800"/>
                <a:ext cx="180300" cy="180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200025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4"/>
              <p:cNvSpPr/>
              <p:nvPr/>
            </p:nvSpPr>
            <p:spPr>
              <a:xfrm>
                <a:off x="2712150" y="448150"/>
                <a:ext cx="279600" cy="279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9" name="Google Shape;799;p34"/>
            <p:cNvSpPr/>
            <p:nvPr/>
          </p:nvSpPr>
          <p:spPr>
            <a:xfrm>
              <a:off x="420275" y="2653725"/>
              <a:ext cx="115800" cy="11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0" name="Google Shape;800;p34"/>
            <p:cNvCxnSpPr>
              <a:stCxn id="799" idx="0"/>
              <a:endCxn id="778" idx="4"/>
            </p:cNvCxnSpPr>
            <p:nvPr/>
          </p:nvCxnSpPr>
          <p:spPr>
            <a:xfrm rot="-5400000">
              <a:off x="-142825" y="1063725"/>
              <a:ext cx="2211000" cy="969000"/>
            </a:xfrm>
            <a:prstGeom prst="curvedConnector3">
              <a:avLst>
                <a:gd name="adj1" fmla="val 49997"/>
              </a:avLst>
            </a:prstGeom>
            <a:no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01" name="Google Shape;801;p34"/>
          <p:cNvSpPr/>
          <p:nvPr/>
        </p:nvSpPr>
        <p:spPr>
          <a:xfrm>
            <a:off x="2506975" y="3620700"/>
            <a:ext cx="633000" cy="6330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4"/>
          <p:cNvSpPr/>
          <p:nvPr/>
        </p:nvSpPr>
        <p:spPr>
          <a:xfrm>
            <a:off x="7276400" y="4063975"/>
            <a:ext cx="354300" cy="354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2E2E8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8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058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Custom-built CNN model layers</a:t>
            </a:r>
            <a:endParaRPr dirty="0"/>
          </a:p>
        </p:txBody>
      </p:sp>
      <p:sp>
        <p:nvSpPr>
          <p:cNvPr id="75" name="Google Shape;1083;p42"/>
          <p:cNvSpPr txBox="1">
            <a:spLocks/>
          </p:cNvSpPr>
          <p:nvPr/>
        </p:nvSpPr>
        <p:spPr>
          <a:xfrm>
            <a:off x="1606317" y="2623276"/>
            <a:ext cx="704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sz="3400" dirty="0"/>
              <a:t>1</a:t>
            </a:r>
          </a:p>
        </p:txBody>
      </p:sp>
      <p:grpSp>
        <p:nvGrpSpPr>
          <p:cNvPr id="76" name="Google Shape;1074;p42"/>
          <p:cNvGrpSpPr/>
          <p:nvPr/>
        </p:nvGrpSpPr>
        <p:grpSpPr>
          <a:xfrm rot="5400000">
            <a:off x="1634779" y="2347289"/>
            <a:ext cx="858000" cy="1055632"/>
            <a:chOff x="1535963" y="2249895"/>
            <a:chExt cx="858000" cy="1055632"/>
          </a:xfrm>
        </p:grpSpPr>
        <p:sp>
          <p:nvSpPr>
            <p:cNvPr id="77" name="Google Shape;1075;p42"/>
            <p:cNvSpPr/>
            <p:nvPr/>
          </p:nvSpPr>
          <p:spPr>
            <a:xfrm>
              <a:off x="1535963" y="2447227"/>
              <a:ext cx="858000" cy="858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6;p42"/>
            <p:cNvSpPr/>
            <p:nvPr/>
          </p:nvSpPr>
          <p:spPr>
            <a:xfrm>
              <a:off x="1645582" y="2556854"/>
              <a:ext cx="639000" cy="639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" name="Google Shape;1077;p42"/>
            <p:cNvCxnSpPr>
              <a:stCxn id="77" idx="0"/>
            </p:cNvCxnSpPr>
            <p:nvPr/>
          </p:nvCxnSpPr>
          <p:spPr>
            <a:xfrm flipH="1" flipV="1">
              <a:off x="1963541" y="2249895"/>
              <a:ext cx="1422" cy="197332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0" name="Curved Connector 79"/>
          <p:cNvCxnSpPr/>
          <p:nvPr/>
        </p:nvCxnSpPr>
        <p:spPr>
          <a:xfrm flipV="1">
            <a:off x="2591595" y="1560576"/>
            <a:ext cx="1346421" cy="131452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flipV="1">
            <a:off x="2591595" y="1991078"/>
            <a:ext cx="1361763" cy="88402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1058;p42"/>
          <p:cNvSpPr txBox="1">
            <a:spLocks/>
          </p:cNvSpPr>
          <p:nvPr/>
        </p:nvSpPr>
        <p:spPr>
          <a:xfrm>
            <a:off x="3659540" y="1448955"/>
            <a:ext cx="1866569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 sz="1000" dirty="0"/>
              <a:t>6</a:t>
            </a:r>
            <a:r>
              <a:rPr lang="en-US" sz="1000" dirty="0" smtClean="0"/>
              <a:t> convolutional layers</a:t>
            </a:r>
            <a:endParaRPr lang="en-US" sz="1000" dirty="0"/>
          </a:p>
        </p:txBody>
      </p:sp>
      <p:sp>
        <p:nvSpPr>
          <p:cNvPr id="83" name="Google Shape;1058;p42"/>
          <p:cNvSpPr txBox="1">
            <a:spLocks/>
          </p:cNvSpPr>
          <p:nvPr/>
        </p:nvSpPr>
        <p:spPr>
          <a:xfrm>
            <a:off x="3616867" y="1904262"/>
            <a:ext cx="1866569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 sz="1000" dirty="0" smtClean="0"/>
              <a:t>3 max pooling layers</a:t>
            </a:r>
            <a:endParaRPr lang="en-US" sz="1000" dirty="0"/>
          </a:p>
        </p:txBody>
      </p:sp>
      <p:cxnSp>
        <p:nvCxnSpPr>
          <p:cNvPr id="84" name="Curved Connector 83"/>
          <p:cNvCxnSpPr/>
          <p:nvPr/>
        </p:nvCxnSpPr>
        <p:spPr>
          <a:xfrm flipV="1">
            <a:off x="2591595" y="2623276"/>
            <a:ext cx="1320140" cy="25183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1058;p42"/>
          <p:cNvSpPr txBox="1">
            <a:spLocks/>
          </p:cNvSpPr>
          <p:nvPr/>
        </p:nvSpPr>
        <p:spPr>
          <a:xfrm>
            <a:off x="2527948" y="2515939"/>
            <a:ext cx="4862670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 sz="1000" dirty="0" smtClean="0"/>
              <a:t>First two convolutional layers 32 filters</a:t>
            </a:r>
            <a:endParaRPr lang="en-US" sz="1000" dirty="0"/>
          </a:p>
        </p:txBody>
      </p:sp>
      <p:cxnSp>
        <p:nvCxnSpPr>
          <p:cNvPr id="86" name="Curved Connector 85"/>
          <p:cNvCxnSpPr/>
          <p:nvPr/>
        </p:nvCxnSpPr>
        <p:spPr>
          <a:xfrm>
            <a:off x="2674841" y="2873685"/>
            <a:ext cx="1249853" cy="3447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1058;p42"/>
          <p:cNvSpPr txBox="1">
            <a:spLocks/>
          </p:cNvSpPr>
          <p:nvPr/>
        </p:nvSpPr>
        <p:spPr>
          <a:xfrm>
            <a:off x="2527948" y="3095505"/>
            <a:ext cx="5232265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 sz="1000" dirty="0" smtClean="0"/>
              <a:t>second two convolutional layers 64 filters</a:t>
            </a:r>
            <a:endParaRPr lang="en-US" sz="1000" dirty="0"/>
          </a:p>
        </p:txBody>
      </p:sp>
      <p:cxnSp>
        <p:nvCxnSpPr>
          <p:cNvPr id="88" name="Curved Connector 87"/>
          <p:cNvCxnSpPr/>
          <p:nvPr/>
        </p:nvCxnSpPr>
        <p:spPr>
          <a:xfrm>
            <a:off x="2674841" y="2869405"/>
            <a:ext cx="1236894" cy="89210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1058;p42"/>
          <p:cNvSpPr txBox="1">
            <a:spLocks/>
          </p:cNvSpPr>
          <p:nvPr/>
        </p:nvSpPr>
        <p:spPr>
          <a:xfrm>
            <a:off x="3616867" y="3635920"/>
            <a:ext cx="2848730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 sz="1000" dirty="0" smtClean="0"/>
              <a:t>third two convolutional layers 128 filters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78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82;p40"/>
          <p:cNvSpPr/>
          <p:nvPr/>
        </p:nvSpPr>
        <p:spPr>
          <a:xfrm>
            <a:off x="4207651" y="2127139"/>
            <a:ext cx="798055" cy="803613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Title 5"/>
          <p:cNvSpPr>
            <a:spLocks noGrp="1"/>
          </p:cNvSpPr>
          <p:nvPr>
            <p:ph type="title"/>
          </p:nvPr>
        </p:nvSpPr>
        <p:spPr>
          <a:xfrm>
            <a:off x="955679" y="525645"/>
            <a:ext cx="7759200" cy="292500"/>
          </a:xfrm>
        </p:spPr>
        <p:txBody>
          <a:bodyPr/>
          <a:lstStyle/>
          <a:p>
            <a:r>
              <a:rPr lang="en-US" dirty="0"/>
              <a:t>Segmentation Network</a:t>
            </a:r>
          </a:p>
        </p:txBody>
      </p:sp>
      <p:sp>
        <p:nvSpPr>
          <p:cNvPr id="67" name="Google Shape;983;p40"/>
          <p:cNvSpPr/>
          <p:nvPr/>
        </p:nvSpPr>
        <p:spPr>
          <a:xfrm>
            <a:off x="2619794" y="1993409"/>
            <a:ext cx="971853" cy="102935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984;p40"/>
          <p:cNvSpPr/>
          <p:nvPr/>
        </p:nvSpPr>
        <p:spPr>
          <a:xfrm>
            <a:off x="2695994" y="2069609"/>
            <a:ext cx="971853" cy="10293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985;p40"/>
          <p:cNvSpPr txBox="1">
            <a:spLocks/>
          </p:cNvSpPr>
          <p:nvPr/>
        </p:nvSpPr>
        <p:spPr>
          <a:xfrm>
            <a:off x="6728769" y="525645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0" name="Google Shape;987;p40"/>
          <p:cNvSpPr txBox="1">
            <a:spLocks/>
          </p:cNvSpPr>
          <p:nvPr/>
        </p:nvSpPr>
        <p:spPr>
          <a:xfrm>
            <a:off x="2644338" y="2801202"/>
            <a:ext cx="852120" cy="104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Google Shape;984;p40"/>
          <p:cNvSpPr/>
          <p:nvPr/>
        </p:nvSpPr>
        <p:spPr>
          <a:xfrm>
            <a:off x="640682" y="1782735"/>
            <a:ext cx="1297534" cy="132996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987;p40"/>
          <p:cNvSpPr txBox="1">
            <a:spLocks/>
          </p:cNvSpPr>
          <p:nvPr/>
        </p:nvSpPr>
        <p:spPr>
          <a:xfrm>
            <a:off x="637122" y="2840395"/>
            <a:ext cx="1137678" cy="135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3" name="Google Shape;3190;p60"/>
          <p:cNvSpPr/>
          <p:nvPr/>
        </p:nvSpPr>
        <p:spPr>
          <a:xfrm>
            <a:off x="1832300" y="2756910"/>
            <a:ext cx="361076" cy="423613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82;p40"/>
          <p:cNvSpPr/>
          <p:nvPr/>
        </p:nvSpPr>
        <p:spPr>
          <a:xfrm>
            <a:off x="4283851" y="2202704"/>
            <a:ext cx="798055" cy="803613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83;p40"/>
          <p:cNvSpPr/>
          <p:nvPr/>
        </p:nvSpPr>
        <p:spPr>
          <a:xfrm>
            <a:off x="4360051" y="2278904"/>
            <a:ext cx="798055" cy="803613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84;p40"/>
          <p:cNvSpPr/>
          <p:nvPr/>
        </p:nvSpPr>
        <p:spPr>
          <a:xfrm>
            <a:off x="4436251" y="2355104"/>
            <a:ext cx="798055" cy="80361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87;p40"/>
          <p:cNvSpPr txBox="1">
            <a:spLocks/>
          </p:cNvSpPr>
          <p:nvPr/>
        </p:nvSpPr>
        <p:spPr>
          <a:xfrm>
            <a:off x="4358929" y="2841845"/>
            <a:ext cx="699733" cy="81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4" name="Google Shape;3190;p60"/>
          <p:cNvSpPr/>
          <p:nvPr/>
        </p:nvSpPr>
        <p:spPr>
          <a:xfrm>
            <a:off x="3541567" y="2751546"/>
            <a:ext cx="361076" cy="423613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3190;p60"/>
          <p:cNvSpPr/>
          <p:nvPr/>
        </p:nvSpPr>
        <p:spPr>
          <a:xfrm>
            <a:off x="5122980" y="2794510"/>
            <a:ext cx="361076" cy="423613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984;p40"/>
          <p:cNvSpPr/>
          <p:nvPr/>
        </p:nvSpPr>
        <p:spPr>
          <a:xfrm>
            <a:off x="6085284" y="2668231"/>
            <a:ext cx="496897" cy="475778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958;p39"/>
          <p:cNvSpPr/>
          <p:nvPr/>
        </p:nvSpPr>
        <p:spPr>
          <a:xfrm>
            <a:off x="1349975" y="3711804"/>
            <a:ext cx="849650" cy="321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Max-pool2x2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Drop out 0.2</a:t>
            </a:r>
            <a:endParaRPr sz="800" b="1" dirty="0"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16" name="Google Shape;960;p39"/>
          <p:cNvSpPr/>
          <p:nvPr/>
        </p:nvSpPr>
        <p:spPr>
          <a:xfrm>
            <a:off x="1349975" y="3375521"/>
            <a:ext cx="849650" cy="3362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32, Conv3x3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32, Conv3x3</a:t>
            </a:r>
            <a:endParaRPr sz="800" b="1" dirty="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18" name="Google Shape;960;p39"/>
          <p:cNvSpPr/>
          <p:nvPr/>
        </p:nvSpPr>
        <p:spPr>
          <a:xfrm>
            <a:off x="3052993" y="3375521"/>
            <a:ext cx="849650" cy="44233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64,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64,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</p:txBody>
      </p:sp>
      <p:sp>
        <p:nvSpPr>
          <p:cNvPr id="120" name="Google Shape;960;p39"/>
          <p:cNvSpPr/>
          <p:nvPr/>
        </p:nvSpPr>
        <p:spPr>
          <a:xfrm>
            <a:off x="4633837" y="3376956"/>
            <a:ext cx="849650" cy="588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128,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128,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</p:txBody>
      </p:sp>
      <p:sp>
        <p:nvSpPr>
          <p:cNvPr id="121" name="Google Shape;960;p39"/>
          <p:cNvSpPr/>
          <p:nvPr/>
        </p:nvSpPr>
        <p:spPr>
          <a:xfrm>
            <a:off x="5960393" y="3375521"/>
            <a:ext cx="849650" cy="3362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Dense 128</a:t>
            </a:r>
          </a:p>
        </p:txBody>
      </p:sp>
      <p:sp>
        <p:nvSpPr>
          <p:cNvPr id="123" name="Google Shape;958;p39"/>
          <p:cNvSpPr/>
          <p:nvPr/>
        </p:nvSpPr>
        <p:spPr>
          <a:xfrm>
            <a:off x="3052993" y="3817854"/>
            <a:ext cx="849650" cy="321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Max-pool2x2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Drop out 0.3</a:t>
            </a:r>
            <a:endParaRPr sz="800" b="1" dirty="0"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24" name="Google Shape;958;p39"/>
          <p:cNvSpPr/>
          <p:nvPr/>
        </p:nvSpPr>
        <p:spPr>
          <a:xfrm>
            <a:off x="4633837" y="3963155"/>
            <a:ext cx="849650" cy="321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Max-pool2x2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Drop out 0.4</a:t>
            </a:r>
            <a:endParaRPr sz="800" b="1" dirty="0"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25" name="Google Shape;958;p39"/>
          <p:cNvSpPr/>
          <p:nvPr/>
        </p:nvSpPr>
        <p:spPr>
          <a:xfrm>
            <a:off x="5960393" y="3702130"/>
            <a:ext cx="849650" cy="321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Drop out 0.5</a:t>
            </a:r>
            <a:endParaRPr sz="800" b="1" dirty="0"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  <p:extLst>
      <p:ext uri="{BB962C8B-B14F-4D97-AF65-F5344CB8AC3E}">
        <p14:creationId xmlns:p14="http://schemas.microsoft.com/office/powerpoint/2010/main" val="19277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058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Fine tuned vgg16 model layers</a:t>
            </a:r>
            <a:endParaRPr dirty="0"/>
          </a:p>
        </p:txBody>
      </p:sp>
      <p:sp>
        <p:nvSpPr>
          <p:cNvPr id="20" name="Google Shape;1083;p42"/>
          <p:cNvSpPr txBox="1">
            <a:spLocks/>
          </p:cNvSpPr>
          <p:nvPr/>
        </p:nvSpPr>
        <p:spPr>
          <a:xfrm>
            <a:off x="1606317" y="2623276"/>
            <a:ext cx="7047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Krona One"/>
              <a:buNone/>
              <a:defRPr sz="2500" b="1" i="0" u="none" strike="noStrike" cap="none">
                <a:solidFill>
                  <a:schemeClr val="accen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algn="ctr"/>
            <a:r>
              <a:rPr lang="en" sz="3400" dirty="0" smtClean="0">
                <a:solidFill>
                  <a:schemeClr val="accent3"/>
                </a:solidFill>
              </a:rPr>
              <a:t>2</a:t>
            </a:r>
            <a:endParaRPr lang="en" sz="3400" dirty="0">
              <a:solidFill>
                <a:schemeClr val="accent3"/>
              </a:solidFill>
            </a:endParaRPr>
          </a:p>
        </p:txBody>
      </p:sp>
      <p:grpSp>
        <p:nvGrpSpPr>
          <p:cNvPr id="21" name="Google Shape;1074;p42"/>
          <p:cNvGrpSpPr/>
          <p:nvPr/>
        </p:nvGrpSpPr>
        <p:grpSpPr>
          <a:xfrm rot="5400000">
            <a:off x="1634779" y="2347289"/>
            <a:ext cx="858000" cy="1055632"/>
            <a:chOff x="1535963" y="2249895"/>
            <a:chExt cx="858000" cy="1055632"/>
          </a:xfrm>
        </p:grpSpPr>
        <p:sp>
          <p:nvSpPr>
            <p:cNvPr id="22" name="Google Shape;1075;p42"/>
            <p:cNvSpPr/>
            <p:nvPr/>
          </p:nvSpPr>
          <p:spPr>
            <a:xfrm>
              <a:off x="1535963" y="2447227"/>
              <a:ext cx="858000" cy="8583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6;p42"/>
            <p:cNvSpPr/>
            <p:nvPr/>
          </p:nvSpPr>
          <p:spPr>
            <a:xfrm>
              <a:off x="1645582" y="2556854"/>
              <a:ext cx="639000" cy="639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1077;p42"/>
            <p:cNvCxnSpPr>
              <a:stCxn id="22" idx="0"/>
            </p:cNvCxnSpPr>
            <p:nvPr/>
          </p:nvCxnSpPr>
          <p:spPr>
            <a:xfrm flipH="1" flipV="1">
              <a:off x="1963541" y="2249895"/>
              <a:ext cx="1422" cy="197332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" name="Curved Connector 24"/>
          <p:cNvCxnSpPr/>
          <p:nvPr/>
        </p:nvCxnSpPr>
        <p:spPr>
          <a:xfrm flipV="1">
            <a:off x="2591595" y="1560576"/>
            <a:ext cx="1346421" cy="1314529"/>
          </a:xfrm>
          <a:prstGeom prst="curved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flipV="1">
            <a:off x="2591595" y="1991078"/>
            <a:ext cx="1361763" cy="884028"/>
          </a:xfrm>
          <a:prstGeom prst="curved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Google Shape;1058;p42"/>
          <p:cNvSpPr txBox="1">
            <a:spLocks/>
          </p:cNvSpPr>
          <p:nvPr/>
        </p:nvSpPr>
        <p:spPr>
          <a:xfrm>
            <a:off x="3793651" y="1456013"/>
            <a:ext cx="4871025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algn="l"/>
            <a:r>
              <a:rPr lang="en-US" sz="1000" dirty="0" smtClean="0"/>
              <a:t>Random flip and rotation after input layer</a:t>
            </a:r>
            <a:endParaRPr lang="en-US" sz="1000" dirty="0"/>
          </a:p>
        </p:txBody>
      </p:sp>
      <p:sp>
        <p:nvSpPr>
          <p:cNvPr id="28" name="Google Shape;1058;p42"/>
          <p:cNvSpPr txBox="1">
            <a:spLocks/>
          </p:cNvSpPr>
          <p:nvPr/>
        </p:nvSpPr>
        <p:spPr>
          <a:xfrm>
            <a:off x="3923363" y="1862642"/>
            <a:ext cx="4789517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algn="l"/>
            <a:r>
              <a:rPr lang="en-US" sz="1000" dirty="0" smtClean="0"/>
              <a:t>13 </a:t>
            </a:r>
            <a:r>
              <a:rPr lang="en-US" sz="1000" dirty="0"/>
              <a:t>convolutional layers</a:t>
            </a:r>
          </a:p>
        </p:txBody>
      </p:sp>
      <p:cxnSp>
        <p:nvCxnSpPr>
          <p:cNvPr id="29" name="Curved Connector 28"/>
          <p:cNvCxnSpPr/>
          <p:nvPr/>
        </p:nvCxnSpPr>
        <p:spPr>
          <a:xfrm flipV="1">
            <a:off x="2591595" y="2617337"/>
            <a:ext cx="1346421" cy="257770"/>
          </a:xfrm>
          <a:prstGeom prst="curved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Google Shape;1058;p42"/>
          <p:cNvSpPr txBox="1">
            <a:spLocks/>
          </p:cNvSpPr>
          <p:nvPr/>
        </p:nvSpPr>
        <p:spPr>
          <a:xfrm>
            <a:off x="3850899" y="2494362"/>
            <a:ext cx="4862670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algn="l"/>
            <a:r>
              <a:rPr lang="en-US" sz="1000" dirty="0" smtClean="0"/>
              <a:t>5 </a:t>
            </a:r>
            <a:r>
              <a:rPr lang="en-US" sz="1000" dirty="0"/>
              <a:t>max pooling layers</a:t>
            </a:r>
          </a:p>
        </p:txBody>
      </p:sp>
      <p:cxnSp>
        <p:nvCxnSpPr>
          <p:cNvPr id="33" name="Curved Connector 32"/>
          <p:cNvCxnSpPr/>
          <p:nvPr/>
        </p:nvCxnSpPr>
        <p:spPr>
          <a:xfrm>
            <a:off x="2674841" y="2869405"/>
            <a:ext cx="1358059" cy="418108"/>
          </a:xfrm>
          <a:prstGeom prst="curved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Google Shape;1058;p42"/>
          <p:cNvSpPr txBox="1">
            <a:spLocks/>
          </p:cNvSpPr>
          <p:nvPr/>
        </p:nvSpPr>
        <p:spPr>
          <a:xfrm>
            <a:off x="3923363" y="3145631"/>
            <a:ext cx="4396346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algn="l"/>
            <a:r>
              <a:rPr lang="en-US" sz="1000" dirty="0" smtClean="0"/>
              <a:t>Global </a:t>
            </a:r>
            <a:r>
              <a:rPr lang="en-US" sz="1000" dirty="0" err="1" smtClean="0"/>
              <a:t>avg</a:t>
            </a:r>
            <a:r>
              <a:rPr lang="en-US" sz="1000" dirty="0" smtClean="0"/>
              <a:t> pooling 2d</a:t>
            </a:r>
            <a:endParaRPr lang="en-US" sz="1000" dirty="0"/>
          </a:p>
        </p:txBody>
      </p:sp>
      <p:cxnSp>
        <p:nvCxnSpPr>
          <p:cNvPr id="35" name="Curved Connector 34"/>
          <p:cNvCxnSpPr/>
          <p:nvPr/>
        </p:nvCxnSpPr>
        <p:spPr>
          <a:xfrm>
            <a:off x="2674841" y="2869405"/>
            <a:ext cx="1278517" cy="892104"/>
          </a:xfrm>
          <a:prstGeom prst="curved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Google Shape;1058;p42"/>
          <p:cNvSpPr txBox="1">
            <a:spLocks/>
          </p:cNvSpPr>
          <p:nvPr/>
        </p:nvSpPr>
        <p:spPr>
          <a:xfrm>
            <a:off x="3850899" y="3657633"/>
            <a:ext cx="5097386" cy="19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pPr algn="l"/>
            <a:r>
              <a:rPr lang="en-US" sz="1000" dirty="0" smtClean="0"/>
              <a:t>Using vgg16 functional</a:t>
            </a:r>
            <a:endParaRPr lang="en-US" sz="1000" dirty="0"/>
          </a:p>
        </p:txBody>
      </p:sp>
      <p:sp>
        <p:nvSpPr>
          <p:cNvPr id="39" name="Google Shape;1063;p42"/>
          <p:cNvSpPr/>
          <p:nvPr/>
        </p:nvSpPr>
        <p:spPr>
          <a:xfrm>
            <a:off x="1646088" y="2549466"/>
            <a:ext cx="639893" cy="639877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4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82;p40"/>
          <p:cNvSpPr/>
          <p:nvPr/>
        </p:nvSpPr>
        <p:spPr>
          <a:xfrm>
            <a:off x="4207651" y="2127139"/>
            <a:ext cx="798055" cy="803613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Title 5"/>
          <p:cNvSpPr>
            <a:spLocks noGrp="1"/>
          </p:cNvSpPr>
          <p:nvPr>
            <p:ph type="title"/>
          </p:nvPr>
        </p:nvSpPr>
        <p:spPr>
          <a:xfrm>
            <a:off x="955679" y="525645"/>
            <a:ext cx="7759200" cy="292500"/>
          </a:xfrm>
        </p:spPr>
        <p:txBody>
          <a:bodyPr/>
          <a:lstStyle/>
          <a:p>
            <a:r>
              <a:rPr lang="en-US" dirty="0"/>
              <a:t>Segmentation Network</a:t>
            </a:r>
          </a:p>
        </p:txBody>
      </p:sp>
      <p:sp>
        <p:nvSpPr>
          <p:cNvPr id="67" name="Google Shape;983;p40"/>
          <p:cNvSpPr/>
          <p:nvPr/>
        </p:nvSpPr>
        <p:spPr>
          <a:xfrm>
            <a:off x="2619794" y="1993409"/>
            <a:ext cx="971853" cy="102935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984;p40"/>
          <p:cNvSpPr/>
          <p:nvPr/>
        </p:nvSpPr>
        <p:spPr>
          <a:xfrm>
            <a:off x="2695994" y="2069609"/>
            <a:ext cx="971853" cy="102935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985;p40"/>
          <p:cNvSpPr txBox="1">
            <a:spLocks/>
          </p:cNvSpPr>
          <p:nvPr/>
        </p:nvSpPr>
        <p:spPr>
          <a:xfrm>
            <a:off x="6728769" y="525645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0" name="Google Shape;987;p40"/>
          <p:cNvSpPr txBox="1">
            <a:spLocks/>
          </p:cNvSpPr>
          <p:nvPr/>
        </p:nvSpPr>
        <p:spPr>
          <a:xfrm>
            <a:off x="2644338" y="2801202"/>
            <a:ext cx="852120" cy="1049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1" name="Google Shape;984;p40"/>
          <p:cNvSpPr/>
          <p:nvPr/>
        </p:nvSpPr>
        <p:spPr>
          <a:xfrm>
            <a:off x="640682" y="1782735"/>
            <a:ext cx="1297534" cy="1329965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987;p40"/>
          <p:cNvSpPr txBox="1">
            <a:spLocks/>
          </p:cNvSpPr>
          <p:nvPr/>
        </p:nvSpPr>
        <p:spPr>
          <a:xfrm>
            <a:off x="637122" y="2840395"/>
            <a:ext cx="1137678" cy="1355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3" name="Google Shape;3190;p60"/>
          <p:cNvSpPr/>
          <p:nvPr/>
        </p:nvSpPr>
        <p:spPr>
          <a:xfrm>
            <a:off x="1832300" y="2756910"/>
            <a:ext cx="361076" cy="423613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82;p40"/>
          <p:cNvSpPr/>
          <p:nvPr/>
        </p:nvSpPr>
        <p:spPr>
          <a:xfrm>
            <a:off x="4283851" y="2202704"/>
            <a:ext cx="798055" cy="803613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83;p40"/>
          <p:cNvSpPr/>
          <p:nvPr/>
        </p:nvSpPr>
        <p:spPr>
          <a:xfrm>
            <a:off x="4360051" y="2278904"/>
            <a:ext cx="798055" cy="803613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84;p40"/>
          <p:cNvSpPr/>
          <p:nvPr/>
        </p:nvSpPr>
        <p:spPr>
          <a:xfrm>
            <a:off x="4436251" y="2355104"/>
            <a:ext cx="798055" cy="803613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87;p40"/>
          <p:cNvSpPr txBox="1">
            <a:spLocks/>
          </p:cNvSpPr>
          <p:nvPr/>
        </p:nvSpPr>
        <p:spPr>
          <a:xfrm>
            <a:off x="4358929" y="2841845"/>
            <a:ext cx="699733" cy="819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4" name="Google Shape;3190;p60"/>
          <p:cNvSpPr/>
          <p:nvPr/>
        </p:nvSpPr>
        <p:spPr>
          <a:xfrm>
            <a:off x="3541567" y="2751546"/>
            <a:ext cx="361076" cy="423613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3190;p60"/>
          <p:cNvSpPr/>
          <p:nvPr/>
        </p:nvSpPr>
        <p:spPr>
          <a:xfrm>
            <a:off x="5122980" y="2794510"/>
            <a:ext cx="361076" cy="423613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958;p39"/>
          <p:cNvSpPr/>
          <p:nvPr/>
        </p:nvSpPr>
        <p:spPr>
          <a:xfrm>
            <a:off x="1349975" y="3711804"/>
            <a:ext cx="849650" cy="321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Max-pool2x2</a:t>
            </a:r>
          </a:p>
        </p:txBody>
      </p:sp>
      <p:sp>
        <p:nvSpPr>
          <p:cNvPr id="116" name="Google Shape;960;p39"/>
          <p:cNvSpPr/>
          <p:nvPr/>
        </p:nvSpPr>
        <p:spPr>
          <a:xfrm>
            <a:off x="1349975" y="3375521"/>
            <a:ext cx="849650" cy="3362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64, Conv3x3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64, Conv3x3</a:t>
            </a:r>
            <a:endParaRPr sz="800" b="1" dirty="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" name="Google Shape;960;p39"/>
          <p:cNvSpPr/>
          <p:nvPr/>
        </p:nvSpPr>
        <p:spPr>
          <a:xfrm>
            <a:off x="4634406" y="3344388"/>
            <a:ext cx="849650" cy="5481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256,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256, Conv3x3</a:t>
            </a:r>
          </a:p>
          <a:p>
            <a:pPr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256,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  <a:p>
            <a:pPr lvl="0" algn="ctr"/>
            <a:endParaRPr lang="en-US" sz="800" b="1" dirty="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" name="Google Shape;958;p39"/>
          <p:cNvSpPr/>
          <p:nvPr/>
        </p:nvSpPr>
        <p:spPr>
          <a:xfrm>
            <a:off x="4634406" y="3892569"/>
            <a:ext cx="849650" cy="321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Max-pool2x2</a:t>
            </a:r>
          </a:p>
        </p:txBody>
      </p:sp>
      <p:sp>
        <p:nvSpPr>
          <p:cNvPr id="28" name="Google Shape;958;p39"/>
          <p:cNvSpPr/>
          <p:nvPr/>
        </p:nvSpPr>
        <p:spPr>
          <a:xfrm>
            <a:off x="3052993" y="3680671"/>
            <a:ext cx="849650" cy="321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Max-pool2x2</a:t>
            </a:r>
          </a:p>
        </p:txBody>
      </p:sp>
      <p:sp>
        <p:nvSpPr>
          <p:cNvPr id="29" name="Google Shape;960;p39"/>
          <p:cNvSpPr/>
          <p:nvPr/>
        </p:nvSpPr>
        <p:spPr>
          <a:xfrm>
            <a:off x="3052993" y="3344388"/>
            <a:ext cx="849650" cy="33628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128, Conv3x3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128, Conv3x3</a:t>
            </a:r>
            <a:endParaRPr sz="800" b="1" dirty="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" name="Google Shape;982;p40"/>
          <p:cNvSpPr/>
          <p:nvPr/>
        </p:nvSpPr>
        <p:spPr>
          <a:xfrm>
            <a:off x="6907412" y="2427277"/>
            <a:ext cx="496897" cy="47577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982;p40"/>
          <p:cNvSpPr/>
          <p:nvPr/>
        </p:nvSpPr>
        <p:spPr>
          <a:xfrm>
            <a:off x="6841317" y="2365703"/>
            <a:ext cx="496897" cy="47577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982;p40"/>
          <p:cNvSpPr/>
          <p:nvPr/>
        </p:nvSpPr>
        <p:spPr>
          <a:xfrm>
            <a:off x="5546466" y="2315701"/>
            <a:ext cx="626008" cy="59800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982;p40"/>
          <p:cNvSpPr/>
          <p:nvPr/>
        </p:nvSpPr>
        <p:spPr>
          <a:xfrm>
            <a:off x="5622666" y="2391266"/>
            <a:ext cx="626008" cy="59800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983;p40"/>
          <p:cNvSpPr/>
          <p:nvPr/>
        </p:nvSpPr>
        <p:spPr>
          <a:xfrm>
            <a:off x="5698866" y="2467466"/>
            <a:ext cx="626008" cy="59800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984;p40"/>
          <p:cNvSpPr/>
          <p:nvPr/>
        </p:nvSpPr>
        <p:spPr>
          <a:xfrm>
            <a:off x="5775066" y="2543666"/>
            <a:ext cx="626008" cy="598008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87;p40"/>
          <p:cNvSpPr txBox="1">
            <a:spLocks/>
          </p:cNvSpPr>
          <p:nvPr/>
        </p:nvSpPr>
        <p:spPr>
          <a:xfrm>
            <a:off x="5683923" y="2875827"/>
            <a:ext cx="548882" cy="60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Google Shape;3190;p60"/>
          <p:cNvSpPr/>
          <p:nvPr/>
        </p:nvSpPr>
        <p:spPr>
          <a:xfrm>
            <a:off x="6296736" y="2783390"/>
            <a:ext cx="361076" cy="423613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82;p40"/>
          <p:cNvSpPr/>
          <p:nvPr/>
        </p:nvSpPr>
        <p:spPr>
          <a:xfrm>
            <a:off x="6958022" y="2482068"/>
            <a:ext cx="496897" cy="47577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982;p40"/>
          <p:cNvSpPr/>
          <p:nvPr/>
        </p:nvSpPr>
        <p:spPr>
          <a:xfrm>
            <a:off x="7028986" y="2551597"/>
            <a:ext cx="496897" cy="47577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983;p40"/>
          <p:cNvSpPr/>
          <p:nvPr/>
        </p:nvSpPr>
        <p:spPr>
          <a:xfrm>
            <a:off x="7093211" y="2615092"/>
            <a:ext cx="496897" cy="475778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984;p40"/>
          <p:cNvSpPr/>
          <p:nvPr/>
        </p:nvSpPr>
        <p:spPr>
          <a:xfrm>
            <a:off x="7164150" y="2679648"/>
            <a:ext cx="496897" cy="475778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987;p40"/>
          <p:cNvSpPr txBox="1">
            <a:spLocks/>
          </p:cNvSpPr>
          <p:nvPr/>
        </p:nvSpPr>
        <p:spPr>
          <a:xfrm>
            <a:off x="7078268" y="3023454"/>
            <a:ext cx="435678" cy="48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3" name="Google Shape;3190;p60"/>
          <p:cNvSpPr/>
          <p:nvPr/>
        </p:nvSpPr>
        <p:spPr>
          <a:xfrm>
            <a:off x="7573288" y="2789486"/>
            <a:ext cx="361076" cy="423613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984;p40"/>
          <p:cNvSpPr/>
          <p:nvPr/>
        </p:nvSpPr>
        <p:spPr>
          <a:xfrm>
            <a:off x="8192910" y="2649570"/>
            <a:ext cx="496897" cy="475778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960;p39"/>
          <p:cNvSpPr/>
          <p:nvPr/>
        </p:nvSpPr>
        <p:spPr>
          <a:xfrm>
            <a:off x="5808162" y="3363379"/>
            <a:ext cx="849650" cy="5481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512,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512, Conv3x3</a:t>
            </a:r>
          </a:p>
          <a:p>
            <a:pPr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512,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  <a:p>
            <a:pPr lvl="0" algn="ctr"/>
            <a:endParaRPr lang="en-US" sz="800" b="1" dirty="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1" name="Google Shape;958;p39"/>
          <p:cNvSpPr/>
          <p:nvPr/>
        </p:nvSpPr>
        <p:spPr>
          <a:xfrm>
            <a:off x="5808162" y="3911560"/>
            <a:ext cx="849650" cy="321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Max-pool2x2</a:t>
            </a:r>
          </a:p>
        </p:txBody>
      </p:sp>
      <p:sp>
        <p:nvSpPr>
          <p:cNvPr id="54" name="Google Shape;960;p39"/>
          <p:cNvSpPr/>
          <p:nvPr/>
        </p:nvSpPr>
        <p:spPr>
          <a:xfrm>
            <a:off x="7089121" y="3371181"/>
            <a:ext cx="849650" cy="5481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512,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512, Conv3x3</a:t>
            </a:r>
          </a:p>
          <a:p>
            <a:pPr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512, </a:t>
            </a:r>
            <a:r>
              <a:rPr lang="en-US" sz="800" b="1" dirty="0">
                <a:latin typeface="Exo"/>
                <a:ea typeface="Exo"/>
                <a:cs typeface="Exo"/>
                <a:sym typeface="Exo"/>
              </a:rPr>
              <a:t>Conv3x3</a:t>
            </a:r>
          </a:p>
          <a:p>
            <a:pPr lvl="0" algn="ctr"/>
            <a:endParaRPr lang="en-US" sz="800" b="1" dirty="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5" name="Google Shape;958;p39"/>
          <p:cNvSpPr/>
          <p:nvPr/>
        </p:nvSpPr>
        <p:spPr>
          <a:xfrm>
            <a:off x="7089121" y="3919362"/>
            <a:ext cx="849650" cy="3218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smtClean="0">
                <a:latin typeface="Big Shoulders Text"/>
                <a:ea typeface="Big Shoulders Text"/>
                <a:cs typeface="Big Shoulders Text"/>
                <a:sym typeface="Big Shoulders Text"/>
              </a:rPr>
              <a:t>Max-pool2x2</a:t>
            </a:r>
          </a:p>
        </p:txBody>
      </p:sp>
      <p:sp>
        <p:nvSpPr>
          <p:cNvPr id="56" name="Google Shape;960;p39"/>
          <p:cNvSpPr/>
          <p:nvPr/>
        </p:nvSpPr>
        <p:spPr>
          <a:xfrm>
            <a:off x="8069621" y="3374852"/>
            <a:ext cx="873487" cy="6587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Global </a:t>
            </a:r>
            <a:r>
              <a:rPr lang="en-US" sz="800" b="1" dirty="0" err="1" smtClean="0">
                <a:latin typeface="Exo"/>
                <a:ea typeface="Exo"/>
                <a:cs typeface="Exo"/>
                <a:sym typeface="Exo"/>
              </a:rPr>
              <a:t>avg</a:t>
            </a:r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  pooling 2d</a:t>
            </a:r>
          </a:p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Dense (256)</a:t>
            </a:r>
          </a:p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Dropout 0.5</a:t>
            </a:r>
          </a:p>
          <a:p>
            <a:pPr lvl="0" algn="ctr"/>
            <a:r>
              <a:rPr lang="en-US" sz="800" b="1" dirty="0" smtClean="0">
                <a:latin typeface="Exo"/>
                <a:ea typeface="Exo"/>
                <a:cs typeface="Exo"/>
                <a:sym typeface="Exo"/>
              </a:rPr>
              <a:t>Dense 1</a:t>
            </a:r>
            <a:endParaRPr lang="en-US" sz="800" b="1" dirty="0"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33500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Neural Networks Conference by Slidesgo">
  <a:themeElements>
    <a:clrScheme name="Simple Light">
      <a:dk1>
        <a:srgbClr val="8F2E8B"/>
      </a:dk1>
      <a:lt1>
        <a:srgbClr val="2E2E8F"/>
      </a:lt1>
      <a:dk2>
        <a:srgbClr val="55A4FF"/>
      </a:dk2>
      <a:lt2>
        <a:srgbClr val="AAFD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1133</Words>
  <Application>Microsoft Office PowerPoint</Application>
  <PresentationFormat>On-screen Show (16:9)</PresentationFormat>
  <Paragraphs>409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Anaheim</vt:lpstr>
      <vt:lpstr>Bebas Neue</vt:lpstr>
      <vt:lpstr>Big Shoulders Text</vt:lpstr>
      <vt:lpstr>Blinker SemiBold</vt:lpstr>
      <vt:lpstr>PT Sans</vt:lpstr>
      <vt:lpstr>Nunito Light</vt:lpstr>
      <vt:lpstr>Krona One</vt:lpstr>
      <vt:lpstr>Exo</vt:lpstr>
      <vt:lpstr>Artificial Neural Networks Conference by Slidesgo</vt:lpstr>
      <vt:lpstr>Image classification  </vt:lpstr>
      <vt:lpstr>TABLE OF CONTENTS</vt:lpstr>
      <vt:lpstr>Problem defenition</vt:lpstr>
      <vt:lpstr>Problem defenition</vt:lpstr>
      <vt:lpstr>models</vt:lpstr>
      <vt:lpstr>Custom-built CNN model layers</vt:lpstr>
      <vt:lpstr>Segmentation Network</vt:lpstr>
      <vt:lpstr>Fine tuned vgg16 model layers</vt:lpstr>
      <vt:lpstr>Segmentation Network</vt:lpstr>
      <vt:lpstr>datasets</vt:lpstr>
      <vt:lpstr>datasets</vt:lpstr>
      <vt:lpstr>cifar10</vt:lpstr>
      <vt:lpstr>Combined dataset</vt:lpstr>
      <vt:lpstr>Training results</vt:lpstr>
      <vt:lpstr>Cifar10(32*32) + custom-built model</vt:lpstr>
      <vt:lpstr>Cifar10(32*32) + custom-built model</vt:lpstr>
      <vt:lpstr>Cifar10(32*32) + custom-built model</vt:lpstr>
      <vt:lpstr>0.1625</vt:lpstr>
      <vt:lpstr>Cifar10(64*64) + custom-built model</vt:lpstr>
      <vt:lpstr>Cifar10(64*64) + custom-built model</vt:lpstr>
      <vt:lpstr>Cifar10(64*64) + custom-built model</vt:lpstr>
      <vt:lpstr>0.1785</vt:lpstr>
      <vt:lpstr>Cifar10(32*32) + vgg16 model</vt:lpstr>
      <vt:lpstr>Cifar10(32*32) + vgg16 model</vt:lpstr>
      <vt:lpstr>Cifar10(32*32) + vgg16 model</vt:lpstr>
      <vt:lpstr>0.5360</vt:lpstr>
      <vt:lpstr>Combined dataset + custom-built model</vt:lpstr>
      <vt:lpstr>Combined dataset + custom-built model</vt:lpstr>
      <vt:lpstr>Combined dataset + custom-built model</vt:lpstr>
      <vt:lpstr>0.1156</vt:lpstr>
      <vt:lpstr>Combined dataset + vgg16 model</vt:lpstr>
      <vt:lpstr>Combined dataset + vgg16 model</vt:lpstr>
      <vt:lpstr>Combined dataset + vgg16 model</vt:lpstr>
      <vt:lpstr>0.7985</vt:lpstr>
      <vt:lpstr>comparison</vt:lpstr>
      <vt:lpstr>Comparing custom-built model  with different datasets</vt:lpstr>
      <vt:lpstr>PowerPoint Presentation</vt:lpstr>
      <vt:lpstr>Comparing custom-built model  with different sizes Cifar datasets</vt:lpstr>
      <vt:lpstr>PowerPoint Presentation</vt:lpstr>
      <vt:lpstr>Comparing vgg16 model  with different datasets</vt:lpstr>
      <vt:lpstr>PowerPoint Presentation</vt:lpstr>
      <vt:lpstr>Comparing different models  with combined datasets</vt:lpstr>
      <vt:lpstr>PowerPoint Presentation</vt:lpstr>
      <vt:lpstr>Comparing different models  with Cifar datasets</vt:lpstr>
      <vt:lpstr>PowerPoint Presentation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NETWORKS CONFERENCE</dc:title>
  <cp:lastModifiedBy>Maryam</cp:lastModifiedBy>
  <cp:revision>37</cp:revision>
  <dcterms:modified xsi:type="dcterms:W3CDTF">2025-09-13T09:06:49Z</dcterms:modified>
</cp:coreProperties>
</file>