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4" r:id="rId5"/>
    <p:sldId id="258" r:id="rId6"/>
    <p:sldId id="260" r:id="rId7"/>
    <p:sldId id="261" r:id="rId8"/>
    <p:sldId id="266" r:id="rId9"/>
    <p:sldId id="267" r:id="rId10"/>
    <p:sldId id="268" r:id="rId11"/>
    <p:sldId id="269" r:id="rId12"/>
    <p:sldId id="272" r:id="rId13"/>
    <p:sldId id="271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/>
    <p:restoredTop sz="94709"/>
  </p:normalViewPr>
  <p:slideViewPr>
    <p:cSldViewPr snapToGrid="0">
      <p:cViewPr varScale="1">
        <p:scale>
          <a:sx n="143" d="100"/>
          <a:sy n="143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9CDE03-3C50-48B2-BAE0-DD26EBFEC83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7A8D90-122D-409C-87D1-FD7C3AAE3479}">
      <dgm:prSet/>
      <dgm:spPr/>
      <dgm:t>
        <a:bodyPr/>
        <a:lstStyle/>
        <a:p>
          <a:r>
            <a:rPr lang="en-IE" dirty="0"/>
            <a:t>Identify key drivers of poor customer experience (e.g., bad reviews, late deliveries)</a:t>
          </a:r>
          <a:endParaRPr lang="en-US" dirty="0"/>
        </a:p>
      </dgm:t>
    </dgm:pt>
    <dgm:pt modelId="{60B6F927-D81C-4C4D-BEC8-3C8D6E0C4BD5}" type="parTrans" cxnId="{E6ABD76C-10D9-4DEE-A33D-F68AB8728374}">
      <dgm:prSet/>
      <dgm:spPr/>
      <dgm:t>
        <a:bodyPr/>
        <a:lstStyle/>
        <a:p>
          <a:endParaRPr lang="en-US"/>
        </a:p>
      </dgm:t>
    </dgm:pt>
    <dgm:pt modelId="{5AE5CE55-810C-4B8C-8E0E-811E2C664653}" type="sibTrans" cxnId="{E6ABD76C-10D9-4DEE-A33D-F68AB8728374}">
      <dgm:prSet/>
      <dgm:spPr/>
      <dgm:t>
        <a:bodyPr/>
        <a:lstStyle/>
        <a:p>
          <a:endParaRPr lang="en-US"/>
        </a:p>
      </dgm:t>
    </dgm:pt>
    <dgm:pt modelId="{87FD2051-DC45-433A-93D2-ED107074275F}">
      <dgm:prSet/>
      <dgm:spPr/>
      <dgm:t>
        <a:bodyPr/>
        <a:lstStyle/>
        <a:p>
          <a:r>
            <a:rPr lang="en-IE" dirty="0"/>
            <a:t>Detect underperforming sellers or regions</a:t>
          </a:r>
          <a:endParaRPr lang="en-US" dirty="0"/>
        </a:p>
      </dgm:t>
    </dgm:pt>
    <dgm:pt modelId="{E1C31A13-D3EC-48A6-8D1E-9515241767A1}" type="parTrans" cxnId="{A1248E2A-3B14-4047-B999-5BB83C2BC257}">
      <dgm:prSet/>
      <dgm:spPr/>
      <dgm:t>
        <a:bodyPr/>
        <a:lstStyle/>
        <a:p>
          <a:endParaRPr lang="en-US"/>
        </a:p>
      </dgm:t>
    </dgm:pt>
    <dgm:pt modelId="{CF4B6245-251F-4219-A35A-43619DBD73FC}" type="sibTrans" cxnId="{A1248E2A-3B14-4047-B999-5BB83C2BC257}">
      <dgm:prSet/>
      <dgm:spPr/>
      <dgm:t>
        <a:bodyPr/>
        <a:lstStyle/>
        <a:p>
          <a:endParaRPr lang="en-US"/>
        </a:p>
      </dgm:t>
    </dgm:pt>
    <dgm:pt modelId="{5BF9B9A4-7689-4978-9B39-8D00D629AA85}">
      <dgm:prSet/>
      <dgm:spPr/>
      <dgm:t>
        <a:bodyPr/>
        <a:lstStyle/>
        <a:p>
          <a:r>
            <a:rPr lang="en-IE" dirty="0"/>
            <a:t>Build a model to flag potentially problematic orders before they occur</a:t>
          </a:r>
          <a:endParaRPr lang="en-US" dirty="0"/>
        </a:p>
      </dgm:t>
    </dgm:pt>
    <dgm:pt modelId="{67EA380F-B3A2-4F5B-A638-8331927E2D8A}" type="parTrans" cxnId="{C66859E9-92AE-4895-9B6A-3D5B8874D406}">
      <dgm:prSet/>
      <dgm:spPr/>
      <dgm:t>
        <a:bodyPr/>
        <a:lstStyle/>
        <a:p>
          <a:endParaRPr lang="en-US"/>
        </a:p>
      </dgm:t>
    </dgm:pt>
    <dgm:pt modelId="{289DABCB-9A80-4BF5-8ECF-A34DA2926BA9}" type="sibTrans" cxnId="{C66859E9-92AE-4895-9B6A-3D5B8874D406}">
      <dgm:prSet/>
      <dgm:spPr/>
      <dgm:t>
        <a:bodyPr/>
        <a:lstStyle/>
        <a:p>
          <a:endParaRPr lang="en-US"/>
        </a:p>
      </dgm:t>
    </dgm:pt>
    <dgm:pt modelId="{204B7F11-30AA-46E1-A831-455CB676AB75}" type="pres">
      <dgm:prSet presAssocID="{A39CDE03-3C50-48B2-BAE0-DD26EBFEC833}" presName="root" presStyleCnt="0">
        <dgm:presLayoutVars>
          <dgm:dir/>
          <dgm:resizeHandles val="exact"/>
        </dgm:presLayoutVars>
      </dgm:prSet>
      <dgm:spPr/>
    </dgm:pt>
    <dgm:pt modelId="{AD924B5B-8356-41F9-AA4D-773C1DFCD3F7}" type="pres">
      <dgm:prSet presAssocID="{2B7A8D90-122D-409C-87D1-FD7C3AAE3479}" presName="compNode" presStyleCnt="0"/>
      <dgm:spPr/>
    </dgm:pt>
    <dgm:pt modelId="{98DBCA6E-B071-4DED-847B-2519988CD8B2}" type="pres">
      <dgm:prSet presAssocID="{2B7A8D90-122D-409C-87D1-FD7C3AAE34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954DCB03-884A-4B4C-B63F-DEFC3E505DEB}" type="pres">
      <dgm:prSet presAssocID="{2B7A8D90-122D-409C-87D1-FD7C3AAE3479}" presName="spaceRect" presStyleCnt="0"/>
      <dgm:spPr/>
    </dgm:pt>
    <dgm:pt modelId="{7DC8295F-48A7-4E29-AE62-B6A4B46C2136}" type="pres">
      <dgm:prSet presAssocID="{2B7A8D90-122D-409C-87D1-FD7C3AAE3479}" presName="textRect" presStyleLbl="revTx" presStyleIdx="0" presStyleCnt="3">
        <dgm:presLayoutVars>
          <dgm:chMax val="1"/>
          <dgm:chPref val="1"/>
        </dgm:presLayoutVars>
      </dgm:prSet>
      <dgm:spPr/>
    </dgm:pt>
    <dgm:pt modelId="{F1857003-7393-4484-9578-25D1731DDF91}" type="pres">
      <dgm:prSet presAssocID="{5AE5CE55-810C-4B8C-8E0E-811E2C664653}" presName="sibTrans" presStyleCnt="0"/>
      <dgm:spPr/>
    </dgm:pt>
    <dgm:pt modelId="{016BB2C9-A34B-4A07-9665-B4CF158371E7}" type="pres">
      <dgm:prSet presAssocID="{87FD2051-DC45-433A-93D2-ED107074275F}" presName="compNode" presStyleCnt="0"/>
      <dgm:spPr/>
    </dgm:pt>
    <dgm:pt modelId="{FAA7D82D-A0B3-4962-B11C-7A085BE996D8}" type="pres">
      <dgm:prSet presAssocID="{87FD2051-DC45-433A-93D2-ED10707427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D0F2358-9A99-4318-839E-BD77F82ED4AF}" type="pres">
      <dgm:prSet presAssocID="{87FD2051-DC45-433A-93D2-ED107074275F}" presName="spaceRect" presStyleCnt="0"/>
      <dgm:spPr/>
    </dgm:pt>
    <dgm:pt modelId="{098E1C24-BFDD-4856-8331-8ECFA9549838}" type="pres">
      <dgm:prSet presAssocID="{87FD2051-DC45-433A-93D2-ED107074275F}" presName="textRect" presStyleLbl="revTx" presStyleIdx="1" presStyleCnt="3">
        <dgm:presLayoutVars>
          <dgm:chMax val="1"/>
          <dgm:chPref val="1"/>
        </dgm:presLayoutVars>
      </dgm:prSet>
      <dgm:spPr/>
    </dgm:pt>
    <dgm:pt modelId="{A3D89681-D0AF-4C2A-AEBE-5351455EC8D4}" type="pres">
      <dgm:prSet presAssocID="{CF4B6245-251F-4219-A35A-43619DBD73FC}" presName="sibTrans" presStyleCnt="0"/>
      <dgm:spPr/>
    </dgm:pt>
    <dgm:pt modelId="{663A1D4A-462B-45D4-BE05-B4B4BC4DF4B7}" type="pres">
      <dgm:prSet presAssocID="{5BF9B9A4-7689-4978-9B39-8D00D629AA85}" presName="compNode" presStyleCnt="0"/>
      <dgm:spPr/>
    </dgm:pt>
    <dgm:pt modelId="{1D462B34-4B24-45B5-A3EC-13EAB29D696C}" type="pres">
      <dgm:prSet presAssocID="{5BF9B9A4-7689-4978-9B39-8D00D629AA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5D0C8041-CC9B-4B1F-B9D6-7B2FB95D6BE4}" type="pres">
      <dgm:prSet presAssocID="{5BF9B9A4-7689-4978-9B39-8D00D629AA85}" presName="spaceRect" presStyleCnt="0"/>
      <dgm:spPr/>
    </dgm:pt>
    <dgm:pt modelId="{07A146DE-7C87-4EF8-A765-38AA321B16F6}" type="pres">
      <dgm:prSet presAssocID="{5BF9B9A4-7689-4978-9B39-8D00D629AA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109A24-71A7-4088-958A-5963C569822A}" type="presOf" srcId="{5BF9B9A4-7689-4978-9B39-8D00D629AA85}" destId="{07A146DE-7C87-4EF8-A765-38AA321B16F6}" srcOrd="0" destOrd="0" presId="urn:microsoft.com/office/officeart/2018/2/layout/IconLabelList"/>
    <dgm:cxn modelId="{A1248E2A-3B14-4047-B999-5BB83C2BC257}" srcId="{A39CDE03-3C50-48B2-BAE0-DD26EBFEC833}" destId="{87FD2051-DC45-433A-93D2-ED107074275F}" srcOrd="1" destOrd="0" parTransId="{E1C31A13-D3EC-48A6-8D1E-9515241767A1}" sibTransId="{CF4B6245-251F-4219-A35A-43619DBD73FC}"/>
    <dgm:cxn modelId="{C0DFBE6B-DDF5-441E-A4C3-C739E39F7FF9}" type="presOf" srcId="{2B7A8D90-122D-409C-87D1-FD7C3AAE3479}" destId="{7DC8295F-48A7-4E29-AE62-B6A4B46C2136}" srcOrd="0" destOrd="0" presId="urn:microsoft.com/office/officeart/2018/2/layout/IconLabelList"/>
    <dgm:cxn modelId="{E6ABD76C-10D9-4DEE-A33D-F68AB8728374}" srcId="{A39CDE03-3C50-48B2-BAE0-DD26EBFEC833}" destId="{2B7A8D90-122D-409C-87D1-FD7C3AAE3479}" srcOrd="0" destOrd="0" parTransId="{60B6F927-D81C-4C4D-BEC8-3C8D6E0C4BD5}" sibTransId="{5AE5CE55-810C-4B8C-8E0E-811E2C664653}"/>
    <dgm:cxn modelId="{129926A2-B7C7-41DF-B945-1FF78400B157}" type="presOf" srcId="{87FD2051-DC45-433A-93D2-ED107074275F}" destId="{098E1C24-BFDD-4856-8331-8ECFA9549838}" srcOrd="0" destOrd="0" presId="urn:microsoft.com/office/officeart/2018/2/layout/IconLabelList"/>
    <dgm:cxn modelId="{095508B4-1AB3-48BA-8691-B21B9FDA7C3D}" type="presOf" srcId="{A39CDE03-3C50-48B2-BAE0-DD26EBFEC833}" destId="{204B7F11-30AA-46E1-A831-455CB676AB75}" srcOrd="0" destOrd="0" presId="urn:microsoft.com/office/officeart/2018/2/layout/IconLabelList"/>
    <dgm:cxn modelId="{C66859E9-92AE-4895-9B6A-3D5B8874D406}" srcId="{A39CDE03-3C50-48B2-BAE0-DD26EBFEC833}" destId="{5BF9B9A4-7689-4978-9B39-8D00D629AA85}" srcOrd="2" destOrd="0" parTransId="{67EA380F-B3A2-4F5B-A638-8331927E2D8A}" sibTransId="{289DABCB-9A80-4BF5-8ECF-A34DA2926BA9}"/>
    <dgm:cxn modelId="{0BE36CA2-8E3E-4EA4-AC7F-49543496406C}" type="presParOf" srcId="{204B7F11-30AA-46E1-A831-455CB676AB75}" destId="{AD924B5B-8356-41F9-AA4D-773C1DFCD3F7}" srcOrd="0" destOrd="0" presId="urn:microsoft.com/office/officeart/2018/2/layout/IconLabelList"/>
    <dgm:cxn modelId="{AFE24196-E49B-4D39-BBD5-66FE6DD70004}" type="presParOf" srcId="{AD924B5B-8356-41F9-AA4D-773C1DFCD3F7}" destId="{98DBCA6E-B071-4DED-847B-2519988CD8B2}" srcOrd="0" destOrd="0" presId="urn:microsoft.com/office/officeart/2018/2/layout/IconLabelList"/>
    <dgm:cxn modelId="{D3307473-FBCA-4E19-91F0-B1A73D00CEC5}" type="presParOf" srcId="{AD924B5B-8356-41F9-AA4D-773C1DFCD3F7}" destId="{954DCB03-884A-4B4C-B63F-DEFC3E505DEB}" srcOrd="1" destOrd="0" presId="urn:microsoft.com/office/officeart/2018/2/layout/IconLabelList"/>
    <dgm:cxn modelId="{C82E4ED2-0198-4A4F-A8C0-34EA8CA7F181}" type="presParOf" srcId="{AD924B5B-8356-41F9-AA4D-773C1DFCD3F7}" destId="{7DC8295F-48A7-4E29-AE62-B6A4B46C2136}" srcOrd="2" destOrd="0" presId="urn:microsoft.com/office/officeart/2018/2/layout/IconLabelList"/>
    <dgm:cxn modelId="{9A7C9EBB-B075-440B-BAEB-3F6271D9734C}" type="presParOf" srcId="{204B7F11-30AA-46E1-A831-455CB676AB75}" destId="{F1857003-7393-4484-9578-25D1731DDF91}" srcOrd="1" destOrd="0" presId="urn:microsoft.com/office/officeart/2018/2/layout/IconLabelList"/>
    <dgm:cxn modelId="{07686570-A578-4A41-B8ED-334E56C7374D}" type="presParOf" srcId="{204B7F11-30AA-46E1-A831-455CB676AB75}" destId="{016BB2C9-A34B-4A07-9665-B4CF158371E7}" srcOrd="2" destOrd="0" presId="urn:microsoft.com/office/officeart/2018/2/layout/IconLabelList"/>
    <dgm:cxn modelId="{209963CE-3D25-4257-85BB-96E8673ED736}" type="presParOf" srcId="{016BB2C9-A34B-4A07-9665-B4CF158371E7}" destId="{FAA7D82D-A0B3-4962-B11C-7A085BE996D8}" srcOrd="0" destOrd="0" presId="urn:microsoft.com/office/officeart/2018/2/layout/IconLabelList"/>
    <dgm:cxn modelId="{8E818E3C-418A-49C5-B1F4-586267A97BB4}" type="presParOf" srcId="{016BB2C9-A34B-4A07-9665-B4CF158371E7}" destId="{0D0F2358-9A99-4318-839E-BD77F82ED4AF}" srcOrd="1" destOrd="0" presId="urn:microsoft.com/office/officeart/2018/2/layout/IconLabelList"/>
    <dgm:cxn modelId="{E5DB19B9-DBB8-4BDD-8C0C-70B983F148E6}" type="presParOf" srcId="{016BB2C9-A34B-4A07-9665-B4CF158371E7}" destId="{098E1C24-BFDD-4856-8331-8ECFA9549838}" srcOrd="2" destOrd="0" presId="urn:microsoft.com/office/officeart/2018/2/layout/IconLabelList"/>
    <dgm:cxn modelId="{989E5333-29FA-4A03-B0AC-366157E9950C}" type="presParOf" srcId="{204B7F11-30AA-46E1-A831-455CB676AB75}" destId="{A3D89681-D0AF-4C2A-AEBE-5351455EC8D4}" srcOrd="3" destOrd="0" presId="urn:microsoft.com/office/officeart/2018/2/layout/IconLabelList"/>
    <dgm:cxn modelId="{D8C3637B-0569-46A3-B163-FF3299442D46}" type="presParOf" srcId="{204B7F11-30AA-46E1-A831-455CB676AB75}" destId="{663A1D4A-462B-45D4-BE05-B4B4BC4DF4B7}" srcOrd="4" destOrd="0" presId="urn:microsoft.com/office/officeart/2018/2/layout/IconLabelList"/>
    <dgm:cxn modelId="{305C2C8F-AD9F-4CA0-ACD0-0450A7B000F0}" type="presParOf" srcId="{663A1D4A-462B-45D4-BE05-B4B4BC4DF4B7}" destId="{1D462B34-4B24-45B5-A3EC-13EAB29D696C}" srcOrd="0" destOrd="0" presId="urn:microsoft.com/office/officeart/2018/2/layout/IconLabelList"/>
    <dgm:cxn modelId="{B562D9A2-2DB8-416D-A775-9D2C6D1B05CD}" type="presParOf" srcId="{663A1D4A-462B-45D4-BE05-B4B4BC4DF4B7}" destId="{5D0C8041-CC9B-4B1F-B9D6-7B2FB95D6BE4}" srcOrd="1" destOrd="0" presId="urn:microsoft.com/office/officeart/2018/2/layout/IconLabelList"/>
    <dgm:cxn modelId="{68E7C258-2FAC-4358-881B-5FF3EE74D171}" type="presParOf" srcId="{663A1D4A-462B-45D4-BE05-B4B4BC4DF4B7}" destId="{07A146DE-7C87-4EF8-A765-38AA321B16F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3F012-1DA2-4F74-9EF1-8D6E23EA8D2F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7F17D7-AD9A-4F24-8774-907B138F6B3E}">
      <dgm:prSet/>
      <dgm:spPr/>
      <dgm:t>
        <a:bodyPr/>
        <a:lstStyle/>
        <a:p>
          <a:r>
            <a:rPr lang="en-US"/>
            <a:t>Prioritise</a:t>
          </a:r>
        </a:p>
      </dgm:t>
    </dgm:pt>
    <dgm:pt modelId="{550E4FD0-BC3F-4F99-91D0-66A4544519DF}" type="parTrans" cxnId="{DDC0322F-5E41-4738-8A3D-BDF4A4EAFCCF}">
      <dgm:prSet/>
      <dgm:spPr/>
      <dgm:t>
        <a:bodyPr/>
        <a:lstStyle/>
        <a:p>
          <a:endParaRPr lang="en-US"/>
        </a:p>
      </dgm:t>
    </dgm:pt>
    <dgm:pt modelId="{3DFA993E-1036-4BA5-8B73-0DBA75CD8A03}" type="sibTrans" cxnId="{DDC0322F-5E41-4738-8A3D-BDF4A4EAFCCF}">
      <dgm:prSet/>
      <dgm:spPr/>
      <dgm:t>
        <a:bodyPr/>
        <a:lstStyle/>
        <a:p>
          <a:endParaRPr lang="en-US"/>
        </a:p>
      </dgm:t>
    </dgm:pt>
    <dgm:pt modelId="{7773F171-8314-4EAB-83F6-54E0BF07CD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Prioritise high-risk orders for proactive handling</a:t>
          </a:r>
        </a:p>
      </dgm:t>
    </dgm:pt>
    <dgm:pt modelId="{182E4D85-F185-44CE-9D9A-58CA4120B864}" type="parTrans" cxnId="{895F8B83-0E46-40A8-8385-61ECACEC4C7E}">
      <dgm:prSet/>
      <dgm:spPr/>
      <dgm:t>
        <a:bodyPr/>
        <a:lstStyle/>
        <a:p>
          <a:endParaRPr lang="en-US"/>
        </a:p>
      </dgm:t>
    </dgm:pt>
    <dgm:pt modelId="{D78977FC-B2E4-4699-9302-BC515125227B}" type="sibTrans" cxnId="{895F8B83-0E46-40A8-8385-61ECACEC4C7E}">
      <dgm:prSet/>
      <dgm:spPr/>
      <dgm:t>
        <a:bodyPr/>
        <a:lstStyle/>
        <a:p>
          <a:endParaRPr lang="en-US"/>
        </a:p>
      </dgm:t>
    </dgm:pt>
    <dgm:pt modelId="{05343217-C163-491E-BB7A-86A73CE495DA}">
      <dgm:prSet/>
      <dgm:spPr/>
      <dgm:t>
        <a:bodyPr/>
        <a:lstStyle/>
        <a:p>
          <a:r>
            <a:rPr lang="en-US" dirty="0"/>
            <a:t>Logistics</a:t>
          </a:r>
        </a:p>
      </dgm:t>
    </dgm:pt>
    <dgm:pt modelId="{2051E6F8-6442-4648-924E-CAE4A749324E}" type="parTrans" cxnId="{1FA721DA-CBB5-4621-9008-CA6B0EE9ED2D}">
      <dgm:prSet/>
      <dgm:spPr/>
      <dgm:t>
        <a:bodyPr/>
        <a:lstStyle/>
        <a:p>
          <a:endParaRPr lang="en-US"/>
        </a:p>
      </dgm:t>
    </dgm:pt>
    <dgm:pt modelId="{6D80B4B6-531E-4D56-968E-21BCF5D031EF}" type="sibTrans" cxnId="{1FA721DA-CBB5-4621-9008-CA6B0EE9ED2D}">
      <dgm:prSet/>
      <dgm:spPr/>
      <dgm:t>
        <a:bodyPr/>
        <a:lstStyle/>
        <a:p>
          <a:endParaRPr lang="en-US"/>
        </a:p>
      </dgm:t>
    </dgm:pt>
    <dgm:pt modelId="{318292BA-15C5-42F5-B026-C3000D162B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logistics improvements for high-risk categories in delay-prone regions</a:t>
          </a:r>
        </a:p>
      </dgm:t>
    </dgm:pt>
    <dgm:pt modelId="{57A8F933-5518-4193-880D-7C23103A5F71}" type="parTrans" cxnId="{98CE0ACD-FF82-47D9-BABB-8F39708DFF88}">
      <dgm:prSet/>
      <dgm:spPr/>
      <dgm:t>
        <a:bodyPr/>
        <a:lstStyle/>
        <a:p>
          <a:endParaRPr lang="en-US"/>
        </a:p>
      </dgm:t>
    </dgm:pt>
    <dgm:pt modelId="{D8793655-0717-4B4F-88A3-F16CEA2496E6}" type="sibTrans" cxnId="{98CE0ACD-FF82-47D9-BABB-8F39708DFF88}">
      <dgm:prSet/>
      <dgm:spPr/>
      <dgm:t>
        <a:bodyPr/>
        <a:lstStyle/>
        <a:p>
          <a:endParaRPr lang="en-US"/>
        </a:p>
      </dgm:t>
    </dgm:pt>
    <dgm:pt modelId="{6780ED45-626B-40F6-B0D9-F9E4DE090AF2}">
      <dgm:prSet/>
      <dgm:spPr/>
      <dgm:t>
        <a:bodyPr/>
        <a:lstStyle/>
        <a:p>
          <a:r>
            <a:rPr lang="en-US"/>
            <a:t>Improve</a:t>
          </a:r>
        </a:p>
      </dgm:t>
    </dgm:pt>
    <dgm:pt modelId="{91646669-3FC6-42D2-A10C-9B2D189F0430}" type="parTrans" cxnId="{AC909A36-3711-4DB0-876C-C79DDF4FF884}">
      <dgm:prSet/>
      <dgm:spPr/>
      <dgm:t>
        <a:bodyPr/>
        <a:lstStyle/>
        <a:p>
          <a:endParaRPr lang="en-US"/>
        </a:p>
      </dgm:t>
    </dgm:pt>
    <dgm:pt modelId="{40AB5DAD-538B-4DBA-9122-10CCFC70F7B7}" type="sibTrans" cxnId="{AC909A36-3711-4DB0-876C-C79DDF4FF884}">
      <dgm:prSet/>
      <dgm:spPr/>
      <dgm:t>
        <a:bodyPr/>
        <a:lstStyle/>
        <a:p>
          <a:endParaRPr lang="en-US"/>
        </a:p>
      </dgm:t>
    </dgm:pt>
    <dgm:pt modelId="{6B7468BB-0E25-4DE3-8A74-537AE40F1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 communication for late or high-freight orders</a:t>
          </a:r>
        </a:p>
      </dgm:t>
    </dgm:pt>
    <dgm:pt modelId="{4EA00E41-B926-4878-8EA3-0364FB107514}" type="parTrans" cxnId="{BB1423BA-4FBA-4992-B90D-1E8530CD48CA}">
      <dgm:prSet/>
      <dgm:spPr/>
      <dgm:t>
        <a:bodyPr/>
        <a:lstStyle/>
        <a:p>
          <a:endParaRPr lang="en-US"/>
        </a:p>
      </dgm:t>
    </dgm:pt>
    <dgm:pt modelId="{93141C25-1026-45AF-BDA8-BED9F9350B93}" type="sibTrans" cxnId="{BB1423BA-4FBA-4992-B90D-1E8530CD48CA}">
      <dgm:prSet/>
      <dgm:spPr/>
      <dgm:t>
        <a:bodyPr/>
        <a:lstStyle/>
        <a:p>
          <a:endParaRPr lang="en-US"/>
        </a:p>
      </dgm:t>
    </dgm:pt>
    <dgm:pt modelId="{5C272399-DFC6-497B-8C4A-34E25137608A}">
      <dgm:prSet/>
      <dgm:spPr/>
      <dgm:t>
        <a:bodyPr/>
        <a:lstStyle/>
        <a:p>
          <a:r>
            <a:rPr lang="en-US"/>
            <a:t>Monitor &amp; alert</a:t>
          </a:r>
        </a:p>
      </dgm:t>
    </dgm:pt>
    <dgm:pt modelId="{EC67F241-5846-452A-8AC1-B88C2B9F0E6F}" type="parTrans" cxnId="{C555562E-BAA9-46A2-80D7-DAB9E362C265}">
      <dgm:prSet/>
      <dgm:spPr/>
      <dgm:t>
        <a:bodyPr/>
        <a:lstStyle/>
        <a:p>
          <a:endParaRPr lang="en-US"/>
        </a:p>
      </dgm:t>
    </dgm:pt>
    <dgm:pt modelId="{2B127664-25A5-45C9-B988-1673BF3E0C85}" type="sibTrans" cxnId="{C555562E-BAA9-46A2-80D7-DAB9E362C265}">
      <dgm:prSet/>
      <dgm:spPr/>
      <dgm:t>
        <a:bodyPr/>
        <a:lstStyle/>
        <a:p>
          <a:endParaRPr lang="en-US"/>
        </a:p>
      </dgm:t>
    </dgm:pt>
    <dgm:pt modelId="{F5DA695D-F238-4101-A743-8A23FB60E2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Monitor &amp; alert orders predicted to be late</a:t>
          </a:r>
        </a:p>
      </dgm:t>
    </dgm:pt>
    <dgm:pt modelId="{C90572F1-93BD-44F1-BD45-885FCDE18E88}" type="parTrans" cxnId="{2774959E-7AEB-4238-AA22-9C81FE056205}">
      <dgm:prSet/>
      <dgm:spPr/>
      <dgm:t>
        <a:bodyPr/>
        <a:lstStyle/>
        <a:p>
          <a:endParaRPr lang="en-US"/>
        </a:p>
      </dgm:t>
    </dgm:pt>
    <dgm:pt modelId="{0C49240E-33C1-4864-9212-8E809BB5712E}" type="sibTrans" cxnId="{2774959E-7AEB-4238-AA22-9C81FE056205}">
      <dgm:prSet/>
      <dgm:spPr/>
      <dgm:t>
        <a:bodyPr/>
        <a:lstStyle/>
        <a:p>
          <a:endParaRPr lang="en-US"/>
        </a:p>
      </dgm:t>
    </dgm:pt>
    <dgm:pt modelId="{C3FF2333-87CE-4458-A419-A51DBC8020A9}">
      <dgm:prSet/>
      <dgm:spPr/>
      <dgm:t>
        <a:bodyPr/>
        <a:lstStyle/>
        <a:p>
          <a:r>
            <a:rPr lang="en-US"/>
            <a:t>Audit</a:t>
          </a:r>
        </a:p>
      </dgm:t>
    </dgm:pt>
    <dgm:pt modelId="{22B91890-C9F0-49D0-A013-5D33EE995F8D}" type="parTrans" cxnId="{0E6A5D0C-953C-4986-9D70-B8A29EB5D7D3}">
      <dgm:prSet/>
      <dgm:spPr/>
      <dgm:t>
        <a:bodyPr/>
        <a:lstStyle/>
        <a:p>
          <a:endParaRPr lang="en-US"/>
        </a:p>
      </dgm:t>
    </dgm:pt>
    <dgm:pt modelId="{0AE4636D-4AAC-4EEA-B24D-1A07A273A3F3}" type="sibTrans" cxnId="{0E6A5D0C-953C-4986-9D70-B8A29EB5D7D3}">
      <dgm:prSet/>
      <dgm:spPr/>
      <dgm:t>
        <a:bodyPr/>
        <a:lstStyle/>
        <a:p>
          <a:endParaRPr lang="en-US"/>
        </a:p>
      </dgm:t>
    </dgm:pt>
    <dgm:pt modelId="{C3F518B9-E2A5-48DD-A2EA-A39FC59F6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Audit underperforming sellers and states for SLA compliance</a:t>
          </a:r>
        </a:p>
      </dgm:t>
    </dgm:pt>
    <dgm:pt modelId="{C654238A-F43A-41AF-9F4E-956E6BDBD6A1}" type="parTrans" cxnId="{41EB2EE3-2139-4645-B3D1-61A2DEBBE50E}">
      <dgm:prSet/>
      <dgm:spPr/>
      <dgm:t>
        <a:bodyPr/>
        <a:lstStyle/>
        <a:p>
          <a:endParaRPr lang="en-US"/>
        </a:p>
      </dgm:t>
    </dgm:pt>
    <dgm:pt modelId="{43EDA6E5-257E-4374-BE8D-22BB298AA648}" type="sibTrans" cxnId="{41EB2EE3-2139-4645-B3D1-61A2DEBBE50E}">
      <dgm:prSet/>
      <dgm:spPr/>
      <dgm:t>
        <a:bodyPr/>
        <a:lstStyle/>
        <a:p>
          <a:endParaRPr lang="en-US"/>
        </a:p>
      </dgm:t>
    </dgm:pt>
    <dgm:pt modelId="{90C71B58-DDBD-492C-9F3C-61EA6D213F25}">
      <dgm:prSet/>
      <dgm:spPr/>
      <dgm:t>
        <a:bodyPr/>
        <a:lstStyle/>
        <a:p>
          <a:r>
            <a:rPr lang="en-US" dirty="0"/>
            <a:t>Predict</a:t>
          </a:r>
        </a:p>
      </dgm:t>
    </dgm:pt>
    <dgm:pt modelId="{F10A3BC2-D19B-46FA-BE27-D6CA893D6520}" type="parTrans" cxnId="{4DB8D2FA-77C5-4EA6-9CC1-C745E9622D78}">
      <dgm:prSet/>
      <dgm:spPr/>
      <dgm:t>
        <a:bodyPr/>
        <a:lstStyle/>
        <a:p>
          <a:endParaRPr lang="en-US"/>
        </a:p>
      </dgm:t>
    </dgm:pt>
    <dgm:pt modelId="{DB316539-CE16-45E7-993D-AA134ABC35AA}" type="sibTrans" cxnId="{4DB8D2FA-77C5-4EA6-9CC1-C745E9622D78}">
      <dgm:prSet/>
      <dgm:spPr/>
      <dgm:t>
        <a:bodyPr/>
        <a:lstStyle/>
        <a:p>
          <a:endParaRPr lang="en-US"/>
        </a:p>
      </dgm:t>
    </dgm:pt>
    <dgm:pt modelId="{D772E0E5-1657-48C8-A109-7EFBABAFA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the predictive model to flag risky orders early</a:t>
          </a:r>
        </a:p>
      </dgm:t>
    </dgm:pt>
    <dgm:pt modelId="{988BF8BD-5828-4D24-9DF9-9289100FF88E}" type="parTrans" cxnId="{B1AE6DCC-A2D7-4A32-9981-1325DBC3B7B1}">
      <dgm:prSet/>
      <dgm:spPr/>
      <dgm:t>
        <a:bodyPr/>
        <a:lstStyle/>
        <a:p>
          <a:endParaRPr lang="en-US"/>
        </a:p>
      </dgm:t>
    </dgm:pt>
    <dgm:pt modelId="{E214C6E3-39C5-4BE5-B3BA-789B6925F449}" type="sibTrans" cxnId="{B1AE6DCC-A2D7-4A32-9981-1325DBC3B7B1}">
      <dgm:prSet/>
      <dgm:spPr/>
      <dgm:t>
        <a:bodyPr/>
        <a:lstStyle/>
        <a:p>
          <a:endParaRPr lang="en-US"/>
        </a:p>
      </dgm:t>
    </dgm:pt>
    <dgm:pt modelId="{E6A31ADE-6639-614D-A381-A184534D9F55}" type="pres">
      <dgm:prSet presAssocID="{8E43F012-1DA2-4F74-9EF1-8D6E23EA8D2F}" presName="Name0" presStyleCnt="0">
        <dgm:presLayoutVars>
          <dgm:dir/>
          <dgm:animLvl val="lvl"/>
          <dgm:resizeHandles val="exact"/>
        </dgm:presLayoutVars>
      </dgm:prSet>
      <dgm:spPr/>
    </dgm:pt>
    <dgm:pt modelId="{C215C67E-5294-B849-B310-2C23D333D383}" type="pres">
      <dgm:prSet presAssocID="{C97F17D7-AD9A-4F24-8774-907B138F6B3E}" presName="composite" presStyleCnt="0"/>
      <dgm:spPr/>
    </dgm:pt>
    <dgm:pt modelId="{4DACA0E1-7BAE-234A-9AE6-6D790A278CA7}" type="pres">
      <dgm:prSet presAssocID="{C97F17D7-AD9A-4F24-8774-907B138F6B3E}" presName="parTx" presStyleLbl="alignNode1" presStyleIdx="0" presStyleCnt="6">
        <dgm:presLayoutVars>
          <dgm:chMax val="0"/>
          <dgm:chPref val="0"/>
        </dgm:presLayoutVars>
      </dgm:prSet>
      <dgm:spPr/>
    </dgm:pt>
    <dgm:pt modelId="{2B2C32DB-B73D-3948-B02F-9079DAC543F7}" type="pres">
      <dgm:prSet presAssocID="{C97F17D7-AD9A-4F24-8774-907B138F6B3E}" presName="desTx" presStyleLbl="alignAccFollowNode1" presStyleIdx="0" presStyleCnt="6">
        <dgm:presLayoutVars/>
      </dgm:prSet>
      <dgm:spPr/>
    </dgm:pt>
    <dgm:pt modelId="{D2460DF0-2EEA-0F42-9B2A-1963768198B6}" type="pres">
      <dgm:prSet presAssocID="{3DFA993E-1036-4BA5-8B73-0DBA75CD8A03}" presName="space" presStyleCnt="0"/>
      <dgm:spPr/>
    </dgm:pt>
    <dgm:pt modelId="{D6B7CD0D-348F-F946-BEF7-A311C3B119F5}" type="pres">
      <dgm:prSet presAssocID="{05343217-C163-491E-BB7A-86A73CE495DA}" presName="composite" presStyleCnt="0"/>
      <dgm:spPr/>
    </dgm:pt>
    <dgm:pt modelId="{9B52DF82-35DA-F844-9640-4967467D3423}" type="pres">
      <dgm:prSet presAssocID="{05343217-C163-491E-BB7A-86A73CE495DA}" presName="parTx" presStyleLbl="alignNode1" presStyleIdx="1" presStyleCnt="6">
        <dgm:presLayoutVars>
          <dgm:chMax val="0"/>
          <dgm:chPref val="0"/>
        </dgm:presLayoutVars>
      </dgm:prSet>
      <dgm:spPr/>
    </dgm:pt>
    <dgm:pt modelId="{BBEEAC7F-5AFC-BF44-B7DB-03D1AF0A2DE4}" type="pres">
      <dgm:prSet presAssocID="{05343217-C163-491E-BB7A-86A73CE495DA}" presName="desTx" presStyleLbl="alignAccFollowNode1" presStyleIdx="1" presStyleCnt="6">
        <dgm:presLayoutVars/>
      </dgm:prSet>
      <dgm:spPr/>
    </dgm:pt>
    <dgm:pt modelId="{0B5C2A6D-88A7-6641-963B-868A8F8CE0BA}" type="pres">
      <dgm:prSet presAssocID="{6D80B4B6-531E-4D56-968E-21BCF5D031EF}" presName="space" presStyleCnt="0"/>
      <dgm:spPr/>
    </dgm:pt>
    <dgm:pt modelId="{78AB50FD-FA67-BC45-A62F-E843E39CC62F}" type="pres">
      <dgm:prSet presAssocID="{6780ED45-626B-40F6-B0D9-F9E4DE090AF2}" presName="composite" presStyleCnt="0"/>
      <dgm:spPr/>
    </dgm:pt>
    <dgm:pt modelId="{98EF5D2A-045F-EF47-96FE-521864E98125}" type="pres">
      <dgm:prSet presAssocID="{6780ED45-626B-40F6-B0D9-F9E4DE090AF2}" presName="parTx" presStyleLbl="alignNode1" presStyleIdx="2" presStyleCnt="6">
        <dgm:presLayoutVars>
          <dgm:chMax val="0"/>
          <dgm:chPref val="0"/>
        </dgm:presLayoutVars>
      </dgm:prSet>
      <dgm:spPr/>
    </dgm:pt>
    <dgm:pt modelId="{46544527-42BB-CB4D-A6C4-AFE3EDD487DD}" type="pres">
      <dgm:prSet presAssocID="{6780ED45-626B-40F6-B0D9-F9E4DE090AF2}" presName="desTx" presStyleLbl="alignAccFollowNode1" presStyleIdx="2" presStyleCnt="6">
        <dgm:presLayoutVars/>
      </dgm:prSet>
      <dgm:spPr/>
    </dgm:pt>
    <dgm:pt modelId="{CD0E400E-471B-754E-8EAD-E6988C6A635B}" type="pres">
      <dgm:prSet presAssocID="{40AB5DAD-538B-4DBA-9122-10CCFC70F7B7}" presName="space" presStyleCnt="0"/>
      <dgm:spPr/>
    </dgm:pt>
    <dgm:pt modelId="{C844EAA7-1F61-044C-87C2-9E82F92F03CF}" type="pres">
      <dgm:prSet presAssocID="{5C272399-DFC6-497B-8C4A-34E25137608A}" presName="composite" presStyleCnt="0"/>
      <dgm:spPr/>
    </dgm:pt>
    <dgm:pt modelId="{7D3F3D55-518B-3942-A26E-AB27DEDF9528}" type="pres">
      <dgm:prSet presAssocID="{5C272399-DFC6-497B-8C4A-34E25137608A}" presName="parTx" presStyleLbl="alignNode1" presStyleIdx="3" presStyleCnt="6">
        <dgm:presLayoutVars>
          <dgm:chMax val="0"/>
          <dgm:chPref val="0"/>
        </dgm:presLayoutVars>
      </dgm:prSet>
      <dgm:spPr/>
    </dgm:pt>
    <dgm:pt modelId="{B346D1BC-379E-6946-8DB4-DABAC6EE260F}" type="pres">
      <dgm:prSet presAssocID="{5C272399-DFC6-497B-8C4A-34E25137608A}" presName="desTx" presStyleLbl="alignAccFollowNode1" presStyleIdx="3" presStyleCnt="6">
        <dgm:presLayoutVars/>
      </dgm:prSet>
      <dgm:spPr/>
    </dgm:pt>
    <dgm:pt modelId="{84D9DB0A-46CB-1C4D-8EE9-9A5B5785AD67}" type="pres">
      <dgm:prSet presAssocID="{2B127664-25A5-45C9-B988-1673BF3E0C85}" presName="space" presStyleCnt="0"/>
      <dgm:spPr/>
    </dgm:pt>
    <dgm:pt modelId="{512F5849-3186-8843-B199-95DD206CAB57}" type="pres">
      <dgm:prSet presAssocID="{C3FF2333-87CE-4458-A419-A51DBC8020A9}" presName="composite" presStyleCnt="0"/>
      <dgm:spPr/>
    </dgm:pt>
    <dgm:pt modelId="{3BCAB021-7F73-FF4C-9703-0BAB752C0E3B}" type="pres">
      <dgm:prSet presAssocID="{C3FF2333-87CE-4458-A419-A51DBC8020A9}" presName="parTx" presStyleLbl="alignNode1" presStyleIdx="4" presStyleCnt="6">
        <dgm:presLayoutVars>
          <dgm:chMax val="0"/>
          <dgm:chPref val="0"/>
        </dgm:presLayoutVars>
      </dgm:prSet>
      <dgm:spPr/>
    </dgm:pt>
    <dgm:pt modelId="{797FF789-10B9-FB4D-ABD5-699DF2DB56D1}" type="pres">
      <dgm:prSet presAssocID="{C3FF2333-87CE-4458-A419-A51DBC8020A9}" presName="desTx" presStyleLbl="alignAccFollowNode1" presStyleIdx="4" presStyleCnt="6">
        <dgm:presLayoutVars/>
      </dgm:prSet>
      <dgm:spPr/>
    </dgm:pt>
    <dgm:pt modelId="{997A6BFB-6913-E74C-A5B1-8826FEB786AC}" type="pres">
      <dgm:prSet presAssocID="{0AE4636D-4AAC-4EEA-B24D-1A07A273A3F3}" presName="space" presStyleCnt="0"/>
      <dgm:spPr/>
    </dgm:pt>
    <dgm:pt modelId="{40F1FD53-C96C-B841-8B7A-40129DD9FC16}" type="pres">
      <dgm:prSet presAssocID="{90C71B58-DDBD-492C-9F3C-61EA6D213F25}" presName="composite" presStyleCnt="0"/>
      <dgm:spPr/>
    </dgm:pt>
    <dgm:pt modelId="{5556BF55-604E-734A-A44E-B8A39D216A46}" type="pres">
      <dgm:prSet presAssocID="{90C71B58-DDBD-492C-9F3C-61EA6D213F25}" presName="parTx" presStyleLbl="alignNode1" presStyleIdx="5" presStyleCnt="6">
        <dgm:presLayoutVars>
          <dgm:chMax val="0"/>
          <dgm:chPref val="0"/>
        </dgm:presLayoutVars>
      </dgm:prSet>
      <dgm:spPr/>
    </dgm:pt>
    <dgm:pt modelId="{F8A9E00D-DFC2-8C4D-A8B8-C9A9E74A29B1}" type="pres">
      <dgm:prSet presAssocID="{90C71B58-DDBD-492C-9F3C-61EA6D213F25}" presName="desTx" presStyleLbl="alignAccFollowNode1" presStyleIdx="5" presStyleCnt="6">
        <dgm:presLayoutVars/>
      </dgm:prSet>
      <dgm:spPr/>
    </dgm:pt>
  </dgm:ptLst>
  <dgm:cxnLst>
    <dgm:cxn modelId="{D16C1800-CC4F-E94A-94C9-1F8413C08F5F}" type="presOf" srcId="{F5DA695D-F238-4101-A743-8A23FB60E216}" destId="{B346D1BC-379E-6946-8DB4-DABAC6EE260F}" srcOrd="0" destOrd="0" presId="urn:microsoft.com/office/officeart/2016/7/layout/HorizontalActionList"/>
    <dgm:cxn modelId="{0B35E60A-2FC7-5E44-A2A7-3910816D301A}" type="presOf" srcId="{C3F518B9-E2A5-48DD-A2EA-A39FC59F6CD1}" destId="{797FF789-10B9-FB4D-ABD5-699DF2DB56D1}" srcOrd="0" destOrd="0" presId="urn:microsoft.com/office/officeart/2016/7/layout/HorizontalActionList"/>
    <dgm:cxn modelId="{0E6A5D0C-953C-4986-9D70-B8A29EB5D7D3}" srcId="{8E43F012-1DA2-4F74-9EF1-8D6E23EA8D2F}" destId="{C3FF2333-87CE-4458-A419-A51DBC8020A9}" srcOrd="4" destOrd="0" parTransId="{22B91890-C9F0-49D0-A013-5D33EE995F8D}" sibTransId="{0AE4636D-4AAC-4EEA-B24D-1A07A273A3F3}"/>
    <dgm:cxn modelId="{A4109F29-0689-F943-9061-D045F420365C}" type="presOf" srcId="{318292BA-15C5-42F5-B026-C3000D162BE9}" destId="{BBEEAC7F-5AFC-BF44-B7DB-03D1AF0A2DE4}" srcOrd="0" destOrd="0" presId="urn:microsoft.com/office/officeart/2016/7/layout/HorizontalActionList"/>
    <dgm:cxn modelId="{7D7B002C-59E0-B448-A437-933A4A0D4CE6}" type="presOf" srcId="{D772E0E5-1657-48C8-A109-7EFBABAFA83F}" destId="{F8A9E00D-DFC2-8C4D-A8B8-C9A9E74A29B1}" srcOrd="0" destOrd="0" presId="urn:microsoft.com/office/officeart/2016/7/layout/HorizontalActionList"/>
    <dgm:cxn modelId="{C555562E-BAA9-46A2-80D7-DAB9E362C265}" srcId="{8E43F012-1DA2-4F74-9EF1-8D6E23EA8D2F}" destId="{5C272399-DFC6-497B-8C4A-34E25137608A}" srcOrd="3" destOrd="0" parTransId="{EC67F241-5846-452A-8AC1-B88C2B9F0E6F}" sibTransId="{2B127664-25A5-45C9-B988-1673BF3E0C85}"/>
    <dgm:cxn modelId="{DDC0322F-5E41-4738-8A3D-BDF4A4EAFCCF}" srcId="{8E43F012-1DA2-4F74-9EF1-8D6E23EA8D2F}" destId="{C97F17D7-AD9A-4F24-8774-907B138F6B3E}" srcOrd="0" destOrd="0" parTransId="{550E4FD0-BC3F-4F99-91D0-66A4544519DF}" sibTransId="{3DFA993E-1036-4BA5-8B73-0DBA75CD8A03}"/>
    <dgm:cxn modelId="{AC909A36-3711-4DB0-876C-C79DDF4FF884}" srcId="{8E43F012-1DA2-4F74-9EF1-8D6E23EA8D2F}" destId="{6780ED45-626B-40F6-B0D9-F9E4DE090AF2}" srcOrd="2" destOrd="0" parTransId="{91646669-3FC6-42D2-A10C-9B2D189F0430}" sibTransId="{40AB5DAD-538B-4DBA-9122-10CCFC70F7B7}"/>
    <dgm:cxn modelId="{9EAF443C-4AEC-D945-90A7-E9D04E261FA5}" type="presOf" srcId="{6780ED45-626B-40F6-B0D9-F9E4DE090AF2}" destId="{98EF5D2A-045F-EF47-96FE-521864E98125}" srcOrd="0" destOrd="0" presId="urn:microsoft.com/office/officeart/2016/7/layout/HorizontalActionList"/>
    <dgm:cxn modelId="{EE619D3E-B4D0-4645-9CD8-60B812B5B846}" type="presOf" srcId="{90C71B58-DDBD-492C-9F3C-61EA6D213F25}" destId="{5556BF55-604E-734A-A44E-B8A39D216A46}" srcOrd="0" destOrd="0" presId="urn:microsoft.com/office/officeart/2016/7/layout/HorizontalActionList"/>
    <dgm:cxn modelId="{8E17FD4E-C8EB-C24C-9877-C4A88CAD5754}" type="presOf" srcId="{5C272399-DFC6-497B-8C4A-34E25137608A}" destId="{7D3F3D55-518B-3942-A26E-AB27DEDF9528}" srcOrd="0" destOrd="0" presId="urn:microsoft.com/office/officeart/2016/7/layout/HorizontalActionList"/>
    <dgm:cxn modelId="{585A3D54-290C-0548-9441-960CA1559E97}" type="presOf" srcId="{8E43F012-1DA2-4F74-9EF1-8D6E23EA8D2F}" destId="{E6A31ADE-6639-614D-A381-A184534D9F55}" srcOrd="0" destOrd="0" presId="urn:microsoft.com/office/officeart/2016/7/layout/HorizontalActionList"/>
    <dgm:cxn modelId="{1FB83A7C-8D12-CB48-BC1B-3AA24FB1536B}" type="presOf" srcId="{05343217-C163-491E-BB7A-86A73CE495DA}" destId="{9B52DF82-35DA-F844-9640-4967467D3423}" srcOrd="0" destOrd="0" presId="urn:microsoft.com/office/officeart/2016/7/layout/HorizontalActionList"/>
    <dgm:cxn modelId="{895F8B83-0E46-40A8-8385-61ECACEC4C7E}" srcId="{C97F17D7-AD9A-4F24-8774-907B138F6B3E}" destId="{7773F171-8314-4EAB-83F6-54E0BF07CD2B}" srcOrd="0" destOrd="0" parTransId="{182E4D85-F185-44CE-9D9A-58CA4120B864}" sibTransId="{D78977FC-B2E4-4699-9302-BC515125227B}"/>
    <dgm:cxn modelId="{2774959E-7AEB-4238-AA22-9C81FE056205}" srcId="{5C272399-DFC6-497B-8C4A-34E25137608A}" destId="{F5DA695D-F238-4101-A743-8A23FB60E216}" srcOrd="0" destOrd="0" parTransId="{C90572F1-93BD-44F1-BD45-885FCDE18E88}" sibTransId="{0C49240E-33C1-4864-9212-8E809BB5712E}"/>
    <dgm:cxn modelId="{9FE1CDA4-506B-DC4D-8290-77F6BDC863D0}" type="presOf" srcId="{6B7468BB-0E25-4DE3-8A74-537AE40F12BE}" destId="{46544527-42BB-CB4D-A6C4-AFE3EDD487DD}" srcOrd="0" destOrd="0" presId="urn:microsoft.com/office/officeart/2016/7/layout/HorizontalActionList"/>
    <dgm:cxn modelId="{B11CD2B6-1F36-8F42-9A84-17FE37C31B7F}" type="presOf" srcId="{7773F171-8314-4EAB-83F6-54E0BF07CD2B}" destId="{2B2C32DB-B73D-3948-B02F-9079DAC543F7}" srcOrd="0" destOrd="0" presId="urn:microsoft.com/office/officeart/2016/7/layout/HorizontalActionList"/>
    <dgm:cxn modelId="{BB1423BA-4FBA-4992-B90D-1E8530CD48CA}" srcId="{6780ED45-626B-40F6-B0D9-F9E4DE090AF2}" destId="{6B7468BB-0E25-4DE3-8A74-537AE40F12BE}" srcOrd="0" destOrd="0" parTransId="{4EA00E41-B926-4878-8EA3-0364FB107514}" sibTransId="{93141C25-1026-45AF-BDA8-BED9F9350B93}"/>
    <dgm:cxn modelId="{B1AE6DCC-A2D7-4A32-9981-1325DBC3B7B1}" srcId="{90C71B58-DDBD-492C-9F3C-61EA6D213F25}" destId="{D772E0E5-1657-48C8-A109-7EFBABAFA83F}" srcOrd="0" destOrd="0" parTransId="{988BF8BD-5828-4D24-9DF9-9289100FF88E}" sibTransId="{E214C6E3-39C5-4BE5-B3BA-789B6925F449}"/>
    <dgm:cxn modelId="{98CE0ACD-FF82-47D9-BABB-8F39708DFF88}" srcId="{05343217-C163-491E-BB7A-86A73CE495DA}" destId="{318292BA-15C5-42F5-B026-C3000D162BE9}" srcOrd="0" destOrd="0" parTransId="{57A8F933-5518-4193-880D-7C23103A5F71}" sibTransId="{D8793655-0717-4B4F-88A3-F16CEA2496E6}"/>
    <dgm:cxn modelId="{1FA721DA-CBB5-4621-9008-CA6B0EE9ED2D}" srcId="{8E43F012-1DA2-4F74-9EF1-8D6E23EA8D2F}" destId="{05343217-C163-491E-BB7A-86A73CE495DA}" srcOrd="1" destOrd="0" parTransId="{2051E6F8-6442-4648-924E-CAE4A749324E}" sibTransId="{6D80B4B6-531E-4D56-968E-21BCF5D031EF}"/>
    <dgm:cxn modelId="{6BE791E2-AB01-534B-B38A-3D7D862B20D2}" type="presOf" srcId="{C3FF2333-87CE-4458-A419-A51DBC8020A9}" destId="{3BCAB021-7F73-FF4C-9703-0BAB752C0E3B}" srcOrd="0" destOrd="0" presId="urn:microsoft.com/office/officeart/2016/7/layout/HorizontalActionList"/>
    <dgm:cxn modelId="{41EB2EE3-2139-4645-B3D1-61A2DEBBE50E}" srcId="{C3FF2333-87CE-4458-A419-A51DBC8020A9}" destId="{C3F518B9-E2A5-48DD-A2EA-A39FC59F6CD1}" srcOrd="0" destOrd="0" parTransId="{C654238A-F43A-41AF-9F4E-956E6BDBD6A1}" sibTransId="{43EDA6E5-257E-4374-BE8D-22BB298AA648}"/>
    <dgm:cxn modelId="{0ED9E1F0-6F24-2F44-B99A-3B1647DD775E}" type="presOf" srcId="{C97F17D7-AD9A-4F24-8774-907B138F6B3E}" destId="{4DACA0E1-7BAE-234A-9AE6-6D790A278CA7}" srcOrd="0" destOrd="0" presId="urn:microsoft.com/office/officeart/2016/7/layout/HorizontalActionList"/>
    <dgm:cxn modelId="{4DB8D2FA-77C5-4EA6-9CC1-C745E9622D78}" srcId="{8E43F012-1DA2-4F74-9EF1-8D6E23EA8D2F}" destId="{90C71B58-DDBD-492C-9F3C-61EA6D213F25}" srcOrd="5" destOrd="0" parTransId="{F10A3BC2-D19B-46FA-BE27-D6CA893D6520}" sibTransId="{DB316539-CE16-45E7-993D-AA134ABC35AA}"/>
    <dgm:cxn modelId="{3039A485-284A-9847-A09A-0F4D4828C153}" type="presParOf" srcId="{E6A31ADE-6639-614D-A381-A184534D9F55}" destId="{C215C67E-5294-B849-B310-2C23D333D383}" srcOrd="0" destOrd="0" presId="urn:microsoft.com/office/officeart/2016/7/layout/HorizontalActionList"/>
    <dgm:cxn modelId="{AB5D29D6-9959-384B-89D9-EEDF604C542B}" type="presParOf" srcId="{C215C67E-5294-B849-B310-2C23D333D383}" destId="{4DACA0E1-7BAE-234A-9AE6-6D790A278CA7}" srcOrd="0" destOrd="0" presId="urn:microsoft.com/office/officeart/2016/7/layout/HorizontalActionList"/>
    <dgm:cxn modelId="{8CFCC626-6858-8740-901E-CAD8EB70A2A0}" type="presParOf" srcId="{C215C67E-5294-B849-B310-2C23D333D383}" destId="{2B2C32DB-B73D-3948-B02F-9079DAC543F7}" srcOrd="1" destOrd="0" presId="urn:microsoft.com/office/officeart/2016/7/layout/HorizontalActionList"/>
    <dgm:cxn modelId="{03E7A70C-D843-5344-B6B0-317AFF8EC149}" type="presParOf" srcId="{E6A31ADE-6639-614D-A381-A184534D9F55}" destId="{D2460DF0-2EEA-0F42-9B2A-1963768198B6}" srcOrd="1" destOrd="0" presId="urn:microsoft.com/office/officeart/2016/7/layout/HorizontalActionList"/>
    <dgm:cxn modelId="{3B78FFB7-5E3F-234D-8731-CE7621A58C9B}" type="presParOf" srcId="{E6A31ADE-6639-614D-A381-A184534D9F55}" destId="{D6B7CD0D-348F-F946-BEF7-A311C3B119F5}" srcOrd="2" destOrd="0" presId="urn:microsoft.com/office/officeart/2016/7/layout/HorizontalActionList"/>
    <dgm:cxn modelId="{FE9D61D5-874F-8948-8DC3-6331B982EF1B}" type="presParOf" srcId="{D6B7CD0D-348F-F946-BEF7-A311C3B119F5}" destId="{9B52DF82-35DA-F844-9640-4967467D3423}" srcOrd="0" destOrd="0" presId="urn:microsoft.com/office/officeart/2016/7/layout/HorizontalActionList"/>
    <dgm:cxn modelId="{3C0AF61F-361C-304F-B83E-292E76213924}" type="presParOf" srcId="{D6B7CD0D-348F-F946-BEF7-A311C3B119F5}" destId="{BBEEAC7F-5AFC-BF44-B7DB-03D1AF0A2DE4}" srcOrd="1" destOrd="0" presId="urn:microsoft.com/office/officeart/2016/7/layout/HorizontalActionList"/>
    <dgm:cxn modelId="{95182FA1-A143-8D4D-88B5-07D7BD6FCFDE}" type="presParOf" srcId="{E6A31ADE-6639-614D-A381-A184534D9F55}" destId="{0B5C2A6D-88A7-6641-963B-868A8F8CE0BA}" srcOrd="3" destOrd="0" presId="urn:microsoft.com/office/officeart/2016/7/layout/HorizontalActionList"/>
    <dgm:cxn modelId="{AA9C3174-8DF7-2148-B803-E8624610B12A}" type="presParOf" srcId="{E6A31ADE-6639-614D-A381-A184534D9F55}" destId="{78AB50FD-FA67-BC45-A62F-E843E39CC62F}" srcOrd="4" destOrd="0" presId="urn:microsoft.com/office/officeart/2016/7/layout/HorizontalActionList"/>
    <dgm:cxn modelId="{4EB2BBA9-7A03-014F-A04D-8AC2CD54A9B1}" type="presParOf" srcId="{78AB50FD-FA67-BC45-A62F-E843E39CC62F}" destId="{98EF5D2A-045F-EF47-96FE-521864E98125}" srcOrd="0" destOrd="0" presId="urn:microsoft.com/office/officeart/2016/7/layout/HorizontalActionList"/>
    <dgm:cxn modelId="{57A8C388-1001-FA4C-8D5B-0FA3538045D1}" type="presParOf" srcId="{78AB50FD-FA67-BC45-A62F-E843E39CC62F}" destId="{46544527-42BB-CB4D-A6C4-AFE3EDD487DD}" srcOrd="1" destOrd="0" presId="urn:microsoft.com/office/officeart/2016/7/layout/HorizontalActionList"/>
    <dgm:cxn modelId="{46FEEB9B-1F53-EF4B-B4E7-3419A5B9EE68}" type="presParOf" srcId="{E6A31ADE-6639-614D-A381-A184534D9F55}" destId="{CD0E400E-471B-754E-8EAD-E6988C6A635B}" srcOrd="5" destOrd="0" presId="urn:microsoft.com/office/officeart/2016/7/layout/HorizontalActionList"/>
    <dgm:cxn modelId="{015F93E6-C31C-B849-8115-736957747AD8}" type="presParOf" srcId="{E6A31ADE-6639-614D-A381-A184534D9F55}" destId="{C844EAA7-1F61-044C-87C2-9E82F92F03CF}" srcOrd="6" destOrd="0" presId="urn:microsoft.com/office/officeart/2016/7/layout/HorizontalActionList"/>
    <dgm:cxn modelId="{BCE6C4B3-DEED-244E-A876-BBFD84A10BC2}" type="presParOf" srcId="{C844EAA7-1F61-044C-87C2-9E82F92F03CF}" destId="{7D3F3D55-518B-3942-A26E-AB27DEDF9528}" srcOrd="0" destOrd="0" presId="urn:microsoft.com/office/officeart/2016/7/layout/HorizontalActionList"/>
    <dgm:cxn modelId="{6B6070D0-2DD3-4D4D-906A-694B4164374E}" type="presParOf" srcId="{C844EAA7-1F61-044C-87C2-9E82F92F03CF}" destId="{B346D1BC-379E-6946-8DB4-DABAC6EE260F}" srcOrd="1" destOrd="0" presId="urn:microsoft.com/office/officeart/2016/7/layout/HorizontalActionList"/>
    <dgm:cxn modelId="{B91D708D-84DE-504E-9B5E-457D6A2B4829}" type="presParOf" srcId="{E6A31ADE-6639-614D-A381-A184534D9F55}" destId="{84D9DB0A-46CB-1C4D-8EE9-9A5B5785AD67}" srcOrd="7" destOrd="0" presId="urn:microsoft.com/office/officeart/2016/7/layout/HorizontalActionList"/>
    <dgm:cxn modelId="{5E89A681-2A3E-094B-9B75-5F5E1715A922}" type="presParOf" srcId="{E6A31ADE-6639-614D-A381-A184534D9F55}" destId="{512F5849-3186-8843-B199-95DD206CAB57}" srcOrd="8" destOrd="0" presId="urn:microsoft.com/office/officeart/2016/7/layout/HorizontalActionList"/>
    <dgm:cxn modelId="{CC306820-F0C1-894E-B876-DD2489DFD31F}" type="presParOf" srcId="{512F5849-3186-8843-B199-95DD206CAB57}" destId="{3BCAB021-7F73-FF4C-9703-0BAB752C0E3B}" srcOrd="0" destOrd="0" presId="urn:microsoft.com/office/officeart/2016/7/layout/HorizontalActionList"/>
    <dgm:cxn modelId="{F430D24A-7B2C-954D-8C77-D2D29CDC8C40}" type="presParOf" srcId="{512F5849-3186-8843-B199-95DD206CAB57}" destId="{797FF789-10B9-FB4D-ABD5-699DF2DB56D1}" srcOrd="1" destOrd="0" presId="urn:microsoft.com/office/officeart/2016/7/layout/HorizontalActionList"/>
    <dgm:cxn modelId="{A353D560-6F7C-8243-9A0C-6BF8BD825810}" type="presParOf" srcId="{E6A31ADE-6639-614D-A381-A184534D9F55}" destId="{997A6BFB-6913-E74C-A5B1-8826FEB786AC}" srcOrd="9" destOrd="0" presId="urn:microsoft.com/office/officeart/2016/7/layout/HorizontalActionList"/>
    <dgm:cxn modelId="{AC3B68B0-4A24-E345-B07F-534645226427}" type="presParOf" srcId="{E6A31ADE-6639-614D-A381-A184534D9F55}" destId="{40F1FD53-C96C-B841-8B7A-40129DD9FC16}" srcOrd="10" destOrd="0" presId="urn:microsoft.com/office/officeart/2016/7/layout/HorizontalActionList"/>
    <dgm:cxn modelId="{7100EA01-8C43-714A-8E59-F82FC1A03131}" type="presParOf" srcId="{40F1FD53-C96C-B841-8B7A-40129DD9FC16}" destId="{5556BF55-604E-734A-A44E-B8A39D216A46}" srcOrd="0" destOrd="0" presId="urn:microsoft.com/office/officeart/2016/7/layout/HorizontalActionList"/>
    <dgm:cxn modelId="{58212FC3-EEA3-B64B-AA39-60887779F19F}" type="presParOf" srcId="{40F1FD53-C96C-B841-8B7A-40129DD9FC16}" destId="{F8A9E00D-DFC2-8C4D-A8B8-C9A9E74A29B1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F298C-599B-435B-BB79-D2FE430A0C5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08D6ED-8B36-44AE-B67C-50E3E570540B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Integrate the model into Trendify’s dashboard</a:t>
          </a:r>
          <a:endParaRPr lang="en-US"/>
        </a:p>
      </dgm:t>
    </dgm:pt>
    <dgm:pt modelId="{2D6AEC2F-4837-4534-B09E-359DE2846229}" type="parTrans" cxnId="{C87744D4-0477-49C8-B91A-1FD74504C6EE}">
      <dgm:prSet/>
      <dgm:spPr/>
      <dgm:t>
        <a:bodyPr/>
        <a:lstStyle/>
        <a:p>
          <a:endParaRPr lang="en-US"/>
        </a:p>
      </dgm:t>
    </dgm:pt>
    <dgm:pt modelId="{529DF25F-25BD-4714-92E3-DB797E9BF1A4}" type="sibTrans" cxnId="{C87744D4-0477-49C8-B91A-1FD74504C6EE}">
      <dgm:prSet/>
      <dgm:spPr/>
      <dgm:t>
        <a:bodyPr/>
        <a:lstStyle/>
        <a:p>
          <a:endParaRPr lang="en-US"/>
        </a:p>
      </dgm:t>
    </dgm:pt>
    <dgm:pt modelId="{04B01D59-0F27-4A67-9A81-3A5A50AF22CB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Share insights with seller management and logistics teams</a:t>
          </a:r>
          <a:endParaRPr lang="en-US"/>
        </a:p>
      </dgm:t>
    </dgm:pt>
    <dgm:pt modelId="{020700DA-5165-46BE-84A8-E895DCDEFD88}" type="parTrans" cxnId="{38242817-1FFA-49C1-9D31-2C3202F6A068}">
      <dgm:prSet/>
      <dgm:spPr/>
      <dgm:t>
        <a:bodyPr/>
        <a:lstStyle/>
        <a:p>
          <a:endParaRPr lang="en-US"/>
        </a:p>
      </dgm:t>
    </dgm:pt>
    <dgm:pt modelId="{B2766E83-236D-420D-96B7-C5503245824C}" type="sibTrans" cxnId="{38242817-1FFA-49C1-9D31-2C3202F6A068}">
      <dgm:prSet/>
      <dgm:spPr/>
      <dgm:t>
        <a:bodyPr/>
        <a:lstStyle/>
        <a:p>
          <a:endParaRPr lang="en-US"/>
        </a:p>
      </dgm:t>
    </dgm:pt>
    <dgm:pt modelId="{ADCD0881-99E7-400F-87B7-D62AB2890A7D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Run A/B test: Use model alerts to reduce complaints</a:t>
          </a:r>
          <a:endParaRPr lang="en-US"/>
        </a:p>
      </dgm:t>
    </dgm:pt>
    <dgm:pt modelId="{EA383562-2852-4541-8866-C9A4D14A87DA}" type="parTrans" cxnId="{B3783D55-ECE4-46EC-A674-BEC9A8E93166}">
      <dgm:prSet/>
      <dgm:spPr/>
      <dgm:t>
        <a:bodyPr/>
        <a:lstStyle/>
        <a:p>
          <a:endParaRPr lang="en-US"/>
        </a:p>
      </dgm:t>
    </dgm:pt>
    <dgm:pt modelId="{4248240C-5D50-488C-B4C6-1CE1BC70FE8C}" type="sibTrans" cxnId="{B3783D55-ECE4-46EC-A674-BEC9A8E93166}">
      <dgm:prSet/>
      <dgm:spPr/>
      <dgm:t>
        <a:bodyPr/>
        <a:lstStyle/>
        <a:p>
          <a:endParaRPr lang="en-US"/>
        </a:p>
      </dgm:t>
    </dgm:pt>
    <dgm:pt modelId="{545AAF13-4F79-4032-8BAF-A682F4518488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Integrate the predictive model into the order workflow</a:t>
          </a:r>
          <a:endParaRPr lang="en-US"/>
        </a:p>
      </dgm:t>
    </dgm:pt>
    <dgm:pt modelId="{D5B8061A-8E25-42A9-8821-408743CDD6BE}" type="parTrans" cxnId="{72623304-35E4-4E8D-A640-5069CECF7D83}">
      <dgm:prSet/>
      <dgm:spPr/>
      <dgm:t>
        <a:bodyPr/>
        <a:lstStyle/>
        <a:p>
          <a:endParaRPr lang="en-US"/>
        </a:p>
      </dgm:t>
    </dgm:pt>
    <dgm:pt modelId="{DC137C02-D61E-44FA-98C0-5F970238D072}" type="sibTrans" cxnId="{72623304-35E4-4E8D-A640-5069CECF7D83}">
      <dgm:prSet/>
      <dgm:spPr/>
      <dgm:t>
        <a:bodyPr/>
        <a:lstStyle/>
        <a:p>
          <a:endParaRPr lang="en-US"/>
        </a:p>
      </dgm:t>
    </dgm:pt>
    <dgm:pt modelId="{7F990864-21C7-491D-B12A-D913838D4873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Set up dashboards for ongoing seller and region monitoring</a:t>
          </a:r>
          <a:endParaRPr lang="en-US"/>
        </a:p>
      </dgm:t>
    </dgm:pt>
    <dgm:pt modelId="{4CFD878E-C7E5-482F-9F1A-D68A6F195633}" type="parTrans" cxnId="{779B3D18-942E-4C70-A00F-59D5E7CBF08B}">
      <dgm:prSet/>
      <dgm:spPr/>
      <dgm:t>
        <a:bodyPr/>
        <a:lstStyle/>
        <a:p>
          <a:endParaRPr lang="en-US"/>
        </a:p>
      </dgm:t>
    </dgm:pt>
    <dgm:pt modelId="{8EEFB7C4-6DBF-4F57-B36F-D3E89C5DD013}" type="sibTrans" cxnId="{779B3D18-942E-4C70-A00F-59D5E7CBF08B}">
      <dgm:prSet/>
      <dgm:spPr/>
      <dgm:t>
        <a:bodyPr/>
        <a:lstStyle/>
        <a:p>
          <a:endParaRPr lang="en-US"/>
        </a:p>
      </dgm:t>
    </dgm:pt>
    <dgm:pt modelId="{55E4DC02-528D-4F16-9D1D-298029612042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Pilot proactive customer service flows for high-risk orders</a:t>
          </a:r>
          <a:endParaRPr lang="en-US"/>
        </a:p>
      </dgm:t>
    </dgm:pt>
    <dgm:pt modelId="{B1524C41-CE17-4ABB-8544-982ABA3BF5DE}" type="parTrans" cxnId="{14F22CE4-9ED9-44F3-883A-FED35F6C81E0}">
      <dgm:prSet/>
      <dgm:spPr/>
      <dgm:t>
        <a:bodyPr/>
        <a:lstStyle/>
        <a:p>
          <a:endParaRPr lang="en-US"/>
        </a:p>
      </dgm:t>
    </dgm:pt>
    <dgm:pt modelId="{AD2FCB47-003F-4D92-8CAC-CBECE116E193}" type="sibTrans" cxnId="{14F22CE4-9ED9-44F3-883A-FED35F6C81E0}">
      <dgm:prSet/>
      <dgm:spPr/>
      <dgm:t>
        <a:bodyPr/>
        <a:lstStyle/>
        <a:p>
          <a:endParaRPr lang="en-US"/>
        </a:p>
      </dgm:t>
    </dgm:pt>
    <dgm:pt modelId="{3C05BD47-979C-4434-AFDB-4D24F4091BE2}" type="pres">
      <dgm:prSet presAssocID="{2A2F298C-599B-435B-BB79-D2FE430A0C54}" presName="root" presStyleCnt="0">
        <dgm:presLayoutVars>
          <dgm:dir/>
          <dgm:resizeHandles val="exact"/>
        </dgm:presLayoutVars>
      </dgm:prSet>
      <dgm:spPr/>
    </dgm:pt>
    <dgm:pt modelId="{B87B1D25-BA53-4A52-8612-251591BBA1C1}" type="pres">
      <dgm:prSet presAssocID="{C208D6ED-8B36-44AE-B67C-50E3E570540B}" presName="compNode" presStyleCnt="0"/>
      <dgm:spPr/>
    </dgm:pt>
    <dgm:pt modelId="{E93B315E-6979-4A30-9CE2-1CABE32D30A8}" type="pres">
      <dgm:prSet presAssocID="{C208D6ED-8B36-44AE-B67C-50E3E57054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8437356-F205-40DF-AFE6-5DF0141B593A}" type="pres">
      <dgm:prSet presAssocID="{C208D6ED-8B36-44AE-B67C-50E3E570540B}" presName="spaceRect" presStyleCnt="0"/>
      <dgm:spPr/>
    </dgm:pt>
    <dgm:pt modelId="{AEADC408-C636-4CAC-980C-470BBA0D0D89}" type="pres">
      <dgm:prSet presAssocID="{C208D6ED-8B36-44AE-B67C-50E3E570540B}" presName="textRect" presStyleLbl="revTx" presStyleIdx="0" presStyleCnt="6">
        <dgm:presLayoutVars>
          <dgm:chMax val="1"/>
          <dgm:chPref val="1"/>
        </dgm:presLayoutVars>
      </dgm:prSet>
      <dgm:spPr/>
    </dgm:pt>
    <dgm:pt modelId="{E928F9A9-53ED-463C-98C9-7C3D44F5D96B}" type="pres">
      <dgm:prSet presAssocID="{529DF25F-25BD-4714-92E3-DB797E9BF1A4}" presName="sibTrans" presStyleCnt="0"/>
      <dgm:spPr/>
    </dgm:pt>
    <dgm:pt modelId="{24686A00-7796-47C7-9290-2D474C53F3C7}" type="pres">
      <dgm:prSet presAssocID="{04B01D59-0F27-4A67-9A81-3A5A50AF22CB}" presName="compNode" presStyleCnt="0"/>
      <dgm:spPr/>
    </dgm:pt>
    <dgm:pt modelId="{BEAB5A9C-6F6D-4A57-B53D-9B0C4B93A4B7}" type="pres">
      <dgm:prSet presAssocID="{04B01D59-0F27-4A67-9A81-3A5A50AF22C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D1C3ECE-ACDE-4A06-9050-46BE3C770910}" type="pres">
      <dgm:prSet presAssocID="{04B01D59-0F27-4A67-9A81-3A5A50AF22CB}" presName="spaceRect" presStyleCnt="0"/>
      <dgm:spPr/>
    </dgm:pt>
    <dgm:pt modelId="{0552989F-D73C-400F-832E-82128D7BDCFB}" type="pres">
      <dgm:prSet presAssocID="{04B01D59-0F27-4A67-9A81-3A5A50AF22CB}" presName="textRect" presStyleLbl="revTx" presStyleIdx="1" presStyleCnt="6">
        <dgm:presLayoutVars>
          <dgm:chMax val="1"/>
          <dgm:chPref val="1"/>
        </dgm:presLayoutVars>
      </dgm:prSet>
      <dgm:spPr/>
    </dgm:pt>
    <dgm:pt modelId="{A14AA19B-9ABE-418E-9261-23B862267246}" type="pres">
      <dgm:prSet presAssocID="{B2766E83-236D-420D-96B7-C5503245824C}" presName="sibTrans" presStyleCnt="0"/>
      <dgm:spPr/>
    </dgm:pt>
    <dgm:pt modelId="{F90E34C4-33DE-452B-91EE-3F9CBCFDC27A}" type="pres">
      <dgm:prSet presAssocID="{ADCD0881-99E7-400F-87B7-D62AB2890A7D}" presName="compNode" presStyleCnt="0"/>
      <dgm:spPr/>
    </dgm:pt>
    <dgm:pt modelId="{1C9FFEBA-14BE-4D6E-B585-B20E552C3EAF}" type="pres">
      <dgm:prSet presAssocID="{ADCD0881-99E7-400F-87B7-D62AB2890A7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AA2FE62-F964-4DE7-887C-0252CF4065BF}" type="pres">
      <dgm:prSet presAssocID="{ADCD0881-99E7-400F-87B7-D62AB2890A7D}" presName="spaceRect" presStyleCnt="0"/>
      <dgm:spPr/>
    </dgm:pt>
    <dgm:pt modelId="{A3500E7A-AA75-4AB7-AF08-0E3DD2E32B9D}" type="pres">
      <dgm:prSet presAssocID="{ADCD0881-99E7-400F-87B7-D62AB2890A7D}" presName="textRect" presStyleLbl="revTx" presStyleIdx="2" presStyleCnt="6">
        <dgm:presLayoutVars>
          <dgm:chMax val="1"/>
          <dgm:chPref val="1"/>
        </dgm:presLayoutVars>
      </dgm:prSet>
      <dgm:spPr/>
    </dgm:pt>
    <dgm:pt modelId="{4D93FFA3-BB81-46BF-808B-25AF31CF9E42}" type="pres">
      <dgm:prSet presAssocID="{4248240C-5D50-488C-B4C6-1CE1BC70FE8C}" presName="sibTrans" presStyleCnt="0"/>
      <dgm:spPr/>
    </dgm:pt>
    <dgm:pt modelId="{31E191F8-F4DD-4B52-9C4E-F022FAF89903}" type="pres">
      <dgm:prSet presAssocID="{545AAF13-4F79-4032-8BAF-A682F4518488}" presName="compNode" presStyleCnt="0"/>
      <dgm:spPr/>
    </dgm:pt>
    <dgm:pt modelId="{FE17FC1F-C79D-413B-86CC-AA201963E718}" type="pres">
      <dgm:prSet presAssocID="{545AAF13-4F79-4032-8BAF-A682F45184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28171A3-623C-4855-A21E-C8AE1CC353EC}" type="pres">
      <dgm:prSet presAssocID="{545AAF13-4F79-4032-8BAF-A682F4518488}" presName="spaceRect" presStyleCnt="0"/>
      <dgm:spPr/>
    </dgm:pt>
    <dgm:pt modelId="{8F516386-4EFC-4C37-A45C-EB71E09E7D25}" type="pres">
      <dgm:prSet presAssocID="{545AAF13-4F79-4032-8BAF-A682F4518488}" presName="textRect" presStyleLbl="revTx" presStyleIdx="3" presStyleCnt="6">
        <dgm:presLayoutVars>
          <dgm:chMax val="1"/>
          <dgm:chPref val="1"/>
        </dgm:presLayoutVars>
      </dgm:prSet>
      <dgm:spPr/>
    </dgm:pt>
    <dgm:pt modelId="{428ECFD4-42DD-4903-9B69-61A0F854A278}" type="pres">
      <dgm:prSet presAssocID="{DC137C02-D61E-44FA-98C0-5F970238D072}" presName="sibTrans" presStyleCnt="0"/>
      <dgm:spPr/>
    </dgm:pt>
    <dgm:pt modelId="{05478B2E-3311-431F-A394-2E4BCB7BDB6D}" type="pres">
      <dgm:prSet presAssocID="{7F990864-21C7-491D-B12A-D913838D4873}" presName="compNode" presStyleCnt="0"/>
      <dgm:spPr/>
    </dgm:pt>
    <dgm:pt modelId="{8D59B2FA-2CE5-472D-910A-FDE020A361A5}" type="pres">
      <dgm:prSet presAssocID="{7F990864-21C7-491D-B12A-D913838D487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741B1BA-7BFD-4CDB-BF0B-66F6EF133143}" type="pres">
      <dgm:prSet presAssocID="{7F990864-21C7-491D-B12A-D913838D4873}" presName="spaceRect" presStyleCnt="0"/>
      <dgm:spPr/>
    </dgm:pt>
    <dgm:pt modelId="{FC00D3B5-EE89-4F6D-9A1E-14EB3660DBE5}" type="pres">
      <dgm:prSet presAssocID="{7F990864-21C7-491D-B12A-D913838D4873}" presName="textRect" presStyleLbl="revTx" presStyleIdx="4" presStyleCnt="6">
        <dgm:presLayoutVars>
          <dgm:chMax val="1"/>
          <dgm:chPref val="1"/>
        </dgm:presLayoutVars>
      </dgm:prSet>
      <dgm:spPr/>
    </dgm:pt>
    <dgm:pt modelId="{9236409A-C97D-41CC-9CA4-B3587ECF3B51}" type="pres">
      <dgm:prSet presAssocID="{8EEFB7C4-6DBF-4F57-B36F-D3E89C5DD013}" presName="sibTrans" presStyleCnt="0"/>
      <dgm:spPr/>
    </dgm:pt>
    <dgm:pt modelId="{1AE11F1A-BED4-41D2-A42C-93F6EED2B926}" type="pres">
      <dgm:prSet presAssocID="{55E4DC02-528D-4F16-9D1D-298029612042}" presName="compNode" presStyleCnt="0"/>
      <dgm:spPr/>
    </dgm:pt>
    <dgm:pt modelId="{C5C8E36A-084D-4AF9-8343-BAC286CD1FC6}" type="pres">
      <dgm:prSet presAssocID="{55E4DC02-528D-4F16-9D1D-2980296120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C656F0C0-CA25-4CAC-B229-60C0E537FC06}" type="pres">
      <dgm:prSet presAssocID="{55E4DC02-528D-4F16-9D1D-298029612042}" presName="spaceRect" presStyleCnt="0"/>
      <dgm:spPr/>
    </dgm:pt>
    <dgm:pt modelId="{42C92B6A-F675-4257-AC7A-5E6C4C03BAAB}" type="pres">
      <dgm:prSet presAssocID="{55E4DC02-528D-4F16-9D1D-2980296120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72623304-35E4-4E8D-A640-5069CECF7D83}" srcId="{2A2F298C-599B-435B-BB79-D2FE430A0C54}" destId="{545AAF13-4F79-4032-8BAF-A682F4518488}" srcOrd="3" destOrd="0" parTransId="{D5B8061A-8E25-42A9-8821-408743CDD6BE}" sibTransId="{DC137C02-D61E-44FA-98C0-5F970238D072}"/>
    <dgm:cxn modelId="{38242817-1FFA-49C1-9D31-2C3202F6A068}" srcId="{2A2F298C-599B-435B-BB79-D2FE430A0C54}" destId="{04B01D59-0F27-4A67-9A81-3A5A50AF22CB}" srcOrd="1" destOrd="0" parTransId="{020700DA-5165-46BE-84A8-E895DCDEFD88}" sibTransId="{B2766E83-236D-420D-96B7-C5503245824C}"/>
    <dgm:cxn modelId="{779B3D18-942E-4C70-A00F-59D5E7CBF08B}" srcId="{2A2F298C-599B-435B-BB79-D2FE430A0C54}" destId="{7F990864-21C7-491D-B12A-D913838D4873}" srcOrd="4" destOrd="0" parTransId="{4CFD878E-C7E5-482F-9F1A-D68A6F195633}" sibTransId="{8EEFB7C4-6DBF-4F57-B36F-D3E89C5DD013}"/>
    <dgm:cxn modelId="{B3783D55-ECE4-46EC-A674-BEC9A8E93166}" srcId="{2A2F298C-599B-435B-BB79-D2FE430A0C54}" destId="{ADCD0881-99E7-400F-87B7-D62AB2890A7D}" srcOrd="2" destOrd="0" parTransId="{EA383562-2852-4541-8866-C9A4D14A87DA}" sibTransId="{4248240C-5D50-488C-B4C6-1CE1BC70FE8C}"/>
    <dgm:cxn modelId="{9E49B65B-F613-4182-9AEB-BD7B14DE8FF4}" type="presOf" srcId="{04B01D59-0F27-4A67-9A81-3A5A50AF22CB}" destId="{0552989F-D73C-400F-832E-82128D7BDCFB}" srcOrd="0" destOrd="0" presId="urn:microsoft.com/office/officeart/2018/2/layout/IconLabelList"/>
    <dgm:cxn modelId="{9AF8266C-E8BA-4B83-BF54-65959E89B240}" type="presOf" srcId="{C208D6ED-8B36-44AE-B67C-50E3E570540B}" destId="{AEADC408-C636-4CAC-980C-470BBA0D0D89}" srcOrd="0" destOrd="0" presId="urn:microsoft.com/office/officeart/2018/2/layout/IconLabelList"/>
    <dgm:cxn modelId="{02E18C6F-ECC2-4CB2-83BE-0EC8B76618DD}" type="presOf" srcId="{ADCD0881-99E7-400F-87B7-D62AB2890A7D}" destId="{A3500E7A-AA75-4AB7-AF08-0E3DD2E32B9D}" srcOrd="0" destOrd="0" presId="urn:microsoft.com/office/officeart/2018/2/layout/IconLabelList"/>
    <dgm:cxn modelId="{D893A77F-A4D1-466C-AB95-861521693A8E}" type="presOf" srcId="{7F990864-21C7-491D-B12A-D913838D4873}" destId="{FC00D3B5-EE89-4F6D-9A1E-14EB3660DBE5}" srcOrd="0" destOrd="0" presId="urn:microsoft.com/office/officeart/2018/2/layout/IconLabelList"/>
    <dgm:cxn modelId="{AF674E86-83FE-4811-88CC-6685C8A85EA5}" type="presOf" srcId="{55E4DC02-528D-4F16-9D1D-298029612042}" destId="{42C92B6A-F675-4257-AC7A-5E6C4C03BAAB}" srcOrd="0" destOrd="0" presId="urn:microsoft.com/office/officeart/2018/2/layout/IconLabelList"/>
    <dgm:cxn modelId="{C87744D4-0477-49C8-B91A-1FD74504C6EE}" srcId="{2A2F298C-599B-435B-BB79-D2FE430A0C54}" destId="{C208D6ED-8B36-44AE-B67C-50E3E570540B}" srcOrd="0" destOrd="0" parTransId="{2D6AEC2F-4837-4534-B09E-359DE2846229}" sibTransId="{529DF25F-25BD-4714-92E3-DB797E9BF1A4}"/>
    <dgm:cxn modelId="{55E954E0-6AF7-4B1E-A7D2-D19EE1C98DF5}" type="presOf" srcId="{545AAF13-4F79-4032-8BAF-A682F4518488}" destId="{8F516386-4EFC-4C37-A45C-EB71E09E7D25}" srcOrd="0" destOrd="0" presId="urn:microsoft.com/office/officeart/2018/2/layout/IconLabelList"/>
    <dgm:cxn modelId="{14F22CE4-9ED9-44F3-883A-FED35F6C81E0}" srcId="{2A2F298C-599B-435B-BB79-D2FE430A0C54}" destId="{55E4DC02-528D-4F16-9D1D-298029612042}" srcOrd="5" destOrd="0" parTransId="{B1524C41-CE17-4ABB-8544-982ABA3BF5DE}" sibTransId="{AD2FCB47-003F-4D92-8CAC-CBECE116E193}"/>
    <dgm:cxn modelId="{0EC5D5EC-D45A-490B-B4B5-547F59E0C370}" type="presOf" srcId="{2A2F298C-599B-435B-BB79-D2FE430A0C54}" destId="{3C05BD47-979C-4434-AFDB-4D24F4091BE2}" srcOrd="0" destOrd="0" presId="urn:microsoft.com/office/officeart/2018/2/layout/IconLabelList"/>
    <dgm:cxn modelId="{12E18C6C-3D8A-47C5-9AF3-58697176DF92}" type="presParOf" srcId="{3C05BD47-979C-4434-AFDB-4D24F4091BE2}" destId="{B87B1D25-BA53-4A52-8612-251591BBA1C1}" srcOrd="0" destOrd="0" presId="urn:microsoft.com/office/officeart/2018/2/layout/IconLabelList"/>
    <dgm:cxn modelId="{7CCCC1F9-4457-4F01-AEA9-284EB78F21FF}" type="presParOf" srcId="{B87B1D25-BA53-4A52-8612-251591BBA1C1}" destId="{E93B315E-6979-4A30-9CE2-1CABE32D30A8}" srcOrd="0" destOrd="0" presId="urn:microsoft.com/office/officeart/2018/2/layout/IconLabelList"/>
    <dgm:cxn modelId="{C84862E6-D77D-4D2B-9A91-6D609CCE55B0}" type="presParOf" srcId="{B87B1D25-BA53-4A52-8612-251591BBA1C1}" destId="{08437356-F205-40DF-AFE6-5DF0141B593A}" srcOrd="1" destOrd="0" presId="urn:microsoft.com/office/officeart/2018/2/layout/IconLabelList"/>
    <dgm:cxn modelId="{3513FD65-9CB0-47ED-9408-2686312798B3}" type="presParOf" srcId="{B87B1D25-BA53-4A52-8612-251591BBA1C1}" destId="{AEADC408-C636-4CAC-980C-470BBA0D0D89}" srcOrd="2" destOrd="0" presId="urn:microsoft.com/office/officeart/2018/2/layout/IconLabelList"/>
    <dgm:cxn modelId="{C1185F7B-E746-4275-9795-7EC3A6E09003}" type="presParOf" srcId="{3C05BD47-979C-4434-AFDB-4D24F4091BE2}" destId="{E928F9A9-53ED-463C-98C9-7C3D44F5D96B}" srcOrd="1" destOrd="0" presId="urn:microsoft.com/office/officeart/2018/2/layout/IconLabelList"/>
    <dgm:cxn modelId="{D580033C-300C-4698-AADA-0A2530422868}" type="presParOf" srcId="{3C05BD47-979C-4434-AFDB-4D24F4091BE2}" destId="{24686A00-7796-47C7-9290-2D474C53F3C7}" srcOrd="2" destOrd="0" presId="urn:microsoft.com/office/officeart/2018/2/layout/IconLabelList"/>
    <dgm:cxn modelId="{2D4876F6-20E9-4E47-A3E8-92F14EF7B033}" type="presParOf" srcId="{24686A00-7796-47C7-9290-2D474C53F3C7}" destId="{BEAB5A9C-6F6D-4A57-B53D-9B0C4B93A4B7}" srcOrd="0" destOrd="0" presId="urn:microsoft.com/office/officeart/2018/2/layout/IconLabelList"/>
    <dgm:cxn modelId="{03B51D44-7286-41CC-B1AF-EB2C9FF5E7AB}" type="presParOf" srcId="{24686A00-7796-47C7-9290-2D474C53F3C7}" destId="{DD1C3ECE-ACDE-4A06-9050-46BE3C770910}" srcOrd="1" destOrd="0" presId="urn:microsoft.com/office/officeart/2018/2/layout/IconLabelList"/>
    <dgm:cxn modelId="{7B8E17DF-D50A-4678-A0CC-6D00C27B6BC4}" type="presParOf" srcId="{24686A00-7796-47C7-9290-2D474C53F3C7}" destId="{0552989F-D73C-400F-832E-82128D7BDCFB}" srcOrd="2" destOrd="0" presId="urn:microsoft.com/office/officeart/2018/2/layout/IconLabelList"/>
    <dgm:cxn modelId="{39EF6452-E9EA-4D88-A546-DE91340FB894}" type="presParOf" srcId="{3C05BD47-979C-4434-AFDB-4D24F4091BE2}" destId="{A14AA19B-9ABE-418E-9261-23B862267246}" srcOrd="3" destOrd="0" presId="urn:microsoft.com/office/officeart/2018/2/layout/IconLabelList"/>
    <dgm:cxn modelId="{F17D5F90-6D1C-4897-A459-39504015BED7}" type="presParOf" srcId="{3C05BD47-979C-4434-AFDB-4D24F4091BE2}" destId="{F90E34C4-33DE-452B-91EE-3F9CBCFDC27A}" srcOrd="4" destOrd="0" presId="urn:microsoft.com/office/officeart/2018/2/layout/IconLabelList"/>
    <dgm:cxn modelId="{30C0889F-0C77-452C-B3B0-878040526922}" type="presParOf" srcId="{F90E34C4-33DE-452B-91EE-3F9CBCFDC27A}" destId="{1C9FFEBA-14BE-4D6E-B585-B20E552C3EAF}" srcOrd="0" destOrd="0" presId="urn:microsoft.com/office/officeart/2018/2/layout/IconLabelList"/>
    <dgm:cxn modelId="{D3C191C5-63A3-47A8-911D-3B63EB4DC367}" type="presParOf" srcId="{F90E34C4-33DE-452B-91EE-3F9CBCFDC27A}" destId="{AAA2FE62-F964-4DE7-887C-0252CF4065BF}" srcOrd="1" destOrd="0" presId="urn:microsoft.com/office/officeart/2018/2/layout/IconLabelList"/>
    <dgm:cxn modelId="{10465B01-5788-4AD6-996D-1EC7D4AF35D8}" type="presParOf" srcId="{F90E34C4-33DE-452B-91EE-3F9CBCFDC27A}" destId="{A3500E7A-AA75-4AB7-AF08-0E3DD2E32B9D}" srcOrd="2" destOrd="0" presId="urn:microsoft.com/office/officeart/2018/2/layout/IconLabelList"/>
    <dgm:cxn modelId="{8CC5EEE8-61C2-4DA8-A32B-75409A8EA5BD}" type="presParOf" srcId="{3C05BD47-979C-4434-AFDB-4D24F4091BE2}" destId="{4D93FFA3-BB81-46BF-808B-25AF31CF9E42}" srcOrd="5" destOrd="0" presId="urn:microsoft.com/office/officeart/2018/2/layout/IconLabelList"/>
    <dgm:cxn modelId="{69D72D32-B5E8-4BB6-A68F-AADD26B71946}" type="presParOf" srcId="{3C05BD47-979C-4434-AFDB-4D24F4091BE2}" destId="{31E191F8-F4DD-4B52-9C4E-F022FAF89903}" srcOrd="6" destOrd="0" presId="urn:microsoft.com/office/officeart/2018/2/layout/IconLabelList"/>
    <dgm:cxn modelId="{CB496E00-247C-479C-88F8-6CC97A44E243}" type="presParOf" srcId="{31E191F8-F4DD-4B52-9C4E-F022FAF89903}" destId="{FE17FC1F-C79D-413B-86CC-AA201963E718}" srcOrd="0" destOrd="0" presId="urn:microsoft.com/office/officeart/2018/2/layout/IconLabelList"/>
    <dgm:cxn modelId="{0E9DFDC8-CE09-4F58-88A5-175C7D6614EB}" type="presParOf" srcId="{31E191F8-F4DD-4B52-9C4E-F022FAF89903}" destId="{528171A3-623C-4855-A21E-C8AE1CC353EC}" srcOrd="1" destOrd="0" presId="urn:microsoft.com/office/officeart/2018/2/layout/IconLabelList"/>
    <dgm:cxn modelId="{AE043F21-CE3F-4708-9239-D64B6ED3F454}" type="presParOf" srcId="{31E191F8-F4DD-4B52-9C4E-F022FAF89903}" destId="{8F516386-4EFC-4C37-A45C-EB71E09E7D25}" srcOrd="2" destOrd="0" presId="urn:microsoft.com/office/officeart/2018/2/layout/IconLabelList"/>
    <dgm:cxn modelId="{FA8031D5-8DB6-47EA-84CA-02935B18CE84}" type="presParOf" srcId="{3C05BD47-979C-4434-AFDB-4D24F4091BE2}" destId="{428ECFD4-42DD-4903-9B69-61A0F854A278}" srcOrd="7" destOrd="0" presId="urn:microsoft.com/office/officeart/2018/2/layout/IconLabelList"/>
    <dgm:cxn modelId="{51961303-C4AE-4188-BF7F-17A801E6F37D}" type="presParOf" srcId="{3C05BD47-979C-4434-AFDB-4D24F4091BE2}" destId="{05478B2E-3311-431F-A394-2E4BCB7BDB6D}" srcOrd="8" destOrd="0" presId="urn:microsoft.com/office/officeart/2018/2/layout/IconLabelList"/>
    <dgm:cxn modelId="{F57FCE83-F3C3-4956-93AA-15B0A7071670}" type="presParOf" srcId="{05478B2E-3311-431F-A394-2E4BCB7BDB6D}" destId="{8D59B2FA-2CE5-472D-910A-FDE020A361A5}" srcOrd="0" destOrd="0" presId="urn:microsoft.com/office/officeart/2018/2/layout/IconLabelList"/>
    <dgm:cxn modelId="{73638D10-7CAF-48C1-B2CB-A595EB433FC9}" type="presParOf" srcId="{05478B2E-3311-431F-A394-2E4BCB7BDB6D}" destId="{5741B1BA-7BFD-4CDB-BF0B-66F6EF133143}" srcOrd="1" destOrd="0" presId="urn:microsoft.com/office/officeart/2018/2/layout/IconLabelList"/>
    <dgm:cxn modelId="{8E66A96E-6D02-4167-AFCC-573FF94CCD11}" type="presParOf" srcId="{05478B2E-3311-431F-A394-2E4BCB7BDB6D}" destId="{FC00D3B5-EE89-4F6D-9A1E-14EB3660DBE5}" srcOrd="2" destOrd="0" presId="urn:microsoft.com/office/officeart/2018/2/layout/IconLabelList"/>
    <dgm:cxn modelId="{DED40215-EA89-4835-B201-5A13EDC64EDA}" type="presParOf" srcId="{3C05BD47-979C-4434-AFDB-4D24F4091BE2}" destId="{9236409A-C97D-41CC-9CA4-B3587ECF3B51}" srcOrd="9" destOrd="0" presId="urn:microsoft.com/office/officeart/2018/2/layout/IconLabelList"/>
    <dgm:cxn modelId="{BCB1F276-992A-4E5B-AD25-32D4022C5B35}" type="presParOf" srcId="{3C05BD47-979C-4434-AFDB-4D24F4091BE2}" destId="{1AE11F1A-BED4-41D2-A42C-93F6EED2B926}" srcOrd="10" destOrd="0" presId="urn:microsoft.com/office/officeart/2018/2/layout/IconLabelList"/>
    <dgm:cxn modelId="{D02426DF-D65A-40B6-8287-2BE26F0572FF}" type="presParOf" srcId="{1AE11F1A-BED4-41D2-A42C-93F6EED2B926}" destId="{C5C8E36A-084D-4AF9-8343-BAC286CD1FC6}" srcOrd="0" destOrd="0" presId="urn:microsoft.com/office/officeart/2018/2/layout/IconLabelList"/>
    <dgm:cxn modelId="{2D2A5240-9751-4C3A-B242-EF8F1888D474}" type="presParOf" srcId="{1AE11F1A-BED4-41D2-A42C-93F6EED2B926}" destId="{C656F0C0-CA25-4CAC-B229-60C0E537FC06}" srcOrd="1" destOrd="0" presId="urn:microsoft.com/office/officeart/2018/2/layout/IconLabelList"/>
    <dgm:cxn modelId="{3FC74AA5-E8AF-4C3B-802B-4C808A874762}" type="presParOf" srcId="{1AE11F1A-BED4-41D2-A42C-93F6EED2B926}" destId="{42C92B6A-F675-4257-AC7A-5E6C4C03BA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BCA6E-B071-4DED-847B-2519988CD8B2}">
      <dsp:nvSpPr>
        <dsp:cNvPr id="0" name=""/>
        <dsp:cNvSpPr/>
      </dsp:nvSpPr>
      <dsp:spPr>
        <a:xfrm>
          <a:off x="1057828" y="546366"/>
          <a:ext cx="1273470" cy="127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8295F-48A7-4E29-AE62-B6A4B46C2136}">
      <dsp:nvSpPr>
        <dsp:cNvPr id="0" name=""/>
        <dsp:cNvSpPr/>
      </dsp:nvSpPr>
      <dsp:spPr>
        <a:xfrm>
          <a:off x="279596" y="2171777"/>
          <a:ext cx="2829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Identify key drivers of poor customer experience (e.g., bad reviews, late deliveries)</a:t>
          </a:r>
          <a:endParaRPr lang="en-US" sz="1700" kern="1200" dirty="0"/>
        </a:p>
      </dsp:txBody>
      <dsp:txXfrm>
        <a:off x="279596" y="2171777"/>
        <a:ext cx="2829934" cy="720000"/>
      </dsp:txXfrm>
    </dsp:sp>
    <dsp:sp modelId="{FAA7D82D-A0B3-4962-B11C-7A085BE996D8}">
      <dsp:nvSpPr>
        <dsp:cNvPr id="0" name=""/>
        <dsp:cNvSpPr/>
      </dsp:nvSpPr>
      <dsp:spPr>
        <a:xfrm>
          <a:off x="4383000" y="546366"/>
          <a:ext cx="1273470" cy="127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E1C24-BFDD-4856-8331-8ECFA9549838}">
      <dsp:nvSpPr>
        <dsp:cNvPr id="0" name=""/>
        <dsp:cNvSpPr/>
      </dsp:nvSpPr>
      <dsp:spPr>
        <a:xfrm>
          <a:off x="3604769" y="2171777"/>
          <a:ext cx="2829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Detect underperforming sellers or regions</a:t>
          </a:r>
          <a:endParaRPr lang="en-US" sz="1700" kern="1200" dirty="0"/>
        </a:p>
      </dsp:txBody>
      <dsp:txXfrm>
        <a:off x="3604769" y="2171777"/>
        <a:ext cx="2829934" cy="720000"/>
      </dsp:txXfrm>
    </dsp:sp>
    <dsp:sp modelId="{1D462B34-4B24-45B5-A3EC-13EAB29D696C}">
      <dsp:nvSpPr>
        <dsp:cNvPr id="0" name=""/>
        <dsp:cNvSpPr/>
      </dsp:nvSpPr>
      <dsp:spPr>
        <a:xfrm>
          <a:off x="7708173" y="546366"/>
          <a:ext cx="1273470" cy="127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46DE-7C87-4EF8-A765-38AA321B16F6}">
      <dsp:nvSpPr>
        <dsp:cNvPr id="0" name=""/>
        <dsp:cNvSpPr/>
      </dsp:nvSpPr>
      <dsp:spPr>
        <a:xfrm>
          <a:off x="6929941" y="2171777"/>
          <a:ext cx="28299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700" kern="1200" dirty="0"/>
            <a:t>Build a model to flag potentially problematic orders before they occur</a:t>
          </a:r>
          <a:endParaRPr lang="en-US" sz="1700" kern="1200" dirty="0"/>
        </a:p>
      </dsp:txBody>
      <dsp:txXfrm>
        <a:off x="6929941" y="2171777"/>
        <a:ext cx="282993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CA0E1-7BAE-234A-9AE6-6D790A278CA7}">
      <dsp:nvSpPr>
        <dsp:cNvPr id="0" name=""/>
        <dsp:cNvSpPr/>
      </dsp:nvSpPr>
      <dsp:spPr>
        <a:xfrm>
          <a:off x="9829" y="789775"/>
          <a:ext cx="1659411" cy="4978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Prioritise</a:t>
          </a:r>
        </a:p>
      </dsp:txBody>
      <dsp:txXfrm>
        <a:off x="9829" y="789775"/>
        <a:ext cx="1659411" cy="497823"/>
      </dsp:txXfrm>
    </dsp:sp>
    <dsp:sp modelId="{2B2C32DB-B73D-3948-B02F-9079DAC543F7}">
      <dsp:nvSpPr>
        <dsp:cNvPr id="0" name=""/>
        <dsp:cNvSpPr/>
      </dsp:nvSpPr>
      <dsp:spPr>
        <a:xfrm>
          <a:off x="9829" y="1287598"/>
          <a:ext cx="1659411" cy="18715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Prioritise high-risk orders for proactive handling</a:t>
          </a:r>
        </a:p>
      </dsp:txBody>
      <dsp:txXfrm>
        <a:off x="9829" y="1287598"/>
        <a:ext cx="1659411" cy="1871502"/>
      </dsp:txXfrm>
    </dsp:sp>
    <dsp:sp modelId="{9B52DF82-35DA-F844-9640-4967467D3423}">
      <dsp:nvSpPr>
        <dsp:cNvPr id="0" name=""/>
        <dsp:cNvSpPr/>
      </dsp:nvSpPr>
      <dsp:spPr>
        <a:xfrm>
          <a:off x="1777135" y="789775"/>
          <a:ext cx="1659411" cy="497823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Logistics</a:t>
          </a:r>
        </a:p>
      </dsp:txBody>
      <dsp:txXfrm>
        <a:off x="1777135" y="789775"/>
        <a:ext cx="1659411" cy="497823"/>
      </dsp:txXfrm>
    </dsp:sp>
    <dsp:sp modelId="{BBEEAC7F-5AFC-BF44-B7DB-03D1AF0A2DE4}">
      <dsp:nvSpPr>
        <dsp:cNvPr id="0" name=""/>
        <dsp:cNvSpPr/>
      </dsp:nvSpPr>
      <dsp:spPr>
        <a:xfrm>
          <a:off x="1777135" y="1287598"/>
          <a:ext cx="1659411" cy="1871502"/>
        </a:xfrm>
        <a:prstGeom prst="rect">
          <a:avLst/>
        </a:prstGeom>
        <a:solidFill>
          <a:schemeClr val="accent2">
            <a:tint val="40000"/>
            <a:alpha val="90000"/>
            <a:hueOff val="1346945"/>
            <a:satOff val="-12446"/>
            <a:lumOff val="-140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346945"/>
              <a:satOff val="-12446"/>
              <a:lumOff val="-1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Focus on logistics improvements for high-risk categories in delay-prone regions</a:t>
          </a:r>
        </a:p>
      </dsp:txBody>
      <dsp:txXfrm>
        <a:off x="1777135" y="1287598"/>
        <a:ext cx="1659411" cy="1871502"/>
      </dsp:txXfrm>
    </dsp:sp>
    <dsp:sp modelId="{98EF5D2A-045F-EF47-96FE-521864E98125}">
      <dsp:nvSpPr>
        <dsp:cNvPr id="0" name=""/>
        <dsp:cNvSpPr/>
      </dsp:nvSpPr>
      <dsp:spPr>
        <a:xfrm>
          <a:off x="3544441" y="789775"/>
          <a:ext cx="1659411" cy="497823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</a:t>
          </a:r>
        </a:p>
      </dsp:txBody>
      <dsp:txXfrm>
        <a:off x="3544441" y="789775"/>
        <a:ext cx="1659411" cy="497823"/>
      </dsp:txXfrm>
    </dsp:sp>
    <dsp:sp modelId="{46544527-42BB-CB4D-A6C4-AFE3EDD487DD}">
      <dsp:nvSpPr>
        <dsp:cNvPr id="0" name=""/>
        <dsp:cNvSpPr/>
      </dsp:nvSpPr>
      <dsp:spPr>
        <a:xfrm>
          <a:off x="3544441" y="1287598"/>
          <a:ext cx="1659411" cy="1871502"/>
        </a:xfrm>
        <a:prstGeom prst="rect">
          <a:avLst/>
        </a:prstGeom>
        <a:solidFill>
          <a:schemeClr val="accent2">
            <a:tint val="40000"/>
            <a:alpha val="90000"/>
            <a:hueOff val="2693890"/>
            <a:satOff val="-24893"/>
            <a:lumOff val="-280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693890"/>
              <a:satOff val="-24893"/>
              <a:lumOff val="-28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Improve communication for late or high-freight orders</a:t>
          </a:r>
        </a:p>
      </dsp:txBody>
      <dsp:txXfrm>
        <a:off x="3544441" y="1287598"/>
        <a:ext cx="1659411" cy="1871502"/>
      </dsp:txXfrm>
    </dsp:sp>
    <dsp:sp modelId="{7D3F3D55-518B-3942-A26E-AB27DEDF9528}">
      <dsp:nvSpPr>
        <dsp:cNvPr id="0" name=""/>
        <dsp:cNvSpPr/>
      </dsp:nvSpPr>
      <dsp:spPr>
        <a:xfrm>
          <a:off x="5311747" y="789775"/>
          <a:ext cx="1659411" cy="497823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&amp; alert</a:t>
          </a:r>
        </a:p>
      </dsp:txBody>
      <dsp:txXfrm>
        <a:off x="5311747" y="789775"/>
        <a:ext cx="1659411" cy="497823"/>
      </dsp:txXfrm>
    </dsp:sp>
    <dsp:sp modelId="{B346D1BC-379E-6946-8DB4-DABAC6EE260F}">
      <dsp:nvSpPr>
        <dsp:cNvPr id="0" name=""/>
        <dsp:cNvSpPr/>
      </dsp:nvSpPr>
      <dsp:spPr>
        <a:xfrm>
          <a:off x="5311747" y="1287598"/>
          <a:ext cx="1659411" cy="1871502"/>
        </a:xfrm>
        <a:prstGeom prst="rect">
          <a:avLst/>
        </a:prstGeom>
        <a:solidFill>
          <a:schemeClr val="accent2">
            <a:tint val="40000"/>
            <a:alpha val="90000"/>
            <a:hueOff val="4040835"/>
            <a:satOff val="-37339"/>
            <a:lumOff val="-4209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040835"/>
              <a:satOff val="-37339"/>
              <a:lumOff val="-42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Monitor &amp; alert orders predicted to be late</a:t>
          </a:r>
        </a:p>
      </dsp:txBody>
      <dsp:txXfrm>
        <a:off x="5311747" y="1287598"/>
        <a:ext cx="1659411" cy="1871502"/>
      </dsp:txXfrm>
    </dsp:sp>
    <dsp:sp modelId="{3BCAB021-7F73-FF4C-9703-0BAB752C0E3B}">
      <dsp:nvSpPr>
        <dsp:cNvPr id="0" name=""/>
        <dsp:cNvSpPr/>
      </dsp:nvSpPr>
      <dsp:spPr>
        <a:xfrm>
          <a:off x="7079053" y="789775"/>
          <a:ext cx="1659411" cy="497823"/>
        </a:xfrm>
        <a:prstGeom prst="rect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Audit</a:t>
          </a:r>
        </a:p>
      </dsp:txBody>
      <dsp:txXfrm>
        <a:off x="7079053" y="789775"/>
        <a:ext cx="1659411" cy="497823"/>
      </dsp:txXfrm>
    </dsp:sp>
    <dsp:sp modelId="{797FF789-10B9-FB4D-ABD5-699DF2DB56D1}">
      <dsp:nvSpPr>
        <dsp:cNvPr id="0" name=""/>
        <dsp:cNvSpPr/>
      </dsp:nvSpPr>
      <dsp:spPr>
        <a:xfrm>
          <a:off x="7079053" y="1287598"/>
          <a:ext cx="1659411" cy="1871502"/>
        </a:xfrm>
        <a:prstGeom prst="rect">
          <a:avLst/>
        </a:prstGeom>
        <a:solidFill>
          <a:schemeClr val="accent2">
            <a:tint val="40000"/>
            <a:alpha val="90000"/>
            <a:hueOff val="5387779"/>
            <a:satOff val="-49786"/>
            <a:lumOff val="-5612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5387779"/>
              <a:satOff val="-49786"/>
              <a:lumOff val="-56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Audit underperforming sellers and states for SLA compliance</a:t>
          </a:r>
        </a:p>
      </dsp:txBody>
      <dsp:txXfrm>
        <a:off x="7079053" y="1287598"/>
        <a:ext cx="1659411" cy="1871502"/>
      </dsp:txXfrm>
    </dsp:sp>
    <dsp:sp modelId="{5556BF55-604E-734A-A44E-B8A39D216A46}">
      <dsp:nvSpPr>
        <dsp:cNvPr id="0" name=""/>
        <dsp:cNvSpPr/>
      </dsp:nvSpPr>
      <dsp:spPr>
        <a:xfrm>
          <a:off x="8846359" y="789775"/>
          <a:ext cx="1659411" cy="49782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1130" tIns="131130" rIns="131130" bIns="13113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Predict</a:t>
          </a:r>
        </a:p>
      </dsp:txBody>
      <dsp:txXfrm>
        <a:off x="8846359" y="789775"/>
        <a:ext cx="1659411" cy="497823"/>
      </dsp:txXfrm>
    </dsp:sp>
    <dsp:sp modelId="{F8A9E00D-DFC2-8C4D-A8B8-C9A9E74A29B1}">
      <dsp:nvSpPr>
        <dsp:cNvPr id="0" name=""/>
        <dsp:cNvSpPr/>
      </dsp:nvSpPr>
      <dsp:spPr>
        <a:xfrm>
          <a:off x="8846359" y="1287598"/>
          <a:ext cx="1659411" cy="1871502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913" tIns="163913" rIns="163913" bIns="163913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the predictive model to flag risky orders early</a:t>
          </a:r>
        </a:p>
      </dsp:txBody>
      <dsp:txXfrm>
        <a:off x="8846359" y="1287598"/>
        <a:ext cx="1659411" cy="1871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B315E-6979-4A30-9CE2-1CABE32D30A8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DC408-C636-4CAC-980C-470BBA0D0D89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Integrate the model into Trendify’s dashboard</a:t>
          </a:r>
          <a:endParaRPr lang="en-US" sz="1200" kern="1200"/>
        </a:p>
      </dsp:txBody>
      <dsp:txXfrm>
        <a:off x="841" y="2344441"/>
        <a:ext cx="1529296" cy="611718"/>
      </dsp:txXfrm>
    </dsp:sp>
    <dsp:sp modelId="{BEAB5A9C-6F6D-4A57-B53D-9B0C4B93A4B7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2989F-D73C-400F-832E-82128D7BDCFB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Share insights with seller management and logistics teams</a:t>
          </a:r>
          <a:endParaRPr lang="en-US" sz="1200" kern="1200"/>
        </a:p>
      </dsp:txBody>
      <dsp:txXfrm>
        <a:off x="1797765" y="2344441"/>
        <a:ext cx="1529296" cy="611718"/>
      </dsp:txXfrm>
    </dsp:sp>
    <dsp:sp modelId="{1C9FFEBA-14BE-4D6E-B585-B20E552C3EAF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00E7A-AA75-4AB7-AF08-0E3DD2E32B9D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Run A/B test: Use model alerts to reduce complaints</a:t>
          </a:r>
          <a:endParaRPr lang="en-US" sz="1200" kern="1200"/>
        </a:p>
      </dsp:txBody>
      <dsp:txXfrm>
        <a:off x="3594689" y="2344441"/>
        <a:ext cx="1529296" cy="611718"/>
      </dsp:txXfrm>
    </dsp:sp>
    <dsp:sp modelId="{FE17FC1F-C79D-413B-86CC-AA201963E718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16386-4EFC-4C37-A45C-EB71E09E7D25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Integrate the predictive model into the order workflow</a:t>
          </a:r>
          <a:endParaRPr lang="en-US" sz="1200" kern="1200"/>
        </a:p>
      </dsp:txBody>
      <dsp:txXfrm>
        <a:off x="5391613" y="2344441"/>
        <a:ext cx="1529296" cy="611718"/>
      </dsp:txXfrm>
    </dsp:sp>
    <dsp:sp modelId="{8D59B2FA-2CE5-472D-910A-FDE020A361A5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0D3B5-EE89-4F6D-9A1E-14EB3660DBE5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Set up dashboards for ongoing seller and region monitoring</a:t>
          </a:r>
          <a:endParaRPr lang="en-US" sz="1200" kern="1200"/>
        </a:p>
      </dsp:txBody>
      <dsp:txXfrm>
        <a:off x="7188537" y="2344441"/>
        <a:ext cx="1529296" cy="611718"/>
      </dsp:txXfrm>
    </dsp:sp>
    <dsp:sp modelId="{C5C8E36A-084D-4AF9-8343-BAC286CD1FC6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92B6A-F675-4257-AC7A-5E6C4C03BAAB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200" kern="1200"/>
            <a:t>Pilot proactive customer service flows for high-risk orders</a:t>
          </a:r>
          <a:endParaRPr lang="en-US" sz="1200" kern="1200"/>
        </a:p>
      </dsp:txBody>
      <dsp:txXfrm>
        <a:off x="8985461" y="2344441"/>
        <a:ext cx="1529296" cy="61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11E4-19D3-3096-0CC6-01C45BA6E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0C26-2C94-8D6F-D585-ABC70D19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838F9-CD2F-8A71-5B67-CC63868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49564-DD73-E3B3-A07D-FE42B63A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39FDC-7283-2925-82C0-32DB761D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5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F4F4-F5B7-B0D6-5722-347CE2892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8A1C8-4478-E3A4-EEC5-1C23CFDE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22C15-7ED3-5A37-E77F-F713B09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1520-765B-BD15-F84C-BCD2C96E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DEFED-0E63-D46D-D95C-D0DC886C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522596-44ED-F92C-416E-E9B3F0475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74E3C-37D5-E71D-1489-D861F138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6BE4-DC41-33D1-3017-AE8D39D1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D29B-D9B8-7F5D-A214-1252AB3A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34933-5EF4-A410-314A-A81BEB11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83F7-D673-B911-2A23-E8E5F5B0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DC4F-5205-0914-06B0-8A4DFE59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7C602-DEB4-D31A-9284-B0E9AEB3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E63CF-AB76-940E-99F6-0CCDED76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EB941-FC5C-F575-A41C-264DA50FF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3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2C9E-803A-45C9-1945-B025DED2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42E3A-4988-9E58-F505-D7A88182B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3090-A71A-1A78-BAB1-2EE75B77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4FBF7-B221-DF57-B114-5CB445CE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26F2-4D23-ACB1-726F-4580F441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3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D0C0-B4A9-7DD2-9F32-753B5CFF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DD3-95C2-82DC-1DE7-78B0C1ED2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8544-C2FB-B000-77FD-04EB5D8C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AC9C0-AFB7-1DB3-3284-99CA8C9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3B95F-0844-7D76-90B0-9CA0FA0E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9B61-F50F-2EAD-A490-A15F9EEB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2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A143-60B7-9A12-649E-08224812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3AB4-7083-4610-E670-1F577D46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4B890-9317-3F1B-ECFA-B16D4BD2C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23C76-7B59-AEA9-2C67-EA5476489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0CA4B-BA3F-42D1-E28B-5240D0977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EE8B8-19E8-ED02-0DFE-BF13602B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B4904-1576-9494-1F47-98A689CE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8BB0D-D08A-93F8-541F-4BB2983C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5823-4B57-E073-F244-FF8E523E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CF80E-8FAF-7C52-E7D4-69C38C29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ECFAC-A657-A05F-76C4-BFB4442D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0D1DF-B632-328D-B849-0130ADB7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2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0868A-59AC-1E1A-FD5B-2390FC6C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1732A-EC01-0D87-277C-EB645707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AB5D2-08B5-1BE6-E5B0-DAACBF95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2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5E9D-C769-D440-ED7E-4D9717EF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8B18-9241-BA12-A884-F27F2F2C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8A66C-CCF2-1F50-401D-DD6B8365A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0B4F-7F40-2AA4-22D2-47A4F1A7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106FE-260D-32DE-825D-D39FDB9B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A2AB6-88AA-F36A-2D76-4DDD5CA7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4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927C-2225-F8E6-DF66-3169063F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84FD4-2A13-D976-8772-96499C4DA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69164-3280-27E9-9DC7-3D5851CE4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27278-9772-3674-1419-530D29C7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6F3CD-404D-DDB9-68C8-E74D0318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7BD29-BB1C-A01E-F095-0ECD62E2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0E530-377B-AC74-5882-067CCCF84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553F3-2982-D36F-672C-DF2526C71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58EB6-0DB9-9DE9-0EB7-A0FA1F103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11857-F5EC-AB44-B11B-4384CEA8C665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803BB-A8CA-0B94-0942-D0A00F8BB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E62A4-1AD2-66AB-A057-A7D239326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0D732-044F-4841-9652-C4928E939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0DC9E-C795-52C8-4EB9-69E8838A65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5260868" cy="1297115"/>
          </a:xfrm>
        </p:spPr>
        <p:txBody>
          <a:bodyPr anchor="t">
            <a:normAutofit/>
          </a:bodyPr>
          <a:lstStyle/>
          <a:p>
            <a:pPr algn="l"/>
            <a:r>
              <a:rPr lang="en-IE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Trendify Data-Driven Insights</a:t>
            </a:r>
            <a:endParaRPr 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29FDB-B4CF-0FFF-5C10-F81BED2C3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E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Improving customer satisfaction through delivery analysis</a:t>
            </a:r>
          </a:p>
        </p:txBody>
      </p:sp>
      <p:pic>
        <p:nvPicPr>
          <p:cNvPr id="7" name="Graphic 6" descr="Pie chart">
            <a:extLst>
              <a:ext uri="{FF2B5EF4-FFF2-40B4-BE49-F238E27FC236}">
                <a16:creationId xmlns:a16="http://schemas.microsoft.com/office/drawing/2014/main" id="{03B63330-7C16-FBBD-7B82-5A9D5E3B6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CBAD64-76F0-70B8-280F-4B4E59896626}"/>
              </a:ext>
            </a:extLst>
          </p:cNvPr>
          <p:cNvSpPr txBox="1"/>
          <p:nvPr/>
        </p:nvSpPr>
        <p:spPr>
          <a:xfrm>
            <a:off x="6621284" y="5564947"/>
            <a:ext cx="4227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Data Science Consulting Presentation</a:t>
            </a:r>
            <a:br>
              <a:rPr lang="en-IE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</a:br>
            <a:r>
              <a:rPr lang="en-IE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Presented by Maryam Abdulhuseynova</a:t>
            </a:r>
            <a:endParaRPr lang="en-US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683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5644" y="0"/>
            <a:ext cx="1046356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6444" y="0"/>
            <a:ext cx="6075554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C0CFA-FF2C-A5BF-7D97-1A2FAE32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6432" y="762001"/>
            <a:ext cx="4554680" cy="1708243"/>
          </a:xfrm>
        </p:spPr>
        <p:txBody>
          <a:bodyPr anchor="ctr">
            <a:normAutofit/>
          </a:bodyPr>
          <a:lstStyle/>
          <a:p>
            <a:r>
              <a:rPr lang="en-IE" sz="3700" dirty="0">
                <a:latin typeface="Cambria" panose="02040503050406030204" pitchFamily="18" charset="0"/>
              </a:rPr>
              <a:t>Flagging Problematic Orders </a:t>
            </a:r>
            <a:r>
              <a:rPr lang="en-IE" sz="3700" i="1" dirty="0">
                <a:latin typeface="Cambria" panose="02040503050406030204" pitchFamily="18" charset="0"/>
              </a:rPr>
              <a:t>Before</a:t>
            </a:r>
            <a:r>
              <a:rPr lang="en-IE" sz="3700" dirty="0">
                <a:latin typeface="Cambria" panose="02040503050406030204" pitchFamily="18" charset="0"/>
              </a:rPr>
              <a:t> They Happen</a:t>
            </a:r>
            <a:endParaRPr lang="en-US" sz="3700" dirty="0">
              <a:latin typeface="Cambria" panose="02040503050406030204" pitchFamily="18" charset="0"/>
            </a:endParaRPr>
          </a:p>
        </p:txBody>
      </p:sp>
      <p:pic>
        <p:nvPicPr>
          <p:cNvPr id="5" name="Picture 4" descr="A blue squares with numbers and a blue gradient&#10;&#10;AI-generated content may be incorrect.">
            <a:extLst>
              <a:ext uri="{FF2B5EF4-FFF2-40B4-BE49-F238E27FC236}">
                <a16:creationId xmlns:a16="http://schemas.microsoft.com/office/drawing/2014/main" id="{8DB2D9F6-1188-5686-0CD8-B0E6FC47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67" y="1726126"/>
            <a:ext cx="4541003" cy="340575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9718-7090-48DA-B235-C6E4E703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6432" y="2470244"/>
            <a:ext cx="4554680" cy="3769835"/>
          </a:xfrm>
        </p:spPr>
        <p:txBody>
          <a:bodyPr anchor="ctr">
            <a:normAutofit/>
          </a:bodyPr>
          <a:lstStyle/>
          <a:p>
            <a: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Built a model using features like </a:t>
            </a:r>
            <a:r>
              <a:rPr lang="en-IE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wait time</a:t>
            </a:r>
            <a: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IE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freight cost</a:t>
            </a:r>
            <a: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</a:t>
            </a:r>
            <a:r>
              <a:rPr lang="en-IE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price</a:t>
            </a:r>
            <a:endParaRPr lang="en-IE" sz="17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The model helps Trendify </a:t>
            </a:r>
            <a:r>
              <a:rPr lang="en-IE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proactively detect</a:t>
            </a:r>
            <a: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risky orders at the point of purchase</a:t>
            </a:r>
          </a:p>
          <a:p>
            <a:endParaRPr lang="en-IE" sz="17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E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“Enables smart </a:t>
            </a:r>
            <a:r>
              <a:rPr lang="en-IE" sz="17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fulfillment</a:t>
            </a:r>
            <a:r>
              <a:rPr lang="en-IE" sz="17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, early warnings &amp; targeted service”</a:t>
            </a:r>
          </a:p>
          <a:p>
            <a:pPr marL="0" indent="0">
              <a:buNone/>
            </a:pPr>
            <a:endParaRPr lang="en-IE" sz="17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E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Footnote:</a:t>
            </a:r>
            <a:b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</a:br>
            <a:r>
              <a:rPr lang="en-IE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Model achieved ~87% accuracy. While recall for problematic orders was moderate (48%), it’s sufficient for early intervention use cases.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99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C3B8A-60E8-3D5F-1478-447E4934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E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Recommendations for Trendify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95B0B-BE79-F768-FEE1-CB89F4A154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265666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76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2BE39-1938-F876-CBA2-22B333C8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E" sz="4000" b="1" i="1" dirty="0">
                <a:solidFill>
                  <a:srgbClr val="FFFFFF"/>
                </a:solidFill>
                <a:latin typeface="Cambria" panose="02040503050406030204" pitchFamily="18" charset="0"/>
              </a:rPr>
              <a:t>Outcome We Delivered</a:t>
            </a:r>
            <a:endParaRPr lang="en-US" sz="4000" b="1" i="1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F203-B5F1-39DE-C942-6CC56F0E3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83745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As data consultants, we delivered:</a:t>
            </a:r>
          </a:p>
          <a:p>
            <a:pPr>
              <a:buFont typeface="Wingdings" pitchFamily="2" charset="2"/>
              <a:buChar char="ü"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 A model that </a:t>
            </a:r>
            <a:r>
              <a:rPr lang="en-IE" sz="18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flags orders at risk of delay or bad reviews</a:t>
            </a:r>
            <a:endParaRPr lang="en-IE" sz="18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 Insights into </a:t>
            </a:r>
            <a:r>
              <a:rPr lang="en-IE" sz="18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seller performance</a:t>
            </a: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 and </a:t>
            </a:r>
            <a:r>
              <a:rPr lang="en-IE" sz="18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regional logistics gaps</a:t>
            </a:r>
            <a:endParaRPr lang="en-IE" sz="18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 Clear actions to improve:</a:t>
            </a:r>
          </a:p>
          <a:p>
            <a:pPr lvl="1"/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Customer satisfaction</a:t>
            </a:r>
          </a:p>
          <a:p>
            <a:pPr lvl="1"/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Operational efficiency</a:t>
            </a:r>
          </a:p>
          <a:p>
            <a:pPr lvl="1"/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Seller accountability</a:t>
            </a:r>
          </a:p>
          <a:p>
            <a:pPr marL="457200" lvl="1" indent="0">
              <a:buNone/>
            </a:pPr>
            <a:endParaRPr lang="en-IE" sz="18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IE" sz="18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SO WHAT?</a:t>
            </a:r>
          </a:p>
          <a:p>
            <a:pPr marL="0" indent="0">
              <a:buNone/>
            </a:pPr>
            <a:b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</a:b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This analysis enables Trendify to:</a:t>
            </a:r>
          </a:p>
          <a:p>
            <a:pPr>
              <a:buFont typeface="Wingdings" pitchFamily="2" charset="2"/>
              <a:buChar char="ü"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Reduce complaint-related costs</a:t>
            </a:r>
          </a:p>
          <a:p>
            <a:pPr>
              <a:buFont typeface="Wingdings" pitchFamily="2" charset="2"/>
              <a:buChar char="ü"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Increase retention via improved delivery and reviews</a:t>
            </a:r>
          </a:p>
          <a:p>
            <a:pPr>
              <a:buFont typeface="Wingdings" pitchFamily="2" charset="2"/>
              <a:buChar char="ü"/>
            </a:pPr>
            <a:r>
              <a:rPr lang="en-IE" sz="18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</a:rPr>
              <a:t>Target support and contracts based on real performance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92518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28D5-2B92-6658-C29C-36560BCB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What’s Next?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0BC04FB-2133-D9EA-3D18-DB0F8CF45A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7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943204-20EE-9A7A-4622-7E0D43EB755A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kern="1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THANK YOU FOR YOUR ATTENTION! 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9" name="Graphic 58" descr="Right Double Quote">
            <a:extLst>
              <a:ext uri="{FF2B5EF4-FFF2-40B4-BE49-F238E27FC236}">
                <a16:creationId xmlns:a16="http://schemas.microsoft.com/office/drawing/2014/main" id="{18B0641F-6F82-A84C-52F2-422EFE8D1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140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2AD6F-4E73-E0EB-268E-4E03C23C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E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Welcome to Trendify:</a:t>
            </a:r>
            <a:br>
              <a:rPr lang="en-IE" dirty="0">
                <a:latin typeface="Cambria" panose="02040503050406030204" pitchFamily="18" charset="0"/>
              </a:rPr>
            </a:br>
            <a:r>
              <a:rPr lang="en-IE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Improving Customer Experience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AEE2-DEFF-AEC2-4921-E40F35B4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959223"/>
            <a:ext cx="5257801" cy="518546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Trendify</a:t>
            </a:r>
            <a:r>
              <a:rPr lang="en-IE" sz="1400" dirty="0">
                <a:latin typeface="Cambria" panose="02040503050406030204" pitchFamily="18" charset="0"/>
                <a:cs typeface="Lucida Grande" panose="020B0600040502020204" pitchFamily="34" charset="0"/>
              </a:rPr>
              <a:t> is a fast-growing e-commerce platform in Brazil.</a:t>
            </a:r>
          </a:p>
          <a:p>
            <a:pPr marL="0" indent="0">
              <a:buNone/>
            </a:pPr>
            <a:endParaRPr lang="en-IE" sz="1400" dirty="0">
              <a:latin typeface="Cambria" panose="02040503050406030204" pitchFamily="18" charset="0"/>
              <a:cs typeface="Lucida Grande" panose="020B06000405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E" sz="1400" dirty="0">
                <a:latin typeface="Cambria" panose="02040503050406030204" pitchFamily="18" charset="0"/>
                <a:cs typeface="Lucida Grande" panose="020B0600040502020204" pitchFamily="34" charset="0"/>
              </a:rPr>
              <a:t>Connects thousands of sellers with customers across Brazil</a:t>
            </a:r>
          </a:p>
          <a:p>
            <a:pPr>
              <a:buFont typeface="Wingdings" pitchFamily="2" charset="2"/>
              <a:buChar char="Ø"/>
            </a:pPr>
            <a:r>
              <a:rPr lang="en-IE" sz="1400" dirty="0">
                <a:latin typeface="Cambria" panose="02040503050406030204" pitchFamily="18" charset="0"/>
                <a:cs typeface="Lucida Grande" panose="020B0600040502020204" pitchFamily="34" charset="0"/>
              </a:rPr>
              <a:t>Competes on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delivery speed</a:t>
            </a:r>
            <a:r>
              <a:rPr lang="en-IE" sz="14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,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review quality</a:t>
            </a:r>
            <a:r>
              <a:rPr lang="en-IE" sz="14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, and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customer retention</a:t>
            </a:r>
            <a:endParaRPr lang="en-IE" sz="14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cs typeface="Lucida Grande" panose="020B06000405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E" sz="1400" dirty="0">
                <a:latin typeface="Cambria" panose="02040503050406030204" pitchFamily="18" charset="0"/>
                <a:cs typeface="Lucida Grande" panose="020B0600040502020204" pitchFamily="34" charset="0"/>
              </a:rPr>
              <a:t>Facing challenges with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delivery delays</a:t>
            </a:r>
            <a:r>
              <a:rPr lang="en-IE" sz="14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,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negative reviews</a:t>
            </a:r>
            <a:r>
              <a:rPr lang="en-IE" sz="14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, and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inconsistent seller performance</a:t>
            </a:r>
            <a:endParaRPr lang="en-IE" sz="1400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cs typeface="Lucida Grande" panose="020B06000405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IE" sz="1400" dirty="0">
                <a:latin typeface="Cambria" panose="02040503050406030204" pitchFamily="18" charset="0"/>
                <a:cs typeface="Lucida Grande" panose="020B0600040502020204" pitchFamily="34" charset="0"/>
              </a:rPr>
              <a:t>Now seeks </a:t>
            </a:r>
            <a:r>
              <a:rPr lang="en-IE" sz="1400" b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data-driven insights</a:t>
            </a:r>
            <a:r>
              <a:rPr lang="en-IE" sz="1400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 </a:t>
            </a:r>
            <a:r>
              <a:rPr lang="en-IE" sz="1400" dirty="0">
                <a:latin typeface="Cambria" panose="02040503050406030204" pitchFamily="18" charset="0"/>
                <a:cs typeface="Lucida Grande" panose="020B0600040502020204" pitchFamily="34" charset="0"/>
              </a:rPr>
              <a:t>to improve customer experience and operational efficiency</a:t>
            </a:r>
          </a:p>
          <a:p>
            <a:pPr marL="0" indent="0">
              <a:buNone/>
            </a:pPr>
            <a:endParaRPr lang="en-IE" sz="1400" b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cs typeface="Lucida Grande" panose="020B0600040502020204" pitchFamily="34" charset="0"/>
            </a:endParaRPr>
          </a:p>
          <a:p>
            <a:pPr marL="0" indent="0">
              <a:buNone/>
            </a:pPr>
            <a:r>
              <a:rPr lang="en-IE" sz="1400" i="1" dirty="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cs typeface="Lucida Grande" panose="020B0600040502020204" pitchFamily="34" charset="0"/>
              </a:rPr>
              <a:t>"As Trendify scales, smart insights become critical to stay competitive."</a:t>
            </a:r>
            <a:endParaRPr lang="en-US" sz="1400" i="1" dirty="0">
              <a:solidFill>
                <a:schemeClr val="bg2">
                  <a:lumMod val="25000"/>
                </a:schemeClr>
              </a:solidFill>
              <a:latin typeface="Cambria" panose="02040503050406030204" pitchFamily="18" charset="0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39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8F298-5EF5-0D55-6445-28A50A27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E" sz="3800" dirty="0">
                <a:latin typeface="Cambria" panose="02040503050406030204" pitchFamily="18" charset="0"/>
              </a:rPr>
              <a:t>Our Mission as Data Consultants</a:t>
            </a:r>
            <a:br>
              <a:rPr lang="en-IE" sz="3800" dirty="0"/>
            </a:br>
            <a:endParaRPr lang="en-US" sz="38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BAD76-6931-13CE-9F45-DBBE2E0AD9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974884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49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FCF7A8-05BE-D4EB-034B-D9E6E72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Cambria" panose="02040503050406030204" pitchFamily="18" charset="0"/>
              </a:rPr>
              <a:t>How We Addressed the Business 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1017E8-09A4-4733-8573-904FB9BD7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402836"/>
              </p:ext>
            </p:extLst>
          </p:nvPr>
        </p:nvGraphicFramePr>
        <p:xfrm>
          <a:off x="644056" y="2517182"/>
          <a:ext cx="10927830" cy="338360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5643153">
                  <a:extLst>
                    <a:ext uri="{9D8B030D-6E8A-4147-A177-3AD203B41FA5}">
                      <a16:colId xmlns:a16="http://schemas.microsoft.com/office/drawing/2014/main" val="3774198702"/>
                    </a:ext>
                  </a:extLst>
                </a:gridCol>
                <a:gridCol w="5284677">
                  <a:extLst>
                    <a:ext uri="{9D8B030D-6E8A-4147-A177-3AD203B41FA5}">
                      <a16:colId xmlns:a16="http://schemas.microsoft.com/office/drawing/2014/main" val="1898677490"/>
                    </a:ext>
                  </a:extLst>
                </a:gridCol>
              </a:tblGrid>
              <a:tr h="605870">
                <a:tc>
                  <a:txBody>
                    <a:bodyPr/>
                    <a:lstStyle/>
                    <a:p>
                      <a:r>
                        <a:rPr lang="en-IE" sz="2100" b="1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Business Question</a:t>
                      </a:r>
                    </a:p>
                  </a:txBody>
                  <a:tcPr marL="178003" marR="178003" marT="160253" marB="89001" anchor="ctr"/>
                </a:tc>
                <a:tc>
                  <a:txBody>
                    <a:bodyPr/>
                    <a:lstStyle/>
                    <a:p>
                      <a:r>
                        <a:rPr lang="en-IE" sz="2100" b="1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Approach</a:t>
                      </a:r>
                    </a:p>
                  </a:txBody>
                  <a:tcPr marL="178003" marR="178003" marT="160253" marB="89001" anchor="ctr"/>
                </a:tc>
                <a:extLst>
                  <a:ext uri="{0D108BD9-81ED-4DB2-BD59-A6C34878D82A}">
                    <a16:rowId xmlns:a16="http://schemas.microsoft.com/office/drawing/2014/main" val="4242130843"/>
                  </a:ext>
                </a:extLst>
              </a:tr>
              <a:tr h="925910">
                <a:tc>
                  <a:txBody>
                    <a:bodyPr/>
                    <a:lstStyle/>
                    <a:p>
                      <a:r>
                        <a:rPr lang="en-IE" sz="2100" cap="none" spc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Why are some customers dissatisfied?</a:t>
                      </a:r>
                    </a:p>
                  </a:txBody>
                  <a:tcPr marL="178003" marR="178003" marT="160253" marB="89001" anchor="ctr"/>
                </a:tc>
                <a:tc>
                  <a:txBody>
                    <a:bodyPr/>
                    <a:lstStyle/>
                    <a:p>
                      <a:r>
                        <a:rPr lang="en-IE" sz="2100" cap="none" spc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Merged reviews with delivery metrics to uncover patterns</a:t>
                      </a:r>
                    </a:p>
                  </a:txBody>
                  <a:tcPr marL="178003" marR="178003" marT="160253" marB="89001" anchor="ctr"/>
                </a:tc>
                <a:extLst>
                  <a:ext uri="{0D108BD9-81ED-4DB2-BD59-A6C34878D82A}">
                    <a16:rowId xmlns:a16="http://schemas.microsoft.com/office/drawing/2014/main" val="697259487"/>
                  </a:ext>
                </a:extLst>
              </a:tr>
              <a:tr h="925910">
                <a:tc>
                  <a:txBody>
                    <a:bodyPr/>
                    <a:lstStyle/>
                    <a:p>
                      <a:r>
                        <a:rPr lang="en-IE" sz="2100" cap="none" spc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Which sellers/states underperform?</a:t>
                      </a:r>
                    </a:p>
                  </a:txBody>
                  <a:tcPr marL="178003" marR="178003" marT="160253" marB="89001" anchor="ctr"/>
                </a:tc>
                <a:tc>
                  <a:txBody>
                    <a:bodyPr/>
                    <a:lstStyle/>
                    <a:p>
                      <a:r>
                        <a:rPr lang="en-IE" sz="2100" cap="none" spc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Grouped by seller/state to analyze delays and negative feedback</a:t>
                      </a:r>
                    </a:p>
                  </a:txBody>
                  <a:tcPr marL="178003" marR="178003" marT="160253" marB="89001" anchor="ctr"/>
                </a:tc>
                <a:extLst>
                  <a:ext uri="{0D108BD9-81ED-4DB2-BD59-A6C34878D82A}">
                    <a16:rowId xmlns:a16="http://schemas.microsoft.com/office/drawing/2014/main" val="1932540233"/>
                  </a:ext>
                </a:extLst>
              </a:tr>
              <a:tr h="925910">
                <a:tc>
                  <a:txBody>
                    <a:bodyPr/>
                    <a:lstStyle/>
                    <a:p>
                      <a:r>
                        <a:rPr lang="en-IE" sz="2100" cap="none" spc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Can we predict bad outcomes early?</a:t>
                      </a:r>
                    </a:p>
                  </a:txBody>
                  <a:tcPr marL="178003" marR="178003" marT="160253" marB="89001" anchor="ctr"/>
                </a:tc>
                <a:tc>
                  <a:txBody>
                    <a:bodyPr/>
                    <a:lstStyle/>
                    <a:p>
                      <a:r>
                        <a:rPr lang="en-IE" sz="2100" cap="none" spc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Trained a model to flag risky orders based on order metadata</a:t>
                      </a:r>
                    </a:p>
                  </a:txBody>
                  <a:tcPr marL="178003" marR="178003" marT="160253" marB="89001" anchor="ctr"/>
                </a:tc>
                <a:extLst>
                  <a:ext uri="{0D108BD9-81ED-4DB2-BD59-A6C34878D82A}">
                    <a16:rowId xmlns:a16="http://schemas.microsoft.com/office/drawing/2014/main" val="66548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20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43B5EC-682F-E79B-C7A0-ADEB0C9F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Delivery Performance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E263C-10F3-7565-4D06-2D7DB51A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918" y="2501031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Most Deliveries Are On Time — But Not All.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latin typeface="Cambria" panose="02040503050406030204" pitchFamily="18" charset="0"/>
              </a:rPr>
              <a:t>90–95% of deliveries are on time.</a:t>
            </a:r>
          </a:p>
          <a:p>
            <a:pPr>
              <a:buFont typeface="Wingdings" pitchFamily="2" charset="2"/>
              <a:buChar char="ü"/>
            </a:pPr>
            <a:r>
              <a:rPr lang="en-US" sz="1400" dirty="0">
                <a:latin typeface="Cambria" panose="02040503050406030204" pitchFamily="18" charset="0"/>
              </a:rPr>
              <a:t>  </a:t>
            </a:r>
            <a:r>
              <a:rPr lang="en-IE" sz="1400" dirty="0">
                <a:latin typeface="Cambria" panose="02040503050406030204" pitchFamily="18" charset="0"/>
              </a:rPr>
              <a:t>Only </a:t>
            </a:r>
            <a:r>
              <a:rPr lang="en-IE" sz="1400" b="1" dirty="0">
                <a:latin typeface="Cambria" panose="02040503050406030204" pitchFamily="18" charset="0"/>
              </a:rPr>
              <a:t>6.4%</a:t>
            </a:r>
            <a:r>
              <a:rPr lang="en-IE" sz="1400" dirty="0">
                <a:latin typeface="Cambria" panose="02040503050406030204" pitchFamily="18" charset="0"/>
              </a:rPr>
              <a:t> of orders were late, </a:t>
            </a:r>
            <a:r>
              <a:rPr lang="en-US" sz="1400" dirty="0">
                <a:latin typeface="Cambria" panose="02040503050406030204" pitchFamily="18" charset="0"/>
              </a:rPr>
              <a:t>but even a small share of late deliveries can harm the brand.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SO WHAT :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“Customers forgive a lot — except for delays. Reducing the 5–10% late deliveries could prevent a spike in bad reviews.”</a:t>
            </a:r>
          </a:p>
          <a:p>
            <a:pPr marL="0"/>
            <a:endParaRPr lang="en-US" sz="2000" dirty="0"/>
          </a:p>
        </p:txBody>
      </p:sp>
      <p:pic>
        <p:nvPicPr>
          <p:cNvPr id="8" name="Content Placeholder 7" descr="A blu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75E08A01-73A3-598F-6B6B-F9AE2F30C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63768" y="1754399"/>
            <a:ext cx="5902408" cy="445501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9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2" name="Freeform: Shape 134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3" name="Freeform: Shape 136">
            <a:extLst>
              <a:ext uri="{FF2B5EF4-FFF2-40B4-BE49-F238E27FC236}">
                <a16:creationId xmlns:a16="http://schemas.microsoft.com/office/drawing/2014/main" id="{F9EC3F91-A75C-4F74-867E-E4C28C135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226" y="0"/>
            <a:ext cx="5043774" cy="6858000"/>
          </a:xfrm>
          <a:custGeom>
            <a:avLst/>
            <a:gdLst>
              <a:gd name="connsiteX0" fmla="*/ 1648981 w 5043774"/>
              <a:gd name="connsiteY0" fmla="*/ 0 h 6858000"/>
              <a:gd name="connsiteX1" fmla="*/ 2759699 w 5043774"/>
              <a:gd name="connsiteY1" fmla="*/ 0 h 6858000"/>
              <a:gd name="connsiteX2" fmla="*/ 3379301 w 5043774"/>
              <a:gd name="connsiteY2" fmla="*/ 0 h 6858000"/>
              <a:gd name="connsiteX3" fmla="*/ 3552342 w 5043774"/>
              <a:gd name="connsiteY3" fmla="*/ 0 h 6858000"/>
              <a:gd name="connsiteX4" fmla="*/ 4617166 w 5043774"/>
              <a:gd name="connsiteY4" fmla="*/ 0 h 6858000"/>
              <a:gd name="connsiteX5" fmla="*/ 4786130 w 5043774"/>
              <a:gd name="connsiteY5" fmla="*/ 0 h 6858000"/>
              <a:gd name="connsiteX6" fmla="*/ 4980168 w 5043774"/>
              <a:gd name="connsiteY6" fmla="*/ 0 h 6858000"/>
              <a:gd name="connsiteX7" fmla="*/ 5043774 w 5043774"/>
              <a:gd name="connsiteY7" fmla="*/ 0 h 6858000"/>
              <a:gd name="connsiteX8" fmla="*/ 5043774 w 5043774"/>
              <a:gd name="connsiteY8" fmla="*/ 6858000 h 6858000"/>
              <a:gd name="connsiteX9" fmla="*/ 4980168 w 5043774"/>
              <a:gd name="connsiteY9" fmla="*/ 6858000 h 6858000"/>
              <a:gd name="connsiteX10" fmla="*/ 4786130 w 5043774"/>
              <a:gd name="connsiteY10" fmla="*/ 6858000 h 6858000"/>
              <a:gd name="connsiteX11" fmla="*/ 4617166 w 5043774"/>
              <a:gd name="connsiteY11" fmla="*/ 6858000 h 6858000"/>
              <a:gd name="connsiteX12" fmla="*/ 3552342 w 5043774"/>
              <a:gd name="connsiteY12" fmla="*/ 6858000 h 6858000"/>
              <a:gd name="connsiteX13" fmla="*/ 3379301 w 5043774"/>
              <a:gd name="connsiteY13" fmla="*/ 6858000 h 6858000"/>
              <a:gd name="connsiteX14" fmla="*/ 2759699 w 5043774"/>
              <a:gd name="connsiteY14" fmla="*/ 6858000 h 6858000"/>
              <a:gd name="connsiteX15" fmla="*/ 2542782 w 5043774"/>
              <a:gd name="connsiteY15" fmla="*/ 6858000 h 6858000"/>
              <a:gd name="connsiteX16" fmla="*/ 2429239 w 5043774"/>
              <a:gd name="connsiteY16" fmla="*/ 6780599 h 6858000"/>
              <a:gd name="connsiteX17" fmla="*/ 1904328 w 5043774"/>
              <a:gd name="connsiteY17" fmla="*/ 6374814 h 6858000"/>
              <a:gd name="connsiteX18" fmla="*/ 0 w 5043774"/>
              <a:gd name="connsiteY18" fmla="*/ 3621656 h 6858000"/>
              <a:gd name="connsiteX19" fmla="*/ 1626503 w 5043774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043774" h="6858000">
                <a:moveTo>
                  <a:pt x="1648981" y="0"/>
                </a:moveTo>
                <a:lnTo>
                  <a:pt x="2759699" y="0"/>
                </a:lnTo>
                <a:lnTo>
                  <a:pt x="3379301" y="0"/>
                </a:lnTo>
                <a:lnTo>
                  <a:pt x="3552342" y="0"/>
                </a:lnTo>
                <a:lnTo>
                  <a:pt x="4617166" y="0"/>
                </a:lnTo>
                <a:lnTo>
                  <a:pt x="4786130" y="0"/>
                </a:lnTo>
                <a:lnTo>
                  <a:pt x="4980168" y="0"/>
                </a:lnTo>
                <a:lnTo>
                  <a:pt x="5043774" y="0"/>
                </a:lnTo>
                <a:lnTo>
                  <a:pt x="5043774" y="6858000"/>
                </a:lnTo>
                <a:lnTo>
                  <a:pt x="4980168" y="6858000"/>
                </a:lnTo>
                <a:lnTo>
                  <a:pt x="4786130" y="6858000"/>
                </a:lnTo>
                <a:lnTo>
                  <a:pt x="4617166" y="6858000"/>
                </a:lnTo>
                <a:lnTo>
                  <a:pt x="3552342" y="6858000"/>
                </a:lnTo>
                <a:lnTo>
                  <a:pt x="3379301" y="6858000"/>
                </a:lnTo>
                <a:lnTo>
                  <a:pt x="2759699" y="6858000"/>
                </a:lnTo>
                <a:lnTo>
                  <a:pt x="2542782" y="6858000"/>
                </a:lnTo>
                <a:lnTo>
                  <a:pt x="2429239" y="6780599"/>
                </a:lnTo>
                <a:cubicBezTo>
                  <a:pt x="2252641" y="6653108"/>
                  <a:pt x="2079285" y="6515397"/>
                  <a:pt x="1904328" y="6374814"/>
                </a:cubicBezTo>
                <a:cubicBezTo>
                  <a:pt x="943579" y="5602839"/>
                  <a:pt x="0" y="4969131"/>
                  <a:pt x="0" y="3621656"/>
                </a:cubicBezTo>
                <a:cubicBezTo>
                  <a:pt x="0" y="2093192"/>
                  <a:pt x="582912" y="754641"/>
                  <a:pt x="1626503" y="14997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44" name="Freeform: Shape 138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9701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7B2CB-280F-16AC-7F03-5BF71E6C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559" y="784156"/>
            <a:ext cx="3605048" cy="1588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Customer Reviews Breakdown</a:t>
            </a:r>
            <a:endParaRPr lang="en-US" sz="3600" b="1" i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C7277813-A120-C5A1-5D67-471CEDD6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87559" y="2596604"/>
            <a:ext cx="3815255" cy="334380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Most Customers Are Happy — But There's a Tail.</a:t>
            </a:r>
            <a:endParaRPr lang="en-US" sz="1600" dirty="0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sz="1600" dirty="0">
                <a:latin typeface="Cambria" panose="02040503050406030204" pitchFamily="18" charset="0"/>
              </a:rPr>
              <a:t>Majority of reviews are 5 stars.</a:t>
            </a:r>
          </a:p>
          <a:p>
            <a:pPr>
              <a:buFont typeface="Wingdings" pitchFamily="2" charset="2"/>
              <a:buChar char="ü"/>
            </a:pPr>
            <a:r>
              <a:rPr lang="en-IE" sz="1600" dirty="0">
                <a:latin typeface="Cambria" panose="02040503050406030204" pitchFamily="18" charset="0"/>
              </a:rPr>
              <a:t>Still, over </a:t>
            </a:r>
            <a:r>
              <a:rPr lang="en-IE" sz="1600" b="1" dirty="0">
                <a:latin typeface="Cambria" panose="02040503050406030204" pitchFamily="18" charset="0"/>
              </a:rPr>
              <a:t>18,000</a:t>
            </a:r>
            <a:r>
              <a:rPr lang="en-IE" sz="1600" dirty="0">
                <a:latin typeface="Cambria" panose="02040503050406030204" pitchFamily="18" charset="0"/>
              </a:rPr>
              <a:t> reviews are poor (1–2 stars)</a:t>
            </a:r>
          </a:p>
          <a:p>
            <a:pPr>
              <a:buFont typeface="Wingdings" pitchFamily="2" charset="2"/>
              <a:buChar char="ü"/>
            </a:pPr>
            <a:r>
              <a:rPr lang="en-IE" sz="1600" dirty="0">
                <a:latin typeface="Cambria" panose="02040503050406030204" pitchFamily="18" charset="0"/>
              </a:rPr>
              <a:t>Many poor reviews are linked to delay, poor communication, or fulfilment</a:t>
            </a:r>
          </a:p>
          <a:p>
            <a:pPr marL="0" indent="0">
              <a:buNone/>
            </a:pPr>
            <a:endParaRPr lang="en-US" sz="1600" dirty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SO WHAT?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lvl="2">
              <a:buNone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    </a:t>
            </a:r>
            <a:r>
              <a:rPr lang="en-US" sz="1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rPr>
              <a:t>“We need to dig into what’s causing low scores — because even a small % of bad reviews affects reputation and seller trust.”</a:t>
            </a:r>
          </a:p>
          <a:p>
            <a:endParaRPr lang="en-US" sz="1400" dirty="0"/>
          </a:p>
        </p:txBody>
      </p:sp>
      <p:pic>
        <p:nvPicPr>
          <p:cNvPr id="18" name="Content Placeholder 17" descr="A graph of a bar graph&#10;&#10;AI-generated content may be incorrect.">
            <a:extLst>
              <a:ext uri="{FF2B5EF4-FFF2-40B4-BE49-F238E27FC236}">
                <a16:creationId xmlns:a16="http://schemas.microsoft.com/office/drawing/2014/main" id="{FD31D986-58F4-7D37-CCE3-673EB08D6A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" y="759940"/>
            <a:ext cx="6986048" cy="5338119"/>
          </a:xfrm>
        </p:spPr>
      </p:pic>
    </p:spTree>
    <p:extLst>
      <p:ext uri="{BB962C8B-B14F-4D97-AF65-F5344CB8AC3E}">
        <p14:creationId xmlns:p14="http://schemas.microsoft.com/office/powerpoint/2010/main" val="70248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: Shape 108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52ED4-7EAF-6CC5-02BE-2C9E61CB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766" y="768669"/>
            <a:ext cx="560152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What Drives Bad </a:t>
            </a:r>
            <a:r>
              <a: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Reviews</a:t>
            </a:r>
            <a:r>
              <a:rPr lang="en-US" sz="3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63F8F96D-3A02-754C-4CDD-153E97085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90805" y="2167676"/>
            <a:ext cx="4438036" cy="390858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 indent="0">
              <a:buNone/>
            </a:pPr>
            <a:r>
              <a:rPr lang="en-US" sz="1600" i="1" dirty="0">
                <a:solidFill>
                  <a:schemeClr val="accent4">
                    <a:lumMod val="75000"/>
                  </a:schemeClr>
                </a:solidFill>
              </a:rPr>
              <a:t>Late Deliveries Correlate with Bad Reviews.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Late deliveries = higher chance of negative reviews.</a:t>
            </a:r>
          </a:p>
          <a:p>
            <a:pPr>
              <a:buFont typeface="Wingdings" pitchFamily="2" charset="2"/>
              <a:buChar char="ü"/>
            </a:pPr>
            <a:r>
              <a:rPr lang="en-US" sz="1600" dirty="0"/>
              <a:t> On-time deliveries = mostly positive feedback.</a:t>
            </a:r>
          </a:p>
          <a:p>
            <a:pPr>
              <a:buFont typeface="Wingdings" pitchFamily="2" charset="2"/>
              <a:buChar char="ü"/>
            </a:pPr>
            <a:r>
              <a:rPr lang="en-IE" sz="1600" dirty="0"/>
              <a:t>Late orders are </a:t>
            </a:r>
            <a:r>
              <a:rPr lang="en-IE" sz="1600" b="1" dirty="0"/>
              <a:t>much more likely</a:t>
            </a:r>
            <a:r>
              <a:rPr lang="en-IE" sz="1600" dirty="0"/>
              <a:t> to receive 1–2 star reviews</a:t>
            </a:r>
          </a:p>
          <a:p>
            <a:pPr>
              <a:buFont typeface="Wingdings" pitchFamily="2" charset="2"/>
              <a:buChar char="ü"/>
            </a:pPr>
            <a:r>
              <a:rPr lang="en-IE" sz="1600" dirty="0"/>
              <a:t>Delay = a key driver of dissatisfaction</a:t>
            </a:r>
            <a:endParaRPr lang="en-US" sz="1600" dirty="0"/>
          </a:p>
          <a:p>
            <a:pPr>
              <a:buFont typeface="Wingdings" pitchFamily="2" charset="2"/>
              <a:buChar char="ü"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 WHAT?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“Delivery delay is a strong predictor of customer dissatisfaction. Improving logistics = better reviews = more trust.”</a:t>
            </a:r>
          </a:p>
          <a:p>
            <a:endParaRPr lang="en-US" sz="2000" dirty="0"/>
          </a:p>
        </p:txBody>
      </p:sp>
      <p:pic>
        <p:nvPicPr>
          <p:cNvPr id="10" name="Content Placeholder 9" descr="A diagram of a delivery order&#10;&#10;AI-generated content may be incorrect.">
            <a:extLst>
              <a:ext uri="{FF2B5EF4-FFF2-40B4-BE49-F238E27FC236}">
                <a16:creationId xmlns:a16="http://schemas.microsoft.com/office/drawing/2014/main" id="{01CA7EE5-3EA6-4F4E-8CCE-55BDAC189D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4474" y="609600"/>
            <a:ext cx="5537526" cy="58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2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A788C-499B-88D8-06F0-4B0BB01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IE" sz="5400" dirty="0"/>
              <a:t>Which Sellers Driving Customer Issues</a:t>
            </a:r>
            <a:endParaRPr lang="en-US" sz="54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C3AC3-D136-3D55-5EE2-FFBDCD34D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IE" sz="2200" dirty="0"/>
              <a:t>Some sellers consistently cause </a:t>
            </a:r>
            <a:r>
              <a:rPr lang="en-IE" sz="2200" b="1" dirty="0"/>
              <a:t>long delays</a:t>
            </a:r>
            <a:endParaRPr lang="en-IE" sz="2200" dirty="0"/>
          </a:p>
          <a:p>
            <a:r>
              <a:rPr lang="en-IE" sz="2200" dirty="0"/>
              <a:t>Others have </a:t>
            </a:r>
            <a:r>
              <a:rPr lang="en-IE" sz="2200" b="1" dirty="0"/>
              <a:t>very high bad review rates</a:t>
            </a:r>
            <a:endParaRPr lang="en-IE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IE" sz="2200" i="1" dirty="0"/>
              <a:t>“These sellers should be reviewed for process or contract improvement.”</a:t>
            </a:r>
            <a:endParaRPr lang="en-US" sz="2200" i="1" dirty="0"/>
          </a:p>
        </p:txBody>
      </p:sp>
      <p:pic>
        <p:nvPicPr>
          <p:cNvPr id="5" name="Picture 4" descr="A graph of a bar chart&#10;&#10;AI-generated content may be incorrect.">
            <a:extLst>
              <a:ext uri="{FF2B5EF4-FFF2-40B4-BE49-F238E27FC236}">
                <a16:creationId xmlns:a16="http://schemas.microsoft.com/office/drawing/2014/main" id="{08C84DF7-5A8F-00CE-90A6-ABAF1459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839903"/>
            <a:ext cx="4014216" cy="2408529"/>
          </a:xfrm>
          <a:prstGeom prst="rect">
            <a:avLst/>
          </a:prstGeom>
        </p:spPr>
      </p:pic>
      <p:pic>
        <p:nvPicPr>
          <p:cNvPr id="7" name="Picture 6" descr="A bar graph with numbers and letters&#10;&#10;AI-generated content may be incorrect.">
            <a:extLst>
              <a:ext uri="{FF2B5EF4-FFF2-40B4-BE49-F238E27FC236}">
                <a16:creationId xmlns:a16="http://schemas.microsoft.com/office/drawing/2014/main" id="{DF61CFA6-5E86-B85D-3CB0-CF79AE329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44" y="4079193"/>
            <a:ext cx="362712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3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2564A-86F9-FCC1-1EAC-2231AAE1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E" sz="5400" dirty="0">
                <a:latin typeface="Cambria" panose="02040503050406030204" pitchFamily="18" charset="0"/>
              </a:rPr>
              <a:t>Certain States Are Slower Than Others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blue and grey bars&#10;&#10;AI-generated content may be incorrect.">
            <a:extLst>
              <a:ext uri="{FF2B5EF4-FFF2-40B4-BE49-F238E27FC236}">
                <a16:creationId xmlns:a16="http://schemas.microsoft.com/office/drawing/2014/main" id="{235F5FAE-E86D-6F20-49FB-5C568CF9A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64108"/>
            <a:ext cx="6894576" cy="34472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964F-A6A6-13F6-22DE-84B530A7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IE" sz="2200" dirty="0">
                <a:latin typeface="Cambria" panose="02040503050406030204" pitchFamily="18" charset="0"/>
              </a:rPr>
              <a:t>States like </a:t>
            </a:r>
            <a:r>
              <a:rPr lang="en-IE" sz="2200" b="1" dirty="0">
                <a:latin typeface="Cambria" panose="02040503050406030204" pitchFamily="18" charset="0"/>
              </a:rPr>
              <a:t>[e.g., RN, CE, etc.]</a:t>
            </a:r>
            <a:r>
              <a:rPr lang="en-IE" sz="2200" dirty="0">
                <a:latin typeface="Cambria" panose="02040503050406030204" pitchFamily="18" charset="0"/>
              </a:rPr>
              <a:t> show higher average delays</a:t>
            </a:r>
          </a:p>
          <a:p>
            <a:r>
              <a:rPr lang="en-IE" sz="2200" dirty="0">
                <a:latin typeface="Cambria" panose="02040503050406030204" pitchFamily="18" charset="0"/>
              </a:rPr>
              <a:t>Regional logistics partnerships may need re-evaluation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47849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725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Meiryo</vt:lpstr>
      <vt:lpstr>Aptos</vt:lpstr>
      <vt:lpstr>Aptos Display</vt:lpstr>
      <vt:lpstr>Arial</vt:lpstr>
      <vt:lpstr>Cambria</vt:lpstr>
      <vt:lpstr>Wingdings</vt:lpstr>
      <vt:lpstr>Office Theme</vt:lpstr>
      <vt:lpstr>Trendify Data-Driven Insights</vt:lpstr>
      <vt:lpstr>Welcome to Trendify: Improving Customer Experience</vt:lpstr>
      <vt:lpstr>Our Mission as Data Consultants </vt:lpstr>
      <vt:lpstr>How We Addressed the Business Questions?</vt:lpstr>
      <vt:lpstr>Delivery Performance</vt:lpstr>
      <vt:lpstr>Customer Reviews Breakdown</vt:lpstr>
      <vt:lpstr>What Drives Bad Reviews?</vt:lpstr>
      <vt:lpstr>Which Sellers Driving Customer Issues</vt:lpstr>
      <vt:lpstr>Certain States Are Slower Than Others</vt:lpstr>
      <vt:lpstr>Flagging Problematic Orders Before They Happen</vt:lpstr>
      <vt:lpstr>Recommendations for Trendify</vt:lpstr>
      <vt:lpstr>Outcome We Delivered</vt:lpstr>
      <vt:lpstr>What’s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Maryam Abdulhuseynova</dc:creator>
  <cp:lastModifiedBy>Maryam Abdulhuseynova</cp:lastModifiedBy>
  <cp:revision>3</cp:revision>
  <dcterms:created xsi:type="dcterms:W3CDTF">2025-05-24T21:28:31Z</dcterms:created>
  <dcterms:modified xsi:type="dcterms:W3CDTF">2025-05-31T13:22:15Z</dcterms:modified>
</cp:coreProperties>
</file>