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310" r:id="rId3"/>
    <p:sldId id="259" r:id="rId4"/>
    <p:sldId id="287" r:id="rId5"/>
    <p:sldId id="261" r:id="rId6"/>
    <p:sldId id="285" r:id="rId7"/>
    <p:sldId id="308" r:id="rId8"/>
    <p:sldId id="309" r:id="rId9"/>
    <p:sldId id="290" r:id="rId10"/>
    <p:sldId id="293" r:id="rId11"/>
    <p:sldId id="26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3" r:id="rId20"/>
    <p:sldId id="300" r:id="rId21"/>
    <p:sldId id="304" r:id="rId22"/>
    <p:sldId id="311" r:id="rId23"/>
    <p:sldId id="301" r:id="rId24"/>
    <p:sldId id="305" r:id="rId25"/>
    <p:sldId id="302" r:id="rId26"/>
    <p:sldId id="306" r:id="rId27"/>
    <p:sldId id="307" r:id="rId28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30"/>
      <p:bold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18C32-0EF5-4844-9A2B-CBAD13939305}">
  <a:tblStyle styleId="{6EF18C32-0EF5-4844-9A2B-CBAD13939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4" autoAdjust="0"/>
  </p:normalViewPr>
  <p:slideViewPr>
    <p:cSldViewPr snapToGrid="0">
      <p:cViewPr varScale="1">
        <p:scale>
          <a:sx n="87" d="100"/>
          <a:sy n="87" d="100"/>
        </p:scale>
        <p:origin x="20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334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7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9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76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7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28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6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6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730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06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066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14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5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002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29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47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7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8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9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56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42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1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8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1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961669"/>
            <a:ext cx="6969566" cy="1788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1"/>
            <a:r>
              <a:rPr lang="fa-IR" sz="3600" dirty="0">
                <a:cs typeface="B Nazanin" panose="00000400000000000000" pitchFamily="2" charset="-78"/>
              </a:rPr>
              <a:t>سيستم تصديق اصالت غيرمتمركز مبتني بر زنجيره­بلوک براي اينترنت اشياء</a:t>
            </a: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1" y="4052650"/>
            <a:ext cx="835805" cy="1046573"/>
          </a:xfrm>
          <a:prstGeom prst="rect">
            <a:avLst/>
          </a:prstGeom>
        </p:spPr>
      </p:pic>
      <p:pic>
        <p:nvPicPr>
          <p:cNvPr id="4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312" y="4052650"/>
            <a:ext cx="1351222" cy="11598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-143875" y="2362200"/>
            <a:ext cx="6321969" cy="16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استاد راهنما : دکتر بابک صادقیان</a:t>
            </a:r>
          </a:p>
          <a:p>
            <a:pPr algn="ctr"/>
            <a: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استاد داور : دکتر حمیدرضا شهریاری </a:t>
            </a:r>
            <a:b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</a:br>
            <a: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ارائه دهنده : مریم ابراهیم زاده</a:t>
            </a:r>
            <a:b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</a:br>
            <a:r>
              <a:rPr lang="fa-I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تابستان 98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روش اثبات کار برای استخراج بلوک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10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13530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0000" y="1340028"/>
            <a:ext cx="3349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a-IR" sz="1800" dirty="0">
                <a:cs typeface="B Nazanin" panose="00000400000000000000" pitchFamily="2" charset="-78"/>
              </a:rPr>
              <a:t>معما یا چالش دشوار </a:t>
            </a:r>
            <a:r>
              <a:rPr lang="fa-IR" sz="1800" dirty="0" smtClean="0">
                <a:cs typeface="B Nazanin" panose="00000400000000000000" pitchFamily="2" charset="-78"/>
              </a:rPr>
              <a:t>ریاضی برای محاسبه </a:t>
            </a:r>
            <a:r>
              <a:rPr lang="en-US" sz="1800" dirty="0" smtClean="0">
                <a:cs typeface="B Nazanin" panose="00000400000000000000" pitchFamily="2" charset="-78"/>
              </a:rPr>
              <a:t>nonce</a:t>
            </a:r>
            <a:endParaRPr lang="fa-IR" sz="1800" dirty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a-IR" sz="1800" dirty="0">
                <a:cs typeface="B Nazanin" panose="00000400000000000000" pitchFamily="2" charset="-78"/>
              </a:rPr>
              <a:t>يک فرآيند تصادفي با احتمال </a:t>
            </a:r>
            <a:r>
              <a:rPr lang="fa-IR" sz="1800" dirty="0" smtClean="0">
                <a:cs typeface="B Nazanin" panose="00000400000000000000" pitchFamily="2" charset="-78"/>
              </a:rPr>
              <a:t>پايین</a:t>
            </a:r>
          </a:p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a-IR" sz="1800" dirty="0" smtClean="0">
                <a:cs typeface="B Nazanin" panose="00000400000000000000" pitchFamily="2" charset="-78"/>
              </a:rPr>
              <a:t>تعداد زیادی آزمایش و خطا</a:t>
            </a:r>
          </a:p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a-IR" sz="1800" dirty="0" smtClean="0">
                <a:cs typeface="B Nazanin" panose="00000400000000000000" pitchFamily="2" charset="-78"/>
              </a:rPr>
              <a:t>فرایندی زمان بر برای کم کردن سرعت تولید بلوک</a:t>
            </a: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Nazanin" panose="00000400000000000000" pitchFamily="2" charset="-78"/>
              </a:rPr>
              <a:t>محافظت از بلوک ها در برابر تغییر</a:t>
            </a:r>
            <a:endParaRPr lang="en-US" sz="18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4" y="1346990"/>
            <a:ext cx="2797113" cy="2797113"/>
          </a:xfrm>
          <a:prstGeom prst="rect">
            <a:avLst/>
          </a:prstGeom>
        </p:spPr>
      </p:pic>
      <p:pic>
        <p:nvPicPr>
          <p:cNvPr id="29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0718" y="4226162"/>
            <a:ext cx="1102746" cy="94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28" y="1244647"/>
            <a:ext cx="7869320" cy="29827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01" y="1212631"/>
            <a:ext cx="7869320" cy="30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9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ویژگی های زنجیره بلوک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693748" y="1488098"/>
            <a:ext cx="3633067" cy="2724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fa-IR" dirty="0">
                <a:cs typeface="B Nazanin" panose="00000400000000000000" pitchFamily="2" charset="-78"/>
              </a:rPr>
              <a:t>استفاده از شبکه همتا به همتا </a:t>
            </a:r>
          </a:p>
          <a:p>
            <a:pPr marL="34290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هر گره از شبکه یک نسخه از دفتر کل را در اختیار دارد</a:t>
            </a:r>
          </a:p>
          <a:p>
            <a:pPr marL="34290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توزیع شده بودن علت افزایش امنیت زنجیره بلوک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11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4791" y="4509252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46999" y="1491395"/>
            <a:ext cx="3633067" cy="2724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Clr>
                <a:schemeClr val="accent1">
                  <a:lumMod val="75000"/>
                </a:schemeClr>
              </a:buClr>
              <a:buNone/>
            </a:pPr>
            <a:r>
              <a:rPr lang="fa-IR" dirty="0" smtClean="0">
                <a:cs typeface="B Nazanin" panose="00000400000000000000" pitchFamily="2" charset="-78"/>
              </a:rPr>
              <a:t>ویژگی های کلیدی زنجیره بلوک:</a:t>
            </a:r>
          </a:p>
          <a:p>
            <a:pPr marL="342900" lvl="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توافق نظر </a:t>
            </a:r>
          </a:p>
          <a:p>
            <a:pPr marL="342900" lvl="0" indent="-34290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a-IR" dirty="0" smtClean="0">
                <a:cs typeface="B Nazanin" panose="00000400000000000000" pitchFamily="2" charset="-78"/>
              </a:rPr>
              <a:t>تغییر ناپذیری</a:t>
            </a:r>
          </a:p>
        </p:txBody>
      </p: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4912"/>
            <a:ext cx="1102746" cy="94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49" y="1470754"/>
            <a:ext cx="3859547" cy="2724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معماری مورد استفاده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12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3055629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الزامات امنیتی سیستم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13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9161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9" name="Google Shape;420;p27"/>
          <p:cNvGrpSpPr/>
          <p:nvPr/>
        </p:nvGrpSpPr>
        <p:grpSpPr>
          <a:xfrm rot="10800000">
            <a:off x="6026857" y="2027588"/>
            <a:ext cx="2694428" cy="864880"/>
            <a:chOff x="185742" y="1697030"/>
            <a:chExt cx="5165698" cy="1658131"/>
          </a:xfrm>
        </p:grpSpPr>
        <p:sp>
          <p:nvSpPr>
            <p:cNvPr id="30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B Nazanin" panose="00000400000000000000" pitchFamily="2" charset="-78"/>
                  <a:sym typeface="Roboto Condensed"/>
                </a:rPr>
                <a:t>صحت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31" name="Google Shape;422;p27"/>
            <p:cNvSpPr/>
            <p:nvPr/>
          </p:nvSpPr>
          <p:spPr>
            <a:xfrm rot="10800000" flipH="1">
              <a:off x="4107640" y="1697044"/>
              <a:ext cx="1243800" cy="1243799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32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33" name="Google Shape;424;p27"/>
            <p:cNvSpPr/>
            <p:nvPr/>
          </p:nvSpPr>
          <p:spPr>
            <a:xfrm rot="10800000">
              <a:off x="185748" y="2940860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</p:grpSp>
      <p:grpSp>
        <p:nvGrpSpPr>
          <p:cNvPr id="64" name="Google Shape;420;p27"/>
          <p:cNvGrpSpPr/>
          <p:nvPr/>
        </p:nvGrpSpPr>
        <p:grpSpPr>
          <a:xfrm rot="10800000">
            <a:off x="3350153" y="1725178"/>
            <a:ext cx="2694428" cy="864880"/>
            <a:chOff x="185742" y="1697030"/>
            <a:chExt cx="5165698" cy="1658131"/>
          </a:xfrm>
        </p:grpSpPr>
        <p:sp>
          <p:nvSpPr>
            <p:cNvPr id="65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B Nazanin" panose="00000400000000000000" pitchFamily="2" charset="-78"/>
                  <a:sym typeface="Roboto Condensed"/>
                </a:rPr>
                <a:t>مقیاس پذیری</a:t>
              </a:r>
              <a:endParaRPr sz="2000" b="1" dirty="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66" name="Google Shape;422;p27"/>
            <p:cNvSpPr/>
            <p:nvPr/>
          </p:nvSpPr>
          <p:spPr>
            <a:xfrm rot="10800000" flipH="1">
              <a:off x="4107640" y="1697044"/>
              <a:ext cx="1243800" cy="1243799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67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68" name="Google Shape;424;p27"/>
            <p:cNvSpPr/>
            <p:nvPr/>
          </p:nvSpPr>
          <p:spPr>
            <a:xfrm rot="10800000">
              <a:off x="185748" y="2940860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</p:grpSp>
      <p:grpSp>
        <p:nvGrpSpPr>
          <p:cNvPr id="69" name="Google Shape;425;p27"/>
          <p:cNvGrpSpPr/>
          <p:nvPr/>
        </p:nvGrpSpPr>
        <p:grpSpPr>
          <a:xfrm rot="10800000">
            <a:off x="3316981" y="2676369"/>
            <a:ext cx="2694428" cy="864880"/>
            <a:chOff x="185742" y="1697030"/>
            <a:chExt cx="5165698" cy="1658130"/>
          </a:xfrm>
        </p:grpSpPr>
        <p:sp>
          <p:nvSpPr>
            <p:cNvPr id="70" name="Google Shape;426;p27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B Nazanin" panose="00000400000000000000" pitchFamily="2" charset="-78"/>
                  <a:sym typeface="Roboto Condensed"/>
                </a:rPr>
                <a:t>عدم تکذیب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71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" name="Google Shape;428;p27"/>
            <p:cNvSpPr/>
            <p:nvPr/>
          </p:nvSpPr>
          <p:spPr>
            <a:xfrm flipH="1">
              <a:off x="185742" y="1697041"/>
              <a:ext cx="1243800" cy="1243801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3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74" name="Google Shape;425;p27"/>
          <p:cNvGrpSpPr/>
          <p:nvPr/>
        </p:nvGrpSpPr>
        <p:grpSpPr>
          <a:xfrm rot="10800000">
            <a:off x="625704" y="2366077"/>
            <a:ext cx="2694428" cy="864879"/>
            <a:chOff x="185742" y="1697031"/>
            <a:chExt cx="5165698" cy="1658129"/>
          </a:xfrm>
        </p:grpSpPr>
        <p:sp>
          <p:nvSpPr>
            <p:cNvPr id="75" name="Google Shape;426;p27"/>
            <p:cNvSpPr/>
            <p:nvPr/>
          </p:nvSpPr>
          <p:spPr>
            <a:xfrm rot="10800000" flipH="1">
              <a:off x="1426313" y="1697031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B Nazanin" panose="00000400000000000000" pitchFamily="2" charset="-78"/>
                  <a:sym typeface="Roboto Condensed"/>
                </a:rPr>
                <a:t>دردسترس بودن</a:t>
              </a:r>
              <a:endParaRPr sz="2000" b="1" dirty="0">
                <a:solidFill>
                  <a:srgbClr val="26324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endParaRPr>
            </a:p>
          </p:txBody>
        </p:sp>
        <p:sp>
          <p:nvSpPr>
            <p:cNvPr id="76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7" name="Google Shape;428;p27"/>
            <p:cNvSpPr/>
            <p:nvPr/>
          </p:nvSpPr>
          <p:spPr>
            <a:xfrm flipH="1">
              <a:off x="185742" y="1697041"/>
              <a:ext cx="1243800" cy="1243801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8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79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6113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مدل پیشنهادی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14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13536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6500" y="1528233"/>
            <a:ext cx="7370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000" dirty="0" smtClean="0">
                <a:cs typeface="B Nazanin" panose="00000400000000000000" pitchFamily="2" charset="-78"/>
              </a:rPr>
              <a:t>با هدف ایجاد مناطق مجازی امن در محیط اینترنت اشیاء</a:t>
            </a:r>
          </a:p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000" dirty="0" smtClean="0">
                <a:cs typeface="B Nazanin" panose="00000400000000000000" pitchFamily="2" charset="-78"/>
              </a:rPr>
              <a:t>مکانیزم </a:t>
            </a:r>
            <a:r>
              <a:rPr lang="fa-IR" sz="2000" dirty="0">
                <a:cs typeface="B Nazanin" panose="00000400000000000000" pitchFamily="2" charset="-78"/>
              </a:rPr>
              <a:t>تصديق اصالت غیرمتمركز كارآمد به نام </a:t>
            </a:r>
            <a:r>
              <a:rPr lang="fa-IR" sz="2000" b="1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حباب </a:t>
            </a:r>
            <a:r>
              <a:rPr lang="fa-IR" sz="20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اعتماد</a:t>
            </a: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sz="20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000" dirty="0" smtClean="0">
                <a:cs typeface="B Nazanin" panose="00000400000000000000" pitchFamily="2" charset="-78"/>
              </a:rPr>
              <a:t>طریقه برقراری ارتباط در سیستم :</a:t>
            </a:r>
          </a:p>
          <a:p>
            <a:pPr lvl="1" algn="r" rtl="1">
              <a:buClr>
                <a:schemeClr val="accent1">
                  <a:lumMod val="75000"/>
                </a:schemeClr>
              </a:buClr>
            </a:pPr>
            <a:r>
              <a:rPr lang="fa-IR" sz="2000" dirty="0">
                <a:cs typeface="B Nazanin" panose="00000400000000000000" pitchFamily="2" charset="-78"/>
              </a:rPr>
              <a:t>	</a:t>
            </a:r>
            <a:r>
              <a:rPr lang="fa-IR" sz="2000" dirty="0" smtClean="0">
                <a:cs typeface="B Nazanin" panose="00000400000000000000" pitchFamily="2" charset="-78"/>
              </a:rPr>
              <a:t>1- </a:t>
            </a:r>
            <a:r>
              <a:rPr lang="en-US" sz="2000" dirty="0" smtClean="0">
                <a:cs typeface="B Nazanin" panose="00000400000000000000" pitchFamily="2" charset="-78"/>
              </a:rPr>
              <a:t>A</a:t>
            </a:r>
            <a:r>
              <a:rPr lang="fa-IR" sz="2000" dirty="0" smtClean="0">
                <a:cs typeface="B Nazanin" panose="00000400000000000000" pitchFamily="2" charset="-78"/>
              </a:rPr>
              <a:t> یک پیام برای </a:t>
            </a:r>
            <a:r>
              <a:rPr lang="en-US" sz="2000" dirty="0" smtClean="0">
                <a:cs typeface="B Nazanin" panose="00000400000000000000" pitchFamily="2" charset="-78"/>
              </a:rPr>
              <a:t>B</a:t>
            </a:r>
            <a:r>
              <a:rPr lang="fa-IR" sz="2000" dirty="0" smtClean="0">
                <a:cs typeface="B Nazanin" panose="00000400000000000000" pitchFamily="2" charset="-78"/>
              </a:rPr>
              <a:t> ارسال میکند.پیام به زنجیره بلوک ارسال می شود</a:t>
            </a:r>
          </a:p>
          <a:p>
            <a:pPr lvl="1" algn="r" rtl="1">
              <a:buClr>
                <a:schemeClr val="accent1">
                  <a:lumMod val="75000"/>
                </a:schemeClr>
              </a:buClr>
            </a:pPr>
            <a:r>
              <a:rPr lang="fa-IR" sz="2000" dirty="0" smtClean="0">
                <a:cs typeface="B Nazanin" panose="00000400000000000000" pitchFamily="2" charset="-78"/>
              </a:rPr>
              <a:t>	2- اگر پیام معتبر و درست باشد، زنجیره بلوک آن را تایید می کند</a:t>
            </a:r>
          </a:p>
          <a:p>
            <a:pPr lvl="1" algn="r" rtl="1">
              <a:buClr>
                <a:schemeClr val="accent1">
                  <a:lumMod val="75000"/>
                </a:schemeClr>
              </a:buClr>
            </a:pPr>
            <a:r>
              <a:rPr lang="fa-IR" sz="2000" dirty="0">
                <a:cs typeface="B Nazanin" panose="00000400000000000000" pitchFamily="2" charset="-78"/>
              </a:rPr>
              <a:t>	</a:t>
            </a:r>
            <a:r>
              <a:rPr lang="fa-IR" sz="2000" dirty="0" smtClean="0">
                <a:cs typeface="B Nazanin" panose="00000400000000000000" pitchFamily="2" charset="-78"/>
              </a:rPr>
              <a:t>3- </a:t>
            </a:r>
            <a:r>
              <a:rPr lang="en-US" sz="2000" dirty="0" smtClean="0">
                <a:cs typeface="B Nazanin" panose="00000400000000000000" pitchFamily="2" charset="-78"/>
              </a:rPr>
              <a:t>B</a:t>
            </a:r>
            <a:r>
              <a:rPr lang="fa-IR" sz="2000" dirty="0" smtClean="0">
                <a:cs typeface="B Nazanin" panose="00000400000000000000" pitchFamily="2" charset="-78"/>
              </a:rPr>
              <a:t> میتواند پیام را بخواند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9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600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عملکرد سیستم در مدل پیشنهادی 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15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0413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85833" y="1621367"/>
            <a:ext cx="3496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ثبت نام اشیاء به عنوان مدیر یا دنبال کننده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هر شیء می تواند مدیر باشد</a:t>
            </a: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fa-IR" sz="1800" dirty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مدیر گروه  :  فرد دارای مجوز صدور بلیط برای دنبال کننده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584378"/>
            <a:ext cx="4245289" cy="2348389"/>
          </a:xfrm>
          <a:prstGeom prst="rect">
            <a:avLst/>
          </a:prstGeom>
        </p:spPr>
      </p:pic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643188" y="39327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6700" y="2281479"/>
            <a:ext cx="30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ساختار بلیط صادر شده توسط مدیر برای اعضا دنبال کننده حباب</a:t>
            </a:r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4896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عملکرد سیستم در مدل پیشنهادی 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16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782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67454" y="1621367"/>
            <a:ext cx="5215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دنبال کننده  اولین بار باید بلیط خود را برای تصدیق اصالت ارائه دهد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در دفعات بعدی نیازی به ارائه بلیط ندارد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زنجیره بلوک یکتا بودن نام اعضا و نام حباب را به هنگام تشکیل آن ها بررسی میکند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9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134" y="1335388"/>
            <a:ext cx="6272659" cy="31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4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پیاده سازی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17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87585153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بخش های مختلف در پیاده سازی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18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785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35700" y="1621367"/>
            <a:ext cx="2446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استفاده از زبان برنامه نویسی پایتون و چارچوب </a:t>
            </a:r>
            <a:r>
              <a:rPr lang="en-US" sz="1800" dirty="0" smtClean="0">
                <a:cs typeface="B Nazanin" panose="00000400000000000000" pitchFamily="2" charset="-78"/>
              </a:rPr>
              <a:t>Flask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</a:p>
          <a:p>
            <a:pPr algn="r" rtl="1">
              <a:buClr>
                <a:schemeClr val="accent1">
                  <a:lumMod val="50000"/>
                </a:schemeClr>
              </a:buClr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fa-IR" sz="1800" dirty="0" smtClean="0">
                <a:cs typeface="B Nazanin" panose="00000400000000000000" pitchFamily="2" charset="-78"/>
              </a:rPr>
              <a:t>پیاده سازی در دو بخش زنجیره بلوک و رابط کاربری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67851" y="1621367"/>
            <a:ext cx="5262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زنجیره بلوک شامل:</a:t>
            </a:r>
          </a:p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1- کلاس بلوک</a:t>
            </a:r>
          </a:p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2- کلاس زنجیره بلوک شامل توابعی از جمله:</a:t>
            </a:r>
          </a:p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	</a:t>
            </a:r>
            <a:r>
              <a:rPr lang="en-US" sz="1800" dirty="0" err="1" smtClean="0"/>
              <a:t>add_block</a:t>
            </a:r>
            <a:endParaRPr lang="fa-IR" sz="1800" dirty="0" smtClean="0"/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	</a:t>
            </a:r>
            <a:r>
              <a:rPr lang="en-US" sz="1800" dirty="0" err="1" smtClean="0"/>
              <a:t>proof_of_work</a:t>
            </a:r>
            <a:endParaRPr lang="fa-IR" sz="1800" dirty="0" smtClean="0"/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	</a:t>
            </a:r>
            <a:r>
              <a:rPr lang="en-US" sz="1800" dirty="0" err="1" smtClean="0"/>
              <a:t>is_valid_proof</a:t>
            </a:r>
            <a:endParaRPr lang="fa-IR" sz="1800" dirty="0" smtClean="0"/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	</a:t>
            </a:r>
            <a:r>
              <a:rPr lang="en-US" sz="1800" dirty="0" err="1" smtClean="0"/>
              <a:t>check_contract</a:t>
            </a:r>
            <a:r>
              <a:rPr lang="fa-IR" sz="1800" dirty="0" smtClean="0"/>
              <a:t> 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	</a:t>
            </a:r>
            <a:r>
              <a:rPr lang="en-US" sz="1800" dirty="0"/>
              <a:t>mine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74" y="1372788"/>
            <a:ext cx="7486563" cy="2656023"/>
          </a:xfrm>
          <a:prstGeom prst="rect">
            <a:avLst/>
          </a:prstGeom>
        </p:spPr>
      </p:pic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8957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بخش های مختلف در پیاده سازی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19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2910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51001" y="1651000"/>
            <a:ext cx="642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رابط کاربری شامل بخش های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/</a:t>
            </a:r>
            <a:r>
              <a:rPr lang="en-US" sz="2000" dirty="0" err="1">
                <a:cs typeface="B Nazanin" panose="00000400000000000000" pitchFamily="2" charset="-78"/>
              </a:rPr>
              <a:t>registerform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    براي </a:t>
            </a:r>
            <a:r>
              <a:rPr lang="fa-IR" sz="2000" dirty="0">
                <a:cs typeface="B Nazanin" panose="00000400000000000000" pitchFamily="2" charset="-78"/>
              </a:rPr>
              <a:t>ثبت نام به عنوان مدير با </a:t>
            </a:r>
            <a:r>
              <a:rPr lang="fa-IR" sz="2000" dirty="0" smtClean="0">
                <a:cs typeface="B Nazanin" panose="00000400000000000000" pitchFamily="2" charset="-78"/>
              </a:rPr>
              <a:t>دنبال كننده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/</a:t>
            </a:r>
            <a:r>
              <a:rPr lang="en-US" sz="2000" dirty="0" err="1">
                <a:cs typeface="B Nazanin" panose="00000400000000000000" pitchFamily="2" charset="-78"/>
              </a:rPr>
              <a:t>getticket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           براي </a:t>
            </a:r>
            <a:r>
              <a:rPr lang="fa-IR" sz="2000" dirty="0">
                <a:cs typeface="B Nazanin" panose="00000400000000000000" pitchFamily="2" charset="-78"/>
              </a:rPr>
              <a:t>تولید بلیط براي </a:t>
            </a:r>
            <a:r>
              <a:rPr lang="fa-IR" sz="2000" dirty="0" smtClean="0">
                <a:cs typeface="B Nazanin" panose="00000400000000000000" pitchFamily="2" charset="-78"/>
              </a:rPr>
              <a:t>دنبال كننده </a:t>
            </a:r>
            <a:r>
              <a:rPr lang="fa-IR" sz="2000" dirty="0">
                <a:cs typeface="B Nazanin" panose="00000400000000000000" pitchFamily="2" charset="-78"/>
              </a:rPr>
              <a:t>توسط مدير </a:t>
            </a:r>
            <a:r>
              <a:rPr lang="fa-IR" sz="2000" dirty="0" smtClean="0">
                <a:cs typeface="B Nazanin" panose="00000400000000000000" pitchFamily="2" charset="-78"/>
              </a:rPr>
              <a:t>حباب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/verify </a:t>
            </a:r>
            <a:r>
              <a:rPr lang="fa-IR" sz="2000" dirty="0" smtClean="0">
                <a:cs typeface="B Nazanin" panose="00000400000000000000" pitchFamily="2" charset="-78"/>
              </a:rPr>
              <a:t>                براي </a:t>
            </a:r>
            <a:r>
              <a:rPr lang="fa-IR" sz="2000" dirty="0">
                <a:cs typeface="B Nazanin" panose="00000400000000000000" pitchFamily="2" charset="-78"/>
              </a:rPr>
              <a:t>تايید بلیط يک </a:t>
            </a:r>
            <a:r>
              <a:rPr lang="fa-IR" sz="2000" dirty="0" smtClean="0">
                <a:cs typeface="B Nazanin" panose="00000400000000000000" pitchFamily="2" charset="-78"/>
              </a:rPr>
              <a:t>دنبال كننده </a:t>
            </a:r>
            <a:r>
              <a:rPr lang="fa-IR" sz="2000" dirty="0">
                <a:cs typeface="B Nazanin" panose="00000400000000000000" pitchFamily="2" charset="-78"/>
              </a:rPr>
              <a:t>توسط </a:t>
            </a:r>
            <a:r>
              <a:rPr lang="fa-IR" sz="2000" dirty="0" smtClean="0">
                <a:cs typeface="B Nazanin" panose="00000400000000000000" pitchFamily="2" charset="-78"/>
              </a:rPr>
              <a:t>مدير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/</a:t>
            </a:r>
            <a:r>
              <a:rPr lang="en-US" sz="2000" dirty="0">
                <a:cs typeface="B Nazanin" panose="00000400000000000000" pitchFamily="2" charset="-78"/>
              </a:rPr>
              <a:t>submit </a:t>
            </a:r>
            <a:r>
              <a:rPr lang="fa-IR" sz="2000" dirty="0" smtClean="0">
                <a:cs typeface="B Nazanin" panose="00000400000000000000" pitchFamily="2" charset="-78"/>
              </a:rPr>
              <a:t>              براي </a:t>
            </a:r>
            <a:r>
              <a:rPr lang="fa-IR" sz="2000" dirty="0">
                <a:cs typeface="B Nazanin" panose="00000400000000000000" pitchFamily="2" charset="-78"/>
              </a:rPr>
              <a:t>ارسال پیام به ديگر اشیاء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7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8915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cs typeface="B Nazanin" panose="00000400000000000000" pitchFamily="2" charset="-78"/>
              </a:rPr>
              <a:t>                           </a:t>
            </a:r>
            <a:r>
              <a:rPr lang="fa-IR" sz="2400" dirty="0" smtClean="0">
                <a:cs typeface="B Nazanin" panose="00000400000000000000" pitchFamily="2" charset="-78"/>
              </a:rPr>
              <a:t>فهرست مطالب</a:t>
            </a:r>
            <a:r>
              <a:rPr lang="en-US" sz="2400" dirty="0" smtClean="0">
                <a:cs typeface="B Nazanin" panose="00000400000000000000" pitchFamily="2" charset="-78"/>
              </a:rPr>
              <a:t>    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2</a:t>
            </a:r>
            <a:endParaRPr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B Nazanin" panose="00000400000000000000" pitchFamily="2" charset="-78"/>
              </a:endParaRPr>
            </a:p>
          </p:txBody>
        </p:sp>
      </p:grpSp>
      <p:pic>
        <p:nvPicPr>
          <p:cNvPr id="36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173662"/>
            <a:ext cx="1102746" cy="94683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39" name="Google Shape;137;p27"/>
          <p:cNvSpPr/>
          <p:nvPr/>
        </p:nvSpPr>
        <p:spPr>
          <a:xfrm>
            <a:off x="1535956" y="1590262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48" name="Google Shape;142;p27"/>
          <p:cNvCxnSpPr/>
          <p:nvPr/>
        </p:nvCxnSpPr>
        <p:spPr>
          <a:xfrm>
            <a:off x="968202" y="2536044"/>
            <a:ext cx="0" cy="7683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43;p27"/>
          <p:cNvCxnSpPr/>
          <p:nvPr/>
        </p:nvCxnSpPr>
        <p:spPr>
          <a:xfrm>
            <a:off x="968202" y="2920206"/>
            <a:ext cx="714981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" name="Google Shape;144;p27"/>
          <p:cNvCxnSpPr/>
          <p:nvPr/>
        </p:nvCxnSpPr>
        <p:spPr>
          <a:xfrm rot="10800000">
            <a:off x="2175852" y="2354319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46;p27"/>
          <p:cNvCxnSpPr/>
          <p:nvPr/>
        </p:nvCxnSpPr>
        <p:spPr>
          <a:xfrm rot="10800000">
            <a:off x="3052827" y="2919882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37;p27"/>
          <p:cNvSpPr/>
          <p:nvPr/>
        </p:nvSpPr>
        <p:spPr>
          <a:xfrm>
            <a:off x="3154021" y="1584324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معماری مورد استفاده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62" name="Google Shape;144;p27"/>
          <p:cNvCxnSpPr/>
          <p:nvPr/>
        </p:nvCxnSpPr>
        <p:spPr>
          <a:xfrm rot="10800000">
            <a:off x="3793917" y="2348381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37;p27"/>
          <p:cNvSpPr/>
          <p:nvPr/>
        </p:nvSpPr>
        <p:spPr>
          <a:xfrm>
            <a:off x="2416934" y="3480156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زنجیره بلوک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4" name="Google Shape;137;p27"/>
          <p:cNvSpPr/>
          <p:nvPr/>
        </p:nvSpPr>
        <p:spPr>
          <a:xfrm>
            <a:off x="4715210" y="1603091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ارزیابی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65" name="Google Shape;144;p27"/>
          <p:cNvCxnSpPr/>
          <p:nvPr/>
        </p:nvCxnSpPr>
        <p:spPr>
          <a:xfrm rot="10800000">
            <a:off x="5355106" y="2367148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137;p27"/>
          <p:cNvSpPr/>
          <p:nvPr/>
        </p:nvSpPr>
        <p:spPr>
          <a:xfrm>
            <a:off x="6381758" y="1599149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منابع و مراجع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67" name="Google Shape;144;p27"/>
          <p:cNvCxnSpPr/>
          <p:nvPr/>
        </p:nvCxnSpPr>
        <p:spPr>
          <a:xfrm rot="10800000">
            <a:off x="7017650" y="2357927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146;p27"/>
          <p:cNvCxnSpPr/>
          <p:nvPr/>
        </p:nvCxnSpPr>
        <p:spPr>
          <a:xfrm rot="10800000">
            <a:off x="4635695" y="2919882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137;p27"/>
          <p:cNvSpPr/>
          <p:nvPr/>
        </p:nvSpPr>
        <p:spPr>
          <a:xfrm>
            <a:off x="3986675" y="3480156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پیاده سازی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72" name="Google Shape;146;p27"/>
          <p:cNvCxnSpPr/>
          <p:nvPr/>
        </p:nvCxnSpPr>
        <p:spPr>
          <a:xfrm rot="10800000">
            <a:off x="6228435" y="2919882"/>
            <a:ext cx="0" cy="57150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37;p27"/>
          <p:cNvSpPr/>
          <p:nvPr/>
        </p:nvSpPr>
        <p:spPr>
          <a:xfrm>
            <a:off x="5592542" y="3480156"/>
            <a:ext cx="1271784" cy="769995"/>
          </a:xfrm>
          <a:prstGeom prst="roundRect">
            <a:avLst>
              <a:gd name="adj" fmla="val 31720"/>
            </a:avLst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جمع بندی و کارهای آینده</a:t>
            </a:r>
            <a:endParaRPr sz="16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226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1" grpId="0" animBg="1"/>
      <p:bldP spid="63" grpId="0" animBg="1"/>
      <p:bldP spid="64" grpId="0" animBg="1"/>
      <p:bldP spid="66" grpId="0" animBg="1"/>
      <p:bldP spid="71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ارزیابی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20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26047426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ارزیابی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21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9164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64" y="1338439"/>
            <a:ext cx="5552671" cy="2995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6495" y="1706033"/>
            <a:ext cx="312067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a-IR" sz="1800" dirty="0" smtClean="0">
                <a:cs typeface="B Nazanin" panose="00000400000000000000" pitchFamily="2" charset="-78"/>
              </a:rPr>
              <a:t>موارد بررسی شده در ارزیابی :</a:t>
            </a:r>
          </a:p>
          <a:p>
            <a:pPr algn="r"/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برقراری ارتباط برای اشیاء </a:t>
            </a:r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ثبت </a:t>
            </a:r>
            <a:r>
              <a:rPr lang="fa-IR" sz="1800" dirty="0">
                <a:cs typeface="B Nazanin" panose="00000400000000000000" pitchFamily="2" charset="-78"/>
              </a:rPr>
              <a:t>نام به عنوان </a:t>
            </a:r>
            <a:r>
              <a:rPr lang="fa-IR" sz="1800" dirty="0" smtClean="0">
                <a:cs typeface="B Nazanin" panose="00000400000000000000" pitchFamily="2" charset="-78"/>
              </a:rPr>
              <a:t>دنبال کننده یا مدیر</a:t>
            </a:r>
          </a:p>
          <a:p>
            <a:pPr marL="285750" indent="-285750" algn="r" rtl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ثبت گروه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816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679E-6 L -0.25 -4.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ارزیابی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2</a:t>
            </a:r>
            <a:r>
              <a:rPr lang="fa-IR" dirty="0">
                <a:cs typeface="B Nazanin" panose="00000400000000000000" pitchFamily="2" charset="-78"/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9164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54058"/>
              </p:ext>
            </p:extLst>
          </p:nvPr>
        </p:nvGraphicFramePr>
        <p:xfrm>
          <a:off x="3695788" y="1524153"/>
          <a:ext cx="5093479" cy="88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8639"/>
                <a:gridCol w="1698639"/>
                <a:gridCol w="1696201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در حباب های غیر یکسان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 در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حباب های یکسان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موارد بررسی شده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امکان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برقراری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ارتباط بین اشیا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37431"/>
              </p:ext>
            </p:extLst>
          </p:nvPr>
        </p:nvGraphicFramePr>
        <p:xfrm>
          <a:off x="3695581" y="2516281"/>
          <a:ext cx="5093479" cy="9015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8639"/>
                <a:gridCol w="1698639"/>
                <a:gridCol w="1696201"/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بدون بلیط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 دارای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بلیط از طرف مدیر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موارد بررسی شده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8342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عضو شدن در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دو حباب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40299"/>
              </p:ext>
            </p:extLst>
          </p:nvPr>
        </p:nvGraphicFramePr>
        <p:xfrm>
          <a:off x="1936641" y="1710668"/>
          <a:ext cx="5093479" cy="68822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8639"/>
                <a:gridCol w="1698639"/>
                <a:gridCol w="1696201"/>
              </a:tblGrid>
              <a:tr h="203006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عضو دیگر گروه 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 جدید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موارد بررسی شده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8342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امکان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ثبت گروه جدید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با نام جدید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84054"/>
              </p:ext>
            </p:extLst>
          </p:nvPr>
        </p:nvGraphicFramePr>
        <p:xfrm>
          <a:off x="1923874" y="2515655"/>
          <a:ext cx="5093479" cy="822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8639"/>
                <a:gridCol w="1698639"/>
                <a:gridCol w="1696201"/>
              </a:tblGrid>
              <a:tr h="28443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عضو دیگر گروه 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اشیاء جدید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موارد بررسی شده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52849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غیرامکان پذیر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ثبت گروه جدید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با نام تکراری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28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جمع بندی و کارهای آینده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23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3065157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جمع بندی و کارهای آینده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24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5408" y="4478175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6490" y="1583267"/>
            <a:ext cx="6096010" cy="10772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رویکرد رو به افزایش استفاده از اینترنت اشیاء علت ظهور دستگاه ها و خدمات اینترنت اشیاء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نیاز به ایمن بودن ارتباط بین دستگاه ها در شبکه اینترنت اشیاء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ارائه روش ایجاد حباب اعتماد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استفاده از زنجیره بلوک که دارای خصوصیات امنیتی مورد نیاز است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489" y="2999597"/>
            <a:ext cx="6096010" cy="10772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كارهاي آینده: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dirty="0" smtClean="0">
                <a:cs typeface="B Nazanin" panose="00000400000000000000" pitchFamily="2" charset="-78"/>
              </a:rPr>
              <a:t> سیستم </a:t>
            </a:r>
            <a:r>
              <a:rPr lang="fa-IR" sz="1600" dirty="0">
                <a:cs typeface="B Nazanin" panose="00000400000000000000" pitchFamily="2" charset="-78"/>
              </a:rPr>
              <a:t>را تحول دهیم تا </a:t>
            </a:r>
            <a:r>
              <a:rPr lang="fa-IR" sz="1600" dirty="0" smtClean="0">
                <a:cs typeface="B Nazanin" panose="00000400000000000000" pitchFamily="2" charset="-78"/>
              </a:rPr>
              <a:t>امکان </a:t>
            </a:r>
            <a:r>
              <a:rPr lang="fa-IR" sz="1600" dirty="0">
                <a:cs typeface="B Nazanin" panose="00000400000000000000" pitchFamily="2" charset="-78"/>
              </a:rPr>
              <a:t>برقراري ارتباط </a:t>
            </a:r>
            <a:r>
              <a:rPr lang="fa-IR" sz="1600" dirty="0" smtClean="0">
                <a:cs typeface="B Nazanin" panose="00000400000000000000" pitchFamily="2" charset="-78"/>
              </a:rPr>
              <a:t>كنترل شده </a:t>
            </a:r>
            <a:r>
              <a:rPr lang="fa-IR" sz="1600" dirty="0">
                <a:cs typeface="B Nazanin" panose="00000400000000000000" pitchFamily="2" charset="-78"/>
              </a:rPr>
              <a:t>بین يک مجموعه </a:t>
            </a:r>
            <a:r>
              <a:rPr lang="fa-IR" sz="1600" dirty="0" smtClean="0">
                <a:cs typeface="B Nazanin" panose="00000400000000000000" pitchFamily="2" charset="-78"/>
              </a:rPr>
              <a:t>حبا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dirty="0" smtClean="0">
                <a:cs typeface="B Nazanin" panose="00000400000000000000" pitchFamily="2" charset="-78"/>
              </a:rPr>
              <a:t>ب </a:t>
            </a:r>
            <a:r>
              <a:rPr lang="fa-IR" sz="1600" dirty="0">
                <a:cs typeface="B Nazanin" panose="00000400000000000000" pitchFamily="2" charset="-78"/>
              </a:rPr>
              <a:t>انتخابي فراهم </a:t>
            </a:r>
            <a:r>
              <a:rPr lang="fa-IR" sz="1600" dirty="0" smtClean="0">
                <a:cs typeface="B Nazanin" panose="00000400000000000000" pitchFamily="2" charset="-78"/>
              </a:rPr>
              <a:t>شود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پیاده سازي </a:t>
            </a:r>
            <a:r>
              <a:rPr lang="fa-IR" sz="1600" dirty="0" smtClean="0">
                <a:cs typeface="B Nazanin" panose="00000400000000000000" pitchFamily="2" charset="-78"/>
              </a:rPr>
              <a:t>مکانیزم </a:t>
            </a:r>
            <a:r>
              <a:rPr lang="fa-IR" sz="1600" dirty="0">
                <a:cs typeface="B Nazanin" panose="00000400000000000000" pitchFamily="2" charset="-78"/>
              </a:rPr>
              <a:t>ابطال براي </a:t>
            </a:r>
            <a:r>
              <a:rPr lang="fa-IR" sz="1600" dirty="0" smtClean="0">
                <a:cs typeface="B Nazanin" panose="00000400000000000000" pitchFamily="2" charset="-78"/>
              </a:rPr>
              <a:t>دستگاه هاي به خطر افتاده</a:t>
            </a:r>
          </a:p>
        </p:txBody>
      </p: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7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منابع و مراجع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26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7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1092700"/>
      </p:ext>
    </p:extLst>
  </p:cSld>
  <p:clrMapOvr>
    <a:masterClrMapping/>
  </p:clrMapOvr>
  <p:transition spd="slow" advTm="1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منابع و مراجع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25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5842" y="4527142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199" y="1232939"/>
            <a:ext cx="74576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B Nazanin" panose="00000400000000000000" pitchFamily="2" charset="-78"/>
              </a:rPr>
              <a:t>[1] </a:t>
            </a:r>
            <a:r>
              <a:rPr lang="en-US" sz="1600" dirty="0" err="1">
                <a:cs typeface="B Nazanin" panose="00000400000000000000" pitchFamily="2" charset="-78"/>
              </a:rPr>
              <a:t>Hammi</a:t>
            </a:r>
            <a:r>
              <a:rPr lang="en-US" sz="1600" dirty="0">
                <a:cs typeface="B Nazanin" panose="00000400000000000000" pitchFamily="2" charset="-78"/>
              </a:rPr>
              <a:t>, M.T., </a:t>
            </a:r>
            <a:r>
              <a:rPr lang="en-US" sz="1600" dirty="0" err="1">
                <a:cs typeface="B Nazanin" panose="00000400000000000000" pitchFamily="2" charset="-78"/>
              </a:rPr>
              <a:t>Hammi</a:t>
            </a:r>
            <a:r>
              <a:rPr lang="en-US" sz="1600" dirty="0">
                <a:cs typeface="B Nazanin" panose="00000400000000000000" pitchFamily="2" charset="-78"/>
              </a:rPr>
              <a:t>, B., </a:t>
            </a:r>
            <a:r>
              <a:rPr lang="en-US" sz="1600" dirty="0" err="1">
                <a:cs typeface="B Nazanin" panose="00000400000000000000" pitchFamily="2" charset="-78"/>
              </a:rPr>
              <a:t>Bellot</a:t>
            </a:r>
            <a:r>
              <a:rPr lang="en-US" sz="1600" dirty="0">
                <a:cs typeface="B Nazanin" panose="00000400000000000000" pitchFamily="2" charset="-78"/>
              </a:rPr>
              <a:t>, P. and </a:t>
            </a:r>
            <a:r>
              <a:rPr lang="en-US" sz="1600" dirty="0" err="1">
                <a:cs typeface="B Nazanin" panose="00000400000000000000" pitchFamily="2" charset="-78"/>
              </a:rPr>
              <a:t>Serhrouchni</a:t>
            </a:r>
            <a:r>
              <a:rPr lang="en-US" sz="1600" dirty="0">
                <a:cs typeface="B Nazanin" panose="00000400000000000000" pitchFamily="2" charset="-78"/>
              </a:rPr>
              <a:t>, A., 2018. Bubbles of Trust: A decentralized </a:t>
            </a:r>
            <a:r>
              <a:rPr lang="en-US" sz="1600" dirty="0" err="1">
                <a:cs typeface="B Nazanin" panose="00000400000000000000" pitchFamily="2" charset="-78"/>
              </a:rPr>
              <a:t>blockchain</a:t>
            </a:r>
            <a:r>
              <a:rPr lang="en-US" sz="1600" dirty="0">
                <a:cs typeface="B Nazanin" panose="00000400000000000000" pitchFamily="2" charset="-78"/>
              </a:rPr>
              <a:t>-based authentication system for </a:t>
            </a:r>
            <a:r>
              <a:rPr lang="en-US" sz="1600" dirty="0" err="1">
                <a:cs typeface="B Nazanin" panose="00000400000000000000" pitchFamily="2" charset="-78"/>
              </a:rPr>
              <a:t>IoT</a:t>
            </a:r>
            <a:r>
              <a:rPr lang="en-US" sz="1600" dirty="0">
                <a:cs typeface="B Nazanin" panose="00000400000000000000" pitchFamily="2" charset="-78"/>
              </a:rPr>
              <a:t>. Computers &amp; Security, 78, pp.126-142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 smtClean="0">
              <a:cs typeface="B Nazanin" panose="00000400000000000000" pitchFamily="2" charset="-78"/>
            </a:endParaRPr>
          </a:p>
          <a:p>
            <a:endParaRPr lang="en-US" sz="1600" dirty="0">
              <a:cs typeface="B Nazanin" panose="00000400000000000000" pitchFamily="2" charset="-78"/>
            </a:endParaRPr>
          </a:p>
          <a:p>
            <a:r>
              <a:rPr lang="en-US" sz="1600" dirty="0">
                <a:cs typeface="B Nazanin" panose="00000400000000000000" pitchFamily="2" charset="-78"/>
              </a:rPr>
              <a:t>[2] Huh, S., Cho, S. and Kim, S., 2017, February. Managing </a:t>
            </a:r>
            <a:r>
              <a:rPr lang="en-US" sz="1600" dirty="0" err="1">
                <a:cs typeface="B Nazanin" panose="00000400000000000000" pitchFamily="2" charset="-78"/>
              </a:rPr>
              <a:t>IoT</a:t>
            </a:r>
            <a:r>
              <a:rPr lang="en-US" sz="1600" dirty="0">
                <a:cs typeface="B Nazanin" panose="00000400000000000000" pitchFamily="2" charset="-78"/>
              </a:rPr>
              <a:t> devices using </a:t>
            </a:r>
            <a:r>
              <a:rPr lang="en-US" sz="1600" dirty="0" err="1">
                <a:cs typeface="B Nazanin" panose="00000400000000000000" pitchFamily="2" charset="-78"/>
              </a:rPr>
              <a:t>blockchain</a:t>
            </a:r>
            <a:r>
              <a:rPr lang="en-US" sz="1600" dirty="0">
                <a:cs typeface="B Nazanin" panose="00000400000000000000" pitchFamily="2" charset="-78"/>
              </a:rPr>
              <a:t> platform. In 2017 19th international conference on advanced communication technology (ICACT)(pp. 464-467). IEEE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 smtClean="0">
              <a:cs typeface="B Nazanin" panose="00000400000000000000" pitchFamily="2" charset="-78"/>
            </a:endParaRPr>
          </a:p>
          <a:p>
            <a:endParaRPr lang="en-US" sz="1600" dirty="0">
              <a:cs typeface="B Nazanin" panose="00000400000000000000" pitchFamily="2" charset="-78"/>
            </a:endParaRPr>
          </a:p>
          <a:p>
            <a:r>
              <a:rPr lang="en-US" sz="1600" dirty="0">
                <a:cs typeface="B Nazanin" panose="00000400000000000000" pitchFamily="2" charset="-78"/>
              </a:rPr>
              <a:t>[3] Flask Tutorial, viewed 27 July 2019, https://</a:t>
            </a:r>
            <a:r>
              <a:rPr lang="en-US" sz="1600" dirty="0" smtClean="0">
                <a:cs typeface="B Nazanin" panose="00000400000000000000" pitchFamily="2" charset="-78"/>
              </a:rPr>
              <a:t>www.tutorialspoint.com/flask/index.htm</a:t>
            </a:r>
            <a:endParaRPr lang="fa-IR" sz="1600" dirty="0" smtClean="0">
              <a:cs typeface="B Nazanin" panose="00000400000000000000" pitchFamily="2" charset="-78"/>
            </a:endParaRPr>
          </a:p>
          <a:p>
            <a:endParaRPr lang="en-US" sz="1600" dirty="0">
              <a:cs typeface="B Nazanin" panose="00000400000000000000" pitchFamily="2" charset="-78"/>
            </a:endParaRPr>
          </a:p>
          <a:p>
            <a:r>
              <a:rPr lang="en-US" sz="1600" dirty="0">
                <a:cs typeface="B Nazanin" panose="00000400000000000000" pitchFamily="2" charset="-78"/>
              </a:rPr>
              <a:t>[4] How to Become a </a:t>
            </a:r>
            <a:r>
              <a:rPr lang="en-US" sz="1600" dirty="0" err="1">
                <a:cs typeface="B Nazanin" panose="00000400000000000000" pitchFamily="2" charset="-78"/>
              </a:rPr>
              <a:t>Blockchain</a:t>
            </a:r>
            <a:r>
              <a:rPr lang="en-US" sz="1600" dirty="0">
                <a:cs typeface="B Nazanin" panose="00000400000000000000" pitchFamily="2" charset="-78"/>
              </a:rPr>
              <a:t> Developer, viewed 2 May 2019, https://www.bitdegree.org/tutorials/blockchain-developer/</a:t>
            </a:r>
          </a:p>
        </p:txBody>
      </p: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913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26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Google Shape;988;p38"/>
          <p:cNvSpPr txBox="1"/>
          <p:nvPr/>
        </p:nvSpPr>
        <p:spPr>
          <a:xfrm>
            <a:off x="3964555" y="1604254"/>
            <a:ext cx="3497702" cy="23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با تشکر از توجه شما</a:t>
            </a:r>
            <a:endParaRPr sz="5400" b="1" dirty="0">
              <a:solidFill>
                <a:schemeClr val="accent1">
                  <a:lumMod val="20000"/>
                  <a:lumOff val="80000"/>
                </a:schemeClr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  <p:grpSp>
        <p:nvGrpSpPr>
          <p:cNvPr id="5" name="Google Shape;920;p37"/>
          <p:cNvGrpSpPr/>
          <p:nvPr/>
        </p:nvGrpSpPr>
        <p:grpSpPr>
          <a:xfrm>
            <a:off x="843455" y="126878"/>
            <a:ext cx="2814145" cy="3911790"/>
            <a:chOff x="1988225" y="4286525"/>
            <a:chExt cx="305075" cy="493200"/>
          </a:xfrm>
        </p:grpSpPr>
        <p:sp>
          <p:nvSpPr>
            <p:cNvPr id="6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2.png" descr="http://ceit.aut.ac.ir/autcms/res/upload/computer-engineering/common/f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0718" y="4230537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460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83090" y="29854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400" dirty="0" smtClean="0">
                <a:cs typeface="B Nazanin" panose="00000400000000000000" pitchFamily="2" charset="-78"/>
              </a:rPr>
              <a:t>مقدمه </a:t>
            </a:r>
            <a:endParaRPr sz="44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3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اینترنت اشیا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953737" y="1462865"/>
            <a:ext cx="4938955" cy="26331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a-IR" sz="2000" dirty="0">
                <a:cs typeface="B Nazanin" panose="00000400000000000000" pitchFamily="2" charset="-78"/>
              </a:rPr>
              <a:t>اتصال دستگاههاي مختلف به </a:t>
            </a:r>
            <a:r>
              <a:rPr lang="fa-IR" sz="2000" dirty="0" smtClean="0">
                <a:cs typeface="B Nazanin" panose="00000400000000000000" pitchFamily="2" charset="-78"/>
              </a:rPr>
              <a:t>ي</a:t>
            </a:r>
            <a:r>
              <a:rPr lang="fa-IR" sz="2000" dirty="0">
                <a:cs typeface="B Nazanin" panose="00000400000000000000" pitchFamily="2" charset="-78"/>
              </a:rPr>
              <a:t>ک</a:t>
            </a:r>
            <a:r>
              <a:rPr lang="fa-IR" sz="2000" dirty="0" smtClean="0">
                <a:cs typeface="B Nazanin" panose="00000400000000000000" pitchFamily="2" charset="-78"/>
              </a:rPr>
              <a:t>ديگر </a:t>
            </a:r>
            <a:r>
              <a:rPr lang="fa-IR" sz="2000" dirty="0">
                <a:cs typeface="B Nazanin" panose="00000400000000000000" pitchFamily="2" charset="-78"/>
              </a:rPr>
              <a:t>از طريق </a:t>
            </a:r>
            <a:r>
              <a:rPr lang="fa-IR" sz="2000" dirty="0" smtClean="0">
                <a:cs typeface="B Nazanin" panose="00000400000000000000" pitchFamily="2" charset="-78"/>
              </a:rPr>
              <a:t>اينترنت</a:t>
            </a:r>
          </a:p>
          <a:p>
            <a:pPr marL="76200" indent="0" algn="r" rtl="1">
              <a:spcBef>
                <a:spcPts val="0"/>
              </a:spcBef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algn="r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a-IR" sz="2000" dirty="0" smtClean="0">
                <a:cs typeface="B Nazanin" panose="00000400000000000000" pitchFamily="2" charset="-78"/>
              </a:rPr>
              <a:t>فرصتی برای ادغام اینترنت و دنیای فیزیکی</a:t>
            </a:r>
          </a:p>
          <a:p>
            <a:pPr marL="76200" indent="0" algn="r" rtl="1">
              <a:spcBef>
                <a:spcPts val="0"/>
              </a:spcBef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algn="r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a-IR" sz="2000" dirty="0">
                <a:cs typeface="B Nazanin" panose="00000400000000000000" pitchFamily="2" charset="-78"/>
              </a:rPr>
              <a:t>اتصال حدود 5 میلیارد دستگاه به اینترنت در سال </a:t>
            </a:r>
            <a:r>
              <a:rPr lang="fa-IR" sz="2000" dirty="0" smtClean="0">
                <a:cs typeface="B Nazanin" panose="00000400000000000000" pitchFamily="2" charset="-78"/>
              </a:rPr>
              <a:t>2020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4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37296" y="4509252"/>
            <a:ext cx="5672775" cy="570095"/>
            <a:chOff x="1579361" y="2323478"/>
            <a:chExt cx="6153840" cy="721569"/>
          </a:xfrm>
        </p:grpSpPr>
        <p:sp>
          <p:nvSpPr>
            <p:cNvPr id="11" name="Flowchart: Terminator 10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5" name="Flowchart: Terminator 14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9" name="Flowchart: Terminator 28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0" name="Flowchart: Terminator 29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1" name="Flowchart: Terminator 30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2" name="Flowchart: Terminator 31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3" name="Flowchart: Terminator 32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4" name="Flowchart: Terminator 33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9" y="1462866"/>
            <a:ext cx="3216543" cy="2633133"/>
          </a:xfrm>
          <a:prstGeom prst="rect">
            <a:avLst/>
          </a:prstGeom>
        </p:spPr>
      </p:pic>
      <p:pic>
        <p:nvPicPr>
          <p:cNvPr id="20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531" y="4145132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9968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معرفی موضوع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5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491" y="1475809"/>
            <a:ext cx="7532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در دسترس بودن و تصدیق اصالت اشیاء در شبکه اینترنت اشیاء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8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ریسک </a:t>
            </a:r>
            <a:r>
              <a:rPr lang="fa-IR" sz="1800" dirty="0">
                <a:cs typeface="B Nazanin" panose="00000400000000000000" pitchFamily="2" charset="-78"/>
              </a:rPr>
              <a:t>های امنیتی از جمله : سرقت اطلاعات،جایگزینی اطلاعات و غصب هویت</a:t>
            </a:r>
          </a:p>
          <a:p>
            <a:pPr algn="r" rtl="1"/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آسیب پذیری بالا در این سیستم مهم ترین علت عدم گسترش آن</a:t>
            </a:r>
          </a:p>
          <a:p>
            <a:pPr algn="r" rtl="1"/>
            <a:endParaRPr lang="fa-IR" sz="1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متمرکز بودن اغلب راه حل های کارآمد</a:t>
            </a:r>
            <a:endParaRPr lang="fa-IR" sz="18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800" dirty="0" smtClean="0">
              <a:cs typeface="B Nazanin" panose="00000400000000000000" pitchFamily="2" charset="-78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18531" y="4469425"/>
            <a:ext cx="5672775" cy="570095"/>
            <a:chOff x="1579361" y="2323478"/>
            <a:chExt cx="6153840" cy="721569"/>
          </a:xfrm>
        </p:grpSpPr>
        <p:sp>
          <p:nvSpPr>
            <p:cNvPr id="40" name="Flowchart: Terminator 39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41" name="Flowchart: Terminator 40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2" name="Flowchart: Terminator 41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3" name="Flowchart: Terminator 42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4" name="Flowchart: Terminator 43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5" name="Flowchart: Terminator 44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6" name="Flowchart: Terminator 45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47" name="Flowchart: Terminator 46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48" name="Flowchart: Terminator 47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49" name="Flowchart: Terminator 48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50" name="Flowchart: Terminator 49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51" name="Flowchart: Terminator 50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52" name="Flowchart: Terminator 51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19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173662"/>
            <a:ext cx="1102746" cy="946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910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زنجیره بلوک</a:t>
            </a:r>
            <a:endParaRPr sz="3600" dirty="0">
              <a:cs typeface="B Nazanin" panose="00000400000000000000" pitchFamily="2" charset="-78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6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B Nazanin" panose="00000400000000000000" pitchFamily="2" charset="-78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B Nazanin" panose="00000400000000000000" pitchFamily="2" charset="-78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847552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زنجیره بلوک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9999" y="1429180"/>
            <a:ext cx="3887745" cy="26009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fa-IR" dirty="0" smtClean="0">
                <a:cs typeface="B Nazanin" panose="00000400000000000000" pitchFamily="2" charset="-78"/>
              </a:rPr>
              <a:t>یک دفتر کل توزیع شده</a:t>
            </a:r>
          </a:p>
          <a:p>
            <a:pPr marL="342900" lvl="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fa-IR" dirty="0" smtClean="0">
                <a:cs typeface="B Nazanin" panose="00000400000000000000" pitchFamily="2" charset="-78"/>
              </a:rPr>
              <a:t>قابل دسترسی برای همه</a:t>
            </a:r>
          </a:p>
          <a:p>
            <a:pPr marL="34290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fa-IR" dirty="0" smtClean="0">
                <a:cs typeface="B Nazanin" panose="00000400000000000000" pitchFamily="2" charset="-78"/>
              </a:rPr>
              <a:t>ذخیره </a:t>
            </a:r>
            <a:r>
              <a:rPr lang="fa-IR" dirty="0">
                <a:cs typeface="B Nazanin" panose="00000400000000000000" pitchFamily="2" charset="-78"/>
              </a:rPr>
              <a:t>کردن داده های یک تراکنش در یک بلوک و اتصال آن ها به یکدیگر </a:t>
            </a:r>
          </a:p>
          <a:p>
            <a:pPr marL="342900" lvl="0" indent="-342900" algn="r" rtl="1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fa-IR" dirty="0" smtClean="0">
                <a:cs typeface="B Nazanin" panose="00000400000000000000" pitchFamily="2" charset="-78"/>
              </a:rPr>
              <a:t>بسیار سخت و غیر ممکن بودن تغییر دادن اطلاعات بلوک ها</a:t>
            </a:r>
          </a:p>
          <a:p>
            <a:pPr marL="0" lvl="0" indent="0" algn="r" rtl="1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lvl="0" indent="-457200" algn="r" rtl="1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7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4791" y="4509252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234912"/>
            <a:ext cx="1102746" cy="94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14" y="1944802"/>
            <a:ext cx="3981717" cy="16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7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اجزای زنجیره بلوک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624500" y="1319076"/>
            <a:ext cx="3737201" cy="1855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r" rtl="1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گره --&gt; </a:t>
            </a:r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شیء</a:t>
            </a:r>
          </a:p>
          <a:p>
            <a:pPr lvl="0" indent="-457200" algn="r" rtl="1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تراکنش --&gt; </a:t>
            </a:r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پیام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های ارسالی بین اشیاء</a:t>
            </a:r>
            <a:endParaRPr lang="fa-IR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0" indent="-457200" algn="r" rtl="1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بلوک </a:t>
            </a:r>
          </a:p>
          <a:p>
            <a:pPr lvl="0" indent="-457200" algn="r" rtl="1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زنجیره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8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85334" y="4509252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718" y="4173662"/>
            <a:ext cx="1102746" cy="94683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extBox 28"/>
          <p:cNvSpPr txBox="1"/>
          <p:nvPr/>
        </p:nvSpPr>
        <p:spPr>
          <a:xfrm>
            <a:off x="1277278" y="1431835"/>
            <a:ext cx="3347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 smtClean="0">
                <a:cs typeface="B Nazanin" panose="00000400000000000000" pitchFamily="2" charset="-78"/>
              </a:rPr>
              <a:t>انواع گره ها: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800" dirty="0" smtClean="0">
                <a:cs typeface="B Nazanin" panose="00000400000000000000" pitchFamily="2" charset="-78"/>
              </a:rPr>
              <a:t>گره هایی که فقط میتوانند بلوک ها را بخوانند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800" dirty="0" smtClean="0">
                <a:cs typeface="B Nazanin" panose="00000400000000000000" pitchFamily="2" charset="-78"/>
              </a:rPr>
              <a:t>گره هایی که میتوانند بلوک ها را بنویسند و بخوانند 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000" y="2909163"/>
            <a:ext cx="163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1600" b="1" i="1" dirty="0" smtClean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i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استخراج کننده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45792" y="2656704"/>
            <a:ext cx="691287" cy="504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" y="1269079"/>
            <a:ext cx="9144000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ویژگی های بلوک در زنجیره بلوک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Nazanin" panose="00000400000000000000" pitchFamily="2" charset="-78"/>
              </a:rPr>
              <a:t>9</a:t>
            </a:r>
            <a:endParaRPr dirty="0">
              <a:cs typeface="B Nazanin" panose="000004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787" y="4473800"/>
            <a:ext cx="5672775" cy="570095"/>
            <a:chOff x="1579361" y="2323478"/>
            <a:chExt cx="6153840" cy="721569"/>
          </a:xfrm>
        </p:grpSpPr>
        <p:sp>
          <p:nvSpPr>
            <p:cNvPr id="15" name="Flowchart: Terminator 14"/>
            <p:cNvSpPr/>
            <p:nvPr/>
          </p:nvSpPr>
          <p:spPr>
            <a:xfrm>
              <a:off x="6940547" y="2348830"/>
              <a:ext cx="792654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مقدمه 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140126" y="2350184"/>
              <a:ext cx="732628" cy="6948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زنجیره بلوک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5295269" y="2350184"/>
              <a:ext cx="72659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معماری مورد استفاده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4564329" y="2348830"/>
              <a:ext cx="654769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پیاده سازی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75241" y="2334749"/>
              <a:ext cx="694402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ارزیابی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2500388" y="2325298"/>
              <a:ext cx="1192860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جمع بندی و کارهای آینده 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1579361" y="2323478"/>
              <a:ext cx="839215" cy="694863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2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منابع و مراجع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  <p:sp>
          <p:nvSpPr>
            <p:cNvPr id="22" name="Flowchart: Terminator 21"/>
            <p:cNvSpPr/>
            <p:nvPr/>
          </p:nvSpPr>
          <p:spPr>
            <a:xfrm flipV="1">
              <a:off x="6744403" y="2678764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 flipV="1">
              <a:off x="5923134" y="2675896"/>
              <a:ext cx="316459" cy="4572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4" name="Flowchart: Terminator 23"/>
            <p:cNvSpPr/>
            <p:nvPr/>
          </p:nvSpPr>
          <p:spPr>
            <a:xfrm flipV="1">
              <a:off x="5102406" y="2676612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 flipV="1">
              <a:off x="4375119" y="2682181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 flipV="1">
              <a:off x="3558285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 flipV="1">
              <a:off x="2304810" y="2670910"/>
              <a:ext cx="316459" cy="507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58850" y="1589050"/>
            <a:ext cx="391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1" dirty="0" smtClean="0">
                <a:cs typeface="B Nazanin" panose="00000400000000000000" pitchFamily="2" charset="-78"/>
              </a:rPr>
              <a:t>بلوک :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             1- اطلاعات 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             2- سربرگ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800" b="1" dirty="0" smtClean="0">
                <a:cs typeface="B Nazanin" panose="00000400000000000000" pitchFamily="2" charset="-78"/>
              </a:rPr>
              <a:t>سربرگ :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             1- زمان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             2- نتیجه تابع درهمساز برای بلوک فعلی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             3- نتیجه تابع درهمساز برای بلوک قبل</a:t>
            </a:r>
          </a:p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              4- </a:t>
            </a:r>
            <a:r>
              <a:rPr lang="en-US" sz="1800" dirty="0" smtClean="0">
                <a:cs typeface="B Nazanin" panose="00000400000000000000" pitchFamily="2" charset="-78"/>
              </a:rPr>
              <a:t>nonce</a:t>
            </a:r>
            <a:endParaRPr lang="fa-IR" sz="18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9" y="1905236"/>
            <a:ext cx="3574604" cy="1312700"/>
          </a:xfrm>
          <a:prstGeom prst="rect">
            <a:avLst/>
          </a:prstGeom>
        </p:spPr>
      </p:pic>
      <p:pic>
        <p:nvPicPr>
          <p:cNvPr id="28" name="image2.png" descr="http://ceit.aut.ac.ir/autcms/res/upload/computer-engineering/common/f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90718" y="4226162"/>
            <a:ext cx="1102746" cy="94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63" y="1316659"/>
            <a:ext cx="8868367" cy="2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21492</TotalTime>
  <Words>1181</Words>
  <Application>Microsoft Office PowerPoint</Application>
  <PresentationFormat>On-screen Show (16:9)</PresentationFormat>
  <Paragraphs>318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 Nazanin</vt:lpstr>
      <vt:lpstr>Roboto Condensed</vt:lpstr>
      <vt:lpstr>Courier New</vt:lpstr>
      <vt:lpstr>Arvo</vt:lpstr>
      <vt:lpstr>Roboto Condensed Light</vt:lpstr>
      <vt:lpstr>Wingdings</vt:lpstr>
      <vt:lpstr>Salerio template</vt:lpstr>
      <vt:lpstr>سيستم تصديق اصالت غيرمتمركز مبتني بر زنجيره­بلوک براي اينترنت اشياء</vt:lpstr>
      <vt:lpstr>                           فهرست مطالب    </vt:lpstr>
      <vt:lpstr>مقدمه </vt:lpstr>
      <vt:lpstr>اینترنت اشیا</vt:lpstr>
      <vt:lpstr>معرفی موضوع</vt:lpstr>
      <vt:lpstr>زنجیره بلوک</vt:lpstr>
      <vt:lpstr>زنجیره بلوک</vt:lpstr>
      <vt:lpstr>اجزای زنجیره بلوک</vt:lpstr>
      <vt:lpstr>ویژگی های بلوک در زنجیره بلوک</vt:lpstr>
      <vt:lpstr>روش اثبات کار برای استخراج بلوک</vt:lpstr>
      <vt:lpstr>ویژگی های زنجیره بلوک</vt:lpstr>
      <vt:lpstr>معماری مورد استفاده</vt:lpstr>
      <vt:lpstr>الزامات امنیتی سیستم</vt:lpstr>
      <vt:lpstr>مدل پیشنهادی</vt:lpstr>
      <vt:lpstr>عملکرد سیستم در مدل پیشنهادی </vt:lpstr>
      <vt:lpstr>عملکرد سیستم در مدل پیشنهادی </vt:lpstr>
      <vt:lpstr>پیاده سازی</vt:lpstr>
      <vt:lpstr>بخش های مختلف در پیاده سازی</vt:lpstr>
      <vt:lpstr>بخش های مختلف در پیاده سازی</vt:lpstr>
      <vt:lpstr>ارزیابی</vt:lpstr>
      <vt:lpstr>ارزیابی</vt:lpstr>
      <vt:lpstr>ارزیابی</vt:lpstr>
      <vt:lpstr>جمع بندی و کارهای آینده</vt:lpstr>
      <vt:lpstr>جمع بندی و کارهای آینده</vt:lpstr>
      <vt:lpstr>منابع و مراجع</vt:lpstr>
      <vt:lpstr>منابع و مراجع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سيستم تصديق اصالت غيرمتمركز مبتني بر زنجيره­بلوک براي اينترنت اشياء</dc:title>
  <cp:lastModifiedBy>maryam ebrahimzadeh</cp:lastModifiedBy>
  <cp:revision>82</cp:revision>
  <dcterms:modified xsi:type="dcterms:W3CDTF">2019-09-18T04:27:54Z</dcterms:modified>
</cp:coreProperties>
</file>