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9"/>
  </p:notesMasterIdLst>
  <p:sldIdLst>
    <p:sldId id="256" r:id="rId5"/>
    <p:sldId id="278" r:id="rId6"/>
    <p:sldId id="284" r:id="rId7"/>
    <p:sldId id="266" r:id="rId8"/>
    <p:sldId id="267" r:id="rId9"/>
    <p:sldId id="264" r:id="rId10"/>
    <p:sldId id="269" r:id="rId11"/>
    <p:sldId id="270" r:id="rId12"/>
    <p:sldId id="276" r:id="rId13"/>
    <p:sldId id="281" r:id="rId14"/>
    <p:sldId id="275" r:id="rId15"/>
    <p:sldId id="273" r:id="rId16"/>
    <p:sldId id="282" r:id="rId17"/>
    <p:sldId id="274"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Tahoma" panose="020B0604030504040204" pitchFamily="34" charset="0"/>
      <p:regular r:id="rId28"/>
      <p:bold r:id="rId29"/>
    </p:embeddedFont>
    <p:embeddedFont>
      <p:font typeface="Wingdings 2" panose="050201020105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B4A0"/>
    <a:srgbClr val="3E4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D7D450-016C-43ED-914C-A3318CBBE24E}"/>
              </a:ext>
            </a:extLst>
          </p:cNvPr>
          <p:cNvSpPr/>
          <p:nvPr userDrawn="1"/>
        </p:nvSpPr>
        <p:spPr>
          <a:xfrm>
            <a:off x="0" y="4600575"/>
            <a:ext cx="12192000" cy="225742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11" name="Freeform 6"/>
          <p:cNvSpPr/>
          <p:nvPr userDrawn="1"/>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3E4877"/>
          </a:solidFill>
          <a:ln>
            <a:no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rot="16200000">
            <a:off x="8885624" y="173828"/>
            <a:ext cx="2494791" cy="3730632"/>
          </a:xfrm>
        </p:spPr>
        <p:txBody>
          <a:bodyPr vert="eaVert"/>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236B-68BE-416F-BB2C-D52DFE4DC7FE}"/>
              </a:ext>
            </a:extLst>
          </p:cNvPr>
          <p:cNvSpPr>
            <a:spLocks noGrp="1"/>
          </p:cNvSpPr>
          <p:nvPr>
            <p:ph type="title"/>
          </p:nvPr>
        </p:nvSpPr>
        <p:spPr>
          <a:effectLst/>
        </p:spPr>
        <p:txBody>
          <a:bodyPr/>
          <a:lstStyle>
            <a:lvl1pPr>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CA32628E-3ADB-4DDC-AAC1-46822AD580D5}"/>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880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95085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8712" y="1068113"/>
            <a:ext cx="10571998" cy="970450"/>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Freeform 6"/>
          <p:cNvSpPr/>
          <p:nvPr/>
        </p:nvSpPr>
        <p:spPr bwMode="auto">
          <a:xfrm>
            <a:off x="0" y="0"/>
            <a:ext cx="12192000" cy="95085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8712" y="1068113"/>
            <a:ext cx="10571998" cy="970450"/>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19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solidFill>
            <a:schemeClr val="bg1"/>
          </a:solidFill>
          <a:ln>
            <a:noFill/>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a:effectLst/>
        </p:spPr>
        <p:txBody>
          <a:bodyPr anchor="t">
            <a:noAutofit/>
          </a:bodyPr>
          <a:lstStyle>
            <a:lvl1pPr marL="0" indent="0" algn="r">
              <a:buNone/>
              <a:defRPr sz="18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7905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1"/>
          </a:solid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967641"/>
            <a:ext cx="10571998" cy="62706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543050" y="1598612"/>
            <a:ext cx="4854809" cy="2601913"/>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749426" y="1912937"/>
            <a:ext cx="4098923" cy="1677987"/>
          </a:xfrm>
        </p:spPr>
        <p:txBody>
          <a:bodyPr anchor="b"/>
          <a:lstStyle>
            <a:lvl1pPr algn="l">
              <a:defRPr sz="2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67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pPr lvl="0"/>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678331" y="6249263"/>
            <a:ext cx="1062155" cy="490599"/>
          </a:xfrm>
          <a:prstGeom prst="rect">
            <a:avLst/>
          </a:prstGeom>
        </p:spPr>
        <p:txBody>
          <a:bodyPr vert="horz" lIns="91440" tIns="45720" rIns="91440" bIns="10800" rtlCol="0" anchor="b"/>
          <a:lstStyle>
            <a:lvl1pPr algn="r">
              <a:defRPr sz="20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67" r:id="rId2"/>
    <p:sldLayoutId id="2147483650" r:id="rId3"/>
    <p:sldLayoutId id="2147483668" r:id="rId4"/>
    <p:sldLayoutId id="2147483651" r:id="rId5"/>
    <p:sldLayoutId id="2147483654" r:id="rId6"/>
    <p:sldLayoutId id="2147483655" r:id="rId7"/>
    <p:sldLayoutId id="2147483656" r:id="rId8"/>
    <p:sldLayoutId id="2147483669" r:id="rId9"/>
    <p:sldLayoutId id="2147483666" r:id="rId10"/>
    <p:sldLayoutId id="2147483659" r:id="rId11"/>
  </p:sldLayoutIdLst>
  <p:hf hdr="0" ftr="0" dt="0"/>
  <p:txStyles>
    <p:titleStyle>
      <a:lvl1pPr algn="l" defTabSz="457200" rtl="0" eaLnBrk="1" latinLnBrk="0" hangingPunct="1">
        <a:spcBef>
          <a:spcPct val="0"/>
        </a:spcBef>
        <a:buNone/>
        <a:defRPr lang="en-US" sz="40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4294967295"/>
          </p:nvPr>
        </p:nvSpPr>
        <p:spPr>
          <a:xfrm>
            <a:off x="311082" y="2281573"/>
            <a:ext cx="4637483" cy="2294852"/>
          </a:xfrm>
          <a:effectLst/>
        </p:spPr>
        <p:txBody>
          <a:bodyPr anchor="ctr">
            <a:normAutofit/>
          </a:bodyPr>
          <a:lstStyle/>
          <a:p>
            <a:pPr marL="0" indent="0" algn="ctr">
              <a:buNone/>
            </a:pPr>
            <a:r>
              <a:rPr lang="en-US" sz="4000" b="1" dirty="0">
                <a:solidFill>
                  <a:schemeClr val="bg1"/>
                </a:solidFill>
                <a:latin typeface="Tahoma" panose="020B0604030504040204" pitchFamily="34" charset="0"/>
                <a:ea typeface="Tahoma" panose="020B0604030504040204" pitchFamily="34" charset="0"/>
                <a:cs typeface="Tahoma" panose="020B0604030504040204" pitchFamily="34" charset="0"/>
              </a:rPr>
              <a:t>Data Analytics</a:t>
            </a: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6095999" y="1032918"/>
            <a:ext cx="5452533" cy="4792165"/>
          </a:xfrm>
          <a:effectLst/>
        </p:spPr>
        <p:txBody>
          <a:bodyPr anchor="ctr">
            <a:normAutofit/>
          </a:bodyPr>
          <a:lstStyle/>
          <a:p>
            <a:r>
              <a:rPr lang="en-US" sz="6000" dirty="0">
                <a:solidFill>
                  <a:schemeClr val="tx1"/>
                </a:solidFill>
                <a:latin typeface="Tahoma" panose="020B0604030504040204" pitchFamily="34" charset="0"/>
                <a:ea typeface="Tahoma" panose="020B0604030504040204" pitchFamily="34" charset="0"/>
                <a:cs typeface="Tahoma" panose="020B0604030504040204" pitchFamily="34" charset="0"/>
              </a:rPr>
              <a:t>Project</a:t>
            </a:r>
          </a:p>
        </p:txBody>
      </p:sp>
      <p:sp>
        <p:nvSpPr>
          <p:cNvPr id="4" name="Slide Number Placeholder 3">
            <a:extLst>
              <a:ext uri="{FF2B5EF4-FFF2-40B4-BE49-F238E27FC236}">
                <a16:creationId xmlns:a16="http://schemas.microsoft.com/office/drawing/2014/main" id="{27702C2C-103C-448C-81A1-EE89ABAEEDF0}"/>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AE5D-4B1E-4120-9DDB-DD981BBE7CDB}"/>
              </a:ext>
            </a:extLst>
          </p:cNvPr>
          <p:cNvSpPr>
            <a:spLocks noGrp="1"/>
          </p:cNvSpPr>
          <p:nvPr>
            <p:ph type="title"/>
          </p:nvPr>
        </p:nvSpPr>
        <p:spPr>
          <a:xfrm>
            <a:off x="253105" y="28279"/>
            <a:ext cx="10571998" cy="728237"/>
          </a:xfrm>
        </p:spPr>
        <p:txBody>
          <a:bodyPr/>
          <a:lstStyle/>
          <a:p>
            <a:r>
              <a:rPr lang="en-US" sz="3600" dirty="0">
                <a:solidFill>
                  <a:schemeClr val="tx1"/>
                </a:solidFill>
              </a:rPr>
              <a:t>Results &amp; Recommendations</a:t>
            </a:r>
            <a:endParaRPr lang="en-CA" sz="3600" dirty="0">
              <a:solidFill>
                <a:schemeClr val="tx1"/>
              </a:solidFill>
            </a:endParaRPr>
          </a:p>
        </p:txBody>
      </p:sp>
      <p:sp>
        <p:nvSpPr>
          <p:cNvPr id="5" name="Rectangle: Rounded Corners 4">
            <a:extLst>
              <a:ext uri="{FF2B5EF4-FFF2-40B4-BE49-F238E27FC236}">
                <a16:creationId xmlns:a16="http://schemas.microsoft.com/office/drawing/2014/main" id="{3F3E484E-D82E-4686-8B9C-FBB1AD313918}"/>
              </a:ext>
            </a:extLst>
          </p:cNvPr>
          <p:cNvSpPr/>
          <p:nvPr/>
        </p:nvSpPr>
        <p:spPr>
          <a:xfrm>
            <a:off x="3454325" y="2196194"/>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latin typeface="Tahoma" panose="020B0604030504040204" pitchFamily="34" charset="0"/>
                <a:ea typeface="Tahoma" panose="020B0604030504040204" pitchFamily="34" charset="0"/>
                <a:cs typeface="Tahoma" panose="020B0604030504040204" pitchFamily="34" charset="0"/>
              </a:rPr>
              <a:t>Female</a:t>
            </a:r>
          </a:p>
        </p:txBody>
      </p:sp>
      <p:sp>
        <p:nvSpPr>
          <p:cNvPr id="6" name="Rectangle: Rounded Corners 5">
            <a:extLst>
              <a:ext uri="{FF2B5EF4-FFF2-40B4-BE49-F238E27FC236}">
                <a16:creationId xmlns:a16="http://schemas.microsoft.com/office/drawing/2014/main" id="{307069A7-E3FF-4BCF-85B5-F22B5AB5ACED}"/>
              </a:ext>
            </a:extLst>
          </p:cNvPr>
          <p:cNvSpPr/>
          <p:nvPr/>
        </p:nvSpPr>
        <p:spPr>
          <a:xfrm>
            <a:off x="603927" y="2196193"/>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Gender</a:t>
            </a:r>
            <a:endParaRPr lang="en-CA" dirty="0">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Rounded Corners 40">
            <a:extLst>
              <a:ext uri="{FF2B5EF4-FFF2-40B4-BE49-F238E27FC236}">
                <a16:creationId xmlns:a16="http://schemas.microsoft.com/office/drawing/2014/main" id="{EA60DBA9-F010-4440-B4DB-273A8D14C6D6}"/>
              </a:ext>
            </a:extLst>
          </p:cNvPr>
          <p:cNvSpPr/>
          <p:nvPr/>
        </p:nvSpPr>
        <p:spPr>
          <a:xfrm>
            <a:off x="3454325" y="2532931"/>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Lower</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2" name="Rectangle: Rounded Corners 41">
            <a:extLst>
              <a:ext uri="{FF2B5EF4-FFF2-40B4-BE49-F238E27FC236}">
                <a16:creationId xmlns:a16="http://schemas.microsoft.com/office/drawing/2014/main" id="{B6C2A053-9797-434F-84D7-F3BC365D6A30}"/>
              </a:ext>
            </a:extLst>
          </p:cNvPr>
          <p:cNvSpPr/>
          <p:nvPr/>
        </p:nvSpPr>
        <p:spPr>
          <a:xfrm>
            <a:off x="603927" y="2532930"/>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Multi-member family</a:t>
            </a:r>
          </a:p>
        </p:txBody>
      </p:sp>
      <p:sp>
        <p:nvSpPr>
          <p:cNvPr id="43" name="Rectangle: Rounded Corners 42">
            <a:extLst>
              <a:ext uri="{FF2B5EF4-FFF2-40B4-BE49-F238E27FC236}">
                <a16:creationId xmlns:a16="http://schemas.microsoft.com/office/drawing/2014/main" id="{7581CEF4-0C48-487F-8CB9-CFF5B24E4B97}"/>
              </a:ext>
            </a:extLst>
          </p:cNvPr>
          <p:cNvSpPr/>
          <p:nvPr/>
        </p:nvSpPr>
        <p:spPr>
          <a:xfrm>
            <a:off x="3454325" y="2869667"/>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More</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4" name="Rectangle: Rounded Corners 43">
            <a:extLst>
              <a:ext uri="{FF2B5EF4-FFF2-40B4-BE49-F238E27FC236}">
                <a16:creationId xmlns:a16="http://schemas.microsoft.com/office/drawing/2014/main" id="{71EA1DDA-CD2A-4416-B341-6F39617B9D33}"/>
              </a:ext>
            </a:extLst>
          </p:cNvPr>
          <p:cNvSpPr/>
          <p:nvPr/>
        </p:nvSpPr>
        <p:spPr>
          <a:xfrm>
            <a:off x="603927" y="2869666"/>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Senior citizen</a:t>
            </a:r>
          </a:p>
        </p:txBody>
      </p:sp>
      <p:sp>
        <p:nvSpPr>
          <p:cNvPr id="45" name="Rectangle: Rounded Corners 44">
            <a:extLst>
              <a:ext uri="{FF2B5EF4-FFF2-40B4-BE49-F238E27FC236}">
                <a16:creationId xmlns:a16="http://schemas.microsoft.com/office/drawing/2014/main" id="{E5E22EB5-451C-4157-8688-9ACA5885303D}"/>
              </a:ext>
            </a:extLst>
          </p:cNvPr>
          <p:cNvSpPr/>
          <p:nvPr/>
        </p:nvSpPr>
        <p:spPr>
          <a:xfrm>
            <a:off x="3454325" y="3206404"/>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a:t>More short-term</a:t>
            </a:r>
            <a:endParaRPr lang="en-CA" sz="1800" dirty="0"/>
          </a:p>
        </p:txBody>
      </p:sp>
      <p:sp>
        <p:nvSpPr>
          <p:cNvPr id="46" name="Rectangle: Rounded Corners 45">
            <a:extLst>
              <a:ext uri="{FF2B5EF4-FFF2-40B4-BE49-F238E27FC236}">
                <a16:creationId xmlns:a16="http://schemas.microsoft.com/office/drawing/2014/main" id="{FA32562A-B501-4A72-85DD-16D4EADF7AFC}"/>
              </a:ext>
            </a:extLst>
          </p:cNvPr>
          <p:cNvSpPr/>
          <p:nvPr/>
        </p:nvSpPr>
        <p:spPr>
          <a:xfrm>
            <a:off x="603927" y="3206403"/>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Service contract</a:t>
            </a:r>
          </a:p>
        </p:txBody>
      </p:sp>
      <p:sp>
        <p:nvSpPr>
          <p:cNvPr id="47" name="Rectangle: Rounded Corners 46">
            <a:extLst>
              <a:ext uri="{FF2B5EF4-FFF2-40B4-BE49-F238E27FC236}">
                <a16:creationId xmlns:a16="http://schemas.microsoft.com/office/drawing/2014/main" id="{25C6C27D-DD3C-4E47-93FD-8782FED8D4EF}"/>
              </a:ext>
            </a:extLst>
          </p:cNvPr>
          <p:cNvSpPr/>
          <p:nvPr/>
        </p:nvSpPr>
        <p:spPr>
          <a:xfrm>
            <a:off x="3454325" y="3543140"/>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More multiple-lines</a:t>
            </a:r>
          </a:p>
        </p:txBody>
      </p:sp>
      <p:sp>
        <p:nvSpPr>
          <p:cNvPr id="48" name="Rectangle: Rounded Corners 47">
            <a:extLst>
              <a:ext uri="{FF2B5EF4-FFF2-40B4-BE49-F238E27FC236}">
                <a16:creationId xmlns:a16="http://schemas.microsoft.com/office/drawing/2014/main" id="{AEAF9289-A917-4652-B1DE-535D103F8DD2}"/>
              </a:ext>
            </a:extLst>
          </p:cNvPr>
          <p:cNvSpPr/>
          <p:nvPr/>
        </p:nvSpPr>
        <p:spPr>
          <a:xfrm>
            <a:off x="603927" y="3543139"/>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Phone services</a:t>
            </a:r>
          </a:p>
        </p:txBody>
      </p:sp>
      <p:sp>
        <p:nvSpPr>
          <p:cNvPr id="49" name="Rectangle: Rounded Corners 48">
            <a:extLst>
              <a:ext uri="{FF2B5EF4-FFF2-40B4-BE49-F238E27FC236}">
                <a16:creationId xmlns:a16="http://schemas.microsoft.com/office/drawing/2014/main" id="{F68E28D1-8CD0-42D9-9084-7343EE5913C2}"/>
              </a:ext>
            </a:extLst>
          </p:cNvPr>
          <p:cNvSpPr/>
          <p:nvPr/>
        </p:nvSpPr>
        <p:spPr>
          <a:xfrm>
            <a:off x="3454325" y="3879877"/>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a:t>Fewer</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0" name="Rectangle: Rounded Corners 49">
            <a:extLst>
              <a:ext uri="{FF2B5EF4-FFF2-40B4-BE49-F238E27FC236}">
                <a16:creationId xmlns:a16="http://schemas.microsoft.com/office/drawing/2014/main" id="{BD270D1E-FAAA-4EC4-9214-54DB3BB0C7D9}"/>
              </a:ext>
            </a:extLst>
          </p:cNvPr>
          <p:cNvSpPr/>
          <p:nvPr/>
        </p:nvSpPr>
        <p:spPr>
          <a:xfrm>
            <a:off x="603927" y="3879876"/>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No. of supportive services</a:t>
            </a:r>
          </a:p>
        </p:txBody>
      </p:sp>
      <p:sp>
        <p:nvSpPr>
          <p:cNvPr id="55" name="Rectangle: Rounded Corners 54">
            <a:extLst>
              <a:ext uri="{FF2B5EF4-FFF2-40B4-BE49-F238E27FC236}">
                <a16:creationId xmlns:a16="http://schemas.microsoft.com/office/drawing/2014/main" id="{D9ED1204-9263-4F0F-AE8E-553EC3939C0B}"/>
              </a:ext>
            </a:extLst>
          </p:cNvPr>
          <p:cNvSpPr/>
          <p:nvPr/>
        </p:nvSpPr>
        <p:spPr>
          <a:xfrm>
            <a:off x="3454325" y="4234867"/>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More</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6" name="Rectangle: Rounded Corners 55">
            <a:extLst>
              <a:ext uri="{FF2B5EF4-FFF2-40B4-BE49-F238E27FC236}">
                <a16:creationId xmlns:a16="http://schemas.microsoft.com/office/drawing/2014/main" id="{EE896E08-6700-4366-A951-B7A040715D7D}"/>
              </a:ext>
            </a:extLst>
          </p:cNvPr>
          <p:cNvSpPr/>
          <p:nvPr/>
        </p:nvSpPr>
        <p:spPr>
          <a:xfrm>
            <a:off x="603927" y="4234866"/>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No. of streaming services</a:t>
            </a:r>
          </a:p>
        </p:txBody>
      </p:sp>
      <p:sp>
        <p:nvSpPr>
          <p:cNvPr id="57" name="Rectangle: Rounded Corners 56">
            <a:extLst>
              <a:ext uri="{FF2B5EF4-FFF2-40B4-BE49-F238E27FC236}">
                <a16:creationId xmlns:a16="http://schemas.microsoft.com/office/drawing/2014/main" id="{4FDF7CE5-7D1E-4890-BF24-6BA71438B2E6}"/>
              </a:ext>
            </a:extLst>
          </p:cNvPr>
          <p:cNvSpPr/>
          <p:nvPr/>
        </p:nvSpPr>
        <p:spPr>
          <a:xfrm>
            <a:off x="3454325" y="4571604"/>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More Fiber Optic</a:t>
            </a:r>
          </a:p>
        </p:txBody>
      </p:sp>
      <p:sp>
        <p:nvSpPr>
          <p:cNvPr id="58" name="Rectangle: Rounded Corners 57">
            <a:extLst>
              <a:ext uri="{FF2B5EF4-FFF2-40B4-BE49-F238E27FC236}">
                <a16:creationId xmlns:a16="http://schemas.microsoft.com/office/drawing/2014/main" id="{F226484B-FFC6-45C2-BF5B-045EB81FF256}"/>
              </a:ext>
            </a:extLst>
          </p:cNvPr>
          <p:cNvSpPr/>
          <p:nvPr/>
        </p:nvSpPr>
        <p:spPr>
          <a:xfrm>
            <a:off x="603927" y="4571603"/>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Internet service</a:t>
            </a:r>
          </a:p>
        </p:txBody>
      </p:sp>
      <p:sp>
        <p:nvSpPr>
          <p:cNvPr id="59" name="Rectangle: Rounded Corners 58">
            <a:extLst>
              <a:ext uri="{FF2B5EF4-FFF2-40B4-BE49-F238E27FC236}">
                <a16:creationId xmlns:a16="http://schemas.microsoft.com/office/drawing/2014/main" id="{60613558-69CB-445A-B269-0F01457A504B}"/>
              </a:ext>
            </a:extLst>
          </p:cNvPr>
          <p:cNvSpPr/>
          <p:nvPr/>
        </p:nvSpPr>
        <p:spPr>
          <a:xfrm>
            <a:off x="3454325" y="4908340"/>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Less</a:t>
            </a:r>
          </a:p>
        </p:txBody>
      </p:sp>
      <p:sp>
        <p:nvSpPr>
          <p:cNvPr id="60" name="Rectangle: Rounded Corners 59">
            <a:extLst>
              <a:ext uri="{FF2B5EF4-FFF2-40B4-BE49-F238E27FC236}">
                <a16:creationId xmlns:a16="http://schemas.microsoft.com/office/drawing/2014/main" id="{1A39F13C-53C1-4DC0-9769-C5A4262773B1}"/>
              </a:ext>
            </a:extLst>
          </p:cNvPr>
          <p:cNvSpPr/>
          <p:nvPr/>
        </p:nvSpPr>
        <p:spPr>
          <a:xfrm>
            <a:off x="603927" y="4908339"/>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Tenure</a:t>
            </a:r>
          </a:p>
        </p:txBody>
      </p:sp>
      <p:sp>
        <p:nvSpPr>
          <p:cNvPr id="61" name="Rectangle: Rounded Corners 60">
            <a:extLst>
              <a:ext uri="{FF2B5EF4-FFF2-40B4-BE49-F238E27FC236}">
                <a16:creationId xmlns:a16="http://schemas.microsoft.com/office/drawing/2014/main" id="{5C8896F7-9D7C-47C2-9335-55A03B55EFF7}"/>
              </a:ext>
            </a:extLst>
          </p:cNvPr>
          <p:cNvSpPr/>
          <p:nvPr/>
        </p:nvSpPr>
        <p:spPr>
          <a:xfrm>
            <a:off x="3454325" y="5245076"/>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a:t>More paperless</a:t>
            </a:r>
            <a:endParaRPr lang="en-CA" sz="1800" dirty="0"/>
          </a:p>
        </p:txBody>
      </p:sp>
      <p:sp>
        <p:nvSpPr>
          <p:cNvPr id="62" name="Rectangle: Rounded Corners 61">
            <a:extLst>
              <a:ext uri="{FF2B5EF4-FFF2-40B4-BE49-F238E27FC236}">
                <a16:creationId xmlns:a16="http://schemas.microsoft.com/office/drawing/2014/main" id="{9EBEDBF8-D161-4804-959F-4C8A05AC1560}"/>
              </a:ext>
            </a:extLst>
          </p:cNvPr>
          <p:cNvSpPr/>
          <p:nvPr/>
        </p:nvSpPr>
        <p:spPr>
          <a:xfrm>
            <a:off x="603927" y="5245075"/>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Billing type</a:t>
            </a:r>
          </a:p>
        </p:txBody>
      </p:sp>
      <p:sp>
        <p:nvSpPr>
          <p:cNvPr id="63" name="Rectangle: Rounded Corners 62">
            <a:extLst>
              <a:ext uri="{FF2B5EF4-FFF2-40B4-BE49-F238E27FC236}">
                <a16:creationId xmlns:a16="http://schemas.microsoft.com/office/drawing/2014/main" id="{7D905FCD-F8F8-40F8-A39C-C90A983316EF}"/>
              </a:ext>
            </a:extLst>
          </p:cNvPr>
          <p:cNvSpPr/>
          <p:nvPr/>
        </p:nvSpPr>
        <p:spPr>
          <a:xfrm>
            <a:off x="3454325" y="5581813"/>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a:t>More e-checks</a:t>
            </a:r>
            <a:endParaRPr lang="en-CA" sz="1800" dirty="0"/>
          </a:p>
        </p:txBody>
      </p:sp>
      <p:sp>
        <p:nvSpPr>
          <p:cNvPr id="64" name="Rectangle: Rounded Corners 63">
            <a:extLst>
              <a:ext uri="{FF2B5EF4-FFF2-40B4-BE49-F238E27FC236}">
                <a16:creationId xmlns:a16="http://schemas.microsoft.com/office/drawing/2014/main" id="{EC1ABA3C-83B9-4DA5-9916-C9406945116F}"/>
              </a:ext>
            </a:extLst>
          </p:cNvPr>
          <p:cNvSpPr/>
          <p:nvPr/>
        </p:nvSpPr>
        <p:spPr>
          <a:xfrm>
            <a:off x="603927" y="5581812"/>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Payment method</a:t>
            </a:r>
          </a:p>
        </p:txBody>
      </p:sp>
      <p:sp>
        <p:nvSpPr>
          <p:cNvPr id="65" name="Rectangle: Rounded Corners 64">
            <a:extLst>
              <a:ext uri="{FF2B5EF4-FFF2-40B4-BE49-F238E27FC236}">
                <a16:creationId xmlns:a16="http://schemas.microsoft.com/office/drawing/2014/main" id="{E0DBDD0A-E873-4C26-AF2E-1E177366D2A9}"/>
              </a:ext>
            </a:extLst>
          </p:cNvPr>
          <p:cNvSpPr/>
          <p:nvPr/>
        </p:nvSpPr>
        <p:spPr>
          <a:xfrm>
            <a:off x="3454325" y="5936803"/>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a:t>Less</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6" name="Rectangle: Rounded Corners 65">
            <a:extLst>
              <a:ext uri="{FF2B5EF4-FFF2-40B4-BE49-F238E27FC236}">
                <a16:creationId xmlns:a16="http://schemas.microsoft.com/office/drawing/2014/main" id="{5E8785A8-7ACD-4DC8-A9AB-8AEEEE0A1A42}"/>
              </a:ext>
            </a:extLst>
          </p:cNvPr>
          <p:cNvSpPr/>
          <p:nvPr/>
        </p:nvSpPr>
        <p:spPr>
          <a:xfrm>
            <a:off x="603927" y="5936802"/>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Avg. total charges</a:t>
            </a:r>
          </a:p>
        </p:txBody>
      </p:sp>
      <p:sp>
        <p:nvSpPr>
          <p:cNvPr id="67" name="Rectangle: Rounded Corners 66">
            <a:extLst>
              <a:ext uri="{FF2B5EF4-FFF2-40B4-BE49-F238E27FC236}">
                <a16:creationId xmlns:a16="http://schemas.microsoft.com/office/drawing/2014/main" id="{2E7A250F-A9D4-41BC-B951-00A05E9466A4}"/>
              </a:ext>
            </a:extLst>
          </p:cNvPr>
          <p:cNvSpPr/>
          <p:nvPr/>
        </p:nvSpPr>
        <p:spPr>
          <a:xfrm>
            <a:off x="3454325" y="6273540"/>
            <a:ext cx="2752627" cy="311336"/>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dirty="0"/>
              <a:t>More</a:t>
            </a: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Rectangle: Rounded Corners 67">
            <a:extLst>
              <a:ext uri="{FF2B5EF4-FFF2-40B4-BE49-F238E27FC236}">
                <a16:creationId xmlns:a16="http://schemas.microsoft.com/office/drawing/2014/main" id="{7C192B20-B2FE-4A9D-BA53-A40763B5D604}"/>
              </a:ext>
            </a:extLst>
          </p:cNvPr>
          <p:cNvSpPr/>
          <p:nvPr/>
        </p:nvSpPr>
        <p:spPr>
          <a:xfrm>
            <a:off x="603927" y="6273539"/>
            <a:ext cx="3273184" cy="311336"/>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Tahoma" panose="020B0604030504040204" pitchFamily="34" charset="0"/>
                <a:ea typeface="Tahoma" panose="020B0604030504040204" pitchFamily="34" charset="0"/>
                <a:cs typeface="Tahoma" panose="020B0604030504040204" pitchFamily="34" charset="0"/>
              </a:rPr>
              <a:t>Avg. monthly charges</a:t>
            </a:r>
          </a:p>
        </p:txBody>
      </p:sp>
      <p:sp>
        <p:nvSpPr>
          <p:cNvPr id="71" name="Rectangle: Rounded Corners 70">
            <a:extLst>
              <a:ext uri="{FF2B5EF4-FFF2-40B4-BE49-F238E27FC236}">
                <a16:creationId xmlns:a16="http://schemas.microsoft.com/office/drawing/2014/main" id="{79F716A2-8E67-4784-8CD1-9CE14E641C63}"/>
              </a:ext>
            </a:extLst>
          </p:cNvPr>
          <p:cNvSpPr/>
          <p:nvPr/>
        </p:nvSpPr>
        <p:spPr>
          <a:xfrm>
            <a:off x="6912030" y="2188755"/>
            <a:ext cx="4828456" cy="6480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Promotion to increase dependents/partners</a:t>
            </a:r>
          </a:p>
        </p:txBody>
      </p:sp>
      <p:sp>
        <p:nvSpPr>
          <p:cNvPr id="72" name="Rectangle: Rounded Corners 71">
            <a:extLst>
              <a:ext uri="{FF2B5EF4-FFF2-40B4-BE49-F238E27FC236}">
                <a16:creationId xmlns:a16="http://schemas.microsoft.com/office/drawing/2014/main" id="{D39CAE18-7470-432C-ABC6-98B11A2759E4}"/>
              </a:ext>
            </a:extLst>
          </p:cNvPr>
          <p:cNvSpPr/>
          <p:nvPr/>
        </p:nvSpPr>
        <p:spPr>
          <a:xfrm>
            <a:off x="6912030" y="2862228"/>
            <a:ext cx="4828456" cy="6480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bg1"/>
                </a:solidFill>
                <a:latin typeface="Tahoma" panose="020B0604030504040204" pitchFamily="34" charset="0"/>
                <a:ea typeface="Tahoma" panose="020B0604030504040204" pitchFamily="34" charset="0"/>
                <a:cs typeface="Tahoma" panose="020B0604030504040204" pitchFamily="34" charset="0"/>
              </a:rPr>
              <a:t>Special offers for long-term contracts</a:t>
            </a:r>
          </a:p>
        </p:txBody>
      </p:sp>
      <p:sp>
        <p:nvSpPr>
          <p:cNvPr id="73" name="Rectangle: Rounded Corners 72">
            <a:extLst>
              <a:ext uri="{FF2B5EF4-FFF2-40B4-BE49-F238E27FC236}">
                <a16:creationId xmlns:a16="http://schemas.microsoft.com/office/drawing/2014/main" id="{108F2E17-895D-4BA4-842A-13C29B1B3CF1}"/>
              </a:ext>
            </a:extLst>
          </p:cNvPr>
          <p:cNvSpPr/>
          <p:nvPr/>
        </p:nvSpPr>
        <p:spPr>
          <a:xfrm>
            <a:off x="6912030" y="3552616"/>
            <a:ext cx="4828456" cy="6480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Offering bundle services</a:t>
            </a:r>
          </a:p>
        </p:txBody>
      </p:sp>
      <p:sp>
        <p:nvSpPr>
          <p:cNvPr id="75" name="Rectangle: Rounded Corners 74">
            <a:extLst>
              <a:ext uri="{FF2B5EF4-FFF2-40B4-BE49-F238E27FC236}">
                <a16:creationId xmlns:a16="http://schemas.microsoft.com/office/drawing/2014/main" id="{87785066-28AC-4480-BCA8-78724A79F94C}"/>
              </a:ext>
            </a:extLst>
          </p:cNvPr>
          <p:cNvSpPr/>
          <p:nvPr/>
        </p:nvSpPr>
        <p:spPr>
          <a:xfrm>
            <a:off x="6912030" y="4234866"/>
            <a:ext cx="4828456" cy="6480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bg1"/>
                </a:solidFill>
                <a:latin typeface="Tahoma" panose="020B0604030504040204" pitchFamily="34" charset="0"/>
                <a:ea typeface="Tahoma" panose="020B0604030504040204" pitchFamily="34" charset="0"/>
                <a:cs typeface="Tahoma" panose="020B0604030504040204" pitchFamily="34" charset="0"/>
              </a:rPr>
              <a:t>Offering loyalty rewards</a:t>
            </a:r>
          </a:p>
        </p:txBody>
      </p:sp>
      <p:sp>
        <p:nvSpPr>
          <p:cNvPr id="3" name="Rectangle: Rounded Corners 2">
            <a:extLst>
              <a:ext uri="{FF2B5EF4-FFF2-40B4-BE49-F238E27FC236}">
                <a16:creationId xmlns:a16="http://schemas.microsoft.com/office/drawing/2014/main" id="{2E9149E3-6868-4B63-897F-72EB300BA392}"/>
              </a:ext>
            </a:extLst>
          </p:cNvPr>
          <p:cNvSpPr/>
          <p:nvPr/>
        </p:nvSpPr>
        <p:spPr>
          <a:xfrm>
            <a:off x="603926" y="1159498"/>
            <a:ext cx="5603025" cy="92841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“Churned” Customer Characteristics </a:t>
            </a:r>
          </a:p>
          <a:p>
            <a:pPr algn="ctr"/>
            <a:r>
              <a:rPr lang="en-CA" b="1" dirty="0"/>
              <a:t>compared to</a:t>
            </a:r>
          </a:p>
          <a:p>
            <a:pPr algn="ctr"/>
            <a:r>
              <a:rPr lang="en-CA" b="1" dirty="0"/>
              <a:t>“No-Churned Customers”</a:t>
            </a:r>
          </a:p>
        </p:txBody>
      </p:sp>
      <p:sp>
        <p:nvSpPr>
          <p:cNvPr id="76" name="Rectangle: Rounded Corners 75">
            <a:extLst>
              <a:ext uri="{FF2B5EF4-FFF2-40B4-BE49-F238E27FC236}">
                <a16:creationId xmlns:a16="http://schemas.microsoft.com/office/drawing/2014/main" id="{8ED28321-70D3-4E37-ADA5-5FB458413609}"/>
              </a:ext>
            </a:extLst>
          </p:cNvPr>
          <p:cNvSpPr/>
          <p:nvPr/>
        </p:nvSpPr>
        <p:spPr>
          <a:xfrm>
            <a:off x="6912030" y="1159498"/>
            <a:ext cx="4828456" cy="92841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Recommendations to Decrease Churn Rate</a:t>
            </a:r>
          </a:p>
        </p:txBody>
      </p:sp>
      <p:sp>
        <p:nvSpPr>
          <p:cNvPr id="4" name="Slide Number Placeholder 3">
            <a:extLst>
              <a:ext uri="{FF2B5EF4-FFF2-40B4-BE49-F238E27FC236}">
                <a16:creationId xmlns:a16="http://schemas.microsoft.com/office/drawing/2014/main" id="{E15FB9CB-B351-4166-B69D-8045CACDC0A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1648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8F90-C3A0-4CBE-A9F1-B05008A25241}"/>
              </a:ext>
            </a:extLst>
          </p:cNvPr>
          <p:cNvSpPr>
            <a:spLocks noGrp="1"/>
          </p:cNvSpPr>
          <p:nvPr>
            <p:ph type="title"/>
          </p:nvPr>
        </p:nvSpPr>
        <p:spPr>
          <a:xfrm>
            <a:off x="603685" y="118138"/>
            <a:ext cx="10571998" cy="654007"/>
          </a:xfrm>
        </p:spPr>
        <p:txBody>
          <a:bodyPr/>
          <a:lstStyle/>
          <a:p>
            <a:r>
              <a:rPr lang="en-US" dirty="0"/>
              <a:t>About the Models</a:t>
            </a:r>
            <a:endParaRPr lang="en-CA" dirty="0"/>
          </a:p>
        </p:txBody>
      </p:sp>
      <p:sp>
        <p:nvSpPr>
          <p:cNvPr id="5" name="Rectangle: Rounded Corners 4">
            <a:extLst>
              <a:ext uri="{FF2B5EF4-FFF2-40B4-BE49-F238E27FC236}">
                <a16:creationId xmlns:a16="http://schemas.microsoft.com/office/drawing/2014/main" id="{76C2AB9E-D094-4DC8-B615-AA7DF87D7EFB}"/>
              </a:ext>
            </a:extLst>
          </p:cNvPr>
          <p:cNvSpPr/>
          <p:nvPr/>
        </p:nvSpPr>
        <p:spPr>
          <a:xfrm>
            <a:off x="3876869" y="1432622"/>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5B4D38CF-4788-47B6-9475-AAB1159E1CBF}"/>
              </a:ext>
            </a:extLst>
          </p:cNvPr>
          <p:cNvSpPr/>
          <p:nvPr/>
        </p:nvSpPr>
        <p:spPr>
          <a:xfrm>
            <a:off x="603685" y="1432621"/>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Problem Statement</a:t>
            </a:r>
          </a:p>
        </p:txBody>
      </p:sp>
      <p:sp>
        <p:nvSpPr>
          <p:cNvPr id="7" name="TextBox 6">
            <a:extLst>
              <a:ext uri="{FF2B5EF4-FFF2-40B4-BE49-F238E27FC236}">
                <a16:creationId xmlns:a16="http://schemas.microsoft.com/office/drawing/2014/main" id="{A22D0A2E-12F5-43B2-92D8-1C296F3DBF8A}"/>
              </a:ext>
            </a:extLst>
          </p:cNvPr>
          <p:cNvSpPr txBox="1"/>
          <p:nvPr/>
        </p:nvSpPr>
        <p:spPr>
          <a:xfrm>
            <a:off x="4265841" y="1426320"/>
            <a:ext cx="7160536" cy="830997"/>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Build a model to Predict “Churned Customers” in a telecommunication company</a:t>
            </a:r>
          </a:p>
        </p:txBody>
      </p:sp>
      <p:sp>
        <p:nvSpPr>
          <p:cNvPr id="8" name="Rectangle: Rounded Corners 7">
            <a:extLst>
              <a:ext uri="{FF2B5EF4-FFF2-40B4-BE49-F238E27FC236}">
                <a16:creationId xmlns:a16="http://schemas.microsoft.com/office/drawing/2014/main" id="{D8D196BA-D774-416B-A25A-2F2A4350F5BF}"/>
              </a:ext>
            </a:extLst>
          </p:cNvPr>
          <p:cNvSpPr/>
          <p:nvPr/>
        </p:nvSpPr>
        <p:spPr>
          <a:xfrm>
            <a:off x="603685" y="2360593"/>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Target Variable</a:t>
            </a:r>
          </a:p>
        </p:txBody>
      </p:sp>
      <p:sp>
        <p:nvSpPr>
          <p:cNvPr id="9" name="Rectangle: Rounded Corners 8">
            <a:extLst>
              <a:ext uri="{FF2B5EF4-FFF2-40B4-BE49-F238E27FC236}">
                <a16:creationId xmlns:a16="http://schemas.microsoft.com/office/drawing/2014/main" id="{65638E5C-61E9-48FB-A966-6DB969EE9B5F}"/>
              </a:ext>
            </a:extLst>
          </p:cNvPr>
          <p:cNvSpPr/>
          <p:nvPr/>
        </p:nvSpPr>
        <p:spPr>
          <a:xfrm>
            <a:off x="3876869" y="2360593"/>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533A4880-3254-4D8F-BB2A-704E4CCFC865}"/>
              </a:ext>
            </a:extLst>
          </p:cNvPr>
          <p:cNvSpPr txBox="1"/>
          <p:nvPr/>
        </p:nvSpPr>
        <p:spPr>
          <a:xfrm>
            <a:off x="4650972" y="2567100"/>
            <a:ext cx="6443743" cy="461665"/>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Churn</a:t>
            </a:r>
          </a:p>
        </p:txBody>
      </p:sp>
      <p:sp>
        <p:nvSpPr>
          <p:cNvPr id="11" name="Rectangle: Rounded Corners 10">
            <a:extLst>
              <a:ext uri="{FF2B5EF4-FFF2-40B4-BE49-F238E27FC236}">
                <a16:creationId xmlns:a16="http://schemas.microsoft.com/office/drawing/2014/main" id="{035A731C-3BEC-48E9-9DFE-B5C293A684AE}"/>
              </a:ext>
            </a:extLst>
          </p:cNvPr>
          <p:cNvSpPr/>
          <p:nvPr/>
        </p:nvSpPr>
        <p:spPr>
          <a:xfrm>
            <a:off x="603685" y="3288564"/>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Selected Columns</a:t>
            </a:r>
          </a:p>
        </p:txBody>
      </p:sp>
      <p:sp>
        <p:nvSpPr>
          <p:cNvPr id="12" name="Rectangle: Rounded Corners 11">
            <a:extLst>
              <a:ext uri="{FF2B5EF4-FFF2-40B4-BE49-F238E27FC236}">
                <a16:creationId xmlns:a16="http://schemas.microsoft.com/office/drawing/2014/main" id="{60762BA1-C81E-4943-9A82-D8F4A9A65D59}"/>
              </a:ext>
            </a:extLst>
          </p:cNvPr>
          <p:cNvSpPr/>
          <p:nvPr/>
        </p:nvSpPr>
        <p:spPr>
          <a:xfrm>
            <a:off x="3876869" y="3288564"/>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C987C3CF-07A4-4E7B-850B-8C17692D4B49}"/>
              </a:ext>
            </a:extLst>
          </p:cNvPr>
          <p:cNvSpPr txBox="1"/>
          <p:nvPr/>
        </p:nvSpPr>
        <p:spPr>
          <a:xfrm>
            <a:off x="4650971" y="3484051"/>
            <a:ext cx="6443743" cy="461665"/>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All Columns</a:t>
            </a:r>
          </a:p>
        </p:txBody>
      </p:sp>
      <p:sp>
        <p:nvSpPr>
          <p:cNvPr id="14" name="Rectangle: Rounded Corners 13">
            <a:extLst>
              <a:ext uri="{FF2B5EF4-FFF2-40B4-BE49-F238E27FC236}">
                <a16:creationId xmlns:a16="http://schemas.microsoft.com/office/drawing/2014/main" id="{4CCD65B3-43EC-4DBF-A8F1-690D4938D5AB}"/>
              </a:ext>
            </a:extLst>
          </p:cNvPr>
          <p:cNvSpPr/>
          <p:nvPr/>
        </p:nvSpPr>
        <p:spPr>
          <a:xfrm>
            <a:off x="603685" y="4216535"/>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Fraction of Data for Modeling</a:t>
            </a:r>
          </a:p>
        </p:txBody>
      </p:sp>
      <p:sp>
        <p:nvSpPr>
          <p:cNvPr id="15" name="Rectangle: Rounded Corners 14">
            <a:extLst>
              <a:ext uri="{FF2B5EF4-FFF2-40B4-BE49-F238E27FC236}">
                <a16:creationId xmlns:a16="http://schemas.microsoft.com/office/drawing/2014/main" id="{C69B8EBB-7572-408D-B8AF-AED87FDFBF0C}"/>
              </a:ext>
            </a:extLst>
          </p:cNvPr>
          <p:cNvSpPr/>
          <p:nvPr/>
        </p:nvSpPr>
        <p:spPr>
          <a:xfrm>
            <a:off x="3876869" y="4216535"/>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B2A53ACA-6263-4DC5-B124-FA432C0C14ED}"/>
              </a:ext>
            </a:extLst>
          </p:cNvPr>
          <p:cNvSpPr txBox="1"/>
          <p:nvPr/>
        </p:nvSpPr>
        <p:spPr>
          <a:xfrm>
            <a:off x="4650972" y="4423042"/>
            <a:ext cx="6443743" cy="461665"/>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70%</a:t>
            </a:r>
          </a:p>
        </p:txBody>
      </p:sp>
      <p:sp>
        <p:nvSpPr>
          <p:cNvPr id="17" name="Rectangle: Rounded Corners 16">
            <a:extLst>
              <a:ext uri="{FF2B5EF4-FFF2-40B4-BE49-F238E27FC236}">
                <a16:creationId xmlns:a16="http://schemas.microsoft.com/office/drawing/2014/main" id="{8A721310-0C2D-4839-8068-67E5A7C56D68}"/>
              </a:ext>
            </a:extLst>
          </p:cNvPr>
          <p:cNvSpPr/>
          <p:nvPr/>
        </p:nvSpPr>
        <p:spPr>
          <a:xfrm>
            <a:off x="603685" y="5144506"/>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Classification Model</a:t>
            </a:r>
          </a:p>
        </p:txBody>
      </p:sp>
      <p:sp>
        <p:nvSpPr>
          <p:cNvPr id="18" name="Rectangle: Rounded Corners 17">
            <a:extLst>
              <a:ext uri="{FF2B5EF4-FFF2-40B4-BE49-F238E27FC236}">
                <a16:creationId xmlns:a16="http://schemas.microsoft.com/office/drawing/2014/main" id="{3BC5FF1C-ECE4-4A24-99B4-9E3529EB9EEE}"/>
              </a:ext>
            </a:extLst>
          </p:cNvPr>
          <p:cNvSpPr/>
          <p:nvPr/>
        </p:nvSpPr>
        <p:spPr>
          <a:xfrm>
            <a:off x="3892333" y="5144506"/>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7AB39DA3-6B0F-47CD-AB34-2073528E9D30}"/>
              </a:ext>
            </a:extLst>
          </p:cNvPr>
          <p:cNvSpPr txBox="1"/>
          <p:nvPr/>
        </p:nvSpPr>
        <p:spPr>
          <a:xfrm>
            <a:off x="4650971" y="5216883"/>
            <a:ext cx="3110845" cy="707886"/>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000" b="1" dirty="0">
                <a:solidFill>
                  <a:schemeClr val="tx2"/>
                </a:solidFill>
                <a:latin typeface="Tahoma" panose="020B0604030504040204" pitchFamily="34" charset="0"/>
                <a:ea typeface="Tahoma" panose="020B0604030504040204" pitchFamily="34" charset="0"/>
                <a:cs typeface="Tahoma" panose="020B0604030504040204" pitchFamily="34" charset="0"/>
              </a:rPr>
              <a:t>Two-Class Boosted Decision Tree</a:t>
            </a:r>
          </a:p>
        </p:txBody>
      </p:sp>
      <p:sp>
        <p:nvSpPr>
          <p:cNvPr id="3" name="Slide Number Placeholder 2">
            <a:extLst>
              <a:ext uri="{FF2B5EF4-FFF2-40B4-BE49-F238E27FC236}">
                <a16:creationId xmlns:a16="http://schemas.microsoft.com/office/drawing/2014/main" id="{EA64E902-8028-4336-B39D-B9605DD8DB3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20" name="TextBox 19">
            <a:extLst>
              <a:ext uri="{FF2B5EF4-FFF2-40B4-BE49-F238E27FC236}">
                <a16:creationId xmlns:a16="http://schemas.microsoft.com/office/drawing/2014/main" id="{2D4D2F56-C5F9-4FF6-AB6F-14C81DCE29F3}"/>
              </a:ext>
            </a:extLst>
          </p:cNvPr>
          <p:cNvSpPr txBox="1"/>
          <p:nvPr/>
        </p:nvSpPr>
        <p:spPr>
          <a:xfrm>
            <a:off x="8323941" y="5206905"/>
            <a:ext cx="2770774" cy="707886"/>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000" b="1" dirty="0">
                <a:solidFill>
                  <a:schemeClr val="tx2"/>
                </a:solidFill>
                <a:latin typeface="Tahoma" panose="020B0604030504040204" pitchFamily="34" charset="0"/>
                <a:ea typeface="Tahoma" panose="020B0604030504040204" pitchFamily="34" charset="0"/>
                <a:cs typeface="Tahoma" panose="020B0604030504040204" pitchFamily="34" charset="0"/>
              </a:rPr>
              <a:t>Two-Class Logistic Regression Model</a:t>
            </a:r>
          </a:p>
        </p:txBody>
      </p:sp>
      <p:sp>
        <p:nvSpPr>
          <p:cNvPr id="21" name="TextBox 20">
            <a:extLst>
              <a:ext uri="{FF2B5EF4-FFF2-40B4-BE49-F238E27FC236}">
                <a16:creationId xmlns:a16="http://schemas.microsoft.com/office/drawing/2014/main" id="{44B2DCC2-0CEB-4938-9AAB-AEB5C965CBFD}"/>
              </a:ext>
            </a:extLst>
          </p:cNvPr>
          <p:cNvSpPr txBox="1"/>
          <p:nvPr/>
        </p:nvSpPr>
        <p:spPr>
          <a:xfrm>
            <a:off x="7572624" y="5370771"/>
            <a:ext cx="652909" cy="400110"/>
          </a:xfrm>
          <a:prstGeom prst="rect">
            <a:avLst/>
          </a:prstGeom>
          <a:noFill/>
        </p:spPr>
        <p:txBody>
          <a:bodyPr wrap="square" rtlCol="0">
            <a:spAutoFit/>
          </a:bodyPr>
          <a:lstStyle>
            <a:defPPr>
              <a:defRPr lang="en-US"/>
            </a:defPPr>
            <a:lvl1pPr>
              <a:defRPr>
                <a:solidFill>
                  <a:schemeClr val="bg1">
                    <a:lumMod val="50000"/>
                  </a:schemeClr>
                </a:solidFill>
              </a:defRPr>
            </a:lvl1pPr>
          </a:lstStyle>
          <a:p>
            <a:pPr algn="ctr"/>
            <a:r>
              <a:rPr lang="en-US" sz="2000" b="1" dirty="0">
                <a:solidFill>
                  <a:schemeClr val="tx2"/>
                </a:solidFill>
                <a:latin typeface="Tahoma" panose="020B0604030504040204" pitchFamily="34" charset="0"/>
                <a:ea typeface="Tahoma" panose="020B0604030504040204" pitchFamily="34" charset="0"/>
                <a:cs typeface="Tahoma" panose="020B0604030504040204" pitchFamily="34" charset="0"/>
              </a:rPr>
              <a:t>&amp;</a:t>
            </a:r>
          </a:p>
        </p:txBody>
      </p:sp>
    </p:spTree>
    <p:extLst>
      <p:ext uri="{BB962C8B-B14F-4D97-AF65-F5344CB8AC3E}">
        <p14:creationId xmlns:p14="http://schemas.microsoft.com/office/powerpoint/2010/main" val="238231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8D3C-7EB7-4B8A-A156-68D456753E24}"/>
              </a:ext>
            </a:extLst>
          </p:cNvPr>
          <p:cNvSpPr>
            <a:spLocks noGrp="1"/>
          </p:cNvSpPr>
          <p:nvPr>
            <p:ph type="title"/>
          </p:nvPr>
        </p:nvSpPr>
        <p:spPr>
          <a:xfrm>
            <a:off x="444258" y="45913"/>
            <a:ext cx="10571998" cy="674223"/>
          </a:xfrm>
          <a:effectLst/>
        </p:spPr>
        <p:txBody>
          <a:bodyPr vert="horz" lIns="91440" tIns="45720" rIns="91440" bIns="45720" rtlCol="0" anchor="b">
            <a:noAutofit/>
          </a:bodyPr>
          <a:lstStyle/>
          <a:p>
            <a:r>
              <a:rPr lang="en-US" sz="3600" dirty="0"/>
              <a:t>Decision Tree Model</a:t>
            </a:r>
            <a:endParaRPr lang="en-CA" sz="3600" dirty="0"/>
          </a:p>
        </p:txBody>
      </p:sp>
      <p:pic>
        <p:nvPicPr>
          <p:cNvPr id="3" name="Picture 2" descr="Graphical user interface, application, website&#10;&#10;Description automatically generated">
            <a:extLst>
              <a:ext uri="{FF2B5EF4-FFF2-40B4-BE49-F238E27FC236}">
                <a16:creationId xmlns:a16="http://schemas.microsoft.com/office/drawing/2014/main" id="{BE18D2E5-39CF-4555-879F-C79865DF79AC}"/>
              </a:ext>
            </a:extLst>
          </p:cNvPr>
          <p:cNvPicPr>
            <a:picLocks noChangeAspect="1"/>
          </p:cNvPicPr>
          <p:nvPr/>
        </p:nvPicPr>
        <p:blipFill rotWithShape="1">
          <a:blip r:embed="rId2"/>
          <a:srcRect l="24846" t="10228" r="24009" b="16119"/>
          <a:stretch/>
        </p:blipFill>
        <p:spPr>
          <a:xfrm>
            <a:off x="310113" y="809202"/>
            <a:ext cx="6030531" cy="6048797"/>
          </a:xfrm>
          <a:prstGeom prst="rect">
            <a:avLst/>
          </a:prstGeom>
        </p:spPr>
      </p:pic>
      <p:sp>
        <p:nvSpPr>
          <p:cNvPr id="4" name="Slide Number Placeholder 3">
            <a:extLst>
              <a:ext uri="{FF2B5EF4-FFF2-40B4-BE49-F238E27FC236}">
                <a16:creationId xmlns:a16="http://schemas.microsoft.com/office/drawing/2014/main" id="{CC505DA1-625E-4D26-9137-8ADACC02BBA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Isosceles Triangle 4">
            <a:extLst>
              <a:ext uri="{FF2B5EF4-FFF2-40B4-BE49-F238E27FC236}">
                <a16:creationId xmlns:a16="http://schemas.microsoft.com/office/drawing/2014/main" id="{910AEFCC-B9BB-4CDE-B561-59FC09788952}"/>
              </a:ext>
            </a:extLst>
          </p:cNvPr>
          <p:cNvSpPr/>
          <p:nvPr/>
        </p:nvSpPr>
        <p:spPr>
          <a:xfrm rot="5400000">
            <a:off x="6627277" y="3467939"/>
            <a:ext cx="596982" cy="3714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4BDBAE00-0B60-4847-A11F-D13DE657D327}"/>
              </a:ext>
            </a:extLst>
          </p:cNvPr>
          <p:cNvPicPr>
            <a:picLocks noChangeAspect="1"/>
          </p:cNvPicPr>
          <p:nvPr/>
        </p:nvPicPr>
        <p:blipFill rotWithShape="1">
          <a:blip r:embed="rId3"/>
          <a:srcRect l="7194" t="86" r="61834" b="20770"/>
          <a:stretch/>
        </p:blipFill>
        <p:spPr>
          <a:xfrm>
            <a:off x="7510893" y="794960"/>
            <a:ext cx="4217995" cy="6063039"/>
          </a:xfrm>
          <a:prstGeom prst="rect">
            <a:avLst/>
          </a:prstGeom>
        </p:spPr>
      </p:pic>
      <p:sp>
        <p:nvSpPr>
          <p:cNvPr id="7" name="TextBox 6">
            <a:extLst>
              <a:ext uri="{FF2B5EF4-FFF2-40B4-BE49-F238E27FC236}">
                <a16:creationId xmlns:a16="http://schemas.microsoft.com/office/drawing/2014/main" id="{BC705926-ECEC-40A3-B16F-FB0324A95C98}"/>
              </a:ext>
            </a:extLst>
          </p:cNvPr>
          <p:cNvSpPr txBox="1"/>
          <p:nvPr/>
        </p:nvSpPr>
        <p:spPr>
          <a:xfrm>
            <a:off x="6582810" y="3924113"/>
            <a:ext cx="685916" cy="307777"/>
          </a:xfrm>
          <a:prstGeom prst="rect">
            <a:avLst/>
          </a:prstGeom>
          <a:noFill/>
        </p:spPr>
        <p:txBody>
          <a:bodyPr wrap="square" rtlCol="0">
            <a:spAutoFit/>
          </a:bodyPr>
          <a:lstStyle/>
          <a:p>
            <a:r>
              <a:rPr lang="en-CA" sz="1400" b="1" dirty="0">
                <a:solidFill>
                  <a:schemeClr val="bg2"/>
                </a:solidFill>
              </a:rPr>
              <a:t>Result</a:t>
            </a:r>
          </a:p>
        </p:txBody>
      </p:sp>
    </p:spTree>
    <p:extLst>
      <p:ext uri="{BB962C8B-B14F-4D97-AF65-F5344CB8AC3E}">
        <p14:creationId xmlns:p14="http://schemas.microsoft.com/office/powerpoint/2010/main" val="148295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DEC0-680C-4373-B466-51B5356D6D2C}"/>
              </a:ext>
            </a:extLst>
          </p:cNvPr>
          <p:cNvSpPr>
            <a:spLocks noGrp="1"/>
          </p:cNvSpPr>
          <p:nvPr>
            <p:ph type="title"/>
          </p:nvPr>
        </p:nvSpPr>
        <p:spPr>
          <a:xfrm>
            <a:off x="300238" y="118138"/>
            <a:ext cx="10571998" cy="586835"/>
          </a:xfrm>
        </p:spPr>
        <p:txBody>
          <a:bodyPr/>
          <a:lstStyle/>
          <a:p>
            <a:r>
              <a:rPr lang="en-CA" sz="3600" dirty="0"/>
              <a:t>Logistic Regression Model</a:t>
            </a:r>
          </a:p>
        </p:txBody>
      </p:sp>
      <p:sp>
        <p:nvSpPr>
          <p:cNvPr id="3" name="Slide Number Placeholder 2">
            <a:extLst>
              <a:ext uri="{FF2B5EF4-FFF2-40B4-BE49-F238E27FC236}">
                <a16:creationId xmlns:a16="http://schemas.microsoft.com/office/drawing/2014/main" id="{27819012-B9CE-4F48-BEBA-2BA8DD0A9F6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sosceles Triangle 7">
            <a:extLst>
              <a:ext uri="{FF2B5EF4-FFF2-40B4-BE49-F238E27FC236}">
                <a16:creationId xmlns:a16="http://schemas.microsoft.com/office/drawing/2014/main" id="{FFD026C1-8FD3-49B2-9672-C01D148438E3}"/>
              </a:ext>
            </a:extLst>
          </p:cNvPr>
          <p:cNvSpPr/>
          <p:nvPr/>
        </p:nvSpPr>
        <p:spPr>
          <a:xfrm rot="5400000">
            <a:off x="6158245" y="3461397"/>
            <a:ext cx="596982" cy="37147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648B2B1D-67F5-4D29-98A1-5C18A1E1ED03}"/>
              </a:ext>
            </a:extLst>
          </p:cNvPr>
          <p:cNvSpPr txBox="1"/>
          <p:nvPr/>
        </p:nvSpPr>
        <p:spPr>
          <a:xfrm>
            <a:off x="6083431" y="3945626"/>
            <a:ext cx="685916" cy="307777"/>
          </a:xfrm>
          <a:prstGeom prst="rect">
            <a:avLst/>
          </a:prstGeom>
          <a:noFill/>
        </p:spPr>
        <p:txBody>
          <a:bodyPr wrap="square" rtlCol="0">
            <a:spAutoFit/>
          </a:bodyPr>
          <a:lstStyle/>
          <a:p>
            <a:r>
              <a:rPr lang="en-CA" sz="1400" b="1" dirty="0">
                <a:solidFill>
                  <a:schemeClr val="bg2"/>
                </a:solidFill>
              </a:rPr>
              <a:t>Result</a:t>
            </a:r>
          </a:p>
        </p:txBody>
      </p:sp>
      <p:pic>
        <p:nvPicPr>
          <p:cNvPr id="11" name="Picture 10">
            <a:extLst>
              <a:ext uri="{FF2B5EF4-FFF2-40B4-BE49-F238E27FC236}">
                <a16:creationId xmlns:a16="http://schemas.microsoft.com/office/drawing/2014/main" id="{2BEEDA82-D1B2-4B53-913B-D998C0C42FCF}"/>
              </a:ext>
            </a:extLst>
          </p:cNvPr>
          <p:cNvPicPr>
            <a:picLocks noChangeAspect="1"/>
          </p:cNvPicPr>
          <p:nvPr/>
        </p:nvPicPr>
        <p:blipFill rotWithShape="1">
          <a:blip r:embed="rId2"/>
          <a:srcRect l="7268" t="8385" r="61340" b="13677"/>
          <a:stretch/>
        </p:blipFill>
        <p:spPr>
          <a:xfrm>
            <a:off x="7027555" y="821396"/>
            <a:ext cx="4322507" cy="6036604"/>
          </a:xfrm>
          <a:prstGeom prst="rect">
            <a:avLst/>
          </a:prstGeom>
        </p:spPr>
      </p:pic>
      <p:pic>
        <p:nvPicPr>
          <p:cNvPr id="15" name="Picture 14">
            <a:extLst>
              <a:ext uri="{FF2B5EF4-FFF2-40B4-BE49-F238E27FC236}">
                <a16:creationId xmlns:a16="http://schemas.microsoft.com/office/drawing/2014/main" id="{A6CF949F-444B-4280-BB09-51A82EBE6919}"/>
              </a:ext>
            </a:extLst>
          </p:cNvPr>
          <p:cNvPicPr>
            <a:picLocks noChangeAspect="1"/>
          </p:cNvPicPr>
          <p:nvPr/>
        </p:nvPicPr>
        <p:blipFill rotWithShape="1">
          <a:blip r:embed="rId3"/>
          <a:srcRect l="29923" t="11976" r="29948" b="11978"/>
          <a:stretch/>
        </p:blipFill>
        <p:spPr>
          <a:xfrm>
            <a:off x="257922" y="821396"/>
            <a:ext cx="5663081" cy="6036604"/>
          </a:xfrm>
          <a:prstGeom prst="rect">
            <a:avLst/>
          </a:prstGeom>
        </p:spPr>
      </p:pic>
    </p:spTree>
    <p:extLst>
      <p:ext uri="{BB962C8B-B14F-4D97-AF65-F5344CB8AC3E}">
        <p14:creationId xmlns:p14="http://schemas.microsoft.com/office/powerpoint/2010/main" val="31906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7AE69D31-BEE6-475C-B230-B214D82B0782}"/>
              </a:ext>
            </a:extLst>
          </p:cNvPr>
          <p:cNvSpPr/>
          <p:nvPr/>
        </p:nvSpPr>
        <p:spPr>
          <a:xfrm>
            <a:off x="10095073" y="3905186"/>
            <a:ext cx="1984610" cy="662280"/>
          </a:xfrm>
          <a:prstGeom prst="roundRect">
            <a:avLst>
              <a:gd name="adj" fmla="val 2580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Yes</a:t>
            </a:r>
            <a:endParaRPr lang="en-CA"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0" name="Rectangle: Rounded Corners 69">
            <a:extLst>
              <a:ext uri="{FF2B5EF4-FFF2-40B4-BE49-F238E27FC236}">
                <a16:creationId xmlns:a16="http://schemas.microsoft.com/office/drawing/2014/main" id="{EA6D6CDB-9EFD-4DF4-87E0-43FFC95D6854}"/>
              </a:ext>
            </a:extLst>
          </p:cNvPr>
          <p:cNvSpPr/>
          <p:nvPr/>
        </p:nvSpPr>
        <p:spPr>
          <a:xfrm>
            <a:off x="163908" y="1403636"/>
            <a:ext cx="4719178" cy="5203020"/>
          </a:xfrm>
          <a:prstGeom prst="roundRect">
            <a:avLst>
              <a:gd name="adj" fmla="val 6365"/>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Rounded Corners 17">
            <a:extLst>
              <a:ext uri="{FF2B5EF4-FFF2-40B4-BE49-F238E27FC236}">
                <a16:creationId xmlns:a16="http://schemas.microsoft.com/office/drawing/2014/main" id="{B5770F5D-087B-4521-9003-85B36C62D805}"/>
              </a:ext>
            </a:extLst>
          </p:cNvPr>
          <p:cNvSpPr/>
          <p:nvPr/>
        </p:nvSpPr>
        <p:spPr>
          <a:xfrm>
            <a:off x="5009293" y="1403636"/>
            <a:ext cx="4699694" cy="5203020"/>
          </a:xfrm>
          <a:prstGeom prst="roundRect">
            <a:avLst>
              <a:gd name="adj" fmla="val 6365"/>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98F8D3C-7EB7-4B8A-A156-68D456753E24}"/>
              </a:ext>
            </a:extLst>
          </p:cNvPr>
          <p:cNvSpPr>
            <a:spLocks noGrp="1"/>
          </p:cNvSpPr>
          <p:nvPr>
            <p:ph type="title"/>
          </p:nvPr>
        </p:nvSpPr>
        <p:spPr>
          <a:xfrm>
            <a:off x="463112" y="1"/>
            <a:ext cx="10571998" cy="809202"/>
          </a:xfrm>
        </p:spPr>
        <p:txBody>
          <a:bodyPr/>
          <a:lstStyle/>
          <a:p>
            <a:r>
              <a:rPr lang="en-CA" sz="4000" dirty="0"/>
              <a:t>Compare </a:t>
            </a:r>
            <a:r>
              <a:rPr lang="en-US" dirty="0">
                <a:latin typeface="Tahoma" panose="020B0604030504040204" pitchFamily="34" charset="0"/>
                <a:ea typeface="Tahoma" panose="020B0604030504040204" pitchFamily="34" charset="0"/>
                <a:cs typeface="Tahoma" panose="020B0604030504040204" pitchFamily="34" charset="0"/>
              </a:rPr>
              <a:t>the Results of the Models</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Rounded Corners 3">
            <a:extLst>
              <a:ext uri="{FF2B5EF4-FFF2-40B4-BE49-F238E27FC236}">
                <a16:creationId xmlns:a16="http://schemas.microsoft.com/office/drawing/2014/main" id="{C87A6B88-C88D-4F3B-AE27-33D7657F8D4E}"/>
              </a:ext>
            </a:extLst>
          </p:cNvPr>
          <p:cNvSpPr/>
          <p:nvPr/>
        </p:nvSpPr>
        <p:spPr>
          <a:xfrm>
            <a:off x="5652486" y="2356987"/>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True Positive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AD15C37C-713F-40B9-9651-3A98DCDF5CFC}"/>
              </a:ext>
            </a:extLst>
          </p:cNvPr>
          <p:cNvSpPr/>
          <p:nvPr/>
        </p:nvSpPr>
        <p:spPr>
          <a:xfrm>
            <a:off x="5182833" y="4151738"/>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Accuracy</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6B71007C-39DA-466D-83F9-C4712F42509A}"/>
              </a:ext>
            </a:extLst>
          </p:cNvPr>
          <p:cNvSpPr/>
          <p:nvPr/>
        </p:nvSpPr>
        <p:spPr>
          <a:xfrm>
            <a:off x="7832704" y="4159771"/>
            <a:ext cx="1696316" cy="36841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0.789</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Rounded Corners 7">
            <a:extLst>
              <a:ext uri="{FF2B5EF4-FFF2-40B4-BE49-F238E27FC236}">
                <a16:creationId xmlns:a16="http://schemas.microsoft.com/office/drawing/2014/main" id="{AFAF08C1-5DDB-4DBA-A989-79F4F9E9B558}"/>
              </a:ext>
            </a:extLst>
          </p:cNvPr>
          <p:cNvSpPr/>
          <p:nvPr/>
        </p:nvSpPr>
        <p:spPr>
          <a:xfrm>
            <a:off x="5182833" y="4605206"/>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Precision</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Rounded Corners 8">
            <a:extLst>
              <a:ext uri="{FF2B5EF4-FFF2-40B4-BE49-F238E27FC236}">
                <a16:creationId xmlns:a16="http://schemas.microsoft.com/office/drawing/2014/main" id="{BF38BCE5-7645-458D-9CDD-14CADA70C185}"/>
              </a:ext>
            </a:extLst>
          </p:cNvPr>
          <p:cNvSpPr/>
          <p:nvPr/>
        </p:nvSpPr>
        <p:spPr>
          <a:xfrm>
            <a:off x="7832704" y="4605206"/>
            <a:ext cx="1696316" cy="36841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0.598</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E62760E9-8530-4DE6-A22C-B60B47818D86}"/>
              </a:ext>
            </a:extLst>
          </p:cNvPr>
          <p:cNvSpPr/>
          <p:nvPr/>
        </p:nvSpPr>
        <p:spPr>
          <a:xfrm>
            <a:off x="5182833" y="5042608"/>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Recall</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Rounded Corners 10">
            <a:extLst>
              <a:ext uri="{FF2B5EF4-FFF2-40B4-BE49-F238E27FC236}">
                <a16:creationId xmlns:a16="http://schemas.microsoft.com/office/drawing/2014/main" id="{C1C3B2CD-6835-40E9-AFC7-A3868C6F7494}"/>
              </a:ext>
            </a:extLst>
          </p:cNvPr>
          <p:cNvSpPr/>
          <p:nvPr/>
        </p:nvSpPr>
        <p:spPr>
          <a:xfrm>
            <a:off x="7832704" y="5050641"/>
            <a:ext cx="1696316" cy="368412"/>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0.595</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E0F42140-ADFA-411D-928D-83D397528B55}"/>
              </a:ext>
            </a:extLst>
          </p:cNvPr>
          <p:cNvSpPr/>
          <p:nvPr/>
        </p:nvSpPr>
        <p:spPr>
          <a:xfrm>
            <a:off x="5182833" y="5496076"/>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F1 Score</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13" name="Rectangle: Rounded Corners 12">
            <a:extLst>
              <a:ext uri="{FF2B5EF4-FFF2-40B4-BE49-F238E27FC236}">
                <a16:creationId xmlns:a16="http://schemas.microsoft.com/office/drawing/2014/main" id="{6FA1F13C-95CB-428E-B1B7-466F01EF77EC}"/>
              </a:ext>
            </a:extLst>
          </p:cNvPr>
          <p:cNvSpPr/>
          <p:nvPr/>
        </p:nvSpPr>
        <p:spPr>
          <a:xfrm>
            <a:off x="7832704" y="5496076"/>
            <a:ext cx="1696316" cy="36841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0.597</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39F6321F-CCA4-4A61-8202-C6153CE50FBD}"/>
              </a:ext>
            </a:extLst>
          </p:cNvPr>
          <p:cNvSpPr/>
          <p:nvPr/>
        </p:nvSpPr>
        <p:spPr>
          <a:xfrm>
            <a:off x="5182833" y="5933478"/>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AUC</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Rounded Corners 14">
            <a:extLst>
              <a:ext uri="{FF2B5EF4-FFF2-40B4-BE49-F238E27FC236}">
                <a16:creationId xmlns:a16="http://schemas.microsoft.com/office/drawing/2014/main" id="{0E336642-B12B-41DD-986A-A2A4379D02C6}"/>
              </a:ext>
            </a:extLst>
          </p:cNvPr>
          <p:cNvSpPr/>
          <p:nvPr/>
        </p:nvSpPr>
        <p:spPr>
          <a:xfrm>
            <a:off x="7832704" y="5941511"/>
            <a:ext cx="1696316" cy="36841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0.829</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Rectangle: Rounded Corners 26">
            <a:extLst>
              <a:ext uri="{FF2B5EF4-FFF2-40B4-BE49-F238E27FC236}">
                <a16:creationId xmlns:a16="http://schemas.microsoft.com/office/drawing/2014/main" id="{5793318E-2C9F-4D52-AF5C-F6FF3F6A32C5}"/>
              </a:ext>
            </a:extLst>
          </p:cNvPr>
          <p:cNvSpPr/>
          <p:nvPr/>
        </p:nvSpPr>
        <p:spPr>
          <a:xfrm>
            <a:off x="7398118" y="2356987"/>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False Negative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30" name="Rectangle: Rounded Corners 29">
            <a:extLst>
              <a:ext uri="{FF2B5EF4-FFF2-40B4-BE49-F238E27FC236}">
                <a16:creationId xmlns:a16="http://schemas.microsoft.com/office/drawing/2014/main" id="{91CCEF7F-8DFD-452E-80E2-9482574CE532}"/>
              </a:ext>
            </a:extLst>
          </p:cNvPr>
          <p:cNvSpPr/>
          <p:nvPr/>
        </p:nvSpPr>
        <p:spPr>
          <a:xfrm>
            <a:off x="5652486" y="2678703"/>
            <a:ext cx="1696316" cy="404434"/>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329</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Rounded Corners 30">
            <a:extLst>
              <a:ext uri="{FF2B5EF4-FFF2-40B4-BE49-F238E27FC236}">
                <a16:creationId xmlns:a16="http://schemas.microsoft.com/office/drawing/2014/main" id="{28A0C15F-4033-409B-A1D6-61D8F18C2B1F}"/>
              </a:ext>
            </a:extLst>
          </p:cNvPr>
          <p:cNvSpPr/>
          <p:nvPr/>
        </p:nvSpPr>
        <p:spPr>
          <a:xfrm>
            <a:off x="7398118" y="2678703"/>
            <a:ext cx="1696316" cy="4044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224</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Rounded Corners 31">
            <a:extLst>
              <a:ext uri="{FF2B5EF4-FFF2-40B4-BE49-F238E27FC236}">
                <a16:creationId xmlns:a16="http://schemas.microsoft.com/office/drawing/2014/main" id="{5F068192-96F4-421F-BFD2-D475354EE1C6}"/>
              </a:ext>
            </a:extLst>
          </p:cNvPr>
          <p:cNvSpPr/>
          <p:nvPr/>
        </p:nvSpPr>
        <p:spPr>
          <a:xfrm>
            <a:off x="5652486" y="3143540"/>
            <a:ext cx="1696316" cy="404434"/>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221</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Rounded Corners 32">
            <a:extLst>
              <a:ext uri="{FF2B5EF4-FFF2-40B4-BE49-F238E27FC236}">
                <a16:creationId xmlns:a16="http://schemas.microsoft.com/office/drawing/2014/main" id="{8D62043D-A10C-49B1-89A3-E7734A63DA40}"/>
              </a:ext>
            </a:extLst>
          </p:cNvPr>
          <p:cNvSpPr/>
          <p:nvPr/>
        </p:nvSpPr>
        <p:spPr>
          <a:xfrm>
            <a:off x="7398118" y="3143540"/>
            <a:ext cx="1696316" cy="404434"/>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1339</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6" name="Rectangle: Rounded Corners 35">
            <a:extLst>
              <a:ext uri="{FF2B5EF4-FFF2-40B4-BE49-F238E27FC236}">
                <a16:creationId xmlns:a16="http://schemas.microsoft.com/office/drawing/2014/main" id="{4F546420-A616-42DA-8EE3-CBBE856BFD07}"/>
              </a:ext>
            </a:extLst>
          </p:cNvPr>
          <p:cNvSpPr/>
          <p:nvPr/>
        </p:nvSpPr>
        <p:spPr>
          <a:xfrm>
            <a:off x="5652486" y="3617707"/>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False Positive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37" name="Rectangle: Rounded Corners 36">
            <a:extLst>
              <a:ext uri="{FF2B5EF4-FFF2-40B4-BE49-F238E27FC236}">
                <a16:creationId xmlns:a16="http://schemas.microsoft.com/office/drawing/2014/main" id="{10812B23-1714-40BF-987F-6BE871A7F762}"/>
              </a:ext>
            </a:extLst>
          </p:cNvPr>
          <p:cNvSpPr/>
          <p:nvPr/>
        </p:nvSpPr>
        <p:spPr>
          <a:xfrm>
            <a:off x="7398118" y="3617707"/>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True Negative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a:extLst>
              <a:ext uri="{FF2B5EF4-FFF2-40B4-BE49-F238E27FC236}">
                <a16:creationId xmlns:a16="http://schemas.microsoft.com/office/drawing/2014/main" id="{08A711EA-0B87-430D-94AC-6ECC5C960B7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46" name="Rectangle: Rounded Corners 45">
            <a:extLst>
              <a:ext uri="{FF2B5EF4-FFF2-40B4-BE49-F238E27FC236}">
                <a16:creationId xmlns:a16="http://schemas.microsoft.com/office/drawing/2014/main" id="{E981E996-E792-4D83-842D-98DF011F4A59}"/>
              </a:ext>
            </a:extLst>
          </p:cNvPr>
          <p:cNvSpPr/>
          <p:nvPr/>
        </p:nvSpPr>
        <p:spPr>
          <a:xfrm>
            <a:off x="788874" y="2375874"/>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True Positive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47" name="Rectangle: Rounded Corners 46">
            <a:extLst>
              <a:ext uri="{FF2B5EF4-FFF2-40B4-BE49-F238E27FC236}">
                <a16:creationId xmlns:a16="http://schemas.microsoft.com/office/drawing/2014/main" id="{7185A911-76DF-4127-A89D-F6296F1EB1AA}"/>
              </a:ext>
            </a:extLst>
          </p:cNvPr>
          <p:cNvSpPr/>
          <p:nvPr/>
        </p:nvSpPr>
        <p:spPr>
          <a:xfrm>
            <a:off x="319221" y="4170625"/>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Accuracy</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48" name="Rectangle: Rounded Corners 47">
            <a:extLst>
              <a:ext uri="{FF2B5EF4-FFF2-40B4-BE49-F238E27FC236}">
                <a16:creationId xmlns:a16="http://schemas.microsoft.com/office/drawing/2014/main" id="{D1E600E2-ED53-4AA4-9DC9-3C18E6A7681E}"/>
              </a:ext>
            </a:extLst>
          </p:cNvPr>
          <p:cNvSpPr/>
          <p:nvPr/>
        </p:nvSpPr>
        <p:spPr>
          <a:xfrm>
            <a:off x="2969092" y="4178658"/>
            <a:ext cx="1696316" cy="368412"/>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0.808</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9" name="Rectangle: Rounded Corners 48">
            <a:extLst>
              <a:ext uri="{FF2B5EF4-FFF2-40B4-BE49-F238E27FC236}">
                <a16:creationId xmlns:a16="http://schemas.microsoft.com/office/drawing/2014/main" id="{AC6C3F83-F082-4FBC-9169-158CF7E8BB6B}"/>
              </a:ext>
            </a:extLst>
          </p:cNvPr>
          <p:cNvSpPr/>
          <p:nvPr/>
        </p:nvSpPr>
        <p:spPr>
          <a:xfrm>
            <a:off x="319221" y="4624093"/>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Precision</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50" name="Rectangle: Rounded Corners 49">
            <a:extLst>
              <a:ext uri="{FF2B5EF4-FFF2-40B4-BE49-F238E27FC236}">
                <a16:creationId xmlns:a16="http://schemas.microsoft.com/office/drawing/2014/main" id="{B54B7A60-CF18-4276-9295-A5E3206556D1}"/>
              </a:ext>
            </a:extLst>
          </p:cNvPr>
          <p:cNvSpPr/>
          <p:nvPr/>
        </p:nvSpPr>
        <p:spPr>
          <a:xfrm>
            <a:off x="2969092" y="4624093"/>
            <a:ext cx="1696316" cy="368412"/>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0.656</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 name="Rectangle: Rounded Corners 50">
            <a:extLst>
              <a:ext uri="{FF2B5EF4-FFF2-40B4-BE49-F238E27FC236}">
                <a16:creationId xmlns:a16="http://schemas.microsoft.com/office/drawing/2014/main" id="{D5F20BE0-0AA6-4BB5-82C2-5E8A63698DB9}"/>
              </a:ext>
            </a:extLst>
          </p:cNvPr>
          <p:cNvSpPr/>
          <p:nvPr/>
        </p:nvSpPr>
        <p:spPr>
          <a:xfrm>
            <a:off x="319221" y="5061495"/>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Recall</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52" name="Rectangle: Rounded Corners 51">
            <a:extLst>
              <a:ext uri="{FF2B5EF4-FFF2-40B4-BE49-F238E27FC236}">
                <a16:creationId xmlns:a16="http://schemas.microsoft.com/office/drawing/2014/main" id="{2FBE11A3-F372-4867-A2A6-54F1AFF3AAC0}"/>
              </a:ext>
            </a:extLst>
          </p:cNvPr>
          <p:cNvSpPr/>
          <p:nvPr/>
        </p:nvSpPr>
        <p:spPr>
          <a:xfrm>
            <a:off x="2969092" y="5069528"/>
            <a:ext cx="1696316" cy="368412"/>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0.559</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3" name="Rectangle: Rounded Corners 52">
            <a:extLst>
              <a:ext uri="{FF2B5EF4-FFF2-40B4-BE49-F238E27FC236}">
                <a16:creationId xmlns:a16="http://schemas.microsoft.com/office/drawing/2014/main" id="{B3005036-A072-4FCD-BBB5-C0B72B29179C}"/>
              </a:ext>
            </a:extLst>
          </p:cNvPr>
          <p:cNvSpPr/>
          <p:nvPr/>
        </p:nvSpPr>
        <p:spPr>
          <a:xfrm>
            <a:off x="319221" y="5514963"/>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F1 Score</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54" name="Rectangle: Rounded Corners 53">
            <a:extLst>
              <a:ext uri="{FF2B5EF4-FFF2-40B4-BE49-F238E27FC236}">
                <a16:creationId xmlns:a16="http://schemas.microsoft.com/office/drawing/2014/main" id="{9232629D-1C78-4F0D-A541-1BFFCE9D5A18}"/>
              </a:ext>
            </a:extLst>
          </p:cNvPr>
          <p:cNvSpPr/>
          <p:nvPr/>
        </p:nvSpPr>
        <p:spPr>
          <a:xfrm>
            <a:off x="2969092" y="5514963"/>
            <a:ext cx="1696316" cy="368412"/>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0.604</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5" name="Rectangle: Rounded Corners 54">
            <a:extLst>
              <a:ext uri="{FF2B5EF4-FFF2-40B4-BE49-F238E27FC236}">
                <a16:creationId xmlns:a16="http://schemas.microsoft.com/office/drawing/2014/main" id="{B4A20393-09F9-431C-82B4-51BFCB5C0D94}"/>
              </a:ext>
            </a:extLst>
          </p:cNvPr>
          <p:cNvSpPr/>
          <p:nvPr/>
        </p:nvSpPr>
        <p:spPr>
          <a:xfrm>
            <a:off x="319221" y="5952365"/>
            <a:ext cx="2610715"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AUC</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56" name="Rectangle: Rounded Corners 55">
            <a:extLst>
              <a:ext uri="{FF2B5EF4-FFF2-40B4-BE49-F238E27FC236}">
                <a16:creationId xmlns:a16="http://schemas.microsoft.com/office/drawing/2014/main" id="{BFBE952F-FC73-4F62-BDBD-18C2BB2145C3}"/>
              </a:ext>
            </a:extLst>
          </p:cNvPr>
          <p:cNvSpPr/>
          <p:nvPr/>
        </p:nvSpPr>
        <p:spPr>
          <a:xfrm>
            <a:off x="2969092" y="5960398"/>
            <a:ext cx="1696316" cy="368412"/>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0.839</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9" name="Rectangle: Rounded Corners 58">
            <a:extLst>
              <a:ext uri="{FF2B5EF4-FFF2-40B4-BE49-F238E27FC236}">
                <a16:creationId xmlns:a16="http://schemas.microsoft.com/office/drawing/2014/main" id="{F07F8120-24C7-40D6-90D0-478BBCF13D0F}"/>
              </a:ext>
            </a:extLst>
          </p:cNvPr>
          <p:cNvSpPr/>
          <p:nvPr/>
        </p:nvSpPr>
        <p:spPr>
          <a:xfrm>
            <a:off x="2534506" y="2375874"/>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False Negative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60" name="Rectangle: Rounded Corners 59">
            <a:extLst>
              <a:ext uri="{FF2B5EF4-FFF2-40B4-BE49-F238E27FC236}">
                <a16:creationId xmlns:a16="http://schemas.microsoft.com/office/drawing/2014/main" id="{A45E1472-D1FD-46E2-98A4-0CA66E38C670}"/>
              </a:ext>
            </a:extLst>
          </p:cNvPr>
          <p:cNvSpPr/>
          <p:nvPr/>
        </p:nvSpPr>
        <p:spPr>
          <a:xfrm>
            <a:off x="788874" y="2697590"/>
            <a:ext cx="1696316" cy="404434"/>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309</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1" name="Rectangle: Rounded Corners 60">
            <a:extLst>
              <a:ext uri="{FF2B5EF4-FFF2-40B4-BE49-F238E27FC236}">
                <a16:creationId xmlns:a16="http://schemas.microsoft.com/office/drawing/2014/main" id="{684FD9B8-C58A-48BC-8168-25F9078FFBF3}"/>
              </a:ext>
            </a:extLst>
          </p:cNvPr>
          <p:cNvSpPr/>
          <p:nvPr/>
        </p:nvSpPr>
        <p:spPr>
          <a:xfrm>
            <a:off x="2534506" y="2697590"/>
            <a:ext cx="1696316" cy="4044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224</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2" name="Rectangle: Rounded Corners 61">
            <a:extLst>
              <a:ext uri="{FF2B5EF4-FFF2-40B4-BE49-F238E27FC236}">
                <a16:creationId xmlns:a16="http://schemas.microsoft.com/office/drawing/2014/main" id="{A0B09244-5E30-4C06-B078-E118E3B2AC29}"/>
              </a:ext>
            </a:extLst>
          </p:cNvPr>
          <p:cNvSpPr/>
          <p:nvPr/>
        </p:nvSpPr>
        <p:spPr>
          <a:xfrm>
            <a:off x="788874" y="3162427"/>
            <a:ext cx="1696316" cy="404434"/>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162</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3" name="Rectangle: Rounded Corners 62">
            <a:extLst>
              <a:ext uri="{FF2B5EF4-FFF2-40B4-BE49-F238E27FC236}">
                <a16:creationId xmlns:a16="http://schemas.microsoft.com/office/drawing/2014/main" id="{CD553E2A-E301-4F5E-954B-EE11A14F7911}"/>
              </a:ext>
            </a:extLst>
          </p:cNvPr>
          <p:cNvSpPr/>
          <p:nvPr/>
        </p:nvSpPr>
        <p:spPr>
          <a:xfrm>
            <a:off x="2534506" y="3162427"/>
            <a:ext cx="1696316" cy="404434"/>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1398</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4" name="Rectangle: Rounded Corners 63">
            <a:extLst>
              <a:ext uri="{FF2B5EF4-FFF2-40B4-BE49-F238E27FC236}">
                <a16:creationId xmlns:a16="http://schemas.microsoft.com/office/drawing/2014/main" id="{3FB4157D-03C4-4950-9CE7-A286DB7F4E19}"/>
              </a:ext>
            </a:extLst>
          </p:cNvPr>
          <p:cNvSpPr/>
          <p:nvPr/>
        </p:nvSpPr>
        <p:spPr>
          <a:xfrm>
            <a:off x="788874" y="3636594"/>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False Positive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65" name="Rectangle: Rounded Corners 64">
            <a:extLst>
              <a:ext uri="{FF2B5EF4-FFF2-40B4-BE49-F238E27FC236}">
                <a16:creationId xmlns:a16="http://schemas.microsoft.com/office/drawing/2014/main" id="{3CA1C29C-0560-4DEC-B146-121D0C0B7654}"/>
              </a:ext>
            </a:extLst>
          </p:cNvPr>
          <p:cNvSpPr/>
          <p:nvPr/>
        </p:nvSpPr>
        <p:spPr>
          <a:xfrm>
            <a:off x="2534506" y="3636594"/>
            <a:ext cx="1696316" cy="25198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Tahoma" panose="020B0604030504040204" pitchFamily="34" charset="0"/>
                <a:ea typeface="Tahoma" panose="020B0604030504040204" pitchFamily="34" charset="0"/>
                <a:cs typeface="Tahoma" panose="020B0604030504040204" pitchFamily="34" charset="0"/>
              </a:rPr>
              <a:t>True Negative</a:t>
            </a:r>
            <a:endParaRPr lang="en-CA" sz="1400" b="1" dirty="0">
              <a:latin typeface="Tahoma" panose="020B0604030504040204" pitchFamily="34" charset="0"/>
              <a:ea typeface="Tahoma" panose="020B0604030504040204" pitchFamily="34" charset="0"/>
              <a:cs typeface="Tahoma" panose="020B0604030504040204" pitchFamily="34" charset="0"/>
            </a:endParaRPr>
          </a:p>
        </p:txBody>
      </p:sp>
      <p:sp>
        <p:nvSpPr>
          <p:cNvPr id="66" name="Rectangle: Rounded Corners 65">
            <a:extLst>
              <a:ext uri="{FF2B5EF4-FFF2-40B4-BE49-F238E27FC236}">
                <a16:creationId xmlns:a16="http://schemas.microsoft.com/office/drawing/2014/main" id="{949182BC-8158-4191-8F97-E48903F5232F}"/>
              </a:ext>
            </a:extLst>
          </p:cNvPr>
          <p:cNvSpPr/>
          <p:nvPr/>
        </p:nvSpPr>
        <p:spPr>
          <a:xfrm>
            <a:off x="10095072" y="3791359"/>
            <a:ext cx="1984610" cy="368412"/>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Positive Label</a:t>
            </a:r>
            <a:endParaRPr lang="en-CA" dirty="0">
              <a:latin typeface="Tahoma" panose="020B0604030504040204" pitchFamily="34" charset="0"/>
              <a:ea typeface="Tahoma" panose="020B0604030504040204" pitchFamily="34" charset="0"/>
              <a:cs typeface="Tahoma" panose="020B0604030504040204" pitchFamily="34" charset="0"/>
            </a:endParaRPr>
          </a:p>
        </p:txBody>
      </p:sp>
      <p:sp>
        <p:nvSpPr>
          <p:cNvPr id="68" name="Title 1">
            <a:extLst>
              <a:ext uri="{FF2B5EF4-FFF2-40B4-BE49-F238E27FC236}">
                <a16:creationId xmlns:a16="http://schemas.microsoft.com/office/drawing/2014/main" id="{9FE15141-1AAA-4491-8879-AB9A5734B698}"/>
              </a:ext>
            </a:extLst>
          </p:cNvPr>
          <p:cNvSpPr txBox="1">
            <a:spLocks/>
          </p:cNvSpPr>
          <p:nvPr/>
        </p:nvSpPr>
        <p:spPr>
          <a:xfrm>
            <a:off x="5131002" y="1557022"/>
            <a:ext cx="4488784" cy="481261"/>
          </a:xfrm>
          <a:prstGeom prst="rect">
            <a:avLst/>
          </a:prstGeom>
          <a:ln>
            <a:noFill/>
          </a:ln>
          <a:effectLst/>
        </p:spPr>
        <p:txBody>
          <a:bodyPr vert="horz" lIns="91440" tIns="45720" rIns="91440" bIns="45720" rtlCol="0" anchor="b">
            <a:noAutofit/>
          </a:bodyPr>
          <a:lstStyle>
            <a:lvl1pPr algn="l" defTabSz="457200" rtl="0" eaLnBrk="1" latinLnBrk="0" hangingPunct="1">
              <a:spcBef>
                <a:spcPct val="0"/>
              </a:spcBef>
              <a:buNone/>
              <a:defRPr lang="en-US" sz="4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2400" dirty="0">
                <a:solidFill>
                  <a:schemeClr val="tx1"/>
                </a:solidFill>
              </a:rPr>
              <a:t>Decision Tree Result</a:t>
            </a:r>
          </a:p>
        </p:txBody>
      </p:sp>
      <p:sp>
        <p:nvSpPr>
          <p:cNvPr id="69" name="Title 1">
            <a:extLst>
              <a:ext uri="{FF2B5EF4-FFF2-40B4-BE49-F238E27FC236}">
                <a16:creationId xmlns:a16="http://schemas.microsoft.com/office/drawing/2014/main" id="{0E8A563C-34AE-4AFF-B7B7-79E907CF0210}"/>
              </a:ext>
            </a:extLst>
          </p:cNvPr>
          <p:cNvSpPr txBox="1">
            <a:spLocks/>
          </p:cNvSpPr>
          <p:nvPr/>
        </p:nvSpPr>
        <p:spPr>
          <a:xfrm>
            <a:off x="290114" y="1536041"/>
            <a:ext cx="4488784" cy="481261"/>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lang="en-US" sz="4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CA" sz="2400" dirty="0">
                <a:solidFill>
                  <a:schemeClr val="tx1"/>
                </a:solidFill>
              </a:rPr>
              <a:t>Logistic Regression Result</a:t>
            </a:r>
          </a:p>
        </p:txBody>
      </p:sp>
      <p:sp>
        <p:nvSpPr>
          <p:cNvPr id="71" name="Rectangle: Rounded Corners 70">
            <a:extLst>
              <a:ext uri="{FF2B5EF4-FFF2-40B4-BE49-F238E27FC236}">
                <a16:creationId xmlns:a16="http://schemas.microsoft.com/office/drawing/2014/main" id="{DB7644F5-03DC-43E6-B31A-8B71978F98C2}"/>
              </a:ext>
            </a:extLst>
          </p:cNvPr>
          <p:cNvSpPr/>
          <p:nvPr/>
        </p:nvSpPr>
        <p:spPr>
          <a:xfrm>
            <a:off x="10146663" y="1469309"/>
            <a:ext cx="1881429" cy="2106911"/>
          </a:xfrm>
          <a:prstGeom prst="roundRect">
            <a:avLst>
              <a:gd name="adj" fmla="val 1221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Color Guide</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2" name="Rectangle: Rounded Corners 71">
            <a:extLst>
              <a:ext uri="{FF2B5EF4-FFF2-40B4-BE49-F238E27FC236}">
                <a16:creationId xmlns:a16="http://schemas.microsoft.com/office/drawing/2014/main" id="{4B3E7DD3-0E58-42E8-A6A2-4B9725B717D3}"/>
              </a:ext>
            </a:extLst>
          </p:cNvPr>
          <p:cNvSpPr/>
          <p:nvPr/>
        </p:nvSpPr>
        <p:spPr>
          <a:xfrm>
            <a:off x="10263587" y="1980799"/>
            <a:ext cx="1696316" cy="404434"/>
          </a:xfrm>
          <a:prstGeom prst="roundRect">
            <a:avLst>
              <a:gd name="adj" fmla="val 50000"/>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Better Result</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3" name="Rectangle: Rounded Corners 72">
            <a:extLst>
              <a:ext uri="{FF2B5EF4-FFF2-40B4-BE49-F238E27FC236}">
                <a16:creationId xmlns:a16="http://schemas.microsoft.com/office/drawing/2014/main" id="{94FA0228-CD7E-4886-AE97-B5382ECFCA1D}"/>
              </a:ext>
            </a:extLst>
          </p:cNvPr>
          <p:cNvSpPr/>
          <p:nvPr/>
        </p:nvSpPr>
        <p:spPr>
          <a:xfrm>
            <a:off x="10263587" y="2445636"/>
            <a:ext cx="1696316" cy="404434"/>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ahoma" panose="020B0604030504040204" pitchFamily="34" charset="0"/>
                <a:ea typeface="Tahoma" panose="020B0604030504040204" pitchFamily="34" charset="0"/>
                <a:cs typeface="Tahoma" panose="020B0604030504040204" pitchFamily="34" charset="0"/>
              </a:rPr>
              <a:t>Worse Result</a:t>
            </a:r>
            <a:endParaRPr lang="en-CA" sz="1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4" name="Rectangle: Rounded Corners 73">
            <a:extLst>
              <a:ext uri="{FF2B5EF4-FFF2-40B4-BE49-F238E27FC236}">
                <a16:creationId xmlns:a16="http://schemas.microsoft.com/office/drawing/2014/main" id="{792855E3-D2F8-4946-81C5-5635C53ACCAF}"/>
              </a:ext>
            </a:extLst>
          </p:cNvPr>
          <p:cNvSpPr/>
          <p:nvPr/>
        </p:nvSpPr>
        <p:spPr>
          <a:xfrm>
            <a:off x="10263587" y="2914426"/>
            <a:ext cx="1696316" cy="4044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Equal</a:t>
            </a:r>
            <a:endParaRPr lang="en-CA"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FB9A3917-44BF-4328-94E2-FD7F6076B15D}"/>
              </a:ext>
            </a:extLst>
          </p:cNvPr>
          <p:cNvSpPr txBox="1"/>
          <p:nvPr/>
        </p:nvSpPr>
        <p:spPr>
          <a:xfrm>
            <a:off x="10095072" y="4684616"/>
            <a:ext cx="1881429" cy="1815882"/>
          </a:xfrm>
          <a:prstGeom prst="rect">
            <a:avLst/>
          </a:prstGeom>
          <a:noFill/>
        </p:spPr>
        <p:txBody>
          <a:bodyPr wrap="square" rtlCol="0">
            <a:spAutoFit/>
          </a:bodyPr>
          <a:lstStyle/>
          <a:p>
            <a:r>
              <a:rPr lang="en-CA" sz="1600" b="1" dirty="0">
                <a:solidFill>
                  <a:schemeClr val="bg1"/>
                </a:solidFill>
              </a:rPr>
              <a:t>In overall the result of Logistic Regression Model is better than the result of Decision Tree Model</a:t>
            </a:r>
          </a:p>
        </p:txBody>
      </p:sp>
      <p:sp>
        <p:nvSpPr>
          <p:cNvPr id="20" name="Arrow: Left-Right 19">
            <a:extLst>
              <a:ext uri="{FF2B5EF4-FFF2-40B4-BE49-F238E27FC236}">
                <a16:creationId xmlns:a16="http://schemas.microsoft.com/office/drawing/2014/main" id="{2F4F7EC2-4B84-42B2-8B49-A72A15AC8110}"/>
              </a:ext>
            </a:extLst>
          </p:cNvPr>
          <p:cNvSpPr/>
          <p:nvPr/>
        </p:nvSpPr>
        <p:spPr>
          <a:xfrm>
            <a:off x="4606466" y="2820115"/>
            <a:ext cx="651871" cy="501891"/>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0413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BC77-5B4B-4988-A4E4-3CB063C85319}"/>
              </a:ext>
            </a:extLst>
          </p:cNvPr>
          <p:cNvSpPr>
            <a:spLocks noGrp="1"/>
          </p:cNvSpPr>
          <p:nvPr>
            <p:ph type="title"/>
          </p:nvPr>
        </p:nvSpPr>
        <p:spPr>
          <a:xfrm>
            <a:off x="1110858" y="417808"/>
            <a:ext cx="3547533" cy="1618396"/>
          </a:xfrm>
        </p:spPr>
        <p:txBody>
          <a:bodyPr/>
          <a:lstStyle/>
          <a:p>
            <a:r>
              <a:rPr lang="en-CA" sz="3600" dirty="0"/>
              <a:t>Created By:</a:t>
            </a:r>
          </a:p>
        </p:txBody>
      </p:sp>
      <p:grpSp>
        <p:nvGrpSpPr>
          <p:cNvPr id="6" name="Group 5">
            <a:extLst>
              <a:ext uri="{FF2B5EF4-FFF2-40B4-BE49-F238E27FC236}">
                <a16:creationId xmlns:a16="http://schemas.microsoft.com/office/drawing/2014/main" id="{12275E00-78DB-40AA-B95B-137E9BD16509}"/>
              </a:ext>
            </a:extLst>
          </p:cNvPr>
          <p:cNvGrpSpPr/>
          <p:nvPr/>
        </p:nvGrpSpPr>
        <p:grpSpPr>
          <a:xfrm>
            <a:off x="1003047" y="2633881"/>
            <a:ext cx="3730633" cy="1241239"/>
            <a:chOff x="196058" y="205821"/>
            <a:chExt cx="4624516" cy="1569712"/>
          </a:xfrm>
        </p:grpSpPr>
        <p:sp>
          <p:nvSpPr>
            <p:cNvPr id="7" name="Rectangle: Rounded Corners 6">
              <a:extLst>
                <a:ext uri="{FF2B5EF4-FFF2-40B4-BE49-F238E27FC236}">
                  <a16:creationId xmlns:a16="http://schemas.microsoft.com/office/drawing/2014/main" id="{E6513B8E-80F4-440D-A684-95A540BF76C4}"/>
                </a:ext>
              </a:extLst>
            </p:cNvPr>
            <p:cNvSpPr/>
            <p:nvPr/>
          </p:nvSpPr>
          <p:spPr>
            <a:xfrm>
              <a:off x="196058" y="205821"/>
              <a:ext cx="4624516" cy="1569712"/>
            </a:xfrm>
            <a:prstGeom prst="roundRect">
              <a:avLst>
                <a:gd name="adj" fmla="val 50000"/>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Tahoma" panose="020B0604030504040204" pitchFamily="34" charset="0"/>
                <a:ea typeface="Tahoma" panose="020B0604030504040204" pitchFamily="34" charset="0"/>
                <a:cs typeface="Tahoma" panose="020B0604030504040204" pitchFamily="34" charset="0"/>
              </a:endParaRPr>
            </a:p>
          </p:txBody>
        </p:sp>
        <p:sp>
          <p:nvSpPr>
            <p:cNvPr id="8" name="Flowchart: Connector 7">
              <a:extLst>
                <a:ext uri="{FF2B5EF4-FFF2-40B4-BE49-F238E27FC236}">
                  <a16:creationId xmlns:a16="http://schemas.microsoft.com/office/drawing/2014/main" id="{DA7F0E4E-0CAA-4937-B8C4-9C905543FBC8}"/>
                </a:ext>
              </a:extLst>
            </p:cNvPr>
            <p:cNvSpPr/>
            <p:nvPr/>
          </p:nvSpPr>
          <p:spPr>
            <a:xfrm>
              <a:off x="3249227" y="205821"/>
              <a:ext cx="1571347" cy="1569712"/>
            </a:xfrm>
            <a:prstGeom prst="flowChartConnector">
              <a:avLst/>
            </a:prstGeom>
            <a:solidFill>
              <a:srgbClr val="5FB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Tahoma" panose="020B0604030504040204" pitchFamily="34" charset="0"/>
                <a:ea typeface="Tahoma" panose="020B0604030504040204" pitchFamily="34" charset="0"/>
                <a:cs typeface="Tahoma" panose="020B0604030504040204" pitchFamily="34" charset="0"/>
              </a:endParaRPr>
            </a:p>
          </p:txBody>
        </p:sp>
      </p:grpSp>
      <p:sp>
        <p:nvSpPr>
          <p:cNvPr id="20" name="TextBox 19">
            <a:extLst>
              <a:ext uri="{FF2B5EF4-FFF2-40B4-BE49-F238E27FC236}">
                <a16:creationId xmlns:a16="http://schemas.microsoft.com/office/drawing/2014/main" id="{2F0BB0D3-B4E4-4E3D-BF32-3CC5467CE010}"/>
              </a:ext>
            </a:extLst>
          </p:cNvPr>
          <p:cNvSpPr txBox="1"/>
          <p:nvPr/>
        </p:nvSpPr>
        <p:spPr>
          <a:xfrm>
            <a:off x="1306483" y="3090446"/>
            <a:ext cx="2134997" cy="338554"/>
          </a:xfrm>
          <a:prstGeom prst="rect">
            <a:avLst/>
          </a:prstGeom>
          <a:noFill/>
        </p:spPr>
        <p:txBody>
          <a:bodyPr wrap="square">
            <a:spAutoFit/>
          </a:bodyPr>
          <a:lstStyle/>
          <a:p>
            <a:r>
              <a:rPr lang="en-CA" sz="1600" b="1" i="0" dirty="0">
                <a:solidFill>
                  <a:schemeClr val="bg1">
                    <a:lumMod val="50000"/>
                  </a:schemeClr>
                </a:solidFill>
                <a:effectLst/>
                <a:latin typeface="Tahoma" panose="020B0604030504040204" pitchFamily="34" charset="0"/>
                <a:ea typeface="Tahoma" panose="020B0604030504040204" pitchFamily="34" charset="0"/>
                <a:cs typeface="Tahoma" panose="020B0604030504040204" pitchFamily="34" charset="0"/>
              </a:rPr>
              <a:t>Maryam Aliakbari</a:t>
            </a:r>
            <a:endParaRPr lang="en-CA" sz="16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8" name="Picture 27" descr="A person with long hair&#10;&#10;Description automatically generated with low confidence">
            <a:extLst>
              <a:ext uri="{FF2B5EF4-FFF2-40B4-BE49-F238E27FC236}">
                <a16:creationId xmlns:a16="http://schemas.microsoft.com/office/drawing/2014/main" id="{443D5747-4FED-4D98-BACC-14BCB8F9D147}"/>
              </a:ext>
            </a:extLst>
          </p:cNvPr>
          <p:cNvPicPr>
            <a:picLocks noChangeAspect="1"/>
          </p:cNvPicPr>
          <p:nvPr/>
        </p:nvPicPr>
        <p:blipFill>
          <a:blip r:embed="rId2"/>
          <a:stretch>
            <a:fillRect/>
          </a:stretch>
        </p:blipFill>
        <p:spPr>
          <a:xfrm>
            <a:off x="3515226" y="2671632"/>
            <a:ext cx="1174767" cy="1174767"/>
          </a:xfrm>
          <a:prstGeom prst="ellipse">
            <a:avLst/>
          </a:prstGeom>
          <a:solidFill>
            <a:srgbClr val="5FB4A0"/>
          </a:solidFill>
        </p:spPr>
      </p:pic>
      <p:sp>
        <p:nvSpPr>
          <p:cNvPr id="31" name="Slide Number Placeholder 30">
            <a:extLst>
              <a:ext uri="{FF2B5EF4-FFF2-40B4-BE49-F238E27FC236}">
                <a16:creationId xmlns:a16="http://schemas.microsoft.com/office/drawing/2014/main" id="{E6796470-B09D-4990-8DB1-8D676806BC0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0011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521E-901E-468E-86A6-3F54C7DDC2CB}"/>
              </a:ext>
            </a:extLst>
          </p:cNvPr>
          <p:cNvSpPr>
            <a:spLocks noGrp="1"/>
          </p:cNvSpPr>
          <p:nvPr>
            <p:ph type="title"/>
          </p:nvPr>
        </p:nvSpPr>
        <p:spPr>
          <a:xfrm>
            <a:off x="637410" y="4310934"/>
            <a:ext cx="10571998" cy="970450"/>
          </a:xfrm>
        </p:spPr>
        <p:txBody>
          <a:bodyPr/>
          <a:lstStyle/>
          <a:p>
            <a:r>
              <a:rPr lang="en-US" dirty="0"/>
              <a:t>Dataset: </a:t>
            </a:r>
            <a:br>
              <a:rPr lang="en-US" dirty="0"/>
            </a:br>
            <a:r>
              <a:rPr lang="en-US" dirty="0"/>
              <a:t>CustomerChurn.csv</a:t>
            </a:r>
            <a:endParaRPr lang="en-CA" dirty="0"/>
          </a:p>
        </p:txBody>
      </p:sp>
      <p:sp>
        <p:nvSpPr>
          <p:cNvPr id="3" name="Slide Number Placeholder 2">
            <a:extLst>
              <a:ext uri="{FF2B5EF4-FFF2-40B4-BE49-F238E27FC236}">
                <a16:creationId xmlns:a16="http://schemas.microsoft.com/office/drawing/2014/main" id="{D8E1ACAF-FF25-4989-936E-8740C13AF73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0962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020EA7-DB60-4D29-B462-329365DC9170}"/>
              </a:ext>
            </a:extLst>
          </p:cNvPr>
          <p:cNvSpPr txBox="1">
            <a:spLocks/>
          </p:cNvSpPr>
          <p:nvPr/>
        </p:nvSpPr>
        <p:spPr>
          <a:xfrm>
            <a:off x="239592" y="40640"/>
            <a:ext cx="10571998" cy="627063"/>
          </a:xfrm>
          <a:prstGeom prst="rect">
            <a:avLst/>
          </a:prstGeom>
          <a:effectLst/>
        </p:spPr>
        <p:txBody>
          <a:bodyPr vert="horz" lIns="91440" tIns="45720" rIns="91440" bIns="45720" rtlCol="0" anchor="b">
            <a:noAutofit/>
          </a:bodyPr>
          <a:lstStyle>
            <a:defPPr>
              <a:defRPr lang="en-US"/>
            </a:defPPr>
            <a:lvl1pPr>
              <a:spcBef>
                <a:spcPct val="0"/>
              </a:spcBef>
              <a:buNone/>
              <a:defRPr sz="4000" b="1">
                <a:latin typeface="Tahoma" panose="020B0604030504040204" pitchFamily="34" charset="0"/>
                <a:ea typeface="Tahoma" panose="020B0604030504040204" pitchFamily="34" charset="0"/>
                <a:cs typeface="Tahom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CA" dirty="0"/>
              <a:t>Cleaning &amp; Transforming Data</a:t>
            </a:r>
          </a:p>
        </p:txBody>
      </p:sp>
      <p:sp>
        <p:nvSpPr>
          <p:cNvPr id="4" name="Rectangle: Rounded Corners 3">
            <a:extLst>
              <a:ext uri="{FF2B5EF4-FFF2-40B4-BE49-F238E27FC236}">
                <a16:creationId xmlns:a16="http://schemas.microsoft.com/office/drawing/2014/main" id="{798BA293-43C3-48A9-AB77-68962CE8A539}"/>
              </a:ext>
            </a:extLst>
          </p:cNvPr>
          <p:cNvSpPr/>
          <p:nvPr/>
        </p:nvSpPr>
        <p:spPr>
          <a:xfrm>
            <a:off x="3780148" y="3831503"/>
            <a:ext cx="8096892" cy="949295"/>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5" name="Rectangle: Rounded Corners 4">
            <a:extLst>
              <a:ext uri="{FF2B5EF4-FFF2-40B4-BE49-F238E27FC236}">
                <a16:creationId xmlns:a16="http://schemas.microsoft.com/office/drawing/2014/main" id="{FDF6B2EF-4FE7-4EA4-B36A-111DC12AD17C}"/>
              </a:ext>
            </a:extLst>
          </p:cNvPr>
          <p:cNvSpPr/>
          <p:nvPr/>
        </p:nvSpPr>
        <p:spPr>
          <a:xfrm>
            <a:off x="3780148" y="2853972"/>
            <a:ext cx="8096892" cy="949296"/>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6" name="Rectangle: Rounded Corners 5">
            <a:extLst>
              <a:ext uri="{FF2B5EF4-FFF2-40B4-BE49-F238E27FC236}">
                <a16:creationId xmlns:a16="http://schemas.microsoft.com/office/drawing/2014/main" id="{5DBEA428-ADEE-4EF6-91D1-CD12DBD509C4}"/>
              </a:ext>
            </a:extLst>
          </p:cNvPr>
          <p:cNvSpPr/>
          <p:nvPr/>
        </p:nvSpPr>
        <p:spPr>
          <a:xfrm>
            <a:off x="3780148" y="877637"/>
            <a:ext cx="8096892" cy="949296"/>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7" name="Rectangle: Rounded Corners 6">
            <a:extLst>
              <a:ext uri="{FF2B5EF4-FFF2-40B4-BE49-F238E27FC236}">
                <a16:creationId xmlns:a16="http://schemas.microsoft.com/office/drawing/2014/main" id="{7F302EF4-1893-4490-A285-4D89248CF1AE}"/>
              </a:ext>
            </a:extLst>
          </p:cNvPr>
          <p:cNvSpPr/>
          <p:nvPr/>
        </p:nvSpPr>
        <p:spPr>
          <a:xfrm>
            <a:off x="3780148" y="1873372"/>
            <a:ext cx="8096892" cy="949296"/>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8" name="Rectangle: Rounded Corners 7">
            <a:extLst>
              <a:ext uri="{FF2B5EF4-FFF2-40B4-BE49-F238E27FC236}">
                <a16:creationId xmlns:a16="http://schemas.microsoft.com/office/drawing/2014/main" id="{81E864D9-4E3A-45A9-B53F-4A3E7631480B}"/>
              </a:ext>
            </a:extLst>
          </p:cNvPr>
          <p:cNvSpPr/>
          <p:nvPr/>
        </p:nvSpPr>
        <p:spPr>
          <a:xfrm>
            <a:off x="475738" y="877637"/>
            <a:ext cx="3190240" cy="949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rPr>
              <a:t>Remove “</a:t>
            </a:r>
            <a:r>
              <a:rPr lang="en-CA" sz="2000" b="1" dirty="0" err="1">
                <a:solidFill>
                  <a:schemeClr val="bg1"/>
                </a:solidFill>
              </a:rPr>
              <a:t>CustomerID</a:t>
            </a:r>
            <a:r>
              <a:rPr lang="en-CA" sz="2000" b="1" dirty="0">
                <a:solidFill>
                  <a:schemeClr val="bg1"/>
                </a:solidFill>
              </a:rPr>
              <a:t>”</a:t>
            </a:r>
          </a:p>
        </p:txBody>
      </p:sp>
      <p:sp>
        <p:nvSpPr>
          <p:cNvPr id="9" name="TextBox 8">
            <a:extLst>
              <a:ext uri="{FF2B5EF4-FFF2-40B4-BE49-F238E27FC236}">
                <a16:creationId xmlns:a16="http://schemas.microsoft.com/office/drawing/2014/main" id="{9AB5DCC0-B31F-4ACD-BB61-2E2E3FD8798A}"/>
              </a:ext>
            </a:extLst>
          </p:cNvPr>
          <p:cNvSpPr txBox="1"/>
          <p:nvPr/>
        </p:nvSpPr>
        <p:spPr>
          <a:xfrm>
            <a:off x="4279900" y="1028267"/>
            <a:ext cx="7442200" cy="646331"/>
          </a:xfrm>
          <a:prstGeom prst="rect">
            <a:avLst/>
          </a:prstGeom>
          <a:noFill/>
        </p:spPr>
        <p:txBody>
          <a:bodyPr wrap="square" rtlCol="0">
            <a:spAutoFit/>
          </a:bodyPr>
          <a:lstStyle/>
          <a:p>
            <a:r>
              <a:rPr lang="en-US" dirty="0">
                <a:solidFill>
                  <a:schemeClr val="bg1">
                    <a:lumMod val="50000"/>
                  </a:schemeClr>
                </a:solidFill>
              </a:rPr>
              <a:t>In this project we do not need to observe the data of a particular customer, so we just remove it.</a:t>
            </a:r>
            <a:endParaRPr lang="en-CA" dirty="0">
              <a:solidFill>
                <a:schemeClr val="bg1">
                  <a:lumMod val="50000"/>
                </a:schemeClr>
              </a:solidFill>
            </a:endParaRPr>
          </a:p>
        </p:txBody>
      </p:sp>
      <p:sp>
        <p:nvSpPr>
          <p:cNvPr id="10" name="Rectangle: Rounded Corners 9">
            <a:extLst>
              <a:ext uri="{FF2B5EF4-FFF2-40B4-BE49-F238E27FC236}">
                <a16:creationId xmlns:a16="http://schemas.microsoft.com/office/drawing/2014/main" id="{75BBF907-66B8-4DC1-9EC3-7EE640559669}"/>
              </a:ext>
            </a:extLst>
          </p:cNvPr>
          <p:cNvSpPr/>
          <p:nvPr/>
        </p:nvSpPr>
        <p:spPr>
          <a:xfrm>
            <a:off x="475738" y="1873372"/>
            <a:ext cx="3190240" cy="949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rPr>
              <a:t>Rephrase Values of “</a:t>
            </a:r>
            <a:r>
              <a:rPr lang="en-CA" sz="2000" b="1" dirty="0" err="1">
                <a:solidFill>
                  <a:schemeClr val="bg1"/>
                </a:solidFill>
              </a:rPr>
              <a:t>MultipleLine</a:t>
            </a:r>
            <a:r>
              <a:rPr lang="en-CA" sz="2000" b="1" dirty="0">
                <a:solidFill>
                  <a:schemeClr val="bg1"/>
                </a:solidFill>
              </a:rPr>
              <a:t>”</a:t>
            </a:r>
          </a:p>
        </p:txBody>
      </p:sp>
      <p:sp>
        <p:nvSpPr>
          <p:cNvPr id="11" name="TextBox 10">
            <a:extLst>
              <a:ext uri="{FF2B5EF4-FFF2-40B4-BE49-F238E27FC236}">
                <a16:creationId xmlns:a16="http://schemas.microsoft.com/office/drawing/2014/main" id="{62AC4734-4B03-4489-8508-ECE77F297628}"/>
              </a:ext>
            </a:extLst>
          </p:cNvPr>
          <p:cNvSpPr txBox="1"/>
          <p:nvPr/>
        </p:nvSpPr>
        <p:spPr>
          <a:xfrm>
            <a:off x="4279900" y="1881354"/>
            <a:ext cx="7442200" cy="954107"/>
          </a:xfrm>
          <a:prstGeom prst="rect">
            <a:avLst/>
          </a:prstGeom>
          <a:noFill/>
        </p:spPr>
        <p:txBody>
          <a:bodyPr wrap="square" rtlCol="0">
            <a:spAutoFit/>
          </a:bodyPr>
          <a:lstStyle/>
          <a:p>
            <a:r>
              <a:rPr lang="en-US" sz="1400" dirty="0">
                <a:solidFill>
                  <a:schemeClr val="bg1">
                    <a:lumMod val="50000"/>
                  </a:schemeClr>
                </a:solidFill>
              </a:rPr>
              <a:t>We find out the relation between “</a:t>
            </a:r>
            <a:r>
              <a:rPr lang="en-US" sz="1400" dirty="0" err="1">
                <a:solidFill>
                  <a:schemeClr val="bg1">
                    <a:lumMod val="50000"/>
                  </a:schemeClr>
                </a:solidFill>
              </a:rPr>
              <a:t>PhoneService</a:t>
            </a:r>
            <a:r>
              <a:rPr lang="en-US" sz="1400" dirty="0">
                <a:solidFill>
                  <a:schemeClr val="bg1">
                    <a:lumMod val="50000"/>
                  </a:schemeClr>
                </a:solidFill>
              </a:rPr>
              <a:t>” and “</a:t>
            </a:r>
            <a:r>
              <a:rPr lang="en-US" sz="1400" dirty="0" err="1">
                <a:solidFill>
                  <a:schemeClr val="bg1">
                    <a:lumMod val="50000"/>
                  </a:schemeClr>
                </a:solidFill>
              </a:rPr>
              <a:t>MultipleLines</a:t>
            </a:r>
            <a:r>
              <a:rPr lang="en-US" sz="1400" dirty="0">
                <a:solidFill>
                  <a:schemeClr val="bg1">
                    <a:lumMod val="50000"/>
                  </a:schemeClr>
                </a:solidFill>
              </a:rPr>
              <a:t>”, that “No phone service” in “</a:t>
            </a:r>
            <a:r>
              <a:rPr lang="en-US" sz="1400" dirty="0" err="1">
                <a:solidFill>
                  <a:schemeClr val="bg1">
                    <a:lumMod val="50000"/>
                  </a:schemeClr>
                </a:solidFill>
              </a:rPr>
              <a:t>MultipleLines</a:t>
            </a:r>
            <a:r>
              <a:rPr lang="en-US" sz="1400" dirty="0">
                <a:solidFill>
                  <a:schemeClr val="bg1">
                    <a:lumMod val="50000"/>
                  </a:schemeClr>
                </a:solidFill>
              </a:rPr>
              <a:t>” is because of “No” Phone services. So</a:t>
            </a:r>
            <a:r>
              <a:rPr lang="en-CA" sz="1400" dirty="0">
                <a:solidFill>
                  <a:schemeClr val="bg1">
                    <a:lumMod val="50000"/>
                  </a:schemeClr>
                </a:solidFill>
              </a:rPr>
              <a:t>,</a:t>
            </a:r>
            <a:r>
              <a:rPr lang="en-US" sz="1400" dirty="0">
                <a:solidFill>
                  <a:schemeClr val="bg1">
                    <a:lumMod val="50000"/>
                  </a:schemeClr>
                </a:solidFill>
              </a:rPr>
              <a:t> we re-phrase the values in this way: “No” to “</a:t>
            </a:r>
            <a:r>
              <a:rPr lang="en-US" sz="1400" dirty="0" err="1">
                <a:solidFill>
                  <a:schemeClr val="bg1">
                    <a:lumMod val="50000"/>
                  </a:schemeClr>
                </a:solidFill>
              </a:rPr>
              <a:t>SingleLine</a:t>
            </a:r>
            <a:r>
              <a:rPr lang="en-US" sz="1400" dirty="0">
                <a:solidFill>
                  <a:schemeClr val="bg1">
                    <a:lumMod val="50000"/>
                  </a:schemeClr>
                </a:solidFill>
              </a:rPr>
              <a:t>” , “Yes” to “</a:t>
            </a:r>
            <a:r>
              <a:rPr lang="en-US" sz="1400" dirty="0" err="1">
                <a:solidFill>
                  <a:schemeClr val="bg1">
                    <a:lumMod val="50000"/>
                  </a:schemeClr>
                </a:solidFill>
              </a:rPr>
              <a:t>MultipleLine</a:t>
            </a:r>
            <a:r>
              <a:rPr lang="en-US" sz="1400" dirty="0">
                <a:solidFill>
                  <a:schemeClr val="bg1">
                    <a:lumMod val="50000"/>
                  </a:schemeClr>
                </a:solidFill>
              </a:rPr>
              <a:t>” and “No phone service” to “No Phone”. </a:t>
            </a:r>
            <a:endParaRPr lang="en-CA" sz="1400" dirty="0">
              <a:solidFill>
                <a:schemeClr val="bg1">
                  <a:lumMod val="50000"/>
                </a:schemeClr>
              </a:solidFill>
            </a:endParaRPr>
          </a:p>
        </p:txBody>
      </p:sp>
      <p:sp>
        <p:nvSpPr>
          <p:cNvPr id="12" name="Rectangle: Rounded Corners 11">
            <a:extLst>
              <a:ext uri="{FF2B5EF4-FFF2-40B4-BE49-F238E27FC236}">
                <a16:creationId xmlns:a16="http://schemas.microsoft.com/office/drawing/2014/main" id="{2BF9CF55-81D9-436B-8475-8716A8B67C41}"/>
              </a:ext>
            </a:extLst>
          </p:cNvPr>
          <p:cNvSpPr/>
          <p:nvPr/>
        </p:nvSpPr>
        <p:spPr>
          <a:xfrm>
            <a:off x="475738" y="2853972"/>
            <a:ext cx="3190240" cy="94929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rPr>
              <a:t>Remove “</a:t>
            </a:r>
            <a:r>
              <a:rPr lang="en-CA" sz="2000" b="1" dirty="0" err="1">
                <a:solidFill>
                  <a:schemeClr val="bg1"/>
                </a:solidFill>
              </a:rPr>
              <a:t>PhoneService</a:t>
            </a:r>
            <a:r>
              <a:rPr lang="en-CA" sz="2000" b="1" dirty="0">
                <a:solidFill>
                  <a:schemeClr val="bg1"/>
                </a:solidFill>
              </a:rPr>
              <a:t>”</a:t>
            </a:r>
          </a:p>
        </p:txBody>
      </p:sp>
      <p:sp>
        <p:nvSpPr>
          <p:cNvPr id="13" name="TextBox 12">
            <a:extLst>
              <a:ext uri="{FF2B5EF4-FFF2-40B4-BE49-F238E27FC236}">
                <a16:creationId xmlns:a16="http://schemas.microsoft.com/office/drawing/2014/main" id="{8BC2D802-0398-4A63-B3CF-FFEB0BE89BF1}"/>
              </a:ext>
            </a:extLst>
          </p:cNvPr>
          <p:cNvSpPr txBox="1"/>
          <p:nvPr/>
        </p:nvSpPr>
        <p:spPr>
          <a:xfrm>
            <a:off x="4323080" y="3019601"/>
            <a:ext cx="7355840" cy="584775"/>
          </a:xfrm>
          <a:prstGeom prst="rect">
            <a:avLst/>
          </a:prstGeom>
          <a:noFill/>
        </p:spPr>
        <p:txBody>
          <a:bodyPr wrap="square" rtlCol="0">
            <a:spAutoFit/>
          </a:bodyPr>
          <a:lstStyle/>
          <a:p>
            <a:r>
              <a:rPr lang="en-US" sz="1600" dirty="0">
                <a:solidFill>
                  <a:schemeClr val="bg1">
                    <a:lumMod val="50000"/>
                  </a:schemeClr>
                </a:solidFill>
              </a:rPr>
              <a:t>Based on the previous transformation step, we’ve used “</a:t>
            </a:r>
            <a:r>
              <a:rPr lang="en-US" sz="1600" dirty="0" err="1">
                <a:solidFill>
                  <a:schemeClr val="bg1">
                    <a:lumMod val="50000"/>
                  </a:schemeClr>
                </a:solidFill>
              </a:rPr>
              <a:t>PhoneService</a:t>
            </a:r>
            <a:r>
              <a:rPr lang="en-US" sz="1600" dirty="0">
                <a:solidFill>
                  <a:schemeClr val="bg1">
                    <a:lumMod val="50000"/>
                  </a:schemeClr>
                </a:solidFill>
              </a:rPr>
              <a:t>”  values in “</a:t>
            </a:r>
            <a:r>
              <a:rPr lang="en-US" sz="1600" dirty="0" err="1">
                <a:solidFill>
                  <a:schemeClr val="bg1">
                    <a:lumMod val="50000"/>
                  </a:schemeClr>
                </a:solidFill>
              </a:rPr>
              <a:t>MultipleLines</a:t>
            </a:r>
            <a:r>
              <a:rPr lang="en-US" sz="1600" dirty="0">
                <a:solidFill>
                  <a:schemeClr val="bg1">
                    <a:lumMod val="50000"/>
                  </a:schemeClr>
                </a:solidFill>
              </a:rPr>
              <a:t>”. So, we removed this variable. </a:t>
            </a:r>
            <a:endParaRPr lang="en-CA" sz="1600" dirty="0">
              <a:solidFill>
                <a:schemeClr val="bg1">
                  <a:lumMod val="50000"/>
                </a:schemeClr>
              </a:solidFill>
            </a:endParaRPr>
          </a:p>
        </p:txBody>
      </p:sp>
      <p:sp>
        <p:nvSpPr>
          <p:cNvPr id="14" name="Rectangle: Rounded Corners 13">
            <a:extLst>
              <a:ext uri="{FF2B5EF4-FFF2-40B4-BE49-F238E27FC236}">
                <a16:creationId xmlns:a16="http://schemas.microsoft.com/office/drawing/2014/main" id="{5AF9274D-3D12-48B0-AE47-68C33E48C732}"/>
              </a:ext>
            </a:extLst>
          </p:cNvPr>
          <p:cNvSpPr/>
          <p:nvPr/>
        </p:nvSpPr>
        <p:spPr>
          <a:xfrm>
            <a:off x="475738" y="3831503"/>
            <a:ext cx="3190240" cy="94929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bg1"/>
                </a:solidFill>
              </a:rPr>
              <a:t>Rephrase values of  “</a:t>
            </a:r>
            <a:r>
              <a:rPr lang="en-CA" sz="1600" b="1" dirty="0" err="1">
                <a:solidFill>
                  <a:schemeClr val="bg1"/>
                </a:solidFill>
              </a:rPr>
              <a:t>SeniorCitizen</a:t>
            </a:r>
            <a:r>
              <a:rPr lang="en-CA" sz="1600" b="1" dirty="0">
                <a:solidFill>
                  <a:schemeClr val="bg1"/>
                </a:solidFill>
              </a:rPr>
              <a:t>” and Change Data Type.</a:t>
            </a:r>
          </a:p>
        </p:txBody>
      </p:sp>
      <p:sp>
        <p:nvSpPr>
          <p:cNvPr id="15" name="TextBox 14">
            <a:extLst>
              <a:ext uri="{FF2B5EF4-FFF2-40B4-BE49-F238E27FC236}">
                <a16:creationId xmlns:a16="http://schemas.microsoft.com/office/drawing/2014/main" id="{CA76A4C5-8603-4BC6-A273-06852BDAAE88}"/>
              </a:ext>
            </a:extLst>
          </p:cNvPr>
          <p:cNvSpPr txBox="1"/>
          <p:nvPr/>
        </p:nvSpPr>
        <p:spPr>
          <a:xfrm>
            <a:off x="4323080" y="4017112"/>
            <a:ext cx="7355840" cy="584775"/>
          </a:xfrm>
          <a:prstGeom prst="rect">
            <a:avLst/>
          </a:prstGeom>
          <a:noFill/>
        </p:spPr>
        <p:txBody>
          <a:bodyPr wrap="square" rtlCol="0">
            <a:spAutoFit/>
          </a:bodyPr>
          <a:lstStyle/>
          <a:p>
            <a:r>
              <a:rPr lang="en-US" sz="1600" dirty="0">
                <a:solidFill>
                  <a:schemeClr val="bg1">
                    <a:lumMod val="50000"/>
                  </a:schemeClr>
                </a:solidFill>
              </a:rPr>
              <a:t>Rephrasing the status of customer’s seniority from “1” to “Yes” and “0” to “No” after we change its data type to “Text”</a:t>
            </a:r>
            <a:endParaRPr lang="en-CA" sz="1600" dirty="0">
              <a:solidFill>
                <a:schemeClr val="bg1">
                  <a:lumMod val="50000"/>
                </a:schemeClr>
              </a:solidFill>
            </a:endParaRPr>
          </a:p>
        </p:txBody>
      </p:sp>
      <p:sp>
        <p:nvSpPr>
          <p:cNvPr id="16" name="Rectangle: Rounded Corners 15">
            <a:extLst>
              <a:ext uri="{FF2B5EF4-FFF2-40B4-BE49-F238E27FC236}">
                <a16:creationId xmlns:a16="http://schemas.microsoft.com/office/drawing/2014/main" id="{DE0839E5-DFF9-4A5C-B31B-D59DA7FC5F5B}"/>
              </a:ext>
            </a:extLst>
          </p:cNvPr>
          <p:cNvSpPr/>
          <p:nvPr/>
        </p:nvSpPr>
        <p:spPr>
          <a:xfrm>
            <a:off x="3826950" y="4809033"/>
            <a:ext cx="8050089" cy="973040"/>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17" name="Rectangle: Rounded Corners 16">
            <a:extLst>
              <a:ext uri="{FF2B5EF4-FFF2-40B4-BE49-F238E27FC236}">
                <a16:creationId xmlns:a16="http://schemas.microsoft.com/office/drawing/2014/main" id="{1D1F30C6-384E-4474-A672-3B4CD058AA20}"/>
              </a:ext>
            </a:extLst>
          </p:cNvPr>
          <p:cNvSpPr/>
          <p:nvPr/>
        </p:nvSpPr>
        <p:spPr>
          <a:xfrm>
            <a:off x="475738" y="4809033"/>
            <a:ext cx="3190240" cy="9730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rPr>
              <a:t>Create new Column “</a:t>
            </a:r>
            <a:r>
              <a:rPr lang="en-CA" b="1" dirty="0" err="1">
                <a:solidFill>
                  <a:schemeClr val="bg1"/>
                </a:solidFill>
              </a:rPr>
              <a:t>MultiMember</a:t>
            </a:r>
            <a:r>
              <a:rPr lang="en-CA" sz="2000" b="1" dirty="0" err="1">
                <a:solidFill>
                  <a:schemeClr val="bg1"/>
                </a:solidFill>
              </a:rPr>
              <a:t>_Family</a:t>
            </a:r>
            <a:r>
              <a:rPr lang="en-CA" sz="2000" b="1" dirty="0">
                <a:solidFill>
                  <a:schemeClr val="bg1"/>
                </a:solidFill>
              </a:rPr>
              <a:t>”</a:t>
            </a:r>
          </a:p>
        </p:txBody>
      </p:sp>
      <p:sp>
        <p:nvSpPr>
          <p:cNvPr id="18" name="TextBox 17">
            <a:extLst>
              <a:ext uri="{FF2B5EF4-FFF2-40B4-BE49-F238E27FC236}">
                <a16:creationId xmlns:a16="http://schemas.microsoft.com/office/drawing/2014/main" id="{B7E6CB76-D99C-4D61-84F2-5967864FD358}"/>
              </a:ext>
            </a:extLst>
          </p:cNvPr>
          <p:cNvSpPr txBox="1"/>
          <p:nvPr/>
        </p:nvSpPr>
        <p:spPr>
          <a:xfrm>
            <a:off x="4323080" y="4929446"/>
            <a:ext cx="7442200" cy="738664"/>
          </a:xfrm>
          <a:prstGeom prst="rect">
            <a:avLst/>
          </a:prstGeom>
          <a:noFill/>
        </p:spPr>
        <p:txBody>
          <a:bodyPr wrap="square" rtlCol="0">
            <a:spAutoFit/>
          </a:bodyPr>
          <a:lstStyle/>
          <a:p>
            <a:r>
              <a:rPr lang="en-US" sz="1400" dirty="0">
                <a:solidFill>
                  <a:schemeClr val="bg1">
                    <a:lumMod val="50000"/>
                  </a:schemeClr>
                </a:solidFill>
              </a:rPr>
              <a:t>We created a new column based on the concept of status of the family in two columns “Partner” and “Dependents”. The value of this column is “Single” if the customer has “No” partner and “No” dependent. Otherwise, it is “Multi Member”</a:t>
            </a:r>
            <a:endParaRPr lang="en-CA" sz="1400" dirty="0">
              <a:solidFill>
                <a:schemeClr val="bg1">
                  <a:lumMod val="50000"/>
                </a:schemeClr>
              </a:solidFill>
            </a:endParaRPr>
          </a:p>
        </p:txBody>
      </p:sp>
      <p:sp>
        <p:nvSpPr>
          <p:cNvPr id="19" name="Rectangle: Rounded Corners 18">
            <a:extLst>
              <a:ext uri="{FF2B5EF4-FFF2-40B4-BE49-F238E27FC236}">
                <a16:creationId xmlns:a16="http://schemas.microsoft.com/office/drawing/2014/main" id="{AEAD4B42-7321-4953-A4B5-AC8DF31E7421}"/>
              </a:ext>
            </a:extLst>
          </p:cNvPr>
          <p:cNvSpPr/>
          <p:nvPr/>
        </p:nvSpPr>
        <p:spPr>
          <a:xfrm>
            <a:off x="3799053" y="5816758"/>
            <a:ext cx="8096892" cy="973040"/>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sp>
        <p:nvSpPr>
          <p:cNvPr id="20" name="Rectangle: Rounded Corners 19">
            <a:extLst>
              <a:ext uri="{FF2B5EF4-FFF2-40B4-BE49-F238E27FC236}">
                <a16:creationId xmlns:a16="http://schemas.microsoft.com/office/drawing/2014/main" id="{381B0558-F4F5-4127-8EF3-6E351D4BA0C1}"/>
              </a:ext>
            </a:extLst>
          </p:cNvPr>
          <p:cNvSpPr/>
          <p:nvPr/>
        </p:nvSpPr>
        <p:spPr>
          <a:xfrm>
            <a:off x="494643" y="5816758"/>
            <a:ext cx="3190240" cy="9730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Remove two columns</a:t>
            </a:r>
          </a:p>
          <a:p>
            <a:pPr algn="ctr"/>
            <a:r>
              <a:rPr lang="en-US" sz="2000" b="1" dirty="0">
                <a:solidFill>
                  <a:schemeClr val="bg1"/>
                </a:solidFill>
              </a:rPr>
              <a:t>“Partner” and “</a:t>
            </a:r>
            <a:r>
              <a:rPr lang="en-US" sz="2000" b="1" dirty="0" err="1">
                <a:solidFill>
                  <a:schemeClr val="bg1"/>
                </a:solidFill>
              </a:rPr>
              <a:t>Dependants</a:t>
            </a:r>
            <a:r>
              <a:rPr lang="en-US" sz="2000" b="1" dirty="0">
                <a:solidFill>
                  <a:schemeClr val="bg1"/>
                </a:solidFill>
              </a:rPr>
              <a:t>”</a:t>
            </a:r>
          </a:p>
        </p:txBody>
      </p:sp>
      <p:sp>
        <p:nvSpPr>
          <p:cNvPr id="21" name="TextBox 20">
            <a:extLst>
              <a:ext uri="{FF2B5EF4-FFF2-40B4-BE49-F238E27FC236}">
                <a16:creationId xmlns:a16="http://schemas.microsoft.com/office/drawing/2014/main" id="{6BC8B7C2-A50C-4620-B2C3-0D0F649C8FF1}"/>
              </a:ext>
            </a:extLst>
          </p:cNvPr>
          <p:cNvSpPr txBox="1"/>
          <p:nvPr/>
        </p:nvSpPr>
        <p:spPr>
          <a:xfrm>
            <a:off x="4323080" y="5887779"/>
            <a:ext cx="7355840" cy="830997"/>
          </a:xfrm>
          <a:prstGeom prst="rect">
            <a:avLst/>
          </a:prstGeom>
          <a:noFill/>
        </p:spPr>
        <p:txBody>
          <a:bodyPr wrap="square" rtlCol="0">
            <a:spAutoFit/>
          </a:bodyPr>
          <a:lstStyle/>
          <a:p>
            <a:r>
              <a:rPr lang="en-US" sz="1600" dirty="0">
                <a:solidFill>
                  <a:schemeClr val="bg1">
                    <a:lumMod val="50000"/>
                  </a:schemeClr>
                </a:solidFill>
              </a:rPr>
              <a:t>Based on previous steps , as we used the most important part of the information of these two columns in a new column, we remove these two columns.</a:t>
            </a:r>
          </a:p>
        </p:txBody>
      </p:sp>
      <p:sp>
        <p:nvSpPr>
          <p:cNvPr id="2" name="Slide Number Placeholder 1">
            <a:extLst>
              <a:ext uri="{FF2B5EF4-FFF2-40B4-BE49-F238E27FC236}">
                <a16:creationId xmlns:a16="http://schemas.microsoft.com/office/drawing/2014/main" id="{FCA270FE-2B05-44C6-813D-370E10A7AC1A}"/>
              </a:ext>
            </a:extLst>
          </p:cNvPr>
          <p:cNvSpPr>
            <a:spLocks noGrp="1"/>
          </p:cNvSpPr>
          <p:nvPr>
            <p:ph type="sldNum" sz="quarter" idx="12"/>
          </p:nvPr>
        </p:nvSpPr>
        <p:spPr/>
        <p:txBody>
          <a:bodyPr/>
          <a:lstStyle/>
          <a:p>
            <a:fld id="{D57F1E4F-1CFF-5643-939E-217C01CDF565}" type="slidenum">
              <a:rPr lang="en-US" smtClean="0">
                <a:solidFill>
                  <a:schemeClr val="bg1">
                    <a:lumMod val="50000"/>
                  </a:schemeClr>
                </a:solidFill>
              </a:rPr>
              <a:pPr/>
              <a:t>4</a:t>
            </a:fld>
            <a:endParaRPr lang="en-US" dirty="0">
              <a:solidFill>
                <a:schemeClr val="bg1">
                  <a:lumMod val="50000"/>
                </a:schemeClr>
              </a:solidFill>
            </a:endParaRPr>
          </a:p>
        </p:txBody>
      </p:sp>
    </p:spTree>
    <p:extLst>
      <p:ext uri="{BB962C8B-B14F-4D97-AF65-F5344CB8AC3E}">
        <p14:creationId xmlns:p14="http://schemas.microsoft.com/office/powerpoint/2010/main" val="371456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020EA7-DB60-4D29-B462-329365DC9170}"/>
              </a:ext>
            </a:extLst>
          </p:cNvPr>
          <p:cNvSpPr txBox="1">
            <a:spLocks/>
          </p:cNvSpPr>
          <p:nvPr/>
        </p:nvSpPr>
        <p:spPr>
          <a:xfrm>
            <a:off x="239592" y="40640"/>
            <a:ext cx="10571998" cy="627063"/>
          </a:xfrm>
          <a:prstGeom prst="rect">
            <a:avLst/>
          </a:prstGeom>
          <a:effectLst/>
        </p:spPr>
        <p:txBody>
          <a:bodyPr vert="horz" lIns="91440" tIns="45720" rIns="91440" bIns="45720" rtlCol="0" anchor="b">
            <a:noAutofit/>
          </a:bodyPr>
          <a:lstStyle>
            <a:defPPr>
              <a:defRPr lang="en-US"/>
            </a:defPPr>
            <a:lvl1pPr>
              <a:spcBef>
                <a:spcPct val="0"/>
              </a:spcBef>
              <a:buNone/>
              <a:defRPr sz="4000" b="1">
                <a:latin typeface="Tahoma" panose="020B0604030504040204" pitchFamily="34" charset="0"/>
                <a:ea typeface="Tahoma" panose="020B0604030504040204" pitchFamily="34" charset="0"/>
                <a:cs typeface="Tahoma" panose="020B060403050404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CA" dirty="0"/>
              <a:t>Cleaning &amp; Transforming Data</a:t>
            </a:r>
          </a:p>
        </p:txBody>
      </p:sp>
      <p:sp>
        <p:nvSpPr>
          <p:cNvPr id="4" name="Rectangle: Rounded Corners 3">
            <a:extLst>
              <a:ext uri="{FF2B5EF4-FFF2-40B4-BE49-F238E27FC236}">
                <a16:creationId xmlns:a16="http://schemas.microsoft.com/office/drawing/2014/main" id="{798BA293-43C3-48A9-AB77-68962CE8A539}"/>
              </a:ext>
            </a:extLst>
          </p:cNvPr>
          <p:cNvSpPr/>
          <p:nvPr/>
        </p:nvSpPr>
        <p:spPr>
          <a:xfrm>
            <a:off x="3897616" y="3158368"/>
            <a:ext cx="7904895" cy="980415"/>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Rounded Corners 4">
            <a:extLst>
              <a:ext uri="{FF2B5EF4-FFF2-40B4-BE49-F238E27FC236}">
                <a16:creationId xmlns:a16="http://schemas.microsoft.com/office/drawing/2014/main" id="{FDF6B2EF-4FE7-4EA4-B36A-111DC12AD17C}"/>
              </a:ext>
            </a:extLst>
          </p:cNvPr>
          <p:cNvSpPr/>
          <p:nvPr/>
        </p:nvSpPr>
        <p:spPr>
          <a:xfrm>
            <a:off x="3897616" y="2107540"/>
            <a:ext cx="7904895" cy="980415"/>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Rounded Corners 6">
            <a:extLst>
              <a:ext uri="{FF2B5EF4-FFF2-40B4-BE49-F238E27FC236}">
                <a16:creationId xmlns:a16="http://schemas.microsoft.com/office/drawing/2014/main" id="{7F302EF4-1893-4490-A285-4D89248CF1AE}"/>
              </a:ext>
            </a:extLst>
          </p:cNvPr>
          <p:cNvSpPr/>
          <p:nvPr/>
        </p:nvSpPr>
        <p:spPr>
          <a:xfrm>
            <a:off x="3902696" y="1042661"/>
            <a:ext cx="7904895" cy="994466"/>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Rounded Corners 9">
            <a:extLst>
              <a:ext uri="{FF2B5EF4-FFF2-40B4-BE49-F238E27FC236}">
                <a16:creationId xmlns:a16="http://schemas.microsoft.com/office/drawing/2014/main" id="{75BBF907-66B8-4DC1-9EC3-7EE640559669}"/>
              </a:ext>
            </a:extLst>
          </p:cNvPr>
          <p:cNvSpPr/>
          <p:nvPr/>
        </p:nvSpPr>
        <p:spPr>
          <a:xfrm>
            <a:off x="670241" y="1042661"/>
            <a:ext cx="3190240" cy="99446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Create “</a:t>
            </a:r>
            <a:r>
              <a:rPr lang="en-CA" b="1" dirty="0" err="1">
                <a:solidFill>
                  <a:schemeClr val="bg1"/>
                </a:solidFill>
                <a:latin typeface="Tahoma" panose="020B0604030504040204" pitchFamily="34" charset="0"/>
                <a:ea typeface="Tahoma" panose="020B0604030504040204" pitchFamily="34" charset="0"/>
                <a:cs typeface="Tahoma" panose="020B0604030504040204" pitchFamily="34" charset="0"/>
              </a:rPr>
              <a:t>No_StreamingService</a:t>
            </a: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1" name="TextBox 10">
            <a:extLst>
              <a:ext uri="{FF2B5EF4-FFF2-40B4-BE49-F238E27FC236}">
                <a16:creationId xmlns:a16="http://schemas.microsoft.com/office/drawing/2014/main" id="{62AC4734-4B03-4489-8508-ECE77F297628}"/>
              </a:ext>
            </a:extLst>
          </p:cNvPr>
          <p:cNvSpPr txBox="1"/>
          <p:nvPr/>
        </p:nvSpPr>
        <p:spPr>
          <a:xfrm>
            <a:off x="4195967" y="1159910"/>
            <a:ext cx="7321470" cy="738664"/>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1400" dirty="0">
                <a:latin typeface="Tahoma" panose="020B0604030504040204" pitchFamily="34" charset="0"/>
                <a:ea typeface="Tahoma" panose="020B0604030504040204" pitchFamily="34" charset="0"/>
                <a:cs typeface="Tahoma" panose="020B0604030504040204" pitchFamily="34" charset="0"/>
              </a:rPr>
              <a:t>Based on some initial EDA we found out that similar pattern of distribution between “</a:t>
            </a:r>
            <a:r>
              <a:rPr lang="en-US" sz="1400" dirty="0" err="1">
                <a:latin typeface="Tahoma" panose="020B0604030504040204" pitchFamily="34" charset="0"/>
                <a:ea typeface="Tahoma" panose="020B0604030504040204" pitchFamily="34" charset="0"/>
                <a:cs typeface="Tahoma" panose="020B0604030504040204" pitchFamily="34" charset="0"/>
              </a:rPr>
              <a:t>StreamingMovies</a:t>
            </a:r>
            <a:r>
              <a:rPr lang="en-US" sz="1400" dirty="0">
                <a:latin typeface="Tahoma" panose="020B0604030504040204" pitchFamily="34" charset="0"/>
                <a:ea typeface="Tahoma" panose="020B0604030504040204" pitchFamily="34" charset="0"/>
                <a:cs typeface="Tahoma" panose="020B0604030504040204" pitchFamily="34" charset="0"/>
              </a:rPr>
              <a:t>” and “</a:t>
            </a:r>
            <a:r>
              <a:rPr lang="en-US" sz="1400" dirty="0" err="1">
                <a:latin typeface="Tahoma" panose="020B0604030504040204" pitchFamily="34" charset="0"/>
                <a:ea typeface="Tahoma" panose="020B0604030504040204" pitchFamily="34" charset="0"/>
                <a:cs typeface="Tahoma" panose="020B0604030504040204" pitchFamily="34" charset="0"/>
              </a:rPr>
              <a:t>StreamingTV</a:t>
            </a:r>
            <a:r>
              <a:rPr lang="en-US" sz="1400" dirty="0">
                <a:latin typeface="Tahoma" panose="020B0604030504040204" pitchFamily="34" charset="0"/>
                <a:ea typeface="Tahoma" panose="020B0604030504040204" pitchFamily="34" charset="0"/>
                <a:cs typeface="Tahoma" panose="020B0604030504040204" pitchFamily="34" charset="0"/>
              </a:rPr>
              <a:t>”. So, we decided to combine these two in a new column “</a:t>
            </a:r>
            <a:r>
              <a:rPr lang="en-US" sz="1400" dirty="0" err="1">
                <a:latin typeface="Tahoma" panose="020B0604030504040204" pitchFamily="34" charset="0"/>
                <a:ea typeface="Tahoma" panose="020B0604030504040204" pitchFamily="34" charset="0"/>
                <a:cs typeface="Tahoma" panose="020B0604030504040204" pitchFamily="34" charset="0"/>
              </a:rPr>
              <a:t>No_StreamingService</a:t>
            </a:r>
            <a:r>
              <a:rPr lang="en-US" sz="1400" dirty="0">
                <a:latin typeface="Tahoma" panose="020B0604030504040204" pitchFamily="34" charset="0"/>
                <a:ea typeface="Tahoma" panose="020B0604030504040204" pitchFamily="34" charset="0"/>
                <a:cs typeface="Tahoma" panose="020B0604030504040204" pitchFamily="34" charset="0"/>
              </a:rPr>
              <a:t>” that shows how many streaming services a customer uses.</a:t>
            </a:r>
          </a:p>
        </p:txBody>
      </p:sp>
      <p:sp>
        <p:nvSpPr>
          <p:cNvPr id="12" name="Rectangle: Rounded Corners 11">
            <a:extLst>
              <a:ext uri="{FF2B5EF4-FFF2-40B4-BE49-F238E27FC236}">
                <a16:creationId xmlns:a16="http://schemas.microsoft.com/office/drawing/2014/main" id="{2BF9CF55-81D9-436B-8475-8716A8B67C41}"/>
              </a:ext>
            </a:extLst>
          </p:cNvPr>
          <p:cNvSpPr/>
          <p:nvPr/>
        </p:nvSpPr>
        <p:spPr>
          <a:xfrm>
            <a:off x="665161" y="2107540"/>
            <a:ext cx="3190240" cy="98041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Remove two columns</a:t>
            </a:r>
          </a:p>
          <a:p>
            <a:pPr algn="ct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CA" b="1" dirty="0" err="1">
                <a:solidFill>
                  <a:schemeClr val="bg1"/>
                </a:solidFill>
                <a:latin typeface="Tahoma" panose="020B0604030504040204" pitchFamily="34" charset="0"/>
                <a:ea typeface="Tahoma" panose="020B0604030504040204" pitchFamily="34" charset="0"/>
                <a:cs typeface="Tahoma" panose="020B0604030504040204" pitchFamily="34" charset="0"/>
              </a:rPr>
              <a:t>StreamingMovies</a:t>
            </a: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 &amp; “</a:t>
            </a:r>
            <a:r>
              <a:rPr lang="en-CA" b="1" dirty="0" err="1">
                <a:solidFill>
                  <a:schemeClr val="bg1"/>
                </a:solidFill>
                <a:latin typeface="Tahoma" panose="020B0604030504040204" pitchFamily="34" charset="0"/>
                <a:ea typeface="Tahoma" panose="020B0604030504040204" pitchFamily="34" charset="0"/>
                <a:cs typeface="Tahoma" panose="020B0604030504040204" pitchFamily="34" charset="0"/>
              </a:rPr>
              <a:t>StreamingTV</a:t>
            </a:r>
            <a:r>
              <a:rPr lang="en-CA" b="1"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3" name="TextBox 12">
            <a:extLst>
              <a:ext uri="{FF2B5EF4-FFF2-40B4-BE49-F238E27FC236}">
                <a16:creationId xmlns:a16="http://schemas.microsoft.com/office/drawing/2014/main" id="{8BC2D802-0398-4A63-B3CF-FFEB0BE89BF1}"/>
              </a:ext>
            </a:extLst>
          </p:cNvPr>
          <p:cNvSpPr txBox="1"/>
          <p:nvPr/>
        </p:nvSpPr>
        <p:spPr>
          <a:xfrm>
            <a:off x="4211802" y="2306136"/>
            <a:ext cx="7289800" cy="523220"/>
          </a:xfrm>
          <a:prstGeom prst="rect">
            <a:avLst/>
          </a:prstGeom>
          <a:noFill/>
        </p:spPr>
        <p:txBody>
          <a:bodyPr wrap="square" rtlCol="0">
            <a:spAutoFit/>
          </a:bodyPr>
          <a:lstStyle/>
          <a:p>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Based on the previous step, as we used the most important part of the information of these two columns in a new column, we removed these two columns.</a:t>
            </a:r>
          </a:p>
        </p:txBody>
      </p:sp>
      <p:sp>
        <p:nvSpPr>
          <p:cNvPr id="14" name="Rectangle: Rounded Corners 13">
            <a:extLst>
              <a:ext uri="{FF2B5EF4-FFF2-40B4-BE49-F238E27FC236}">
                <a16:creationId xmlns:a16="http://schemas.microsoft.com/office/drawing/2014/main" id="{5AF9274D-3D12-48B0-AE47-68C33E48C732}"/>
              </a:ext>
            </a:extLst>
          </p:cNvPr>
          <p:cNvSpPr/>
          <p:nvPr/>
        </p:nvSpPr>
        <p:spPr>
          <a:xfrm>
            <a:off x="665161" y="3158368"/>
            <a:ext cx="3190240" cy="98041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bg1"/>
                </a:solidFill>
                <a:latin typeface="Tahoma" panose="020B0604030504040204" pitchFamily="34" charset="0"/>
                <a:ea typeface="Tahoma" panose="020B0604030504040204" pitchFamily="34" charset="0"/>
                <a:cs typeface="Tahoma" panose="020B0604030504040204" pitchFamily="34" charset="0"/>
              </a:rPr>
              <a:t>Create “</a:t>
            </a:r>
            <a:r>
              <a:rPr lang="en-CA"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No_OtherService</a:t>
            </a:r>
            <a:r>
              <a:rPr lang="en-CA" sz="2000" b="1"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
        <p:nvSpPr>
          <p:cNvPr id="15" name="TextBox 14">
            <a:extLst>
              <a:ext uri="{FF2B5EF4-FFF2-40B4-BE49-F238E27FC236}">
                <a16:creationId xmlns:a16="http://schemas.microsoft.com/office/drawing/2014/main" id="{CA76A4C5-8603-4BC6-A273-06852BDAAE88}"/>
              </a:ext>
            </a:extLst>
          </p:cNvPr>
          <p:cNvSpPr txBox="1"/>
          <p:nvPr/>
        </p:nvSpPr>
        <p:spPr>
          <a:xfrm>
            <a:off x="4225692" y="3175019"/>
            <a:ext cx="7553960" cy="954107"/>
          </a:xfrm>
          <a:prstGeom prst="rect">
            <a:avLst/>
          </a:prstGeom>
          <a:noFill/>
        </p:spPr>
        <p:txBody>
          <a:bodyPr wrap="square" rtlCol="0">
            <a:spAutoFit/>
          </a:bodyPr>
          <a:lstStyle/>
          <a:p>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Based on some initial EDA we found out similar pattern of distribution among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OnlineSecurity</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OnlineBackup</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DeviceProtection</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&amp;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TechSupport</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So, we decided to merge these Supporting services status in a new column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No_OtherService</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that shows how many other supportive services a customer uses.</a:t>
            </a:r>
          </a:p>
        </p:txBody>
      </p:sp>
      <p:sp>
        <p:nvSpPr>
          <p:cNvPr id="16" name="Rectangle: Rounded Corners 15">
            <a:extLst>
              <a:ext uri="{FF2B5EF4-FFF2-40B4-BE49-F238E27FC236}">
                <a16:creationId xmlns:a16="http://schemas.microsoft.com/office/drawing/2014/main" id="{DE0839E5-DFF9-4A5C-B31B-D59DA7FC5F5B}"/>
              </a:ext>
            </a:extLst>
          </p:cNvPr>
          <p:cNvSpPr/>
          <p:nvPr/>
        </p:nvSpPr>
        <p:spPr>
          <a:xfrm>
            <a:off x="3943310" y="4184295"/>
            <a:ext cx="7859202" cy="980415"/>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7" name="Rectangle: Rounded Corners 16">
            <a:extLst>
              <a:ext uri="{FF2B5EF4-FFF2-40B4-BE49-F238E27FC236}">
                <a16:creationId xmlns:a16="http://schemas.microsoft.com/office/drawing/2014/main" id="{1D1F30C6-384E-4474-A672-3B4CD058AA20}"/>
              </a:ext>
            </a:extLst>
          </p:cNvPr>
          <p:cNvSpPr/>
          <p:nvPr/>
        </p:nvSpPr>
        <p:spPr>
          <a:xfrm>
            <a:off x="665161" y="4184295"/>
            <a:ext cx="3190240" cy="98041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b="1" dirty="0">
                <a:solidFill>
                  <a:schemeClr val="bg1"/>
                </a:solidFill>
                <a:latin typeface="Tahoma" panose="020B0604030504040204" pitchFamily="34" charset="0"/>
                <a:ea typeface="Tahoma" panose="020B0604030504040204" pitchFamily="34" charset="0"/>
                <a:cs typeface="Tahoma" panose="020B0604030504040204" pitchFamily="34" charset="0"/>
              </a:rPr>
              <a:t>Remove columns “</a:t>
            </a:r>
            <a:r>
              <a:rPr lang="en-CA" sz="1350" b="1" dirty="0" err="1">
                <a:solidFill>
                  <a:schemeClr val="bg1"/>
                </a:solidFill>
                <a:latin typeface="Tahoma" panose="020B0604030504040204" pitchFamily="34" charset="0"/>
                <a:ea typeface="Tahoma" panose="020B0604030504040204" pitchFamily="34" charset="0"/>
                <a:cs typeface="Tahoma" panose="020B0604030504040204" pitchFamily="34" charset="0"/>
              </a:rPr>
              <a:t>OnlineSecurity</a:t>
            </a:r>
            <a:r>
              <a:rPr lang="en-CA" sz="135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CA" sz="1350" b="1" dirty="0" err="1">
                <a:solidFill>
                  <a:schemeClr val="bg1"/>
                </a:solidFill>
                <a:latin typeface="Tahoma" panose="020B0604030504040204" pitchFamily="34" charset="0"/>
                <a:ea typeface="Tahoma" panose="020B0604030504040204" pitchFamily="34" charset="0"/>
                <a:cs typeface="Tahoma" panose="020B0604030504040204" pitchFamily="34" charset="0"/>
              </a:rPr>
              <a:t>OnlineBackup</a:t>
            </a:r>
            <a:r>
              <a:rPr lang="en-CA" sz="1350"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CA" sz="1350" b="1" dirty="0" err="1">
                <a:solidFill>
                  <a:schemeClr val="bg1"/>
                </a:solidFill>
                <a:latin typeface="Tahoma" panose="020B0604030504040204" pitchFamily="34" charset="0"/>
                <a:ea typeface="Tahoma" panose="020B0604030504040204" pitchFamily="34" charset="0"/>
                <a:cs typeface="Tahoma" panose="020B0604030504040204" pitchFamily="34" charset="0"/>
              </a:rPr>
              <a:t>DeviceProtection</a:t>
            </a:r>
            <a:r>
              <a:rPr lang="en-CA" sz="1350" b="1" dirty="0">
                <a:solidFill>
                  <a:schemeClr val="bg1"/>
                </a:solidFill>
                <a:latin typeface="Tahoma" panose="020B0604030504040204" pitchFamily="34" charset="0"/>
                <a:ea typeface="Tahoma" panose="020B0604030504040204" pitchFamily="34" charset="0"/>
                <a:cs typeface="Tahoma" panose="020B0604030504040204" pitchFamily="34" charset="0"/>
              </a:rPr>
              <a:t>” &amp; “</a:t>
            </a:r>
            <a:r>
              <a:rPr lang="en-CA" sz="1350" b="1" dirty="0" err="1">
                <a:solidFill>
                  <a:schemeClr val="bg1"/>
                </a:solidFill>
                <a:latin typeface="Tahoma" panose="020B0604030504040204" pitchFamily="34" charset="0"/>
                <a:ea typeface="Tahoma" panose="020B0604030504040204" pitchFamily="34" charset="0"/>
                <a:cs typeface="Tahoma" panose="020B0604030504040204" pitchFamily="34" charset="0"/>
              </a:rPr>
              <a:t>TechSupport</a:t>
            </a:r>
            <a:r>
              <a:rPr lang="en-CA" sz="1350" b="1"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8" name="TextBox 17">
            <a:extLst>
              <a:ext uri="{FF2B5EF4-FFF2-40B4-BE49-F238E27FC236}">
                <a16:creationId xmlns:a16="http://schemas.microsoft.com/office/drawing/2014/main" id="{B7E6CB76-D99C-4D61-84F2-5967864FD358}"/>
              </a:ext>
            </a:extLst>
          </p:cNvPr>
          <p:cNvSpPr txBox="1"/>
          <p:nvPr/>
        </p:nvSpPr>
        <p:spPr>
          <a:xfrm>
            <a:off x="4225692" y="4395538"/>
            <a:ext cx="7442200" cy="523220"/>
          </a:xfrm>
          <a:prstGeom prst="rect">
            <a:avLst/>
          </a:prstGeom>
          <a:noFill/>
        </p:spPr>
        <p:txBody>
          <a:bodyPr wrap="square" rtlCol="0">
            <a:spAutoFit/>
          </a:bodyPr>
          <a:lstStyle/>
          <a:p>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These columns have been removed based on the previous step, as we’ve used the summary of these columns value in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No_OtherService</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column.</a:t>
            </a:r>
            <a:endParaRPr lang="en-CA"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Rounded Corners 18">
            <a:extLst>
              <a:ext uri="{FF2B5EF4-FFF2-40B4-BE49-F238E27FC236}">
                <a16:creationId xmlns:a16="http://schemas.microsoft.com/office/drawing/2014/main" id="{06722B82-5E31-47DA-81BB-1A013CB37B4E}"/>
              </a:ext>
            </a:extLst>
          </p:cNvPr>
          <p:cNvSpPr/>
          <p:nvPr/>
        </p:nvSpPr>
        <p:spPr>
          <a:xfrm>
            <a:off x="3943310" y="5237533"/>
            <a:ext cx="7859202" cy="980415"/>
          </a:xfrm>
          <a:prstGeom prst="roundRect">
            <a:avLst>
              <a:gd name="adj" fmla="val 50000"/>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Rounded Corners 19">
            <a:extLst>
              <a:ext uri="{FF2B5EF4-FFF2-40B4-BE49-F238E27FC236}">
                <a16:creationId xmlns:a16="http://schemas.microsoft.com/office/drawing/2014/main" id="{7AB5CE72-76BF-4659-9910-D47E5F788698}"/>
              </a:ext>
            </a:extLst>
          </p:cNvPr>
          <p:cNvSpPr/>
          <p:nvPr/>
        </p:nvSpPr>
        <p:spPr>
          <a:xfrm>
            <a:off x="665161" y="5237533"/>
            <a:ext cx="3190240" cy="98041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Fill the missing Data in “</a:t>
            </a:r>
            <a:r>
              <a:rPr lang="en-US" b="1" dirty="0" err="1">
                <a:solidFill>
                  <a:schemeClr val="bg1"/>
                </a:solidFill>
                <a:latin typeface="Tahoma" panose="020B0604030504040204" pitchFamily="34" charset="0"/>
                <a:ea typeface="Tahoma" panose="020B0604030504040204" pitchFamily="34" charset="0"/>
                <a:cs typeface="Tahoma" panose="020B0604030504040204" pitchFamily="34" charset="0"/>
              </a:rPr>
              <a:t>TotalCharges</a:t>
            </a: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CA"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0D14BC86-D0D4-4EF7-A660-099CCE2ED0F1}"/>
              </a:ext>
            </a:extLst>
          </p:cNvPr>
          <p:cNvSpPr txBox="1"/>
          <p:nvPr/>
        </p:nvSpPr>
        <p:spPr>
          <a:xfrm>
            <a:off x="4225692" y="5304039"/>
            <a:ext cx="7442200" cy="954107"/>
          </a:xfrm>
          <a:prstGeom prst="rect">
            <a:avLst/>
          </a:prstGeom>
          <a:noFill/>
        </p:spPr>
        <p:txBody>
          <a:bodyPr wrap="square" rtlCol="0">
            <a:spAutoFit/>
          </a:bodyPr>
          <a:lstStyle/>
          <a:p>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We found out that there are some missing data in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TotalCharges</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we also found out that these particular observations have “0” value in their “tenure”. So that means they have not been charged yet. We fill these observations missing value in “</a:t>
            </a:r>
            <a:r>
              <a:rPr lang="en-US" sz="1400" dirty="0" err="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TotalCharges</a:t>
            </a:r>
            <a:r>
              <a:rPr lang="en-US"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 with the value of “0” </a:t>
            </a:r>
            <a:endParaRPr lang="en-CA" sz="1400"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D28CD3B6-64C2-4048-9586-49FFCFFDE28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1791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AE5D-4B1E-4120-9DDB-DD981BBE7CDB}"/>
              </a:ext>
            </a:extLst>
          </p:cNvPr>
          <p:cNvSpPr>
            <a:spLocks noGrp="1"/>
          </p:cNvSpPr>
          <p:nvPr>
            <p:ph type="title"/>
          </p:nvPr>
        </p:nvSpPr>
        <p:spPr>
          <a:xfrm>
            <a:off x="319092" y="47135"/>
            <a:ext cx="10571998" cy="728237"/>
          </a:xfrm>
        </p:spPr>
        <p:txBody>
          <a:bodyPr/>
          <a:lstStyle/>
          <a:p>
            <a:r>
              <a:rPr lang="en-US" sz="3600" dirty="0">
                <a:solidFill>
                  <a:schemeClr val="tx1"/>
                </a:solidFill>
              </a:rPr>
              <a:t>About the Dashboard</a:t>
            </a:r>
            <a:endParaRPr lang="en-CA" sz="3600" dirty="0">
              <a:solidFill>
                <a:schemeClr val="tx1"/>
              </a:solidFill>
            </a:endParaRPr>
          </a:p>
        </p:txBody>
      </p:sp>
      <p:sp>
        <p:nvSpPr>
          <p:cNvPr id="5" name="Rectangle: Rounded Corners 4">
            <a:extLst>
              <a:ext uri="{FF2B5EF4-FFF2-40B4-BE49-F238E27FC236}">
                <a16:creationId xmlns:a16="http://schemas.microsoft.com/office/drawing/2014/main" id="{3F3E484E-D82E-4686-8B9C-FBB1AD313918}"/>
              </a:ext>
            </a:extLst>
          </p:cNvPr>
          <p:cNvSpPr/>
          <p:nvPr/>
        </p:nvSpPr>
        <p:spPr>
          <a:xfrm>
            <a:off x="3872996" y="1357208"/>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Rounded Corners 5">
            <a:extLst>
              <a:ext uri="{FF2B5EF4-FFF2-40B4-BE49-F238E27FC236}">
                <a16:creationId xmlns:a16="http://schemas.microsoft.com/office/drawing/2014/main" id="{307069A7-E3FF-4BCF-85B5-F22B5AB5ACED}"/>
              </a:ext>
            </a:extLst>
          </p:cNvPr>
          <p:cNvSpPr/>
          <p:nvPr/>
        </p:nvSpPr>
        <p:spPr>
          <a:xfrm>
            <a:off x="599812" y="1357207"/>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Churn Slicer</a:t>
            </a:r>
            <a:endParaRPr lang="en-CA" sz="2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4C098D14-2A7E-4725-A5A2-0908D97DBF72}"/>
              </a:ext>
            </a:extLst>
          </p:cNvPr>
          <p:cNvSpPr txBox="1"/>
          <p:nvPr/>
        </p:nvSpPr>
        <p:spPr>
          <a:xfrm>
            <a:off x="4506844" y="1394289"/>
            <a:ext cx="6583997" cy="769441"/>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To control the dashboard components for all, churned and not-churned clients</a:t>
            </a:r>
          </a:p>
        </p:txBody>
      </p:sp>
      <p:sp>
        <p:nvSpPr>
          <p:cNvPr id="8" name="Rectangle: Rounded Corners 7">
            <a:extLst>
              <a:ext uri="{FF2B5EF4-FFF2-40B4-BE49-F238E27FC236}">
                <a16:creationId xmlns:a16="http://schemas.microsoft.com/office/drawing/2014/main" id="{D6C8D9D2-6881-4C21-A53F-B67172A35DEB}"/>
              </a:ext>
            </a:extLst>
          </p:cNvPr>
          <p:cNvSpPr/>
          <p:nvPr/>
        </p:nvSpPr>
        <p:spPr>
          <a:xfrm>
            <a:off x="599812" y="2285179"/>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Variations</a:t>
            </a:r>
            <a:endParaRPr lang="en-CA" sz="2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Rounded Corners 8">
            <a:extLst>
              <a:ext uri="{FF2B5EF4-FFF2-40B4-BE49-F238E27FC236}">
                <a16:creationId xmlns:a16="http://schemas.microsoft.com/office/drawing/2014/main" id="{84D8E16A-6745-46CE-AFE1-95470145A1C6}"/>
              </a:ext>
            </a:extLst>
          </p:cNvPr>
          <p:cNvSpPr/>
          <p:nvPr/>
        </p:nvSpPr>
        <p:spPr>
          <a:xfrm>
            <a:off x="3872996" y="2285179"/>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C56B7B4A-25FC-43EB-9BE6-FA31E6592128}"/>
              </a:ext>
            </a:extLst>
          </p:cNvPr>
          <p:cNvSpPr txBox="1"/>
          <p:nvPr/>
        </p:nvSpPr>
        <p:spPr>
          <a:xfrm>
            <a:off x="4506844" y="2340855"/>
            <a:ext cx="6583997" cy="769441"/>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Illustrates the variations in demographic, behavioral and contract characteristics of clients </a:t>
            </a:r>
          </a:p>
        </p:txBody>
      </p:sp>
      <p:sp>
        <p:nvSpPr>
          <p:cNvPr id="11" name="Rectangle: Rounded Corners 10">
            <a:extLst>
              <a:ext uri="{FF2B5EF4-FFF2-40B4-BE49-F238E27FC236}">
                <a16:creationId xmlns:a16="http://schemas.microsoft.com/office/drawing/2014/main" id="{DF796A02-32C4-4E3B-9813-24AB05CFA77F}"/>
              </a:ext>
            </a:extLst>
          </p:cNvPr>
          <p:cNvSpPr/>
          <p:nvPr/>
        </p:nvSpPr>
        <p:spPr>
          <a:xfrm>
            <a:off x="599812" y="3213150"/>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Focus</a:t>
            </a:r>
            <a:endParaRPr lang="en-CA" sz="2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90185EDC-0F41-4CF2-873E-A3FE8C0D02C1}"/>
              </a:ext>
            </a:extLst>
          </p:cNvPr>
          <p:cNvSpPr/>
          <p:nvPr/>
        </p:nvSpPr>
        <p:spPr>
          <a:xfrm>
            <a:off x="3872996" y="3213150"/>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ctangle: Rounded Corners 13">
            <a:extLst>
              <a:ext uri="{FF2B5EF4-FFF2-40B4-BE49-F238E27FC236}">
                <a16:creationId xmlns:a16="http://schemas.microsoft.com/office/drawing/2014/main" id="{70CF98B0-0C85-45EF-9681-03F49761266E}"/>
              </a:ext>
            </a:extLst>
          </p:cNvPr>
          <p:cNvSpPr/>
          <p:nvPr/>
        </p:nvSpPr>
        <p:spPr>
          <a:xfrm>
            <a:off x="599812" y="4141121"/>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2"/>
                </a:solidFill>
                <a:latin typeface="Tahoma" panose="020B0604030504040204" pitchFamily="34" charset="0"/>
                <a:ea typeface="Tahoma" panose="020B0604030504040204" pitchFamily="34" charset="0"/>
                <a:cs typeface="Tahoma" panose="020B0604030504040204" pitchFamily="34" charset="0"/>
              </a:rPr>
              <a:t>Comprehensiveness</a:t>
            </a:r>
          </a:p>
        </p:txBody>
      </p:sp>
      <p:sp>
        <p:nvSpPr>
          <p:cNvPr id="15" name="Rectangle: Rounded Corners 14">
            <a:extLst>
              <a:ext uri="{FF2B5EF4-FFF2-40B4-BE49-F238E27FC236}">
                <a16:creationId xmlns:a16="http://schemas.microsoft.com/office/drawing/2014/main" id="{EB813B51-8449-4786-9D6E-41EBE5A5A067}"/>
              </a:ext>
            </a:extLst>
          </p:cNvPr>
          <p:cNvSpPr/>
          <p:nvPr/>
        </p:nvSpPr>
        <p:spPr>
          <a:xfrm>
            <a:off x="3872996" y="4141121"/>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22CB7AC8-160E-4149-A60D-56BECEC1B405}"/>
              </a:ext>
            </a:extLst>
          </p:cNvPr>
          <p:cNvSpPr txBox="1"/>
          <p:nvPr/>
        </p:nvSpPr>
        <p:spPr>
          <a:xfrm>
            <a:off x="4506843" y="4329739"/>
            <a:ext cx="6583997" cy="430887"/>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A comprehensive glimpse of all measure at once. </a:t>
            </a:r>
          </a:p>
        </p:txBody>
      </p:sp>
      <p:sp>
        <p:nvSpPr>
          <p:cNvPr id="17" name="Rectangle: Rounded Corners 16">
            <a:extLst>
              <a:ext uri="{FF2B5EF4-FFF2-40B4-BE49-F238E27FC236}">
                <a16:creationId xmlns:a16="http://schemas.microsoft.com/office/drawing/2014/main" id="{74109AE3-777F-4A92-8CB5-2C6331BB9C06}"/>
              </a:ext>
            </a:extLst>
          </p:cNvPr>
          <p:cNvSpPr/>
          <p:nvPr/>
        </p:nvSpPr>
        <p:spPr>
          <a:xfrm>
            <a:off x="599812" y="5069092"/>
            <a:ext cx="3190240" cy="8526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latin typeface="Tahoma" panose="020B0604030504040204" pitchFamily="34" charset="0"/>
                <a:ea typeface="Tahoma" panose="020B0604030504040204" pitchFamily="34" charset="0"/>
                <a:cs typeface="Tahoma" panose="020B0604030504040204" pitchFamily="34" charset="0"/>
              </a:rPr>
              <a:t>Compare</a:t>
            </a:r>
            <a:endParaRPr lang="en-CA" sz="2400" b="1"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18" name="Rectangle: Rounded Corners 17">
            <a:extLst>
              <a:ext uri="{FF2B5EF4-FFF2-40B4-BE49-F238E27FC236}">
                <a16:creationId xmlns:a16="http://schemas.microsoft.com/office/drawing/2014/main" id="{54032692-F210-4F8D-9119-C9F52915E3C3}"/>
              </a:ext>
            </a:extLst>
          </p:cNvPr>
          <p:cNvSpPr/>
          <p:nvPr/>
        </p:nvSpPr>
        <p:spPr>
          <a:xfrm>
            <a:off x="3872996" y="5069092"/>
            <a:ext cx="7711440" cy="85264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D0323B6D-D7DB-4048-8C19-71E9FB62DF5F}"/>
              </a:ext>
            </a:extLst>
          </p:cNvPr>
          <p:cNvSpPr txBox="1"/>
          <p:nvPr/>
        </p:nvSpPr>
        <p:spPr>
          <a:xfrm>
            <a:off x="4436718" y="5246018"/>
            <a:ext cx="6583996" cy="430887"/>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Enables to compare changes in several measures</a:t>
            </a:r>
          </a:p>
        </p:txBody>
      </p:sp>
      <p:sp>
        <p:nvSpPr>
          <p:cNvPr id="20" name="TextBox 19">
            <a:extLst>
              <a:ext uri="{FF2B5EF4-FFF2-40B4-BE49-F238E27FC236}">
                <a16:creationId xmlns:a16="http://schemas.microsoft.com/office/drawing/2014/main" id="{71627043-B050-4902-9445-D530BCFD3079}"/>
              </a:ext>
            </a:extLst>
          </p:cNvPr>
          <p:cNvSpPr txBox="1"/>
          <p:nvPr/>
        </p:nvSpPr>
        <p:spPr>
          <a:xfrm>
            <a:off x="4506844" y="3420739"/>
            <a:ext cx="6583997" cy="430887"/>
          </a:xfrm>
          <a:prstGeom prst="rect">
            <a:avLst/>
          </a:prstGeom>
          <a:noFill/>
        </p:spPr>
        <p:txBody>
          <a:bodyPr wrap="square" rtlCol="0">
            <a:spAutoFit/>
          </a:bodyPr>
          <a:lstStyle>
            <a:defPPr>
              <a:defRPr lang="en-US"/>
            </a:defPPr>
            <a:lvl1pPr>
              <a:defRPr>
                <a:solidFill>
                  <a:schemeClr val="bg1">
                    <a:lumMod val="50000"/>
                  </a:schemeClr>
                </a:solidFill>
              </a:defRPr>
            </a:lvl1pPr>
          </a:lstStyle>
          <a:p>
            <a:r>
              <a:rPr lang="en-US" sz="2200" dirty="0">
                <a:solidFill>
                  <a:schemeClr val="tx2"/>
                </a:solidFill>
                <a:latin typeface="Tahoma" panose="020B0604030504040204" pitchFamily="34" charset="0"/>
                <a:ea typeface="Tahoma" panose="020B0604030504040204" pitchFamily="34" charset="0"/>
                <a:cs typeface="Tahoma" panose="020B0604030504040204" pitchFamily="34" charset="0"/>
              </a:rPr>
              <a:t>Enables to focus on each measure</a:t>
            </a:r>
          </a:p>
        </p:txBody>
      </p:sp>
      <p:sp>
        <p:nvSpPr>
          <p:cNvPr id="3" name="Slide Number Placeholder 2">
            <a:extLst>
              <a:ext uri="{FF2B5EF4-FFF2-40B4-BE49-F238E27FC236}">
                <a16:creationId xmlns:a16="http://schemas.microsoft.com/office/drawing/2014/main" id="{AD27AF36-03D2-42ED-8FB3-7B77467DEE6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0405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31D-EB03-4874-BB95-52AE11EFFC48}"/>
              </a:ext>
            </a:extLst>
          </p:cNvPr>
          <p:cNvSpPr>
            <a:spLocks noGrp="1"/>
          </p:cNvSpPr>
          <p:nvPr>
            <p:ph type="title"/>
          </p:nvPr>
        </p:nvSpPr>
        <p:spPr>
          <a:xfrm>
            <a:off x="259912" y="0"/>
            <a:ext cx="10571998" cy="822960"/>
          </a:xfrm>
          <a:effectLst/>
        </p:spPr>
        <p:txBody>
          <a:bodyPr vert="horz" lIns="91440" tIns="45720" rIns="91440" bIns="45720" rtlCol="0" anchor="b">
            <a:noAutofit/>
          </a:bodyPr>
          <a:lstStyle/>
          <a:p>
            <a:r>
              <a:rPr lang="en-US" dirty="0">
                <a:solidFill>
                  <a:schemeClr val="tx1"/>
                </a:solidFill>
              </a:rPr>
              <a:t>Dashboard  - Full Customers View</a:t>
            </a:r>
            <a:endParaRPr lang="en-CA" dirty="0">
              <a:solidFill>
                <a:schemeClr val="tx1"/>
              </a:solidFill>
            </a:endParaRPr>
          </a:p>
        </p:txBody>
      </p:sp>
      <p:sp>
        <p:nvSpPr>
          <p:cNvPr id="3" name="Slide Number Placeholder 2">
            <a:extLst>
              <a:ext uri="{FF2B5EF4-FFF2-40B4-BE49-F238E27FC236}">
                <a16:creationId xmlns:a16="http://schemas.microsoft.com/office/drawing/2014/main" id="{2C18D942-6230-458D-87B2-7AFB1F1813A7}"/>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60FD13AC-004B-4152-A651-B885C4EC9A1F}"/>
              </a:ext>
            </a:extLst>
          </p:cNvPr>
          <p:cNvPicPr>
            <a:picLocks noChangeAspect="1"/>
          </p:cNvPicPr>
          <p:nvPr/>
        </p:nvPicPr>
        <p:blipFill rotWithShape="1">
          <a:blip r:embed="rId2"/>
          <a:srcRect l="1171" t="4167" r="3704"/>
          <a:stretch/>
        </p:blipFill>
        <p:spPr>
          <a:xfrm>
            <a:off x="468709" y="985278"/>
            <a:ext cx="10363201" cy="5872722"/>
          </a:xfrm>
          <a:prstGeom prst="rect">
            <a:avLst/>
          </a:prstGeom>
        </p:spPr>
      </p:pic>
    </p:spTree>
    <p:extLst>
      <p:ext uri="{BB962C8B-B14F-4D97-AF65-F5344CB8AC3E}">
        <p14:creationId xmlns:p14="http://schemas.microsoft.com/office/powerpoint/2010/main" val="223998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31D-EB03-4874-BB95-52AE11EFFC48}"/>
              </a:ext>
            </a:extLst>
          </p:cNvPr>
          <p:cNvSpPr>
            <a:spLocks noGrp="1"/>
          </p:cNvSpPr>
          <p:nvPr>
            <p:ph type="title"/>
          </p:nvPr>
        </p:nvSpPr>
        <p:spPr>
          <a:xfrm>
            <a:off x="259912" y="0"/>
            <a:ext cx="11410472" cy="822960"/>
          </a:xfrm>
          <a:effectLst/>
        </p:spPr>
        <p:txBody>
          <a:bodyPr vert="horz" lIns="91440" tIns="45720" rIns="91440" bIns="45720" rtlCol="0" anchor="b">
            <a:noAutofit/>
          </a:bodyPr>
          <a:lstStyle/>
          <a:p>
            <a:r>
              <a:rPr lang="en-US" dirty="0">
                <a:solidFill>
                  <a:schemeClr val="tx1"/>
                </a:solidFill>
              </a:rPr>
              <a:t>Dashboard  - Not Churned Customers View</a:t>
            </a:r>
            <a:endParaRPr lang="en-CA" dirty="0">
              <a:solidFill>
                <a:schemeClr val="tx1"/>
              </a:solidFill>
            </a:endParaRPr>
          </a:p>
        </p:txBody>
      </p:sp>
      <p:sp>
        <p:nvSpPr>
          <p:cNvPr id="3" name="Slide Number Placeholder 2">
            <a:extLst>
              <a:ext uri="{FF2B5EF4-FFF2-40B4-BE49-F238E27FC236}">
                <a16:creationId xmlns:a16="http://schemas.microsoft.com/office/drawing/2014/main" id="{118F8C99-15AE-4C3C-9FD3-C439598CF3FC}"/>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5" name="Picture 4">
            <a:extLst>
              <a:ext uri="{FF2B5EF4-FFF2-40B4-BE49-F238E27FC236}">
                <a16:creationId xmlns:a16="http://schemas.microsoft.com/office/drawing/2014/main" id="{7B3C2582-6599-43DB-A34F-D9639C675405}"/>
              </a:ext>
            </a:extLst>
          </p:cNvPr>
          <p:cNvPicPr>
            <a:picLocks noChangeAspect="1"/>
          </p:cNvPicPr>
          <p:nvPr/>
        </p:nvPicPr>
        <p:blipFill rotWithShape="1">
          <a:blip r:embed="rId2"/>
          <a:srcRect l="1172" t="4167" r="2890"/>
          <a:stretch/>
        </p:blipFill>
        <p:spPr>
          <a:xfrm>
            <a:off x="451514" y="992213"/>
            <a:ext cx="10439400" cy="5865787"/>
          </a:xfrm>
          <a:prstGeom prst="rect">
            <a:avLst/>
          </a:prstGeom>
        </p:spPr>
      </p:pic>
    </p:spTree>
    <p:extLst>
      <p:ext uri="{BB962C8B-B14F-4D97-AF65-F5344CB8AC3E}">
        <p14:creationId xmlns:p14="http://schemas.microsoft.com/office/powerpoint/2010/main" val="407892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31D-EB03-4874-BB95-52AE11EFFC48}"/>
              </a:ext>
            </a:extLst>
          </p:cNvPr>
          <p:cNvSpPr>
            <a:spLocks noGrp="1"/>
          </p:cNvSpPr>
          <p:nvPr>
            <p:ph type="title"/>
          </p:nvPr>
        </p:nvSpPr>
        <p:spPr>
          <a:xfrm>
            <a:off x="259912" y="0"/>
            <a:ext cx="10571998" cy="822960"/>
          </a:xfrm>
          <a:effectLst/>
        </p:spPr>
        <p:txBody>
          <a:bodyPr vert="horz" lIns="91440" tIns="45720" rIns="91440" bIns="45720" rtlCol="0" anchor="b">
            <a:noAutofit/>
          </a:bodyPr>
          <a:lstStyle/>
          <a:p>
            <a:r>
              <a:rPr lang="en-US" dirty="0">
                <a:solidFill>
                  <a:schemeClr val="tx1"/>
                </a:solidFill>
              </a:rPr>
              <a:t>Dashboard  - Churned Customers View</a:t>
            </a:r>
            <a:endParaRPr lang="en-CA" dirty="0">
              <a:solidFill>
                <a:schemeClr val="tx1"/>
              </a:solidFill>
            </a:endParaRPr>
          </a:p>
        </p:txBody>
      </p:sp>
      <p:sp>
        <p:nvSpPr>
          <p:cNvPr id="3" name="Slide Number Placeholder 2">
            <a:extLst>
              <a:ext uri="{FF2B5EF4-FFF2-40B4-BE49-F238E27FC236}">
                <a16:creationId xmlns:a16="http://schemas.microsoft.com/office/drawing/2014/main" id="{C9165F73-C290-47FE-B665-7595FCC7EBD1}"/>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00B0A8BF-73E4-48B7-B88C-C6CF6AC90580}"/>
              </a:ext>
            </a:extLst>
          </p:cNvPr>
          <p:cNvPicPr>
            <a:picLocks noChangeAspect="1"/>
          </p:cNvPicPr>
          <p:nvPr/>
        </p:nvPicPr>
        <p:blipFill rotWithShape="1">
          <a:blip r:embed="rId2"/>
          <a:srcRect l="1172" t="4167" r="2890"/>
          <a:stretch/>
        </p:blipFill>
        <p:spPr>
          <a:xfrm>
            <a:off x="451514" y="986862"/>
            <a:ext cx="10448925" cy="5871138"/>
          </a:xfrm>
          <a:prstGeom prst="rect">
            <a:avLst/>
          </a:prstGeom>
        </p:spPr>
      </p:pic>
    </p:spTree>
    <p:extLst>
      <p:ext uri="{BB962C8B-B14F-4D97-AF65-F5344CB8AC3E}">
        <p14:creationId xmlns:p14="http://schemas.microsoft.com/office/powerpoint/2010/main" val="97385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rgbClr val="3E4870"/>
      </a:dk1>
      <a:lt1>
        <a:sysClr val="window" lastClr="FFFFFF"/>
      </a:lt1>
      <a:dk2>
        <a:srgbClr val="3E4870"/>
      </a:dk2>
      <a:lt2>
        <a:srgbClr val="E7E6E6"/>
      </a:lt2>
      <a:accent1>
        <a:srgbClr val="E31737"/>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854</TotalTime>
  <Words>873</Words>
  <Application>Microsoft Office PowerPoint</Application>
  <PresentationFormat>Widescreen</PresentationFormat>
  <Paragraphs>157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Tahoma</vt:lpstr>
      <vt:lpstr>Wingdings 2</vt:lpstr>
      <vt:lpstr>Century Gothic</vt:lpstr>
      <vt:lpstr>Calibri</vt:lpstr>
      <vt:lpstr>Quotable</vt:lpstr>
      <vt:lpstr>Project</vt:lpstr>
      <vt:lpstr>Created By:</vt:lpstr>
      <vt:lpstr>Dataset:  CustomerChurn.csv</vt:lpstr>
      <vt:lpstr>PowerPoint Presentation</vt:lpstr>
      <vt:lpstr>PowerPoint Presentation</vt:lpstr>
      <vt:lpstr>About the Dashboard</vt:lpstr>
      <vt:lpstr>Dashboard  - Full Customers View</vt:lpstr>
      <vt:lpstr>Dashboard  - Not Churned Customers View</vt:lpstr>
      <vt:lpstr>Dashboard  - Churned Customers View</vt:lpstr>
      <vt:lpstr>Results &amp; Recommendations</vt:lpstr>
      <vt:lpstr>About the Models</vt:lpstr>
      <vt:lpstr>Decision Tree Model</vt:lpstr>
      <vt:lpstr>Logistic Regression Model</vt:lpstr>
      <vt:lpstr>Compare the Results of the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Maryam Aliakbari</dc:creator>
  <cp:lastModifiedBy>Maryam Aliakbari</cp:lastModifiedBy>
  <cp:revision>26</cp:revision>
  <dcterms:created xsi:type="dcterms:W3CDTF">2021-12-03T19:02:47Z</dcterms:created>
  <dcterms:modified xsi:type="dcterms:W3CDTF">2022-03-07T00:49:14Z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