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4" r:id="rId3"/>
    <p:sldId id="263" r:id="rId4"/>
    <p:sldId id="260" r:id="rId5"/>
    <p:sldId id="262" r:id="rId6"/>
    <p:sldId id="266" r:id="rId7"/>
    <p:sldId id="298" r:id="rId8"/>
    <p:sldId id="270" r:id="rId9"/>
    <p:sldId id="267" r:id="rId10"/>
    <p:sldId id="268" r:id="rId11"/>
    <p:sldId id="272" r:id="rId12"/>
    <p:sldId id="273" r:id="rId13"/>
    <p:sldId id="314" r:id="rId14"/>
    <p:sldId id="276" r:id="rId15"/>
    <p:sldId id="300" r:id="rId16"/>
    <p:sldId id="278" r:id="rId17"/>
    <p:sldId id="311" r:id="rId18"/>
    <p:sldId id="312" r:id="rId19"/>
    <p:sldId id="301" r:id="rId20"/>
    <p:sldId id="309" r:id="rId21"/>
    <p:sldId id="303" r:id="rId22"/>
    <p:sldId id="283" r:id="rId23"/>
    <p:sldId id="284" r:id="rId24"/>
    <p:sldId id="313" r:id="rId25"/>
    <p:sldId id="280" r:id="rId26"/>
    <p:sldId id="305" r:id="rId27"/>
    <p:sldId id="285" r:id="rId28"/>
    <p:sldId id="287" r:id="rId29"/>
    <p:sldId id="286" r:id="rId30"/>
    <p:sldId id="275" r:id="rId31"/>
    <p:sldId id="289" r:id="rId32"/>
    <p:sldId id="307" r:id="rId33"/>
    <p:sldId id="290" r:id="rId34"/>
    <p:sldId id="292" r:id="rId35"/>
    <p:sldId id="308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6A2"/>
    <a:srgbClr val="07BEB8"/>
    <a:srgbClr val="0B6D8B"/>
    <a:srgbClr val="084C61"/>
    <a:srgbClr val="FFC857"/>
    <a:srgbClr val="DB3A34"/>
    <a:srgbClr val="FF0066"/>
    <a:srgbClr val="4A6E82"/>
    <a:srgbClr val="FF6B35"/>
    <a:srgbClr val="32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79" autoAdjust="0"/>
  </p:normalViewPr>
  <p:slideViewPr>
    <p:cSldViewPr snapToGrid="0">
      <p:cViewPr varScale="1">
        <p:scale>
          <a:sx n="61" d="100"/>
          <a:sy n="61" d="100"/>
        </p:scale>
        <p:origin x="14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7FFA0-DD22-40FC-8350-1798A219703A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D5A2D-BD46-49C7-BACA-FEF64AC16D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82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this is the title of our project, which </a:t>
            </a:r>
            <a:r>
              <a:rPr lang="en-US" b="1" dirty="0"/>
              <a:t>basically wants to relate different death causes with Covid deaths. </a:t>
            </a:r>
          </a:p>
          <a:p>
            <a:r>
              <a:rPr lang="en-US" dirty="0"/>
              <a:t>Naturally in the future slides we’ll talk more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032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the </a:t>
            </a:r>
            <a:r>
              <a:rPr lang="en-US" b="1" dirty="0"/>
              <a:t>more detailed view </a:t>
            </a:r>
            <a:r>
              <a:rPr lang="en-US" dirty="0"/>
              <a:t>of the course of action. </a:t>
            </a:r>
          </a:p>
          <a:p>
            <a:endParaRPr lang="en-US" dirty="0"/>
          </a:p>
          <a:p>
            <a:r>
              <a:rPr lang="en-US" dirty="0"/>
              <a:t>As you may notice, preparing and </a:t>
            </a:r>
            <a:r>
              <a:rPr lang="en-US" b="1" dirty="0"/>
              <a:t>transforming datasets</a:t>
            </a:r>
            <a:r>
              <a:rPr lang="en-US" dirty="0"/>
              <a:t> took most of our time and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talk about the data sets that we have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01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used 4 separate datasets: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main data set was the </a:t>
            </a:r>
            <a:r>
              <a:rPr lang="en-US" b="1" dirty="0"/>
              <a:t>weekly data of select causes of death </a:t>
            </a:r>
            <a:r>
              <a:rPr lang="en-US" dirty="0"/>
              <a:t>in the states of the U.S. between 2014-2019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other datasets were the of these states </a:t>
            </a:r>
            <a:r>
              <a:rPr lang="en-US" b="1" dirty="0"/>
              <a:t>yearly data of population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final one was basically the same as the first one but for 2020 that included Covid19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92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have faced a number of issues when </a:t>
            </a:r>
            <a:r>
              <a:rPr lang="en-CA" b="1" dirty="0"/>
              <a:t>cleaning</a:t>
            </a:r>
            <a:r>
              <a:rPr lang="en-CA" dirty="0"/>
              <a:t> and </a:t>
            </a:r>
            <a:r>
              <a:rPr lang="en-CA" b="1" dirty="0"/>
              <a:t>preparing</a:t>
            </a:r>
            <a:r>
              <a:rPr lang="en-CA" dirty="0"/>
              <a:t> and </a:t>
            </a:r>
            <a:r>
              <a:rPr lang="en-CA" b="1" dirty="0"/>
              <a:t>merging</a:t>
            </a:r>
            <a:r>
              <a:rPr lang="en-CA" dirty="0"/>
              <a:t> the data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Numbers stored as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texts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Comma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sign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inside numerical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Different state names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 different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Unnormalized form of the raw data 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563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 is the time for the analysis. Farzin will continue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81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we aim to explore the select death causes in different states in the U.S. between the years 2014 and 2019 and find potential implications and/or relationships between these causes and the mortality of Covid-19 in 2020.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n-lt"/>
                <a:cs typeface="Arial" panose="020B0604020202020204" pitchFamily="34" charset="0"/>
              </a:rPr>
              <a:t>In other words, have prior years’ top death causes implicate covid mortality rate in 2020</a:t>
            </a:r>
            <a:endParaRPr lang="en-CA" dirty="0">
              <a:latin typeface="+mn-lt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05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chart is based on the death rate of covid in two groups of states. It seems that orange states have lower death rate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36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box plot also is consistent with the previous slide’s claim. So we create hypotheses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36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drill down the first group which consists of about 35 states. As their second top cause of deaths is the same, </a:t>
            </a:r>
          </a:p>
          <a:p>
            <a:r>
              <a:rPr lang="en-US" dirty="0"/>
              <a:t>we’’ move to the third top cause: Only 2 causes:</a:t>
            </a:r>
          </a:p>
          <a:p>
            <a:pPr lvl="1"/>
            <a:r>
              <a:rPr lang="en-US" dirty="0"/>
              <a:t>Chronic lower respiratory disease</a:t>
            </a:r>
          </a:p>
          <a:p>
            <a:pPr lvl="1"/>
            <a:r>
              <a:rPr lang="en-US" dirty="0"/>
              <a:t>Cerebrovascular diseases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As before we create two groups of states</a:t>
            </a:r>
          </a:p>
          <a:p>
            <a:r>
              <a:rPr lang="en-US" dirty="0"/>
              <a:t>This box plot doesn’t show any differences between groups with different top third causes, let’s create new hypotheses.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Null hypotheses is not rejected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320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Still not good enough but let's see the feature importance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Somewhat consistent with statistics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14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is consisted of me and Farzin.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896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conclude the results and review their possible implications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886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statistical tests have shown:,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</a:t>
            </a:r>
            <a:r>
              <a:rPr lang="en-US" b="1" dirty="0"/>
              <a:t>see a significant difference among the two groups of states </a:t>
            </a:r>
            <a:r>
              <a:rPr lang="en-US" dirty="0"/>
              <a:t>in terms of </a:t>
            </a:r>
            <a:r>
              <a:rPr lang="en-US" b="1" dirty="0"/>
              <a:t>Covid death rate in 2020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Although our use of ML </a:t>
            </a:r>
            <a:r>
              <a:rPr lang="en-US" b="1" dirty="0"/>
              <a:t>was not perfect, </a:t>
            </a:r>
            <a:r>
              <a:rPr lang="en-US" dirty="0"/>
              <a:t>but the </a:t>
            </a:r>
            <a:r>
              <a:rPr lang="en-US" b="1" dirty="0"/>
              <a:t>feature importance </a:t>
            </a:r>
            <a:r>
              <a:rPr lang="en-US" dirty="0"/>
              <a:t>showed </a:t>
            </a:r>
            <a:r>
              <a:rPr lang="en-US" b="1" dirty="0"/>
              <a:t>a consistent result with the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312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(Source: (Harvard University, School of Public Health, n.d.) </a:t>
            </a:r>
            <a:endParaRPr lang="en-US" dirty="0"/>
          </a:p>
          <a:p>
            <a:endParaRPr lang="en-CA" dirty="0"/>
          </a:p>
          <a:p>
            <a:r>
              <a:rPr lang="en-CA" dirty="0"/>
              <a:t>So, what implications do these results have:</a:t>
            </a:r>
          </a:p>
          <a:p>
            <a:endParaRPr lang="en-CA" dirty="0"/>
          </a:p>
          <a:p>
            <a:r>
              <a:rPr lang="en-CA" dirty="0"/>
              <a:t>First, according to the School of Public Health of Harvard University, </a:t>
            </a:r>
            <a:r>
              <a:rPr lang="en-CA" b="1" dirty="0"/>
              <a:t>Covid is far from over </a:t>
            </a:r>
          </a:p>
          <a:p>
            <a:r>
              <a:rPr lang="en-CA" dirty="0"/>
              <a:t>so maybe </a:t>
            </a:r>
            <a:r>
              <a:rPr lang="en-CA" b="1" dirty="0"/>
              <a:t>if states in Group A are more cautious about their patients, with Heart diseases </a:t>
            </a:r>
            <a:r>
              <a:rPr lang="en-CA" dirty="0"/>
              <a:t>when a new wave of Covid breaks out, </a:t>
            </a:r>
          </a:p>
          <a:p>
            <a:r>
              <a:rPr lang="en-CA" dirty="0"/>
              <a:t>they can be more successful </a:t>
            </a:r>
            <a:r>
              <a:rPr lang="en-CA" b="1" dirty="0"/>
              <a:t>in keeping their death rates low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Some states that were in group A, actually had low Covid death rate. </a:t>
            </a:r>
          </a:p>
          <a:p>
            <a:r>
              <a:rPr lang="en-CA" dirty="0"/>
              <a:t>By investigating their courses of action in 2020, </a:t>
            </a:r>
            <a:r>
              <a:rPr lang="en-CA" b="1" dirty="0"/>
              <a:t>maybe we can find practical instructions </a:t>
            </a:r>
            <a:r>
              <a:rPr lang="en-CA" dirty="0"/>
              <a:t>for controlling Covid death rates. </a:t>
            </a:r>
          </a:p>
          <a:p>
            <a:r>
              <a:rPr lang="en-CA" dirty="0"/>
              <a:t>And other states can learn from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8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limitations of our study</a:t>
            </a:r>
          </a:p>
          <a:p>
            <a:endParaRPr lang="en-US" dirty="0"/>
          </a:p>
          <a:p>
            <a:r>
              <a:rPr lang="en-US" dirty="0"/>
              <a:t>For example, because </a:t>
            </a:r>
            <a:r>
              <a:rPr lang="en-US" b="1" dirty="0"/>
              <a:t>we were not able to find a more detailed population dataset</a:t>
            </a:r>
            <a:r>
              <a:rPr lang="en-US" dirty="0"/>
              <a:t>, our final transformed data had lower rows of data </a:t>
            </a:r>
          </a:p>
          <a:p>
            <a:r>
              <a:rPr lang="en-US" dirty="0"/>
              <a:t>so ML models </a:t>
            </a:r>
            <a:r>
              <a:rPr lang="en-US" b="1" dirty="0"/>
              <a:t>could not fully be utilized.</a:t>
            </a:r>
          </a:p>
          <a:p>
            <a:endParaRPr lang="en-US" dirty="0"/>
          </a:p>
          <a:p>
            <a:r>
              <a:rPr lang="en-US" dirty="0"/>
              <a:t>And you can see the other limitations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357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our recommendations for future research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271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is basically finding and merging more related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other is, to compare the findings of this research with other regions of the world if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last one is to </a:t>
            </a:r>
            <a:r>
              <a:rPr lang="en-US" b="1" dirty="0"/>
              <a:t>wait and track the behavior of covid </a:t>
            </a:r>
            <a:r>
              <a:rPr lang="en-US" dirty="0"/>
              <a:t>in upcoming years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then compare the results with more data we will have about covid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12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resources we used are in the next slide which include the tools and datasets and articles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I’m going to talk about the subject and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8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Lets review some concepts. </a:t>
            </a:r>
          </a:p>
          <a:p>
            <a:endParaRPr lang="en-CA" dirty="0"/>
          </a:p>
          <a:p>
            <a:r>
              <a:rPr lang="en-CA" dirty="0"/>
              <a:t>-and it’s better to start with the health system! </a:t>
            </a:r>
          </a:p>
          <a:p>
            <a:r>
              <a:rPr lang="en-CA" dirty="0"/>
              <a:t>Every </a:t>
            </a:r>
            <a:r>
              <a:rPr lang="en-CA" b="1" dirty="0"/>
              <a:t>health policy </a:t>
            </a:r>
            <a:r>
              <a:rPr lang="en-CA" dirty="0"/>
              <a:t>should make use of these three concepts:</a:t>
            </a:r>
          </a:p>
          <a:p>
            <a:endParaRPr lang="en-CA" dirty="0"/>
          </a:p>
          <a:p>
            <a:r>
              <a:rPr lang="en-CA" dirty="0"/>
              <a:t>1- </a:t>
            </a:r>
            <a:r>
              <a:rPr lang="en-CA" b="1" dirty="0"/>
              <a:t>Correct indices </a:t>
            </a:r>
            <a:r>
              <a:rPr lang="en-CA" dirty="0"/>
              <a:t>and the correct </a:t>
            </a:r>
            <a:r>
              <a:rPr lang="en-CA" b="1" dirty="0"/>
              <a:t>way of measuring </a:t>
            </a:r>
            <a:r>
              <a:rPr lang="en-CA" dirty="0"/>
              <a:t>them</a:t>
            </a:r>
          </a:p>
          <a:p>
            <a:r>
              <a:rPr lang="en-CA" dirty="0"/>
              <a:t>2- The </a:t>
            </a:r>
            <a:r>
              <a:rPr lang="en-CA" b="1" dirty="0"/>
              <a:t>historical</a:t>
            </a:r>
            <a:r>
              <a:rPr lang="en-CA" dirty="0"/>
              <a:t> and </a:t>
            </a:r>
            <a:r>
              <a:rPr lang="en-CA" b="1" dirty="0"/>
              <a:t>present</a:t>
            </a:r>
            <a:r>
              <a:rPr lang="en-CA" dirty="0"/>
              <a:t> </a:t>
            </a:r>
            <a:r>
              <a:rPr lang="en-CA" b="1" dirty="0"/>
              <a:t>profiles</a:t>
            </a:r>
            <a:r>
              <a:rPr lang="en-CA" dirty="0"/>
              <a:t> of </a:t>
            </a:r>
            <a:r>
              <a:rPr lang="en-CA" b="1" dirty="0"/>
              <a:t>diseases and health issues</a:t>
            </a:r>
          </a:p>
          <a:p>
            <a:r>
              <a:rPr lang="en-CA" dirty="0"/>
              <a:t>3- And </a:t>
            </a:r>
            <a:r>
              <a:rPr lang="en-CA" b="1" dirty="0"/>
              <a:t>ability to have an idea </a:t>
            </a:r>
            <a:r>
              <a:rPr lang="en-CA" dirty="0"/>
              <a:t>of </a:t>
            </a:r>
            <a:r>
              <a:rPr lang="en-CA" b="1" dirty="0"/>
              <a:t>what may happen </a:t>
            </a:r>
            <a:r>
              <a:rPr lang="en-CA" dirty="0"/>
              <a:t>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88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According to WHO, in 2019, The </a:t>
            </a:r>
            <a:r>
              <a:rPr lang="en-US" sz="1400" b="1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top 10 </a:t>
            </a:r>
            <a:r>
              <a:rPr lang="en-US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causes of death </a:t>
            </a:r>
            <a:r>
              <a:rPr lang="en-US" b="1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accounted for</a:t>
            </a:r>
            <a:r>
              <a:rPr lang="en-US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55%</a:t>
            </a:r>
            <a:r>
              <a:rPr lang="en-US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 of deaths worldwide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b="1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200" dirty="0">
              <a:latin typeface="Karl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200" dirty="0">
                <a:latin typeface="Karla" pitchFamily="2" charset="0"/>
              </a:rPr>
              <a:t>As all of you </a:t>
            </a:r>
            <a:r>
              <a:rPr lang="en-US" sz="1200" b="1" dirty="0">
                <a:latin typeface="Karla" pitchFamily="2" charset="0"/>
              </a:rPr>
              <a:t>remember</a:t>
            </a:r>
            <a:r>
              <a:rPr lang="en-US" sz="1200" dirty="0">
                <a:latin typeface="Karla" pitchFamily="2" charset="0"/>
              </a:rPr>
              <a:t>, </a:t>
            </a:r>
            <a:r>
              <a:rPr lang="en-US" sz="1200" b="1" dirty="0">
                <a:latin typeface="Karla" pitchFamily="2" charset="0"/>
              </a:rPr>
              <a:t>In the start</a:t>
            </a:r>
            <a:r>
              <a:rPr lang="en-US" sz="1200" dirty="0">
                <a:latin typeface="Karla" pitchFamily="2" charset="0"/>
              </a:rPr>
              <a:t> of the year 2020, </a:t>
            </a:r>
            <a:r>
              <a:rPr lang="en-US" sz="1200" b="1" dirty="0">
                <a:latin typeface="Karla" pitchFamily="2" charset="0"/>
              </a:rPr>
              <a:t>Covid-19 surprised the world</a:t>
            </a:r>
            <a:r>
              <a:rPr lang="en-US" sz="1200" dirty="0">
                <a:latin typeface="Karla" pitchFamily="2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latin typeface="Karla" pitchFamily="2" charset="0"/>
              </a:rPr>
              <a:t> despite of the warnings of some </a:t>
            </a:r>
            <a:r>
              <a:rPr lang="en-US" sz="1200" b="1" dirty="0">
                <a:latin typeface="Karla" pitchFamily="2" charset="0"/>
              </a:rPr>
              <a:t>public health experts </a:t>
            </a:r>
            <a:r>
              <a:rPr lang="en-US" sz="1200" dirty="0">
                <a:latin typeface="Karla" pitchFamily="2" charset="0"/>
              </a:rPr>
              <a:t>and </a:t>
            </a:r>
            <a:r>
              <a:rPr lang="en-US" sz="1200" b="1" dirty="0" err="1">
                <a:latin typeface="Karla" pitchFamily="2" charset="0"/>
              </a:rPr>
              <a:t>commeracial</a:t>
            </a:r>
            <a:r>
              <a:rPr lang="en-US" sz="1200" b="1" dirty="0">
                <a:latin typeface="Karla" pitchFamily="2" charset="0"/>
              </a:rPr>
              <a:t> risk modelers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200" dirty="0">
              <a:latin typeface="Karl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200" dirty="0">
              <a:latin typeface="Karl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200" dirty="0">
                <a:latin typeface="Karla" pitchFamily="2" charset="0"/>
              </a:rPr>
              <a:t>Also, CDC </a:t>
            </a:r>
            <a:r>
              <a:rPr lang="en-US" sz="1200" b="1" dirty="0">
                <a:latin typeface="Karla" pitchFamily="2" charset="0"/>
              </a:rPr>
              <a:t>claims that underlying conditions, … </a:t>
            </a:r>
            <a:r>
              <a:rPr lang="en-US" sz="1200" dirty="0">
                <a:latin typeface="Karla" pitchFamily="2" charset="0"/>
              </a:rPr>
              <a:t>has contributed to the deaths caused by Covid.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65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we aim to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explore the select death causes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in different states in the U.S.,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between the years of 2014 and 2019,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and find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potential implications and/or relationships 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between these causes and the mortality of Covid-19 in 2020.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n-lt"/>
                <a:cs typeface="Arial" panose="020B0604020202020204" pitchFamily="34" charset="0"/>
              </a:rPr>
              <a:t>In other words, have prior years’ top death causes </a:t>
            </a:r>
            <a:r>
              <a:rPr lang="en-US" sz="1200" b="1" dirty="0">
                <a:effectLst/>
                <a:latin typeface="+mn-lt"/>
                <a:cs typeface="Arial" panose="020B0604020202020204" pitchFamily="34" charset="0"/>
              </a:rPr>
              <a:t>implicate covid mortality rate </a:t>
            </a:r>
            <a:r>
              <a:rPr lang="en-US" sz="1200" dirty="0">
                <a:effectLst/>
                <a:latin typeface="+mn-lt"/>
                <a:cs typeface="Arial" panose="020B0604020202020204" pitchFamily="34" charset="0"/>
              </a:rPr>
              <a:t>in 2020?</a:t>
            </a:r>
            <a:endParaRPr lang="en-CA" dirty="0">
              <a:latin typeface="+mn-lt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97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 we have followed this main objectives: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first, </a:t>
            </a:r>
            <a:r>
              <a:rPr lang="en-US" b="1" dirty="0"/>
              <a:t>explored the database </a:t>
            </a:r>
            <a:r>
              <a:rPr lang="en-US" dirty="0"/>
              <a:t>of death causes between 2014 and 2019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</a:t>
            </a:r>
            <a:r>
              <a:rPr lang="en-US" b="1" dirty="0"/>
              <a:t>tried to find patterns </a:t>
            </a:r>
            <a:r>
              <a:rPr lang="en-US" dirty="0"/>
              <a:t>or trend,  and </a:t>
            </a:r>
            <a:r>
              <a:rPr lang="en-US" b="1" dirty="0"/>
              <a:t>observed the distributions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</a:t>
            </a:r>
            <a:r>
              <a:rPr lang="en-US" b="1" dirty="0"/>
              <a:t>compared</a:t>
            </a:r>
            <a:r>
              <a:rPr lang="en-US" dirty="0"/>
              <a:t> the findings with Covid related deaths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finally </a:t>
            </a:r>
            <a:r>
              <a:rPr lang="en-US" b="1" dirty="0"/>
              <a:t>recommended some insights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04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the problem and the concepts, </a:t>
            </a:r>
          </a:p>
          <a:p>
            <a:r>
              <a:rPr lang="en-US" dirty="0"/>
              <a:t>Here I’m going to talk briefly about the methods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47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overview of the course of action we have followed for this project. </a:t>
            </a:r>
          </a:p>
          <a:p>
            <a:r>
              <a:rPr lang="en-US" dirty="0"/>
              <a:t>And no need to say that It is basically the </a:t>
            </a:r>
            <a:r>
              <a:rPr lang="en-US" b="1" dirty="0"/>
              <a:t>roadmap of a typical data analysis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21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2692-707A-2436-4080-80845D38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8CC3-90F4-1DF7-CA55-99DC12841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2303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ACCD-3DCB-AC3E-D330-72045002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88E2-6DCB-479E-A45F-1E367BC31890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4B2B-8B74-68F5-AA59-328DD1F6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EB00-D97E-178E-BA96-4081F16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40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C198-3A8E-DA54-21F2-7A871E03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297B-A087-CF20-24F4-B7F53901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323031"/>
                </a:solidFill>
                <a:latin typeface="+mn-lt"/>
              </a:defRPr>
            </a:lvl1pPr>
            <a:lvl2pPr>
              <a:defRPr sz="2800">
                <a:solidFill>
                  <a:srgbClr val="323031"/>
                </a:solidFill>
                <a:latin typeface="+mn-lt"/>
              </a:defRPr>
            </a:lvl2pPr>
            <a:lvl3pPr>
              <a:defRPr sz="2400">
                <a:solidFill>
                  <a:srgbClr val="323031"/>
                </a:solidFill>
                <a:latin typeface="+mn-lt"/>
              </a:defRPr>
            </a:lvl3pPr>
            <a:lvl4pPr>
              <a:defRPr sz="2000">
                <a:solidFill>
                  <a:srgbClr val="323031"/>
                </a:solidFill>
                <a:latin typeface="+mn-lt"/>
              </a:defRPr>
            </a:lvl4pPr>
            <a:lvl5pPr>
              <a:defRPr sz="2000">
                <a:solidFill>
                  <a:srgbClr val="323031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F03C6-DD19-679C-4F4C-3E25D771F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03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62F0B-9344-C75B-65F8-3E7AD762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B91-3B28-4E09-A351-79A137D6A454}" type="datetime1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7B22E-E1AE-5F6F-616B-72B4A802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548BD-41DB-BB48-78AE-CA881D93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5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5CC1-4260-CDAC-EBE9-F627DA7A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E5534-A69D-5A6B-1559-84F8851F9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323031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D3903-DE1E-F540-4C1C-950A09D0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03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A2CD9-6719-E71F-1A92-EB362C0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82B-BB5E-4340-B40D-DD01D6084147}" type="datetime1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B76F-D196-A505-1263-88F10D64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867E-FB82-9E20-DF4C-5D8C4F44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321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C50F-CB12-4986-C9D8-350B4E6D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A5C2F-715E-A14F-A6A2-C4D6C8195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23031"/>
                </a:solidFill>
              </a:defRPr>
            </a:lvl1pPr>
            <a:lvl2pPr>
              <a:defRPr>
                <a:solidFill>
                  <a:srgbClr val="323031"/>
                </a:solidFill>
              </a:defRPr>
            </a:lvl2pPr>
            <a:lvl3pPr>
              <a:defRPr>
                <a:solidFill>
                  <a:srgbClr val="323031"/>
                </a:solidFill>
              </a:defRPr>
            </a:lvl3pPr>
            <a:lvl4pPr>
              <a:defRPr>
                <a:solidFill>
                  <a:srgbClr val="323031"/>
                </a:solidFill>
              </a:defRPr>
            </a:lvl4pPr>
            <a:lvl5pPr>
              <a:defRPr>
                <a:solidFill>
                  <a:srgbClr val="32303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FEBE-969E-E778-A935-80578289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6FF0-8639-4953-A757-818AB0597CAE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4222-F9B3-FE65-27EA-AAB3CB4E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58AD-2EF3-D9DB-BA99-ABDD4951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285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312B2-B5CC-1C61-6B7F-4770E933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854A9-6A4B-B177-3F3D-86B59EE1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23031"/>
                </a:solidFill>
              </a:defRPr>
            </a:lvl1pPr>
            <a:lvl2pPr>
              <a:defRPr>
                <a:solidFill>
                  <a:srgbClr val="323031"/>
                </a:solidFill>
              </a:defRPr>
            </a:lvl2pPr>
            <a:lvl3pPr>
              <a:defRPr>
                <a:solidFill>
                  <a:srgbClr val="323031"/>
                </a:solidFill>
              </a:defRPr>
            </a:lvl3pPr>
            <a:lvl4pPr>
              <a:defRPr>
                <a:solidFill>
                  <a:srgbClr val="323031"/>
                </a:solidFill>
              </a:defRPr>
            </a:lvl4pPr>
            <a:lvl5pPr>
              <a:defRPr>
                <a:solidFill>
                  <a:srgbClr val="32303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AE43-0457-70FB-168B-40136775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0CC9-95C0-4646-8757-FB67FE52DBFF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61F4-1C76-B350-2EB3-AC3F3E85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D1F7-65EE-89D8-B2BC-F93301B6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50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2FA7-C65B-998F-426B-AE0F06F5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ADB6-D15A-586E-3C5D-686593EB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23031"/>
                </a:solidFill>
              </a:defRPr>
            </a:lvl1pPr>
            <a:lvl2pPr>
              <a:defRPr>
                <a:solidFill>
                  <a:srgbClr val="323031"/>
                </a:solidFill>
              </a:defRPr>
            </a:lvl2pPr>
            <a:lvl3pPr>
              <a:defRPr>
                <a:solidFill>
                  <a:srgbClr val="323031"/>
                </a:solidFill>
              </a:defRPr>
            </a:lvl3pPr>
            <a:lvl4pPr>
              <a:defRPr>
                <a:solidFill>
                  <a:srgbClr val="323031"/>
                </a:solidFill>
              </a:defRPr>
            </a:lvl4pPr>
            <a:lvl5pPr>
              <a:defRPr>
                <a:solidFill>
                  <a:srgbClr val="32303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1279-52A3-23F6-41B1-DDD58AFC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A5D2-BF54-41A0-89AB-BB57B21B03A5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2EB8-6060-8669-791F-01D18D8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6A09-C0B6-66DA-EBE7-DBE33822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8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2E51-BEC1-96C5-73BC-F26E8B1B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6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11A6-BBF4-BEE8-52E6-6224DFA4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2303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32F7-D6AB-6773-F4DC-61ED4075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28D2-6172-4600-A32E-72AFC1DB6300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0582-1D3E-0B34-6FEC-C7BCEF7B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6D03C-A421-1413-6F0B-71A4F9D1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49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0340-3D76-2DB8-EF51-9C8356DC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4AD6-5530-6A03-ADDD-9526A6457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2CA6-B7DE-EF2C-2109-335E7140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5A00-64F2-BCD1-54C0-9B3D2847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751-A23F-44ED-8229-33DD6B0B8ACB}" type="datetime1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6708-5A2E-D4FB-B990-EB3FC0F8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7735-6313-FC0A-C0D3-716DCC5F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23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8B42-DC39-EC90-1352-0679847E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C344-6F8E-B502-3620-A34651B1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ebas Neue" panose="020B0606020202050201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EB1DA-6F85-2211-5F09-D63FCD47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323031"/>
                </a:solidFill>
                <a:latin typeface="+mn-lt"/>
              </a:defRPr>
            </a:lvl1pPr>
            <a:lvl2pPr>
              <a:defRPr>
                <a:solidFill>
                  <a:srgbClr val="323031"/>
                </a:solidFill>
                <a:latin typeface="+mn-lt"/>
              </a:defRPr>
            </a:lvl2pPr>
            <a:lvl3pPr>
              <a:defRPr>
                <a:solidFill>
                  <a:srgbClr val="323031"/>
                </a:solidFill>
                <a:latin typeface="+mn-lt"/>
              </a:defRPr>
            </a:lvl3pPr>
            <a:lvl4pPr>
              <a:defRPr>
                <a:solidFill>
                  <a:srgbClr val="323031"/>
                </a:solidFill>
                <a:latin typeface="+mn-lt"/>
              </a:defRPr>
            </a:lvl4pPr>
            <a:lvl5pPr>
              <a:defRPr>
                <a:solidFill>
                  <a:srgbClr val="32303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0A9B6-D83D-EA34-4D54-035A6D1BC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ebas Neue" panose="020B0606020202050201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22B39-00F7-F8CB-EB6C-DAFEF667B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323031"/>
                </a:solidFill>
                <a:latin typeface="+mn-lt"/>
              </a:defRPr>
            </a:lvl1pPr>
            <a:lvl2pPr>
              <a:defRPr>
                <a:solidFill>
                  <a:srgbClr val="323031"/>
                </a:solidFill>
                <a:latin typeface="+mn-lt"/>
              </a:defRPr>
            </a:lvl2pPr>
            <a:lvl3pPr>
              <a:defRPr>
                <a:solidFill>
                  <a:srgbClr val="323031"/>
                </a:solidFill>
                <a:latin typeface="+mn-lt"/>
              </a:defRPr>
            </a:lvl3pPr>
            <a:lvl4pPr>
              <a:defRPr>
                <a:solidFill>
                  <a:srgbClr val="323031"/>
                </a:solidFill>
                <a:latin typeface="+mn-lt"/>
              </a:defRPr>
            </a:lvl4pPr>
            <a:lvl5pPr>
              <a:defRPr>
                <a:solidFill>
                  <a:srgbClr val="32303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73713-AC07-EF52-A486-46DA1A48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310-9E84-4CBA-B478-06186B3BE172}" type="datetime1">
              <a:rPr lang="en-CA" smtClean="0"/>
              <a:t>2023-03-24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30EA3-14D5-6C17-C314-4A469FD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D0B03-1918-B821-3A7C-CEBA1F40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16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469D-FB27-B9A0-AB05-0AA1B94F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DC3B5-0C46-51A8-85D0-C8BAF89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B7B-14DE-4DB0-B4CC-603AED8738B3}" type="datetime1">
              <a:rPr lang="en-CA" smtClean="0"/>
              <a:t>2023-03-24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FB94-8352-B6D5-B2F1-05F5390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B4629-12A3-2624-2090-52379A1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29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469D-FB27-B9A0-AB05-0AA1B94F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60" y="327928"/>
            <a:ext cx="9986639" cy="604728"/>
          </a:xfrm>
        </p:spPr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DC3B5-0C46-51A8-85D0-C8BAF89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0-C767-4E4D-98C2-3E85FB435B4E}" type="datetime1">
              <a:rPr lang="en-CA" smtClean="0"/>
              <a:t>2023-03-24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FB94-8352-B6D5-B2F1-05F5390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B4629-12A3-2624-2090-52379A1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15C66F-858A-4FAE-BA3D-746ADE3822BC}"/>
              </a:ext>
            </a:extLst>
          </p:cNvPr>
          <p:cNvGrpSpPr/>
          <p:nvPr userDrawn="1"/>
        </p:nvGrpSpPr>
        <p:grpSpPr>
          <a:xfrm>
            <a:off x="297250" y="301294"/>
            <a:ext cx="967668" cy="540896"/>
            <a:chOff x="6096000" y="1219200"/>
            <a:chExt cx="928006" cy="5207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1C257F2-58CE-AE85-4445-B872DF0A449B}"/>
                </a:ext>
              </a:extLst>
            </p:cNvPr>
            <p:cNvSpPr/>
            <p:nvPr userDrawn="1"/>
          </p:nvSpPr>
          <p:spPr>
            <a:xfrm>
              <a:off x="6503306" y="1219200"/>
              <a:ext cx="520700" cy="520700"/>
            </a:xfrm>
            <a:prstGeom prst="ellipse">
              <a:avLst/>
            </a:prstGeom>
            <a:solidFill>
              <a:srgbClr val="DB3A34"/>
            </a:solidFill>
            <a:ln w="34925" cap="flat">
              <a:solidFill>
                <a:srgbClr val="DB3A34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2F0AA0E-FD48-B1AC-A5D3-D313C9CC1296}"/>
                </a:ext>
              </a:extLst>
            </p:cNvPr>
            <p:cNvSpPr/>
            <p:nvPr userDrawn="1"/>
          </p:nvSpPr>
          <p:spPr>
            <a:xfrm>
              <a:off x="6096000" y="1219200"/>
              <a:ext cx="520700" cy="520700"/>
            </a:xfrm>
            <a:prstGeom prst="ellipse">
              <a:avLst/>
            </a:prstGeom>
            <a:noFill/>
            <a:ln w="34925" cap="flat">
              <a:solidFill>
                <a:srgbClr val="084C61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21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DC3B5-0C46-51A8-85D0-C8BAF89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3044-756D-42BE-A334-6AC97820F41F}" type="datetime1">
              <a:rPr lang="en-CA" smtClean="0"/>
              <a:t>2023-03-24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FB94-8352-B6D5-B2F1-05F5390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B4629-12A3-2624-2090-52379A1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자유형: 도형 23">
            <a:extLst>
              <a:ext uri="{FF2B5EF4-FFF2-40B4-BE49-F238E27FC236}">
                <a16:creationId xmlns:a16="http://schemas.microsoft.com/office/drawing/2014/main" id="{576A0630-C447-C586-D75E-611BF79FF787}"/>
              </a:ext>
            </a:extLst>
          </p:cNvPr>
          <p:cNvSpPr/>
          <p:nvPr userDrawn="1"/>
        </p:nvSpPr>
        <p:spPr>
          <a:xfrm>
            <a:off x="1584960" y="2254328"/>
            <a:ext cx="1279719" cy="2349341"/>
          </a:xfrm>
          <a:custGeom>
            <a:avLst/>
            <a:gdLst>
              <a:gd name="connsiteX0" fmla="*/ 1041400 w 1041400"/>
              <a:gd name="connsiteY0" fmla="*/ 0 h 2082800"/>
              <a:gd name="connsiteX1" fmla="*/ 1041400 w 1041400"/>
              <a:gd name="connsiteY1" fmla="*/ 2082800 h 2082800"/>
              <a:gd name="connsiteX2" fmla="*/ 0 w 1041400"/>
              <a:gd name="connsiteY2" fmla="*/ 1041400 h 2082800"/>
              <a:gd name="connsiteX3" fmla="*/ 1041400 w 1041400"/>
              <a:gd name="connsiteY3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00" h="20828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DB3A34"/>
          </a:solidFill>
          <a:ln w="1270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C469D-FB27-B9A0-AB05-0AA1B94F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5" y="3535558"/>
            <a:ext cx="7496230" cy="832255"/>
          </a:xfrm>
        </p:spPr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3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48FAE-58C9-5BB0-397A-4C9950CC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0-DB60-4D61-9EDB-80993CB25E62}" type="datetime1">
              <a:rPr lang="en-CA" smtClean="0"/>
              <a:t>2023-03-24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33CC1-A4B2-45ED-B654-40C3340C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06B1-FA69-6CED-7755-4611298E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09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31CBE-D2F2-F83C-CC3B-9F08F9E4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0460-66AB-C025-B66F-E89114BA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7D4D-91C8-DD9D-21F6-6B15B3EA0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D1DE-64BE-4217-9E8F-462D29DA411F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621F-8CB7-7B4B-9886-2670FC5CA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FE02-6484-9B35-BE9E-704635CE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51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FC6FB9B-381E-DAD1-42F6-CB4D991B2C95}"/>
              </a:ext>
            </a:extLst>
          </p:cNvPr>
          <p:cNvSpPr/>
          <p:nvPr/>
        </p:nvSpPr>
        <p:spPr>
          <a:xfrm>
            <a:off x="568411" y="2347953"/>
            <a:ext cx="2360141" cy="2409568"/>
          </a:xfrm>
          <a:prstGeom prst="ellipse">
            <a:avLst/>
          </a:prstGeom>
          <a:solidFill>
            <a:srgbClr val="DB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2DBA9-75CB-5454-EEDD-84E599A8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99" y="2514599"/>
            <a:ext cx="7652936" cy="357092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323031"/>
                </a:solidFill>
              </a:rPr>
              <a:t>An Investigation into the Correlation between Covid19-Related Deaths in 2020 and the Leading Causes of Death in the United States from 2015-2019</a:t>
            </a:r>
            <a:endParaRPr lang="en-CA" sz="4800" dirty="0">
              <a:solidFill>
                <a:srgbClr val="323031"/>
              </a:solidFill>
              <a:latin typeface="Bebas Neue" panose="020B0606020202050201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C1A0CD-6EBA-57B6-624E-C61E9D79E9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6233160" y="0"/>
            <a:ext cx="6490662" cy="6490662"/>
          </a:xfrm>
          <a:prstGeom prst="rect">
            <a:avLst/>
          </a:prstGeom>
          <a:noFill/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B1EED6E-A8D0-C557-0F8D-F4B4B758F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63" y="1418912"/>
            <a:ext cx="3246120" cy="32461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8B28-4D91-B8EB-5DEA-B101EB7B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1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3;p48">
            <a:extLst>
              <a:ext uri="{FF2B5EF4-FFF2-40B4-BE49-F238E27FC236}">
                <a16:creationId xmlns:a16="http://schemas.microsoft.com/office/drawing/2014/main" id="{2C249D79-79CC-BFF0-3E8B-491547D5F6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95518" y="232465"/>
            <a:ext cx="726198" cy="511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4" name="Google Shape;644;p48">
            <a:extLst>
              <a:ext uri="{FF2B5EF4-FFF2-40B4-BE49-F238E27FC236}">
                <a16:creationId xmlns:a16="http://schemas.microsoft.com/office/drawing/2014/main" id="{B636E2A4-7634-FBE7-550D-C733596E3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129229"/>
              </p:ext>
            </p:extLst>
          </p:nvPr>
        </p:nvGraphicFramePr>
        <p:xfrm>
          <a:off x="224564" y="255427"/>
          <a:ext cx="11586221" cy="63701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1892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sym typeface="Karla"/>
                        </a:rPr>
                        <a:t>STEPS</a:t>
                      </a:r>
                      <a:endParaRPr sz="2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6D8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ysClr val="windowText" lastClr="00000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STEPS</a:t>
                      </a:r>
                      <a:endParaRPr sz="1800" dirty="0">
                        <a:solidFill>
                          <a:sysClr val="windowText" lastClr="000000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OBJECTIVES</a:t>
                      </a:r>
                      <a:endParaRPr sz="2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6D8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TOOLS</a:t>
                      </a:r>
                      <a:endParaRPr sz="2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6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CA" sz="1250" b="1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Data Exploration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Finding inconsistencies (missing data, excessive columns, wrongly formatted data , etc.)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MS Excel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 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Tableau 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1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Data Cleaning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Addressing the potential issues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</a:t>
                      </a:r>
                      <a:endParaRPr sz="2000" dirty="0">
                        <a:solidFill>
                          <a:schemeClr val="dk1"/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20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Descriptive Analysis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Getting the clear understanding of the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Determining required transitions and complimentary data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Tableau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Data Manipulation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Merging and joining all data 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Python’s Libraries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Pandas 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NumPy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672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Analysis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Statistical hypotheses testing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Machine Learning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Python’s Libraries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SciPy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PyCaret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032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Conclusion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Discussing the results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Implications &amp; Limitations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Future recommendations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CA" sz="2000" dirty="0">
                        <a:solidFill>
                          <a:schemeClr val="dk1"/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5AAFFAD-3D6C-89FB-637C-59663FEB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2" y="4787491"/>
            <a:ext cx="631992" cy="63199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FF60CCC-1A5E-31D8-D258-32DF808C4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42" y="1957229"/>
            <a:ext cx="626640" cy="62664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0FC547E-91B3-E256-39DD-7DC53BDAF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04" y="3774787"/>
            <a:ext cx="718193" cy="71819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F81EC6B-9CF5-6E38-0CD1-0B7A7170E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61" y="941785"/>
            <a:ext cx="669733" cy="66973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946F78C-FA00-51CE-0DB6-C136DF534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39" y="5722355"/>
            <a:ext cx="717357" cy="71735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F563DFF-E3DD-7C60-ADE4-38C330E066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12" y="2831918"/>
            <a:ext cx="726198" cy="7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5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the Data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Let’s talk about the data …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544B9C6-4DD0-D457-3922-38D5AD26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160" y="4358154"/>
            <a:ext cx="2280103" cy="22801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C4D2-DDE8-DC5E-9401-C25941D2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47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CA6E-2220-59E3-1CE1-BD2D8933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EB4E4-FBB9-628F-639F-70A0EE18D303}"/>
              </a:ext>
            </a:extLst>
          </p:cNvPr>
          <p:cNvSpPr txBox="1"/>
          <p:nvPr/>
        </p:nvSpPr>
        <p:spPr>
          <a:xfrm>
            <a:off x="2270666" y="1586574"/>
            <a:ext cx="3859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Weekly No. of 13 top death causes in all US states from 2014 - 2019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16,903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2 Categorical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17 Numeric Features</a:t>
            </a:r>
          </a:p>
          <a:p>
            <a:r>
              <a:rPr lang="en-CA" sz="1600" i="1" dirty="0">
                <a:solidFill>
                  <a:srgbClr val="07BEB8"/>
                </a:solidFill>
              </a:rPr>
              <a:t>(Source: U.S. government, data.gov)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91E2D-01D0-CE50-AD61-E093B0E84687}"/>
              </a:ext>
            </a:extLst>
          </p:cNvPr>
          <p:cNvSpPr txBox="1"/>
          <p:nvPr/>
        </p:nvSpPr>
        <p:spPr>
          <a:xfrm>
            <a:off x="8175669" y="1619237"/>
            <a:ext cx="3859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Weekly No. of 13 death causes in all US states from 2020 - 2022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3623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2 Categorical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19 Numeric Features</a:t>
            </a:r>
          </a:p>
          <a:p>
            <a:r>
              <a:rPr lang="en-CA" sz="1600" i="1" dirty="0">
                <a:solidFill>
                  <a:srgbClr val="07BEB8"/>
                </a:solidFill>
              </a:rPr>
              <a:t>(Source: U.S. government, data.gov)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A43B0-5BDE-1FA4-0B04-646C9DDEEE00}"/>
              </a:ext>
            </a:extLst>
          </p:cNvPr>
          <p:cNvSpPr txBox="1"/>
          <p:nvPr/>
        </p:nvSpPr>
        <p:spPr>
          <a:xfrm>
            <a:off x="8175671" y="4361600"/>
            <a:ext cx="3859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Estimation of population in each US state for 2020</a:t>
            </a:r>
            <a:endParaRPr lang="en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52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 Categorical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3 Numeric Features</a:t>
            </a:r>
          </a:p>
          <a:p>
            <a:r>
              <a:rPr lang="en-CA" sz="1600" i="1" dirty="0">
                <a:solidFill>
                  <a:srgbClr val="07BEB8"/>
                </a:solidFill>
              </a:rPr>
              <a:t>(Source: populationu.com)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88D02-C90F-3B84-1A6C-896FBEC4B192}"/>
              </a:ext>
            </a:extLst>
          </p:cNvPr>
          <p:cNvSpPr txBox="1"/>
          <p:nvPr/>
        </p:nvSpPr>
        <p:spPr>
          <a:xfrm>
            <a:off x="2310751" y="4324684"/>
            <a:ext cx="3819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Estimation of population in each US state for 2010-2019 </a:t>
            </a:r>
            <a:r>
              <a:rPr lang="en-CA" dirty="0"/>
              <a:t>No.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51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 Categorical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19 Numeric Features</a:t>
            </a:r>
          </a:p>
          <a:p>
            <a:r>
              <a:rPr lang="en-CA" sz="1600" i="1" dirty="0">
                <a:solidFill>
                  <a:srgbClr val="07BEB8"/>
                </a:solidFill>
              </a:rPr>
              <a:t>(Source: U.S. Census Bureau, </a:t>
            </a:r>
            <a:r>
              <a:rPr lang="en-US" sz="1600" i="1" dirty="0">
                <a:solidFill>
                  <a:srgbClr val="07BEB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census.gov)</a:t>
            </a:r>
            <a:r>
              <a:rPr lang="en-CA" sz="1600" i="1" dirty="0">
                <a:solidFill>
                  <a:srgbClr val="07BEB8"/>
                </a:solidFill>
              </a:rPr>
              <a:t>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58691F0-B855-56A7-0C91-D320F5F3E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56" y="1343063"/>
            <a:ext cx="1441098" cy="1441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F6119-AEAE-1239-AB26-B8DB063C85D1}"/>
              </a:ext>
            </a:extLst>
          </p:cNvPr>
          <p:cNvSpPr txBox="1"/>
          <p:nvPr/>
        </p:nvSpPr>
        <p:spPr>
          <a:xfrm>
            <a:off x="8111995" y="1232173"/>
            <a:ext cx="2268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>
              <a:defRPr sz="2400" b="0">
                <a:latin typeface="Bebas Neue" panose="020B0606020202050201" pitchFamily="34" charset="0"/>
              </a:defRPr>
            </a:lvl1pPr>
          </a:lstStyle>
          <a:p>
            <a:r>
              <a:rPr lang="en-CA" dirty="0"/>
              <a:t>Covid 19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03126-5F58-BF94-6236-A2EB62722BC3}"/>
              </a:ext>
            </a:extLst>
          </p:cNvPr>
          <p:cNvSpPr txBox="1"/>
          <p:nvPr/>
        </p:nvSpPr>
        <p:spPr>
          <a:xfrm>
            <a:off x="2265986" y="1232174"/>
            <a:ext cx="3467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/>
            </a:lvl1pPr>
          </a:lstStyle>
          <a:p>
            <a:r>
              <a:rPr lang="en-CA" sz="2400" b="0" dirty="0">
                <a:latin typeface="Bebas Neue" panose="020B0606020202050201" pitchFamily="34" charset="0"/>
              </a:rPr>
              <a:t>US Weekly  Deaths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C6C7D-6FE2-57DD-286A-A1DB430D16D6}"/>
              </a:ext>
            </a:extLst>
          </p:cNvPr>
          <p:cNvSpPr txBox="1"/>
          <p:nvPr/>
        </p:nvSpPr>
        <p:spPr>
          <a:xfrm>
            <a:off x="2264087" y="3947765"/>
            <a:ext cx="306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>
              <a:defRPr sz="2400" b="0">
                <a:latin typeface="Bebas Neue" panose="020B0606020202050201" pitchFamily="34" charset="0"/>
              </a:defRPr>
            </a:lvl1pPr>
          </a:lstStyle>
          <a:p>
            <a:r>
              <a:rPr lang="en-CA" dirty="0"/>
              <a:t>US Population </a:t>
            </a:r>
            <a:r>
              <a:rPr lang="en-US" dirty="0"/>
              <a:t>2010-2019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E2DF4-2228-5E79-A637-AD9438E7EEB2}"/>
              </a:ext>
            </a:extLst>
          </p:cNvPr>
          <p:cNvSpPr txBox="1"/>
          <p:nvPr/>
        </p:nvSpPr>
        <p:spPr>
          <a:xfrm>
            <a:off x="8186407" y="3947764"/>
            <a:ext cx="3178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>
              <a:defRPr sz="2400" b="0">
                <a:latin typeface="Bebas Neue" panose="020B0606020202050201" pitchFamily="34" charset="0"/>
              </a:defRPr>
            </a:lvl1pPr>
          </a:lstStyle>
          <a:p>
            <a:r>
              <a:rPr lang="en-CA" dirty="0"/>
              <a:t>US Population </a:t>
            </a:r>
            <a:r>
              <a:rPr lang="en-US" dirty="0"/>
              <a:t>2020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41AC66-0B97-7A65-E4A4-5E2EBAA495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7370" y="1320110"/>
            <a:ext cx="1332000" cy="13320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2CF3915-1A2C-0188-BEA5-58427C334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66" y="3994819"/>
            <a:ext cx="1332000" cy="13320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B06D930-60C5-AD5B-526B-D38276250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356" y="3994819"/>
            <a:ext cx="1332000" cy="1332000"/>
          </a:xfrm>
          <a:prstGeom prst="rect">
            <a:avLst/>
          </a:prstGeom>
        </p:spPr>
      </p:pic>
      <p:sp>
        <p:nvSpPr>
          <p:cNvPr id="15" name="직사각형 10">
            <a:extLst>
              <a:ext uri="{FF2B5EF4-FFF2-40B4-BE49-F238E27FC236}">
                <a16:creationId xmlns:a16="http://schemas.microsoft.com/office/drawing/2014/main" id="{88BCD02C-EC40-B968-C787-483A8426A860}"/>
              </a:ext>
            </a:extLst>
          </p:cNvPr>
          <p:cNvSpPr/>
          <p:nvPr/>
        </p:nvSpPr>
        <p:spPr>
          <a:xfrm>
            <a:off x="1978568" y="1339172"/>
            <a:ext cx="127000" cy="133200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8" name="직사각형 10">
            <a:extLst>
              <a:ext uri="{FF2B5EF4-FFF2-40B4-BE49-F238E27FC236}">
                <a16:creationId xmlns:a16="http://schemas.microsoft.com/office/drawing/2014/main" id="{B6E1ACC5-8ADB-05BA-B898-6825E9712932}"/>
              </a:ext>
            </a:extLst>
          </p:cNvPr>
          <p:cNvSpPr/>
          <p:nvPr/>
        </p:nvSpPr>
        <p:spPr>
          <a:xfrm>
            <a:off x="1974234" y="3994819"/>
            <a:ext cx="127000" cy="133200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0" name="직사각형 10">
            <a:extLst>
              <a:ext uri="{FF2B5EF4-FFF2-40B4-BE49-F238E27FC236}">
                <a16:creationId xmlns:a16="http://schemas.microsoft.com/office/drawing/2014/main" id="{258B13DF-2E61-5CBD-8165-86EE24DB2B21}"/>
              </a:ext>
            </a:extLst>
          </p:cNvPr>
          <p:cNvSpPr/>
          <p:nvPr/>
        </p:nvSpPr>
        <p:spPr>
          <a:xfrm>
            <a:off x="7832873" y="1339172"/>
            <a:ext cx="127000" cy="133200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1" name="직사각형 10">
            <a:extLst>
              <a:ext uri="{FF2B5EF4-FFF2-40B4-BE49-F238E27FC236}">
                <a16:creationId xmlns:a16="http://schemas.microsoft.com/office/drawing/2014/main" id="{D43A856C-2DD7-7341-B95D-1E660570A763}"/>
              </a:ext>
            </a:extLst>
          </p:cNvPr>
          <p:cNvSpPr/>
          <p:nvPr/>
        </p:nvSpPr>
        <p:spPr>
          <a:xfrm>
            <a:off x="7832873" y="3994819"/>
            <a:ext cx="127000" cy="133200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15771C0-8B7A-AA63-0886-F3FA401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27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;p10">
            <a:extLst>
              <a:ext uri="{FF2B5EF4-FFF2-40B4-BE49-F238E27FC236}">
                <a16:creationId xmlns:a16="http://schemas.microsoft.com/office/drawing/2014/main" id="{5CBAB86C-45EB-5AAF-5BEF-ED9C7F5490BA}"/>
              </a:ext>
            </a:extLst>
          </p:cNvPr>
          <p:cNvSpPr/>
          <p:nvPr/>
        </p:nvSpPr>
        <p:spPr>
          <a:xfrm>
            <a:off x="3188773" y="-118178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76D28-F969-D1AB-C2A2-E9F3C1F6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Exploration &amp; Cleaning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05C8B7-488D-6555-0CED-A07BC3E5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69" y="2521118"/>
            <a:ext cx="1667400" cy="1667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006C-CBF2-AF69-F97C-03AB6BC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13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9EFA0-3166-0B99-F1DA-C7D2B72C9677}"/>
              </a:ext>
            </a:extLst>
          </p:cNvPr>
          <p:cNvSpPr txBox="1"/>
          <p:nvPr/>
        </p:nvSpPr>
        <p:spPr>
          <a:xfrm>
            <a:off x="4104452" y="1751677"/>
            <a:ext cx="63180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datasets issues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Numbers stored as texts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Comma sign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inside numerical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Different state names in different datasets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Missing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Unnormalized form  of the raw data (based on population of the states)</a:t>
            </a:r>
          </a:p>
        </p:txBody>
      </p:sp>
    </p:spTree>
    <p:extLst>
      <p:ext uri="{BB962C8B-B14F-4D97-AF65-F5344CB8AC3E}">
        <p14:creationId xmlns:p14="http://schemas.microsoft.com/office/powerpoint/2010/main" val="309068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the Analysis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Let’s start the analysis 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38C87C-D6CD-6F10-566B-0677CEA0039D}"/>
              </a:ext>
            </a:extLst>
          </p:cNvPr>
          <p:cNvGrpSpPr/>
          <p:nvPr/>
        </p:nvGrpSpPr>
        <p:grpSpPr>
          <a:xfrm>
            <a:off x="9569885" y="4367813"/>
            <a:ext cx="2137070" cy="2161442"/>
            <a:chOff x="5971805" y="1692153"/>
            <a:chExt cx="1506050" cy="15703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955F2C-DDB4-51E2-C8F3-DCBD3BC3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971805" y="1756447"/>
              <a:ext cx="1506050" cy="150605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B45358-C5AF-885E-F9E5-58DC2483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1805" y="1692153"/>
              <a:ext cx="478187" cy="478187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8EC82-0CDE-701C-A70A-F132F31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29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33E8-83A4-4182-F3B9-94EF14B8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manipulation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AF03C-150A-E2A2-5472-55665809D27A}"/>
              </a:ext>
            </a:extLst>
          </p:cNvPr>
          <p:cNvSpPr txBox="1"/>
          <p:nvPr/>
        </p:nvSpPr>
        <p:spPr>
          <a:xfrm>
            <a:off x="2322687" y="2435244"/>
            <a:ext cx="353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Not comparable (normalized)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On a weekly basis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AB568-E3B1-547B-2209-46A5BF574FEE}"/>
              </a:ext>
            </a:extLst>
          </p:cNvPr>
          <p:cNvSpPr txBox="1"/>
          <p:nvPr/>
        </p:nvSpPr>
        <p:spPr>
          <a:xfrm>
            <a:off x="2231509" y="1973579"/>
            <a:ext cx="3467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/>
            </a:lvl1pPr>
          </a:lstStyle>
          <a:p>
            <a:r>
              <a:rPr lang="en-US" sz="2400" b="0" dirty="0">
                <a:latin typeface="Bebas Neue" panose="020B0606020202050201" pitchFamily="34" charset="0"/>
              </a:rPr>
              <a:t>Issues with the main data set:</a:t>
            </a:r>
          </a:p>
        </p:txBody>
      </p:sp>
      <p:sp>
        <p:nvSpPr>
          <p:cNvPr id="5" name="직사각형 10">
            <a:extLst>
              <a:ext uri="{FF2B5EF4-FFF2-40B4-BE49-F238E27FC236}">
                <a16:creationId xmlns:a16="http://schemas.microsoft.com/office/drawing/2014/main" id="{F235412B-2411-4108-92C6-8381679AD7D2}"/>
              </a:ext>
            </a:extLst>
          </p:cNvPr>
          <p:cNvSpPr/>
          <p:nvPr/>
        </p:nvSpPr>
        <p:spPr>
          <a:xfrm>
            <a:off x="2042944" y="2068610"/>
            <a:ext cx="120591" cy="1062553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2FF4A-E460-58DD-2299-3BABDBA08DD8}"/>
              </a:ext>
            </a:extLst>
          </p:cNvPr>
          <p:cNvSpPr txBox="1"/>
          <p:nvPr/>
        </p:nvSpPr>
        <p:spPr>
          <a:xfrm>
            <a:off x="8067475" y="2327979"/>
            <a:ext cx="3859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Add population data (yearly)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Aggregate data (yearly)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Aggregate the data for the years 2014-2019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Ranking death causes in each state based on the normalized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Extracting top (n) causes in each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A9852-D4DF-FABF-40EF-A30A3E1F13DF}"/>
              </a:ext>
            </a:extLst>
          </p:cNvPr>
          <p:cNvSpPr txBox="1"/>
          <p:nvPr/>
        </p:nvSpPr>
        <p:spPr>
          <a:xfrm>
            <a:off x="8062795" y="1973579"/>
            <a:ext cx="3467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/>
            </a:lvl1pPr>
          </a:lstStyle>
          <a:p>
            <a:r>
              <a:rPr lang="en-CA" sz="2400" b="0" dirty="0">
                <a:latin typeface="Bebas Neue" panose="020B0606020202050201" pitchFamily="34" charset="0"/>
              </a:rPr>
              <a:t>Solutions</a:t>
            </a:r>
          </a:p>
        </p:txBody>
      </p:sp>
      <p:sp>
        <p:nvSpPr>
          <p:cNvPr id="8" name="직사각형 10">
            <a:extLst>
              <a:ext uri="{FF2B5EF4-FFF2-40B4-BE49-F238E27FC236}">
                <a16:creationId xmlns:a16="http://schemas.microsoft.com/office/drawing/2014/main" id="{82ACADCB-5B49-7371-1545-EAF39835BDD6}"/>
              </a:ext>
            </a:extLst>
          </p:cNvPr>
          <p:cNvSpPr/>
          <p:nvPr/>
        </p:nvSpPr>
        <p:spPr>
          <a:xfrm>
            <a:off x="7787733" y="2007125"/>
            <a:ext cx="120591" cy="1062553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D16AE7A-93FE-D50E-322D-8EDE5BE6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4" y="1894973"/>
            <a:ext cx="1288828" cy="1288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ABCDE-EBF9-974B-B9CD-652452D93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2967" y="1799183"/>
            <a:ext cx="1475358" cy="1475358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11A6241-9E6A-3E57-1225-3E4A9CA3603B}"/>
              </a:ext>
            </a:extLst>
          </p:cNvPr>
          <p:cNvSpPr/>
          <p:nvPr/>
        </p:nvSpPr>
        <p:spPr>
          <a:xfrm rot="5400000">
            <a:off x="5941481" y="2437188"/>
            <a:ext cx="634434" cy="325397"/>
          </a:xfrm>
          <a:prstGeom prst="triangle">
            <a:avLst/>
          </a:prstGeom>
          <a:solidFill>
            <a:srgbClr val="FFC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76F869-B8CB-E71E-4AA2-12D79E3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7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3" descr="2014-D">
            <a:extLst>
              <a:ext uri="{FF2B5EF4-FFF2-40B4-BE49-F238E27FC236}">
                <a16:creationId xmlns:a16="http://schemas.microsoft.com/office/drawing/2014/main" id="{7FE551FE-B9B8-4F55-83D7-A53E5C257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88" y="873319"/>
            <a:ext cx="7480852" cy="5984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85462-7899-5E18-0A14-829E2ED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Descriptive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27B86C-05E5-939E-2DC9-9E588A00AE84}"/>
              </a:ext>
            </a:extLst>
          </p:cNvPr>
          <p:cNvGrpSpPr/>
          <p:nvPr/>
        </p:nvGrpSpPr>
        <p:grpSpPr>
          <a:xfrm>
            <a:off x="8670445" y="195723"/>
            <a:ext cx="2033789" cy="2009203"/>
            <a:chOff x="6992872" y="766165"/>
            <a:chExt cx="2033789" cy="2009203"/>
          </a:xfrm>
        </p:grpSpPr>
        <p:sp>
          <p:nvSpPr>
            <p:cNvPr id="4" name="Google Shape;50;p9">
              <a:extLst>
                <a:ext uri="{FF2B5EF4-FFF2-40B4-BE49-F238E27FC236}">
                  <a16:creationId xmlns:a16="http://schemas.microsoft.com/office/drawing/2014/main" id="{65DDE89A-DF40-6B31-C1D8-44B9A481A4D7}"/>
                </a:ext>
              </a:extLst>
            </p:cNvPr>
            <p:cNvSpPr/>
            <p:nvPr/>
          </p:nvSpPr>
          <p:spPr>
            <a:xfrm>
              <a:off x="6992872" y="766165"/>
              <a:ext cx="2033789" cy="2009203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rgbClr val="0B6D8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0728AC-0471-4BF8-8AA6-2CAC7AA85FBF}"/>
                </a:ext>
              </a:extLst>
            </p:cNvPr>
            <p:cNvSpPr txBox="1"/>
            <p:nvPr/>
          </p:nvSpPr>
          <p:spPr>
            <a:xfrm>
              <a:off x="7268360" y="1355267"/>
              <a:ext cx="148281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Bebas Neue" panose="020B0606020202050201" pitchFamily="34" charset="0"/>
                </a:rPr>
                <a:t>2014</a:t>
              </a:r>
              <a:endParaRPr lang="en-CA" sz="4800" dirty="0">
                <a:solidFill>
                  <a:schemeClr val="bg1">
                    <a:lumMod val="85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1890F-2E4E-B278-1C70-BFBF324F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8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" descr="2019-D">
            <a:extLst>
              <a:ext uri="{FF2B5EF4-FFF2-40B4-BE49-F238E27FC236}">
                <a16:creationId xmlns:a16="http://schemas.microsoft.com/office/drawing/2014/main" id="{902F224B-11A6-ECC8-A06A-F3F3D9B42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84" y="873317"/>
            <a:ext cx="7480853" cy="5984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85462-7899-5E18-0A14-829E2ED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Descriptive Analysis</a:t>
            </a: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27B86C-05E5-939E-2DC9-9E588A00AE84}"/>
              </a:ext>
            </a:extLst>
          </p:cNvPr>
          <p:cNvGrpSpPr/>
          <p:nvPr/>
        </p:nvGrpSpPr>
        <p:grpSpPr>
          <a:xfrm>
            <a:off x="8670445" y="195723"/>
            <a:ext cx="2033789" cy="2009203"/>
            <a:chOff x="6992872" y="766165"/>
            <a:chExt cx="2033789" cy="2009203"/>
          </a:xfrm>
        </p:grpSpPr>
        <p:sp>
          <p:nvSpPr>
            <p:cNvPr id="4" name="Google Shape;50;p9">
              <a:extLst>
                <a:ext uri="{FF2B5EF4-FFF2-40B4-BE49-F238E27FC236}">
                  <a16:creationId xmlns:a16="http://schemas.microsoft.com/office/drawing/2014/main" id="{65DDE89A-DF40-6B31-C1D8-44B9A481A4D7}"/>
                </a:ext>
              </a:extLst>
            </p:cNvPr>
            <p:cNvSpPr/>
            <p:nvPr/>
          </p:nvSpPr>
          <p:spPr>
            <a:xfrm>
              <a:off x="6992872" y="766165"/>
              <a:ext cx="2033789" cy="2009203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rgbClr val="0B6D8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0728AC-0471-4BF8-8AA6-2CAC7AA85FBF}"/>
                </a:ext>
              </a:extLst>
            </p:cNvPr>
            <p:cNvSpPr txBox="1"/>
            <p:nvPr/>
          </p:nvSpPr>
          <p:spPr>
            <a:xfrm>
              <a:off x="7268360" y="1355267"/>
              <a:ext cx="148281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Bebas Neue" panose="020B0606020202050201" pitchFamily="34" charset="0"/>
                </a:rPr>
                <a:t>2019</a:t>
              </a:r>
              <a:endParaRPr lang="en-CA" sz="4800" dirty="0">
                <a:solidFill>
                  <a:schemeClr val="bg1">
                    <a:lumMod val="85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30EF5-2E1F-1302-A93C-D8415D44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00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5" descr="2020-D">
            <a:extLst>
              <a:ext uri="{FF2B5EF4-FFF2-40B4-BE49-F238E27FC236}">
                <a16:creationId xmlns:a16="http://schemas.microsoft.com/office/drawing/2014/main" id="{3C9A3E42-E414-C4F7-E0DC-78041CAB0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23" y="873317"/>
            <a:ext cx="7472113" cy="5977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85462-7899-5E18-0A14-829E2ED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Descriptive Analysis</a:t>
            </a: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27B86C-05E5-939E-2DC9-9E588A00AE84}"/>
              </a:ext>
            </a:extLst>
          </p:cNvPr>
          <p:cNvGrpSpPr/>
          <p:nvPr/>
        </p:nvGrpSpPr>
        <p:grpSpPr>
          <a:xfrm>
            <a:off x="8670445" y="195723"/>
            <a:ext cx="2033789" cy="2009203"/>
            <a:chOff x="6992872" y="766165"/>
            <a:chExt cx="2033789" cy="2009203"/>
          </a:xfrm>
          <a:solidFill>
            <a:srgbClr val="FFC857"/>
          </a:solidFill>
        </p:grpSpPr>
        <p:sp>
          <p:nvSpPr>
            <p:cNvPr id="4" name="Google Shape;50;p9">
              <a:extLst>
                <a:ext uri="{FF2B5EF4-FFF2-40B4-BE49-F238E27FC236}">
                  <a16:creationId xmlns:a16="http://schemas.microsoft.com/office/drawing/2014/main" id="{65DDE89A-DF40-6B31-C1D8-44B9A481A4D7}"/>
                </a:ext>
              </a:extLst>
            </p:cNvPr>
            <p:cNvSpPr/>
            <p:nvPr/>
          </p:nvSpPr>
          <p:spPr>
            <a:xfrm>
              <a:off x="6992872" y="766165"/>
              <a:ext cx="2033789" cy="2009203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0728AC-0471-4BF8-8AA6-2CAC7AA85FBF}"/>
                </a:ext>
              </a:extLst>
            </p:cNvPr>
            <p:cNvSpPr txBox="1"/>
            <p:nvPr/>
          </p:nvSpPr>
          <p:spPr>
            <a:xfrm>
              <a:off x="7268360" y="1355267"/>
              <a:ext cx="1482811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84C61"/>
                  </a:solidFill>
                  <a:latin typeface="Bebas Neue" panose="020B0606020202050201" pitchFamily="34" charset="0"/>
                </a:rPr>
                <a:t>2020</a:t>
              </a:r>
              <a:endParaRPr lang="en-CA" sz="4800" dirty="0">
                <a:solidFill>
                  <a:srgbClr val="084C6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C7F82F-AC27-9FEC-1494-39E9B5FB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02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163B-8DE5-A3A6-DF4B-593F372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Descriptive Analysis cont’d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04437E-AB7D-6845-B165-F5980682C376}"/>
              </a:ext>
            </a:extLst>
          </p:cNvPr>
          <p:cNvGrpSpPr/>
          <p:nvPr/>
        </p:nvGrpSpPr>
        <p:grpSpPr>
          <a:xfrm>
            <a:off x="8194880" y="4865402"/>
            <a:ext cx="3804080" cy="1242766"/>
            <a:chOff x="8194880" y="4229298"/>
            <a:chExt cx="3804080" cy="12427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A9BFF3-8F6F-07A1-8C62-F9E7D385BCAB}"/>
                </a:ext>
              </a:extLst>
            </p:cNvPr>
            <p:cNvSpPr/>
            <p:nvPr/>
          </p:nvSpPr>
          <p:spPr>
            <a:xfrm>
              <a:off x="8194880" y="4229298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572C00-157F-19E6-8A98-EC36FC7DC9ED}"/>
                </a:ext>
              </a:extLst>
            </p:cNvPr>
            <p:cNvSpPr txBox="1"/>
            <p:nvPr/>
          </p:nvSpPr>
          <p:spPr>
            <a:xfrm>
              <a:off x="8514081" y="4271735"/>
              <a:ext cx="348487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The trend of top 5 death causes and Covid-19 between 2014 and 2020</a:t>
              </a:r>
              <a:endParaRPr lang="en-CA" sz="2400" b="1" dirty="0"/>
            </a:p>
          </p:txBody>
        </p:sp>
      </p:grpSp>
      <p:pic>
        <p:nvPicPr>
          <p:cNvPr id="5" name="slide2" descr="Dashboard 2">
            <a:extLst>
              <a:ext uri="{FF2B5EF4-FFF2-40B4-BE49-F238E27FC236}">
                <a16:creationId xmlns:a16="http://schemas.microsoft.com/office/drawing/2014/main" id="{702C033A-7D45-DA3E-2273-430DC2987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>
          <a:xfrm>
            <a:off x="323288" y="1227798"/>
            <a:ext cx="7711992" cy="53022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F27F-D92F-0392-AE3E-D9AC02E7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8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2424-E6E7-E7AC-F37D-6E85048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Credits to:</a:t>
            </a:r>
            <a:endParaRPr lang="en-CA" dirty="0"/>
          </a:p>
        </p:txBody>
      </p:sp>
      <p:sp>
        <p:nvSpPr>
          <p:cNvPr id="3" name="Google Shape;56;p10">
            <a:extLst>
              <a:ext uri="{FF2B5EF4-FFF2-40B4-BE49-F238E27FC236}">
                <a16:creationId xmlns:a16="http://schemas.microsoft.com/office/drawing/2014/main" id="{1FA0EABA-A75F-BC1C-660F-8B0172F99E17}"/>
              </a:ext>
            </a:extLst>
          </p:cNvPr>
          <p:cNvSpPr/>
          <p:nvPr/>
        </p:nvSpPr>
        <p:spPr>
          <a:xfrm>
            <a:off x="3645249" y="614900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542;p46">
            <a:extLst>
              <a:ext uri="{FF2B5EF4-FFF2-40B4-BE49-F238E27FC236}">
                <a16:creationId xmlns:a16="http://schemas.microsoft.com/office/drawing/2014/main" id="{495BE9F1-27A3-65FF-299D-3A8C9AB2DB7B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" r="2346"/>
          <a:stretch/>
        </p:blipFill>
        <p:spPr>
          <a:xfrm>
            <a:off x="4056730" y="948146"/>
            <a:ext cx="3172319" cy="321708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Google Shape;543;p46">
            <a:extLst>
              <a:ext uri="{FF2B5EF4-FFF2-40B4-BE49-F238E27FC236}">
                <a16:creationId xmlns:a16="http://schemas.microsoft.com/office/drawing/2014/main" id="{1B0545F5-D924-6A40-B749-EF655A048775}"/>
              </a:ext>
            </a:extLst>
          </p:cNvPr>
          <p:cNvSpPr txBox="1"/>
          <p:nvPr/>
        </p:nvSpPr>
        <p:spPr>
          <a:xfrm>
            <a:off x="4262471" y="4371522"/>
            <a:ext cx="3172319" cy="96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chemeClr val="bg1">
                    <a:lumMod val="8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Maryam </a:t>
            </a:r>
            <a:r>
              <a:rPr lang="en-CA" sz="2800" b="1" dirty="0" err="1">
                <a:solidFill>
                  <a:schemeClr val="bg1">
                    <a:lumMod val="8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AliakBari</a:t>
            </a:r>
            <a:endParaRPr sz="1400" dirty="0">
              <a:solidFill>
                <a:schemeClr val="bg1">
                  <a:lumMod val="8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Google Shape;545;p46">
            <a:extLst>
              <a:ext uri="{FF2B5EF4-FFF2-40B4-BE49-F238E27FC236}">
                <a16:creationId xmlns:a16="http://schemas.microsoft.com/office/drawing/2014/main" id="{C1D6175E-2D75-3B85-E460-9926A49B72E6}"/>
              </a:ext>
            </a:extLst>
          </p:cNvPr>
          <p:cNvSpPr txBox="1"/>
          <p:nvPr/>
        </p:nvSpPr>
        <p:spPr>
          <a:xfrm>
            <a:off x="7663355" y="4389570"/>
            <a:ext cx="3172319" cy="7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chemeClr val="bg1">
                    <a:lumMod val="8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Farzin Valiloo</a:t>
            </a:r>
            <a:endParaRPr sz="1400" dirty="0">
              <a:solidFill>
                <a:schemeClr val="bg1">
                  <a:lumMod val="8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" name="Google Shape;542;p46">
            <a:extLst>
              <a:ext uri="{FF2B5EF4-FFF2-40B4-BE49-F238E27FC236}">
                <a16:creationId xmlns:a16="http://schemas.microsoft.com/office/drawing/2014/main" id="{31FF014E-40F5-61CF-2F85-EB425DFB6316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" b="795"/>
          <a:stretch/>
        </p:blipFill>
        <p:spPr>
          <a:xfrm>
            <a:off x="7640531" y="945338"/>
            <a:ext cx="3172319" cy="321708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CA2EC3-30D0-7516-E135-72BB1E12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1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3" descr="Top2-D">
            <a:extLst>
              <a:ext uri="{FF2B5EF4-FFF2-40B4-BE49-F238E27FC236}">
                <a16:creationId xmlns:a16="http://schemas.microsoft.com/office/drawing/2014/main" id="{B61077C1-7C92-1C06-3324-64D33AB9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50" y="1232453"/>
            <a:ext cx="10000974" cy="562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ADD9E-BBCF-0ED1-7739-0CBC68BE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Descriptive Analysis cont’d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30212C-C0B7-7F56-8808-3B719323DA96}"/>
              </a:ext>
            </a:extLst>
          </p:cNvPr>
          <p:cNvSpPr/>
          <p:nvPr/>
        </p:nvSpPr>
        <p:spPr>
          <a:xfrm>
            <a:off x="75256" y="1555247"/>
            <a:ext cx="849424" cy="843280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BF1D5-F85F-2621-8979-1C02B0C73C78}"/>
              </a:ext>
            </a:extLst>
          </p:cNvPr>
          <p:cNvSpPr txBox="1"/>
          <p:nvPr/>
        </p:nvSpPr>
        <p:spPr>
          <a:xfrm>
            <a:off x="215067" y="1667233"/>
            <a:ext cx="2021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See how the top 2 causes of death distribute among all the states</a:t>
            </a:r>
            <a:endParaRPr lang="en-CA" sz="20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866379-7D6D-E6E9-E7C0-E5ABE765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26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;p10">
            <a:extLst>
              <a:ext uri="{FF2B5EF4-FFF2-40B4-BE49-F238E27FC236}">
                <a16:creationId xmlns:a16="http://schemas.microsoft.com/office/drawing/2014/main" id="{5CBAB86C-45EB-5AAF-5BEF-ED9C7F5490BA}"/>
              </a:ext>
            </a:extLst>
          </p:cNvPr>
          <p:cNvSpPr/>
          <p:nvPr/>
        </p:nvSpPr>
        <p:spPr>
          <a:xfrm>
            <a:off x="3225844" y="425519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76D28-F969-D1AB-C2A2-E9F3C1F6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 &amp; Cleaning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A8D61-73CB-28C5-A186-BD5D0E40A49F}"/>
              </a:ext>
            </a:extLst>
          </p:cNvPr>
          <p:cNvSpPr txBox="1"/>
          <p:nvPr/>
        </p:nvSpPr>
        <p:spPr>
          <a:xfrm>
            <a:off x="4094292" y="2401117"/>
            <a:ext cx="6318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from Descriptive analysis</a:t>
            </a:r>
          </a:p>
          <a:p>
            <a:endParaRPr lang="en-US" sz="3200" dirty="0">
              <a:solidFill>
                <a:schemeClr val="bg1">
                  <a:lumMod val="85000"/>
                </a:schemeClr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Two first cause of deaths in every state: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Disease of heart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Malignant neoplasms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Two groups of states based on their top cause of death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64F1699-328F-E656-81DD-52016194B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5" y="2562924"/>
            <a:ext cx="2009076" cy="2009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526F-3921-EB55-8011-14F097B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160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23B38DD-5D47-75CF-2AA8-445EEE1EFAD1}"/>
              </a:ext>
            </a:extLst>
          </p:cNvPr>
          <p:cNvSpPr/>
          <p:nvPr/>
        </p:nvSpPr>
        <p:spPr>
          <a:xfrm>
            <a:off x="8387920" y="5110532"/>
            <a:ext cx="849424" cy="843280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7163B-8DE5-A3A6-DF4B-593F372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Statistical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913BE-033D-2D7C-F4B3-E954A71D3B33}"/>
              </a:ext>
            </a:extLst>
          </p:cNvPr>
          <p:cNvSpPr txBox="1"/>
          <p:nvPr/>
        </p:nvSpPr>
        <p:spPr>
          <a:xfrm>
            <a:off x="8707121" y="5152969"/>
            <a:ext cx="3484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See the death rate of Covid-19 in different groups of states</a:t>
            </a:r>
            <a:endParaRPr lang="en-CA" sz="2400" b="1" dirty="0"/>
          </a:p>
        </p:txBody>
      </p:sp>
      <p:pic>
        <p:nvPicPr>
          <p:cNvPr id="3" name="slide2" descr="compare">
            <a:extLst>
              <a:ext uri="{FF2B5EF4-FFF2-40B4-BE49-F238E27FC236}">
                <a16:creationId xmlns:a16="http://schemas.microsoft.com/office/drawing/2014/main" id="{40DD0515-9759-84DD-E95E-61C803549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8" y="929640"/>
            <a:ext cx="7410450" cy="59283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17BE-8618-6215-854A-EB4FA1D6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699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163B-8DE5-A3A6-DF4B-593F372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Statistical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B3BD4-89BD-44AB-F001-956264E8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32" y="1290060"/>
            <a:ext cx="6723994" cy="4802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0A46A-45FC-BC3A-9461-E81EDEE185DA}"/>
              </a:ext>
            </a:extLst>
          </p:cNvPr>
          <p:cNvGrpSpPr/>
          <p:nvPr/>
        </p:nvGrpSpPr>
        <p:grpSpPr>
          <a:xfrm>
            <a:off x="6797265" y="1290060"/>
            <a:ext cx="1332001" cy="523220"/>
            <a:chOff x="6797265" y="1290060"/>
            <a:chExt cx="1332001" cy="5232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E3CEDC-0F69-21FB-D80A-06B029486803}"/>
                </a:ext>
              </a:extLst>
            </p:cNvPr>
            <p:cNvSpPr/>
            <p:nvPr/>
          </p:nvSpPr>
          <p:spPr>
            <a:xfrm rot="5400000">
              <a:off x="7440406" y="1102506"/>
              <a:ext cx="45719" cy="1332000"/>
            </a:xfrm>
            <a:prstGeom prst="rect">
              <a:avLst/>
            </a:prstGeom>
            <a:solidFill>
              <a:srgbClr val="0B6D8B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DD9996-1259-75AA-A902-63785A400D5D}"/>
                </a:ext>
              </a:extLst>
            </p:cNvPr>
            <p:cNvSpPr txBox="1"/>
            <p:nvPr/>
          </p:nvSpPr>
          <p:spPr>
            <a:xfrm>
              <a:off x="6797265" y="1290060"/>
              <a:ext cx="1332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Bebas Neue" panose="020B0606020202050201" pitchFamily="34" charset="0"/>
                </a:rPr>
                <a:t>Group A</a:t>
              </a:r>
              <a:endParaRPr lang="en-CA" sz="2800" dirty="0">
                <a:latin typeface="Bebas Neue" panose="020B0606020202050201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154D2-A8A7-0D4C-5D96-888B89E68BD6}"/>
              </a:ext>
            </a:extLst>
          </p:cNvPr>
          <p:cNvGrpSpPr/>
          <p:nvPr/>
        </p:nvGrpSpPr>
        <p:grpSpPr>
          <a:xfrm>
            <a:off x="6797264" y="2226476"/>
            <a:ext cx="1332001" cy="523220"/>
            <a:chOff x="6797265" y="1290060"/>
            <a:chExt cx="1332001" cy="523220"/>
          </a:xfrm>
        </p:grpSpPr>
        <p:sp>
          <p:nvSpPr>
            <p:cNvPr id="13" name="직사각형 8">
              <a:extLst>
                <a:ext uri="{FF2B5EF4-FFF2-40B4-BE49-F238E27FC236}">
                  <a16:creationId xmlns:a16="http://schemas.microsoft.com/office/drawing/2014/main" id="{7A18F118-8877-3F98-D67E-97EF30921996}"/>
                </a:ext>
              </a:extLst>
            </p:cNvPr>
            <p:cNvSpPr/>
            <p:nvPr/>
          </p:nvSpPr>
          <p:spPr>
            <a:xfrm rot="5400000">
              <a:off x="7440406" y="1102506"/>
              <a:ext cx="45719" cy="1332000"/>
            </a:xfrm>
            <a:prstGeom prst="rect">
              <a:avLst/>
            </a:prstGeom>
            <a:solidFill>
              <a:srgbClr val="0B6D8B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C132E5-B8AB-8665-B41C-8FE3282D48AF}"/>
                </a:ext>
              </a:extLst>
            </p:cNvPr>
            <p:cNvSpPr txBox="1"/>
            <p:nvPr/>
          </p:nvSpPr>
          <p:spPr>
            <a:xfrm>
              <a:off x="6797265" y="1290060"/>
              <a:ext cx="1332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Bebas Neue" panose="020B0606020202050201" pitchFamily="34" charset="0"/>
                </a:rPr>
                <a:t>Group b</a:t>
              </a:r>
              <a:endParaRPr lang="en-CA" sz="28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8438108-4C7D-C81D-2E65-4277AB9A0DD4}"/>
              </a:ext>
            </a:extLst>
          </p:cNvPr>
          <p:cNvSpPr txBox="1"/>
          <p:nvPr/>
        </p:nvSpPr>
        <p:spPr>
          <a:xfrm>
            <a:off x="8275070" y="1290060"/>
            <a:ext cx="2972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which their TOP death cause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dirty="0">
                <a:solidFill>
                  <a:srgbClr val="DB3A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Diseases of heart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</a:t>
            </a:r>
            <a:endParaRPr lang="en-CA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102E0-8047-1C1F-6828-A1A53BE533D5}"/>
              </a:ext>
            </a:extLst>
          </p:cNvPr>
          <p:cNvSpPr txBox="1"/>
          <p:nvPr/>
        </p:nvSpPr>
        <p:spPr>
          <a:xfrm>
            <a:off x="8275070" y="2226476"/>
            <a:ext cx="2972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whose top death cause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dirty="0">
                <a:solidFill>
                  <a:srgbClr val="DB3A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Malignant neoplasms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CA" b="1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5A16DDFC-E897-354D-1B78-C429D1964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600" y="2155760"/>
            <a:ext cx="664652" cy="66465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33A24272-206D-08EB-7DCB-B04BDC637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0" y="1246066"/>
            <a:ext cx="733132" cy="73313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6D9F988-5D45-8BBD-E765-BBF407D2962F}"/>
              </a:ext>
            </a:extLst>
          </p:cNvPr>
          <p:cNvGrpSpPr/>
          <p:nvPr/>
        </p:nvGrpSpPr>
        <p:grpSpPr>
          <a:xfrm>
            <a:off x="7246556" y="3207241"/>
            <a:ext cx="1090898" cy="584775"/>
            <a:chOff x="6833902" y="3203218"/>
            <a:chExt cx="1090898" cy="584775"/>
          </a:xfrm>
        </p:grpSpPr>
        <p:sp>
          <p:nvSpPr>
            <p:cNvPr id="7" name="원형: 비어 있음 61">
              <a:extLst>
                <a:ext uri="{FF2B5EF4-FFF2-40B4-BE49-F238E27FC236}">
                  <a16:creationId xmlns:a16="http://schemas.microsoft.com/office/drawing/2014/main" id="{8A636BD8-50C8-C3B7-337F-B9F2B3615209}"/>
                </a:ext>
              </a:extLst>
            </p:cNvPr>
            <p:cNvSpPr/>
            <p:nvPr/>
          </p:nvSpPr>
          <p:spPr>
            <a:xfrm>
              <a:off x="6833902" y="3218542"/>
              <a:ext cx="420914" cy="420914"/>
            </a:xfrm>
            <a:prstGeom prst="donut">
              <a:avLst/>
            </a:prstGeom>
            <a:solidFill>
              <a:srgbClr val="F4A810"/>
            </a:solidFill>
            <a:ln w="34925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AF331D-F20F-7659-C1C6-02A0C62A2CC3}"/>
                </a:ext>
              </a:extLst>
            </p:cNvPr>
            <p:cNvSpPr txBox="1"/>
            <p:nvPr/>
          </p:nvSpPr>
          <p:spPr>
            <a:xfrm>
              <a:off x="7254816" y="3203218"/>
              <a:ext cx="6699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Bebas Neue" panose="020B0606020202050201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H0</a:t>
              </a:r>
              <a:endParaRPr lang="en-CA" sz="24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21C082-8058-9BC2-7EE3-53F6380C9E75}"/>
              </a:ext>
            </a:extLst>
          </p:cNvPr>
          <p:cNvSpPr txBox="1"/>
          <p:nvPr/>
        </p:nvSpPr>
        <p:spPr>
          <a:xfrm>
            <a:off x="8231120" y="3164079"/>
            <a:ext cx="3637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difference in the means of death rates caused by COVID19 (Multiple Cause of Death)</a:t>
            </a:r>
            <a:endParaRPr lang="en-CA" i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930304-57E9-6086-9C7C-ED5FD46D008C}"/>
              </a:ext>
            </a:extLst>
          </p:cNvPr>
          <p:cNvGrpSpPr/>
          <p:nvPr/>
        </p:nvGrpSpPr>
        <p:grpSpPr>
          <a:xfrm>
            <a:off x="7246556" y="4137287"/>
            <a:ext cx="1090898" cy="584775"/>
            <a:chOff x="6833902" y="3203218"/>
            <a:chExt cx="1090898" cy="584775"/>
          </a:xfrm>
        </p:grpSpPr>
        <p:sp>
          <p:nvSpPr>
            <p:cNvPr id="37" name="원형: 비어 있음 61">
              <a:extLst>
                <a:ext uri="{FF2B5EF4-FFF2-40B4-BE49-F238E27FC236}">
                  <a16:creationId xmlns:a16="http://schemas.microsoft.com/office/drawing/2014/main" id="{5B277793-29D4-ECA5-1A64-7F76572CED8A}"/>
                </a:ext>
              </a:extLst>
            </p:cNvPr>
            <p:cNvSpPr/>
            <p:nvPr/>
          </p:nvSpPr>
          <p:spPr>
            <a:xfrm>
              <a:off x="6833902" y="3218542"/>
              <a:ext cx="420914" cy="420914"/>
            </a:xfrm>
            <a:prstGeom prst="donut">
              <a:avLst/>
            </a:prstGeom>
            <a:solidFill>
              <a:srgbClr val="F4A810"/>
            </a:solidFill>
            <a:ln w="34925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D94576-55D2-88DE-6823-381FE9737303}"/>
                </a:ext>
              </a:extLst>
            </p:cNvPr>
            <p:cNvSpPr txBox="1"/>
            <p:nvPr/>
          </p:nvSpPr>
          <p:spPr>
            <a:xfrm>
              <a:off x="7254816" y="3203218"/>
              <a:ext cx="6699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Bebas Neue" panose="020B0606020202050201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H1</a:t>
              </a:r>
              <a:endParaRPr lang="en-CA" sz="24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FDC863E-43E7-74D6-6676-FC9E6E703B1D}"/>
              </a:ext>
            </a:extLst>
          </p:cNvPr>
          <p:cNvSpPr txBox="1"/>
          <p:nvPr/>
        </p:nvSpPr>
        <p:spPr>
          <a:xfrm>
            <a:off x="8272207" y="4158026"/>
            <a:ext cx="34829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a typeface="Calibri" panose="020F0502020204030204" pitchFamily="34" charset="0"/>
                <a:cs typeface="Calibri" panose="020F0502020204030204" pitchFamily="34" charset="0"/>
              </a:rPr>
              <a:t>The mean of death rates caused by COVID19 (Multiple Cause of Death) in is higher in states group A than that of group B</a:t>
            </a:r>
            <a:endParaRPr lang="en-CA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C949D4-1545-069B-FAC9-2419C585A13A}"/>
              </a:ext>
            </a:extLst>
          </p:cNvPr>
          <p:cNvSpPr/>
          <p:nvPr/>
        </p:nvSpPr>
        <p:spPr>
          <a:xfrm>
            <a:off x="8272207" y="5518714"/>
            <a:ext cx="849424" cy="843280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3C2AB3-4BA7-F3B9-02BD-6570AA6252B4}"/>
              </a:ext>
            </a:extLst>
          </p:cNvPr>
          <p:cNvSpPr txBox="1"/>
          <p:nvPr/>
        </p:nvSpPr>
        <p:spPr>
          <a:xfrm>
            <a:off x="8607484" y="5617189"/>
            <a:ext cx="3147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084C61"/>
                </a:solidFill>
                <a:ea typeface="Calibri" panose="020F0502020204030204" pitchFamily="34" charset="0"/>
              </a:rPr>
              <a:t>P-value &lt;0.01 So we can reject the null value in alpha = 99 % </a:t>
            </a:r>
            <a:endParaRPr lang="en-CA" b="1" dirty="0">
              <a:solidFill>
                <a:srgbClr val="084C6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295B9-4252-C07D-E620-E847C4FE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31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ABC810AA-4058-48ED-B546-6A86354A56C4}"/>
              </a:ext>
            </a:extLst>
          </p:cNvPr>
          <p:cNvSpPr/>
          <p:nvPr/>
        </p:nvSpPr>
        <p:spPr>
          <a:xfrm>
            <a:off x="2566087" y="-349985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663B7-F09C-E08B-69DB-E70C48ED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More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3A5110-3420-74D3-BFF9-27B2C2E566E9}"/>
              </a:ext>
            </a:extLst>
          </p:cNvPr>
          <p:cNvGrpSpPr/>
          <p:nvPr/>
        </p:nvGrpSpPr>
        <p:grpSpPr>
          <a:xfrm>
            <a:off x="3592966" y="2340522"/>
            <a:ext cx="5006067" cy="1959681"/>
            <a:chOff x="2922592" y="2026765"/>
            <a:chExt cx="5006067" cy="19596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EAC00F-4C37-5B93-BC94-8F299935DFDD}"/>
                </a:ext>
              </a:extLst>
            </p:cNvPr>
            <p:cNvSpPr/>
            <p:nvPr/>
          </p:nvSpPr>
          <p:spPr>
            <a:xfrm>
              <a:off x="4718689" y="3143166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33AEB-05E0-B564-4070-09E5349BEAA8}"/>
                </a:ext>
              </a:extLst>
            </p:cNvPr>
            <p:cNvSpPr txBox="1"/>
            <p:nvPr/>
          </p:nvSpPr>
          <p:spPr>
            <a:xfrm>
              <a:off x="4968434" y="3155449"/>
              <a:ext cx="296022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No need! As they are the same as top first.</a:t>
              </a:r>
            </a:p>
          </p:txBody>
        </p:sp>
        <p:sp>
          <p:nvSpPr>
            <p:cNvPr id="7" name="직사각형 10">
              <a:extLst>
                <a:ext uri="{FF2B5EF4-FFF2-40B4-BE49-F238E27FC236}">
                  <a16:creationId xmlns:a16="http://schemas.microsoft.com/office/drawing/2014/main" id="{04088538-B209-715B-6F73-88250CED9F3E}"/>
                </a:ext>
              </a:extLst>
            </p:cNvPr>
            <p:cNvSpPr/>
            <p:nvPr/>
          </p:nvSpPr>
          <p:spPr>
            <a:xfrm>
              <a:off x="4123834" y="2092896"/>
              <a:ext cx="120591" cy="1062553"/>
            </a:xfrm>
            <a:prstGeom prst="rect">
              <a:avLst/>
            </a:prstGeom>
            <a:solidFill>
              <a:srgbClr val="084C61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946468-8769-9503-541C-1053728F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592" y="2026765"/>
              <a:ext cx="1116401" cy="11164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58DDB0-1159-B3C8-4B9A-7C9C3B96EC81}"/>
                </a:ext>
              </a:extLst>
            </p:cNvPr>
            <p:cNvSpPr txBox="1"/>
            <p:nvPr/>
          </p:nvSpPr>
          <p:spPr>
            <a:xfrm>
              <a:off x="4395498" y="2092896"/>
              <a:ext cx="3533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about the </a:t>
              </a:r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toHowp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cause?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B2AA18-0FD2-BA7D-3CF8-A15F56E3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9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56;p10">
            <a:extLst>
              <a:ext uri="{FF2B5EF4-FFF2-40B4-BE49-F238E27FC236}">
                <a16:creationId xmlns:a16="http://schemas.microsoft.com/office/drawing/2014/main" id="{80F80504-7A11-BC01-58C9-ADBD13ED4384}"/>
              </a:ext>
            </a:extLst>
          </p:cNvPr>
          <p:cNvSpPr/>
          <p:nvPr/>
        </p:nvSpPr>
        <p:spPr>
          <a:xfrm>
            <a:off x="-472440" y="932656"/>
            <a:ext cx="4422399" cy="4472055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lide2" descr="3rd-D">
            <a:extLst>
              <a:ext uri="{FF2B5EF4-FFF2-40B4-BE49-F238E27FC236}">
                <a16:creationId xmlns:a16="http://schemas.microsoft.com/office/drawing/2014/main" id="{6B41EBDB-8A39-8C7D-FB0B-DC1119FD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93" y="1908314"/>
            <a:ext cx="8760608" cy="4927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2360D-9CF3-E181-4E4E-FD9E6C80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Statistical Analysis</a:t>
            </a:r>
          </a:p>
        </p:txBody>
      </p:sp>
      <p:sp>
        <p:nvSpPr>
          <p:cNvPr id="25" name="직사각형 10">
            <a:extLst>
              <a:ext uri="{FF2B5EF4-FFF2-40B4-BE49-F238E27FC236}">
                <a16:creationId xmlns:a16="http://schemas.microsoft.com/office/drawing/2014/main" id="{E2B7B309-4F9D-0B7C-840F-9713BA8C9EC8}"/>
              </a:ext>
            </a:extLst>
          </p:cNvPr>
          <p:cNvSpPr/>
          <p:nvPr/>
        </p:nvSpPr>
        <p:spPr>
          <a:xfrm>
            <a:off x="1324503" y="2400245"/>
            <a:ext cx="120591" cy="1062553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E4A49E70-85D7-18BB-9C2E-5179B1E54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1" y="2334114"/>
            <a:ext cx="1116401" cy="11164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EBE353-166B-0012-4794-4C0817972802}"/>
              </a:ext>
            </a:extLst>
          </p:cNvPr>
          <p:cNvSpPr txBox="1"/>
          <p:nvPr/>
        </p:nvSpPr>
        <p:spPr>
          <a:xfrm>
            <a:off x="1529935" y="2334114"/>
            <a:ext cx="1901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about the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top cause?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E59A942-296A-9821-3ED9-52A1D019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06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163B-8DE5-A3A6-DF4B-593F372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Statistical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B3BD4-89BD-44AB-F001-956264E8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893" y="1235866"/>
            <a:ext cx="6622132" cy="4730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0A46A-45FC-BC3A-9461-E81EDEE185DA}"/>
              </a:ext>
            </a:extLst>
          </p:cNvPr>
          <p:cNvGrpSpPr/>
          <p:nvPr/>
        </p:nvGrpSpPr>
        <p:grpSpPr>
          <a:xfrm>
            <a:off x="6795357" y="1235866"/>
            <a:ext cx="1332001" cy="523220"/>
            <a:chOff x="6797265" y="1290060"/>
            <a:chExt cx="1332001" cy="5232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E3CEDC-0F69-21FB-D80A-06B029486803}"/>
                </a:ext>
              </a:extLst>
            </p:cNvPr>
            <p:cNvSpPr/>
            <p:nvPr/>
          </p:nvSpPr>
          <p:spPr>
            <a:xfrm rot="5400000">
              <a:off x="7440406" y="1102506"/>
              <a:ext cx="45719" cy="1332000"/>
            </a:xfrm>
            <a:prstGeom prst="rect">
              <a:avLst/>
            </a:prstGeom>
            <a:solidFill>
              <a:srgbClr val="0B6D8B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DD9996-1259-75AA-A902-63785A400D5D}"/>
                </a:ext>
              </a:extLst>
            </p:cNvPr>
            <p:cNvSpPr txBox="1"/>
            <p:nvPr/>
          </p:nvSpPr>
          <p:spPr>
            <a:xfrm>
              <a:off x="6797265" y="1290060"/>
              <a:ext cx="1332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Bebas Neue" panose="020B0606020202050201" pitchFamily="34" charset="0"/>
                </a:rPr>
                <a:t>Group AC</a:t>
              </a:r>
              <a:endParaRPr lang="en-CA" sz="2800" dirty="0">
                <a:latin typeface="Bebas Neue" panose="020B0606020202050201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154D2-A8A7-0D4C-5D96-888B89E68BD6}"/>
              </a:ext>
            </a:extLst>
          </p:cNvPr>
          <p:cNvGrpSpPr/>
          <p:nvPr/>
        </p:nvGrpSpPr>
        <p:grpSpPr>
          <a:xfrm>
            <a:off x="6781402" y="2332703"/>
            <a:ext cx="1332001" cy="523220"/>
            <a:chOff x="6797265" y="1290060"/>
            <a:chExt cx="1332001" cy="523220"/>
          </a:xfrm>
        </p:grpSpPr>
        <p:sp>
          <p:nvSpPr>
            <p:cNvPr id="13" name="직사각형 8">
              <a:extLst>
                <a:ext uri="{FF2B5EF4-FFF2-40B4-BE49-F238E27FC236}">
                  <a16:creationId xmlns:a16="http://schemas.microsoft.com/office/drawing/2014/main" id="{7A18F118-8877-3F98-D67E-97EF30921996}"/>
                </a:ext>
              </a:extLst>
            </p:cNvPr>
            <p:cNvSpPr/>
            <p:nvPr/>
          </p:nvSpPr>
          <p:spPr>
            <a:xfrm rot="5400000">
              <a:off x="7440406" y="1102506"/>
              <a:ext cx="45719" cy="1332000"/>
            </a:xfrm>
            <a:prstGeom prst="rect">
              <a:avLst/>
            </a:prstGeom>
            <a:solidFill>
              <a:srgbClr val="0B6D8B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C132E5-B8AB-8665-B41C-8FE3282D48AF}"/>
                </a:ext>
              </a:extLst>
            </p:cNvPr>
            <p:cNvSpPr txBox="1"/>
            <p:nvPr/>
          </p:nvSpPr>
          <p:spPr>
            <a:xfrm>
              <a:off x="6797265" y="1290060"/>
              <a:ext cx="1332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Bebas Neue" panose="020B0606020202050201" pitchFamily="34" charset="0"/>
                </a:rPr>
                <a:t>Group AD</a:t>
              </a:r>
              <a:endParaRPr lang="en-CA" sz="2800" dirty="0">
                <a:latin typeface="Bebas Neue" panose="020B0606020202050201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A16DDFC-E897-354D-1B78-C429D1964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8448" y="1285646"/>
            <a:ext cx="795660" cy="795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A24272-206D-08EB-7DCB-B04BDC637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1069" y="2327356"/>
            <a:ext cx="923330" cy="92333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6D9F988-5D45-8BBD-E765-BBF407D2962F}"/>
              </a:ext>
            </a:extLst>
          </p:cNvPr>
          <p:cNvGrpSpPr/>
          <p:nvPr/>
        </p:nvGrpSpPr>
        <p:grpSpPr>
          <a:xfrm>
            <a:off x="7132790" y="3532918"/>
            <a:ext cx="1090898" cy="584775"/>
            <a:chOff x="6833902" y="3203218"/>
            <a:chExt cx="1090898" cy="584775"/>
          </a:xfrm>
        </p:grpSpPr>
        <p:sp>
          <p:nvSpPr>
            <p:cNvPr id="7" name="원형: 비어 있음 61">
              <a:extLst>
                <a:ext uri="{FF2B5EF4-FFF2-40B4-BE49-F238E27FC236}">
                  <a16:creationId xmlns:a16="http://schemas.microsoft.com/office/drawing/2014/main" id="{8A636BD8-50C8-C3B7-337F-B9F2B3615209}"/>
                </a:ext>
              </a:extLst>
            </p:cNvPr>
            <p:cNvSpPr/>
            <p:nvPr/>
          </p:nvSpPr>
          <p:spPr>
            <a:xfrm>
              <a:off x="6833902" y="3218542"/>
              <a:ext cx="420914" cy="420914"/>
            </a:xfrm>
            <a:prstGeom prst="donut">
              <a:avLst/>
            </a:prstGeom>
            <a:solidFill>
              <a:srgbClr val="F4A810"/>
            </a:solidFill>
            <a:ln w="34925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AF331D-F20F-7659-C1C6-02A0C62A2CC3}"/>
                </a:ext>
              </a:extLst>
            </p:cNvPr>
            <p:cNvSpPr txBox="1"/>
            <p:nvPr/>
          </p:nvSpPr>
          <p:spPr>
            <a:xfrm>
              <a:off x="7254816" y="3203218"/>
              <a:ext cx="6699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Bebas Neue" panose="020B0606020202050201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H0</a:t>
              </a:r>
              <a:endParaRPr lang="en-CA" sz="24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21C082-8058-9BC2-7EE3-53F6380C9E75}"/>
              </a:ext>
            </a:extLst>
          </p:cNvPr>
          <p:cNvSpPr txBox="1"/>
          <p:nvPr/>
        </p:nvSpPr>
        <p:spPr>
          <a:xfrm>
            <a:off x="8117354" y="3489756"/>
            <a:ext cx="3956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difference in the means of death rates caused by COVID19 (Multiple Cause of Death)</a:t>
            </a:r>
            <a:endParaRPr lang="en-CA" i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930304-57E9-6086-9C7C-ED5FD46D008C}"/>
              </a:ext>
            </a:extLst>
          </p:cNvPr>
          <p:cNvGrpSpPr/>
          <p:nvPr/>
        </p:nvGrpSpPr>
        <p:grpSpPr>
          <a:xfrm>
            <a:off x="7132790" y="4462964"/>
            <a:ext cx="1090898" cy="584775"/>
            <a:chOff x="6833902" y="3203218"/>
            <a:chExt cx="1090898" cy="584775"/>
          </a:xfrm>
        </p:grpSpPr>
        <p:sp>
          <p:nvSpPr>
            <p:cNvPr id="37" name="원형: 비어 있음 61">
              <a:extLst>
                <a:ext uri="{FF2B5EF4-FFF2-40B4-BE49-F238E27FC236}">
                  <a16:creationId xmlns:a16="http://schemas.microsoft.com/office/drawing/2014/main" id="{5B277793-29D4-ECA5-1A64-7F76572CED8A}"/>
                </a:ext>
              </a:extLst>
            </p:cNvPr>
            <p:cNvSpPr/>
            <p:nvPr/>
          </p:nvSpPr>
          <p:spPr>
            <a:xfrm>
              <a:off x="6833902" y="3218542"/>
              <a:ext cx="420914" cy="420914"/>
            </a:xfrm>
            <a:prstGeom prst="donut">
              <a:avLst/>
            </a:prstGeom>
            <a:solidFill>
              <a:srgbClr val="F4A810"/>
            </a:solidFill>
            <a:ln w="34925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D94576-55D2-88DE-6823-381FE9737303}"/>
                </a:ext>
              </a:extLst>
            </p:cNvPr>
            <p:cNvSpPr txBox="1"/>
            <p:nvPr/>
          </p:nvSpPr>
          <p:spPr>
            <a:xfrm>
              <a:off x="7254816" y="3203218"/>
              <a:ext cx="6699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Bebas Neue" panose="020B0606020202050201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H1</a:t>
              </a:r>
              <a:endParaRPr lang="en-CA" sz="24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FDC863E-43E7-74D6-6676-FC9E6E703B1D}"/>
              </a:ext>
            </a:extLst>
          </p:cNvPr>
          <p:cNvSpPr txBox="1"/>
          <p:nvPr/>
        </p:nvSpPr>
        <p:spPr>
          <a:xfrm>
            <a:off x="8158441" y="4483703"/>
            <a:ext cx="3751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a typeface="Calibri" panose="020F0502020204030204" pitchFamily="34" charset="0"/>
                <a:cs typeface="Calibri" panose="020F0502020204030204" pitchFamily="34" charset="0"/>
              </a:rPr>
              <a:t>The mean of death rates caused by COVID19(Multiple Cause of Death) in is not equal in states group AC than and group AD</a:t>
            </a:r>
            <a:endParaRPr lang="en-CA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C949D4-1545-069B-FAC9-2419C585A13A}"/>
              </a:ext>
            </a:extLst>
          </p:cNvPr>
          <p:cNvSpPr/>
          <p:nvPr/>
        </p:nvSpPr>
        <p:spPr>
          <a:xfrm>
            <a:off x="8158441" y="5754649"/>
            <a:ext cx="849424" cy="843280"/>
          </a:xfrm>
          <a:prstGeom prst="ellipse">
            <a:avLst/>
          </a:prstGeom>
          <a:solidFill>
            <a:srgbClr val="DB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3C2AB3-4BA7-F3B9-02BD-6570AA6252B4}"/>
              </a:ext>
            </a:extLst>
          </p:cNvPr>
          <p:cNvSpPr txBox="1"/>
          <p:nvPr/>
        </p:nvSpPr>
        <p:spPr>
          <a:xfrm>
            <a:off x="8381340" y="5850967"/>
            <a:ext cx="3529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084C61"/>
                </a:solidFill>
                <a:ea typeface="Calibri" panose="020F0502020204030204" pitchFamily="34" charset="0"/>
              </a:rPr>
              <a:t>P-value &gt; 0.01 so we cannot reject the null hypotheses in alpha = 99 %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4A771-DBFB-7896-3ECA-4EE4767014A9}"/>
              </a:ext>
            </a:extLst>
          </p:cNvPr>
          <p:cNvSpPr txBox="1"/>
          <p:nvPr/>
        </p:nvSpPr>
        <p:spPr>
          <a:xfrm>
            <a:off x="8168736" y="1237523"/>
            <a:ext cx="3240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which their Third death cause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dirty="0">
                <a:solidFill>
                  <a:srgbClr val="DB3A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Chronic lower respiratory diseases (J40-J47)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1404E-4AAB-949B-32F7-181524200033}"/>
              </a:ext>
            </a:extLst>
          </p:cNvPr>
          <p:cNvSpPr txBox="1"/>
          <p:nvPr/>
        </p:nvSpPr>
        <p:spPr>
          <a:xfrm>
            <a:off x="8113403" y="2340140"/>
            <a:ext cx="3240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which their Third death cause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dirty="0">
                <a:solidFill>
                  <a:srgbClr val="DB3A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Cerebrovascular diseases (I60-I69)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11C0-833C-E9F1-9D09-3DA484E1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955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ABC810AA-4058-48ED-B546-6A86354A56C4}"/>
              </a:ext>
            </a:extLst>
          </p:cNvPr>
          <p:cNvSpPr/>
          <p:nvPr/>
        </p:nvSpPr>
        <p:spPr>
          <a:xfrm>
            <a:off x="2566087" y="-349985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663B7-F09C-E08B-69DB-E70C48ED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More Analysis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67E379-1C9C-467D-A732-A0A58289041C}"/>
              </a:ext>
            </a:extLst>
          </p:cNvPr>
          <p:cNvGrpSpPr/>
          <p:nvPr/>
        </p:nvGrpSpPr>
        <p:grpSpPr>
          <a:xfrm>
            <a:off x="3772548" y="2210919"/>
            <a:ext cx="5006067" cy="1959681"/>
            <a:chOff x="2922592" y="2026765"/>
            <a:chExt cx="5006067" cy="19596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6D079F-899D-8E72-D0D4-12CD8BF37337}"/>
                </a:ext>
              </a:extLst>
            </p:cNvPr>
            <p:cNvSpPr/>
            <p:nvPr/>
          </p:nvSpPr>
          <p:spPr>
            <a:xfrm>
              <a:off x="4718689" y="3143166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FB9D34-D5BC-CB8B-B5E4-4A2720EED3F6}"/>
                </a:ext>
              </a:extLst>
            </p:cNvPr>
            <p:cNvSpPr txBox="1"/>
            <p:nvPr/>
          </p:nvSpPr>
          <p:spPr>
            <a:xfrm>
              <a:off x="4968434" y="3155449"/>
              <a:ext cx="296022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Machine learning to fit a model</a:t>
              </a:r>
            </a:p>
          </p:txBody>
        </p:sp>
        <p:sp>
          <p:nvSpPr>
            <p:cNvPr id="13" name="직사각형 10">
              <a:extLst>
                <a:ext uri="{FF2B5EF4-FFF2-40B4-BE49-F238E27FC236}">
                  <a16:creationId xmlns:a16="http://schemas.microsoft.com/office/drawing/2014/main" id="{C9C7D84A-87BF-FE07-783B-C7B076D9E4C4}"/>
                </a:ext>
              </a:extLst>
            </p:cNvPr>
            <p:cNvSpPr/>
            <p:nvPr/>
          </p:nvSpPr>
          <p:spPr>
            <a:xfrm>
              <a:off x="4123834" y="2092896"/>
              <a:ext cx="120591" cy="1062553"/>
            </a:xfrm>
            <a:prstGeom prst="rect">
              <a:avLst/>
            </a:prstGeom>
            <a:solidFill>
              <a:srgbClr val="084C61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5958DE0-1B0B-008A-521A-A292D44DC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592" y="2026765"/>
              <a:ext cx="1116401" cy="1116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EB131-88DB-1F79-5C4E-076430794531}"/>
                </a:ext>
              </a:extLst>
            </p:cNvPr>
            <p:cNvSpPr txBox="1"/>
            <p:nvPr/>
          </p:nvSpPr>
          <p:spPr>
            <a:xfrm>
              <a:off x="4395498" y="2092896"/>
              <a:ext cx="3533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How about other causes of death?</a:t>
              </a:r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4A6CF92-B190-049A-DEE8-E0049803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584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A21D568-7700-31A6-3F6F-97AA750E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1" y="219344"/>
            <a:ext cx="8343418" cy="66386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D97FB-3AE7-077E-44C0-59B6B497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286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9DA6512E-D9EE-A83B-799A-3A3F1FAC9B20}"/>
              </a:ext>
            </a:extLst>
          </p:cNvPr>
          <p:cNvSpPr/>
          <p:nvPr/>
        </p:nvSpPr>
        <p:spPr>
          <a:xfrm>
            <a:off x="-520766" y="-332531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A134E-9635-3C85-F2A5-9025F8EB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Tuned</a:t>
            </a:r>
            <a:endParaRPr lang="en-CA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0049709-D551-D295-D41B-635673BD3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57" y="1210969"/>
            <a:ext cx="4704765" cy="467958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89D61BA-F50D-136E-C6A7-51DC8D8DE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34" y="1210969"/>
            <a:ext cx="5117939" cy="270596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F8353E7-552A-21F7-FD84-7D558A7E677B}"/>
              </a:ext>
            </a:extLst>
          </p:cNvPr>
          <p:cNvSpPr/>
          <p:nvPr/>
        </p:nvSpPr>
        <p:spPr>
          <a:xfrm rot="5400000">
            <a:off x="5793635" y="2429923"/>
            <a:ext cx="604728" cy="268059"/>
          </a:xfrm>
          <a:prstGeom prst="triangle">
            <a:avLst/>
          </a:prstGeom>
          <a:solidFill>
            <a:srgbClr val="FFC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6BCA-E4AC-E37A-3ADA-E2E385C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97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the Subject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Let’s start with the subject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5DD31-59E5-BD4A-E9F4-D865CE01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64880" y="3822903"/>
            <a:ext cx="2727960" cy="27279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1E6CF-A377-AC5A-5AA0-E0DCACDF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66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Results &amp; </a:t>
            </a:r>
            <a:r>
              <a:rPr lang="en" dirty="0"/>
              <a:t>Conclusion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6344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So, what does this analysis implicate?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4BDB4D1-7D8F-B8A1-CB2D-A497F875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022" y="4367813"/>
            <a:ext cx="2477848" cy="24778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A4B-D3CD-8953-3123-31D16B59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03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light&#10;&#10;Description automatically generated">
            <a:extLst>
              <a:ext uri="{FF2B5EF4-FFF2-40B4-BE49-F238E27FC236}">
                <a16:creationId xmlns:a16="http://schemas.microsoft.com/office/drawing/2014/main" id="{BFA842BF-7453-2972-0C9E-C326B57A6D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8" y="2324488"/>
            <a:ext cx="5435421" cy="543542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646ED3-24C5-53F4-9F46-BD6A8141D572}"/>
              </a:ext>
            </a:extLst>
          </p:cNvPr>
          <p:cNvSpPr/>
          <p:nvPr/>
        </p:nvSpPr>
        <p:spPr>
          <a:xfrm>
            <a:off x="7084207" y="1857301"/>
            <a:ext cx="880365" cy="863307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BEA7DA-CDB7-AD83-91EE-BD2EF0ABA368}"/>
              </a:ext>
            </a:extLst>
          </p:cNvPr>
          <p:cNvSpPr/>
          <p:nvPr/>
        </p:nvSpPr>
        <p:spPr>
          <a:xfrm>
            <a:off x="856527" y="1827695"/>
            <a:ext cx="1366503" cy="1324662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2EDF-BF13-46E2-646D-C897B54E72FB}"/>
              </a:ext>
            </a:extLst>
          </p:cNvPr>
          <p:cNvSpPr txBox="1">
            <a:spLocks/>
          </p:cNvSpPr>
          <p:nvPr/>
        </p:nvSpPr>
        <p:spPr>
          <a:xfrm>
            <a:off x="1284790" y="2058277"/>
            <a:ext cx="5523906" cy="1324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There is a significant difference between Covid caused death rates of these two groups of states: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63376-5684-2EB4-6DCE-86F6F8316A64}"/>
              </a:ext>
            </a:extLst>
          </p:cNvPr>
          <p:cNvSpPr txBox="1"/>
          <p:nvPr/>
        </p:nvSpPr>
        <p:spPr>
          <a:xfrm>
            <a:off x="3283976" y="4933039"/>
            <a:ext cx="3330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States whose top cause of death in previous years was </a:t>
            </a:r>
            <a:r>
              <a:rPr lang="en-US" sz="2000" b="1" dirty="0">
                <a:solidFill>
                  <a:srgbClr val="DB3A34"/>
                </a:solidFill>
              </a:rPr>
              <a:t>Malignant neoplasms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1B5B7-2A84-2678-3497-47999C82FBDE}"/>
              </a:ext>
            </a:extLst>
          </p:cNvPr>
          <p:cNvSpPr txBox="1"/>
          <p:nvPr/>
        </p:nvSpPr>
        <p:spPr>
          <a:xfrm>
            <a:off x="3194957" y="3585230"/>
            <a:ext cx="30708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States whose top cause of death in previous years was </a:t>
            </a:r>
            <a:r>
              <a:rPr lang="en-US" sz="2000" b="1" dirty="0">
                <a:solidFill>
                  <a:srgbClr val="DB3A34"/>
                </a:solidFill>
              </a:rPr>
              <a:t>Heart Diseases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69385-06FC-F64E-F985-EDDAB7A4B5E6}"/>
              </a:ext>
            </a:extLst>
          </p:cNvPr>
          <p:cNvSpPr txBox="1"/>
          <p:nvPr/>
        </p:nvSpPr>
        <p:spPr>
          <a:xfrm>
            <a:off x="7524389" y="2058277"/>
            <a:ext cx="43983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Although ML algorithms did not produce perfect results, but </a:t>
            </a:r>
            <a:r>
              <a:rPr lang="en-US" sz="2400" b="1" dirty="0">
                <a:solidFill>
                  <a:srgbClr val="DB3A34"/>
                </a:solidFill>
              </a:rPr>
              <a:t>Feature importance analysis </a:t>
            </a:r>
            <a:r>
              <a:rPr lang="en-US" sz="2400" dirty="0"/>
              <a:t>was consistent with findings in the statistical analysis </a:t>
            </a:r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8D6555AB-FB02-4CD1-2633-41F991476F5C}"/>
              </a:ext>
            </a:extLst>
          </p:cNvPr>
          <p:cNvSpPr/>
          <p:nvPr/>
        </p:nvSpPr>
        <p:spPr>
          <a:xfrm>
            <a:off x="3082789" y="3613521"/>
            <a:ext cx="112168" cy="92333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0" name="직사각형 10">
            <a:extLst>
              <a:ext uri="{FF2B5EF4-FFF2-40B4-BE49-F238E27FC236}">
                <a16:creationId xmlns:a16="http://schemas.microsoft.com/office/drawing/2014/main" id="{FCEFCAA7-46D4-274C-6077-8EF190D306EF}"/>
              </a:ext>
            </a:extLst>
          </p:cNvPr>
          <p:cNvSpPr/>
          <p:nvPr/>
        </p:nvSpPr>
        <p:spPr>
          <a:xfrm>
            <a:off x="3082789" y="4933039"/>
            <a:ext cx="112168" cy="92333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74FC797F-2805-B68A-9216-9566206F5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16" y="3613521"/>
            <a:ext cx="923330" cy="92333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4091B2C-2481-D139-C6A1-A1F87808F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00" y="4866523"/>
            <a:ext cx="1056361" cy="1056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C079B-CA83-FCF5-4182-B6553EA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784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360D-9CF3-E181-4E4E-FD9E6C80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Implications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77DABD-AA58-09A3-5440-ABFB6DF8B01B}"/>
              </a:ext>
            </a:extLst>
          </p:cNvPr>
          <p:cNvGrpSpPr/>
          <p:nvPr/>
        </p:nvGrpSpPr>
        <p:grpSpPr>
          <a:xfrm>
            <a:off x="1299472" y="2227388"/>
            <a:ext cx="4369463" cy="1951019"/>
            <a:chOff x="701644" y="2043474"/>
            <a:chExt cx="4369463" cy="195101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D1AD32-40C4-F047-A471-21772C5813BF}"/>
                </a:ext>
              </a:extLst>
            </p:cNvPr>
            <p:cNvSpPr/>
            <p:nvPr/>
          </p:nvSpPr>
          <p:spPr>
            <a:xfrm>
              <a:off x="2069973" y="3151213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842DE-B77B-6ACC-A10A-B524245F90A9}"/>
                </a:ext>
              </a:extLst>
            </p:cNvPr>
            <p:cNvSpPr txBox="1"/>
            <p:nvPr/>
          </p:nvSpPr>
          <p:spPr>
            <a:xfrm>
              <a:off x="2015439" y="2043474"/>
              <a:ext cx="305566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4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Covid is far from over: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DBBF97-2917-E2C0-F078-1AD4469C0C54}"/>
                </a:ext>
              </a:extLst>
            </p:cNvPr>
            <p:cNvSpPr txBox="1"/>
            <p:nvPr/>
          </p:nvSpPr>
          <p:spPr>
            <a:xfrm>
              <a:off x="2359060" y="3123878"/>
              <a:ext cx="251831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To warn states in group A </a:t>
              </a:r>
            </a:p>
          </p:txBody>
        </p:sp>
        <p:sp>
          <p:nvSpPr>
            <p:cNvPr id="19" name="직사각형 10">
              <a:extLst>
                <a:ext uri="{FF2B5EF4-FFF2-40B4-BE49-F238E27FC236}">
                  <a16:creationId xmlns:a16="http://schemas.microsoft.com/office/drawing/2014/main" id="{D7CC37A6-2772-62FF-884B-9908F7C575C2}"/>
                </a:ext>
              </a:extLst>
            </p:cNvPr>
            <p:cNvSpPr/>
            <p:nvPr/>
          </p:nvSpPr>
          <p:spPr>
            <a:xfrm>
              <a:off x="1905834" y="2094249"/>
              <a:ext cx="120591" cy="1062553"/>
            </a:xfrm>
            <a:prstGeom prst="rect">
              <a:avLst/>
            </a:prstGeom>
            <a:solidFill>
              <a:srgbClr val="084C61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FE41987-1A74-8F97-027F-631ED51CD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44" y="2105703"/>
              <a:ext cx="1062553" cy="106255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D0B90C-0C74-F10A-BA3B-D7FDF4E76241}"/>
              </a:ext>
            </a:extLst>
          </p:cNvPr>
          <p:cNvGrpSpPr/>
          <p:nvPr/>
        </p:nvGrpSpPr>
        <p:grpSpPr>
          <a:xfrm>
            <a:off x="5685441" y="2039036"/>
            <a:ext cx="6027514" cy="2169683"/>
            <a:chOff x="5962893" y="1808860"/>
            <a:chExt cx="6027514" cy="21696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380DB5-B4DE-05AA-7955-E49C31C564B8}"/>
                </a:ext>
              </a:extLst>
            </p:cNvPr>
            <p:cNvSpPr/>
            <p:nvPr/>
          </p:nvSpPr>
          <p:spPr>
            <a:xfrm>
              <a:off x="7728331" y="3105189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20" name="직사각형 10">
              <a:extLst>
                <a:ext uri="{FF2B5EF4-FFF2-40B4-BE49-F238E27FC236}">
                  <a16:creationId xmlns:a16="http://schemas.microsoft.com/office/drawing/2014/main" id="{E761343B-FFEC-3E28-A87F-57620462F7AB}"/>
                </a:ext>
              </a:extLst>
            </p:cNvPr>
            <p:cNvSpPr/>
            <p:nvPr/>
          </p:nvSpPr>
          <p:spPr>
            <a:xfrm>
              <a:off x="7296127" y="2004144"/>
              <a:ext cx="120591" cy="1062553"/>
            </a:xfrm>
            <a:prstGeom prst="rect">
              <a:avLst/>
            </a:prstGeom>
            <a:solidFill>
              <a:srgbClr val="084C61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24163B-C53B-9838-40FE-5B4A8E4B605D}"/>
                </a:ext>
              </a:extLst>
            </p:cNvPr>
            <p:cNvSpPr txBox="1"/>
            <p:nvPr/>
          </p:nvSpPr>
          <p:spPr>
            <a:xfrm>
              <a:off x="8041352" y="3147546"/>
              <a:ext cx="328863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Their systems and actions can be studied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90F63E-43CC-C839-BB44-B6A6863A5CE0}"/>
                </a:ext>
              </a:extLst>
            </p:cNvPr>
            <p:cNvSpPr txBox="1"/>
            <p:nvPr/>
          </p:nvSpPr>
          <p:spPr>
            <a:xfrm>
              <a:off x="7502324" y="1997212"/>
              <a:ext cx="448808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Among group A states, few states that had lower death:</a:t>
              </a: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880EBB32-2853-CD7F-3711-950F4F51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893" y="1808860"/>
              <a:ext cx="1300223" cy="1300223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DD255-2EB3-7E0D-016B-A8975185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962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0;p9">
            <a:extLst>
              <a:ext uri="{FF2B5EF4-FFF2-40B4-BE49-F238E27FC236}">
                <a16:creationId xmlns:a16="http://schemas.microsoft.com/office/drawing/2014/main" id="{EFF56062-222F-15BF-686F-AC9CF35F83F2}"/>
              </a:ext>
            </a:extLst>
          </p:cNvPr>
          <p:cNvSpPr/>
          <p:nvPr/>
        </p:nvSpPr>
        <p:spPr>
          <a:xfrm>
            <a:off x="877724" y="1779495"/>
            <a:ext cx="3166339" cy="3081871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B6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B1A57-0DC4-86FD-2FC9-BABB3FBC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EF74-418A-B7DC-A574-C9A1445772F9}"/>
              </a:ext>
            </a:extLst>
          </p:cNvPr>
          <p:cNvSpPr txBox="1">
            <a:spLocks/>
          </p:cNvSpPr>
          <p:nvPr/>
        </p:nvSpPr>
        <p:spPr>
          <a:xfrm>
            <a:off x="10465889" y="873988"/>
            <a:ext cx="4239300" cy="203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원형: 비어 있음 61">
            <a:extLst>
              <a:ext uri="{FF2B5EF4-FFF2-40B4-BE49-F238E27FC236}">
                <a16:creationId xmlns:a16="http://schemas.microsoft.com/office/drawing/2014/main" id="{8CD10F74-4199-5A8E-B6ED-EB6E2B016F09}"/>
              </a:ext>
            </a:extLst>
          </p:cNvPr>
          <p:cNvSpPr/>
          <p:nvPr/>
        </p:nvSpPr>
        <p:spPr>
          <a:xfrm>
            <a:off x="590974" y="2463373"/>
            <a:ext cx="668030" cy="688283"/>
          </a:xfrm>
          <a:prstGeom prst="donut">
            <a:avLst/>
          </a:prstGeom>
          <a:solidFill>
            <a:srgbClr val="F4A810"/>
          </a:solidFill>
          <a:ln w="349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E68F9-826D-FCC4-A3E0-472B30E9F889}"/>
              </a:ext>
            </a:extLst>
          </p:cNvPr>
          <p:cNvSpPr txBox="1"/>
          <p:nvPr/>
        </p:nvSpPr>
        <p:spPr>
          <a:xfrm>
            <a:off x="1245779" y="2489937"/>
            <a:ext cx="24334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</a:rPr>
              <a:t>Final Transformed Dataset is too small for a Machine-learning model</a:t>
            </a:r>
          </a:p>
        </p:txBody>
      </p:sp>
      <p:sp>
        <p:nvSpPr>
          <p:cNvPr id="12" name="Google Shape;50;p9">
            <a:extLst>
              <a:ext uri="{FF2B5EF4-FFF2-40B4-BE49-F238E27FC236}">
                <a16:creationId xmlns:a16="http://schemas.microsoft.com/office/drawing/2014/main" id="{8555C6B5-06D7-5755-6344-D48FBBA6F89D}"/>
              </a:ext>
            </a:extLst>
          </p:cNvPr>
          <p:cNvSpPr/>
          <p:nvPr/>
        </p:nvSpPr>
        <p:spPr>
          <a:xfrm>
            <a:off x="4437673" y="1779495"/>
            <a:ext cx="3166339" cy="3081871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B6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원형: 비어 있음 61">
            <a:extLst>
              <a:ext uri="{FF2B5EF4-FFF2-40B4-BE49-F238E27FC236}">
                <a16:creationId xmlns:a16="http://schemas.microsoft.com/office/drawing/2014/main" id="{FD568119-C60E-C252-8D0A-B72BFB54AB6A}"/>
              </a:ext>
            </a:extLst>
          </p:cNvPr>
          <p:cNvSpPr/>
          <p:nvPr/>
        </p:nvSpPr>
        <p:spPr>
          <a:xfrm>
            <a:off x="4150923" y="2463373"/>
            <a:ext cx="668030" cy="688283"/>
          </a:xfrm>
          <a:prstGeom prst="donut">
            <a:avLst/>
          </a:prstGeom>
          <a:solidFill>
            <a:srgbClr val="F4A810"/>
          </a:solidFill>
          <a:ln w="349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5407E-3071-71D0-7619-DF39A98F4E3A}"/>
              </a:ext>
            </a:extLst>
          </p:cNvPr>
          <p:cNvSpPr txBox="1"/>
          <p:nvPr/>
        </p:nvSpPr>
        <p:spPr>
          <a:xfrm>
            <a:off x="4805728" y="2489937"/>
            <a:ext cx="247670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</a:rPr>
              <a:t>Nature of this study needed many steps of data transformation and aggregation</a:t>
            </a:r>
          </a:p>
        </p:txBody>
      </p:sp>
      <p:sp>
        <p:nvSpPr>
          <p:cNvPr id="15" name="Google Shape;50;p9">
            <a:extLst>
              <a:ext uri="{FF2B5EF4-FFF2-40B4-BE49-F238E27FC236}">
                <a16:creationId xmlns:a16="http://schemas.microsoft.com/office/drawing/2014/main" id="{81CFC54A-C792-6BB3-B12F-D472E1F9FD9F}"/>
              </a:ext>
            </a:extLst>
          </p:cNvPr>
          <p:cNvSpPr/>
          <p:nvPr/>
        </p:nvSpPr>
        <p:spPr>
          <a:xfrm>
            <a:off x="8075736" y="1779495"/>
            <a:ext cx="3166339" cy="3081871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B6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원형: 비어 있음 61">
            <a:extLst>
              <a:ext uri="{FF2B5EF4-FFF2-40B4-BE49-F238E27FC236}">
                <a16:creationId xmlns:a16="http://schemas.microsoft.com/office/drawing/2014/main" id="{BFABFA77-9591-E26B-6BC7-56BB3DDC4D4D}"/>
              </a:ext>
            </a:extLst>
          </p:cNvPr>
          <p:cNvSpPr/>
          <p:nvPr/>
        </p:nvSpPr>
        <p:spPr>
          <a:xfrm>
            <a:off x="7788986" y="2463373"/>
            <a:ext cx="668030" cy="688283"/>
          </a:xfrm>
          <a:prstGeom prst="donut">
            <a:avLst/>
          </a:prstGeom>
          <a:solidFill>
            <a:srgbClr val="F4A810"/>
          </a:solidFill>
          <a:ln w="349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A83A5-0577-9FA4-0DEF-76151BDC39FA}"/>
              </a:ext>
            </a:extLst>
          </p:cNvPr>
          <p:cNvSpPr txBox="1"/>
          <p:nvPr/>
        </p:nvSpPr>
        <p:spPr>
          <a:xfrm>
            <a:off x="8366094" y="2423371"/>
            <a:ext cx="261298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The purpose was to get a grasp of the feature importance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Problem itself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Limited available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418B-447A-14CC-82AC-A774E0C1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66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Recommendations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To whom it may concern…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2941431-1FDB-C06A-92A7-46302EC9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20" y="4558904"/>
            <a:ext cx="2000727" cy="20007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AB242-FAAB-7190-9398-6D85B575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184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;p10">
            <a:extLst>
              <a:ext uri="{FF2B5EF4-FFF2-40B4-BE49-F238E27FC236}">
                <a16:creationId xmlns:a16="http://schemas.microsoft.com/office/drawing/2014/main" id="{BA006D9F-87E4-364C-D84D-3A73C0EE84DD}"/>
              </a:ext>
            </a:extLst>
          </p:cNvPr>
          <p:cNvSpPr/>
          <p:nvPr/>
        </p:nvSpPr>
        <p:spPr>
          <a:xfrm>
            <a:off x="2705602" y="-284576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>
            <a:solidFill>
              <a:srgbClr val="07BEB8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CA6E-2220-59E3-1CE1-BD2D8933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for future works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EB4E4-FBB9-628F-639F-70A0EE18D303}"/>
              </a:ext>
            </a:extLst>
          </p:cNvPr>
          <p:cNvSpPr txBox="1"/>
          <p:nvPr/>
        </p:nvSpPr>
        <p:spPr>
          <a:xfrm>
            <a:off x="3282690" y="2112075"/>
            <a:ext cx="2813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Adding more detailed complimentary datasets (enriching)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91E2D-01D0-CE50-AD61-E093B0E84687}"/>
              </a:ext>
            </a:extLst>
          </p:cNvPr>
          <p:cNvSpPr txBox="1"/>
          <p:nvPr/>
        </p:nvSpPr>
        <p:spPr>
          <a:xfrm>
            <a:off x="8585504" y="2102727"/>
            <a:ext cx="307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Tracking Covid behavior and comparing the results in upcoming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88D02-C90F-3B84-1A6C-896FBEC4B192}"/>
              </a:ext>
            </a:extLst>
          </p:cNvPr>
          <p:cNvSpPr txBox="1"/>
          <p:nvPr/>
        </p:nvSpPr>
        <p:spPr>
          <a:xfrm>
            <a:off x="3322779" y="3995676"/>
            <a:ext cx="2590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Comparing with other regions using the same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691F0-B855-56A7-0C91-D320F5F3E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5252" y="2026128"/>
            <a:ext cx="1076529" cy="1076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41AC66-0B97-7A65-E4A4-5E2EBAA49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489" y="2026128"/>
            <a:ext cx="1095225" cy="109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F3915-1A2C-0188-BEA5-58427C334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7092" y="3909729"/>
            <a:ext cx="1095225" cy="1095225"/>
          </a:xfrm>
          <a:prstGeom prst="rect">
            <a:avLst/>
          </a:prstGeom>
        </p:spPr>
      </p:pic>
      <p:sp>
        <p:nvSpPr>
          <p:cNvPr id="15" name="직사각형 10">
            <a:extLst>
              <a:ext uri="{FF2B5EF4-FFF2-40B4-BE49-F238E27FC236}">
                <a16:creationId xmlns:a16="http://schemas.microsoft.com/office/drawing/2014/main" id="{88BCD02C-EC40-B968-C787-483A8426A860}"/>
              </a:ext>
            </a:extLst>
          </p:cNvPr>
          <p:cNvSpPr/>
          <p:nvPr/>
        </p:nvSpPr>
        <p:spPr>
          <a:xfrm>
            <a:off x="2955875" y="2044824"/>
            <a:ext cx="180978" cy="1076529"/>
          </a:xfrm>
          <a:prstGeom prst="rect">
            <a:avLst/>
          </a:prstGeom>
          <a:solidFill>
            <a:srgbClr val="06A6A2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8" name="직사각형 10">
            <a:extLst>
              <a:ext uri="{FF2B5EF4-FFF2-40B4-BE49-F238E27FC236}">
                <a16:creationId xmlns:a16="http://schemas.microsoft.com/office/drawing/2014/main" id="{B6E1ACC5-8ADB-05BA-B898-6825E9712932}"/>
              </a:ext>
            </a:extLst>
          </p:cNvPr>
          <p:cNvSpPr/>
          <p:nvPr/>
        </p:nvSpPr>
        <p:spPr>
          <a:xfrm>
            <a:off x="2957059" y="3891032"/>
            <a:ext cx="180978" cy="1076529"/>
          </a:xfrm>
          <a:prstGeom prst="rect">
            <a:avLst/>
          </a:prstGeom>
          <a:solidFill>
            <a:srgbClr val="06A6A2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0" name="직사각형 10">
            <a:extLst>
              <a:ext uri="{FF2B5EF4-FFF2-40B4-BE49-F238E27FC236}">
                <a16:creationId xmlns:a16="http://schemas.microsoft.com/office/drawing/2014/main" id="{258B13DF-2E61-5CBD-8165-86EE24DB2B21}"/>
              </a:ext>
            </a:extLst>
          </p:cNvPr>
          <p:cNvSpPr/>
          <p:nvPr/>
        </p:nvSpPr>
        <p:spPr>
          <a:xfrm>
            <a:off x="8331641" y="2041615"/>
            <a:ext cx="180978" cy="1076529"/>
          </a:xfrm>
          <a:prstGeom prst="rect">
            <a:avLst/>
          </a:prstGeom>
          <a:solidFill>
            <a:srgbClr val="06A6A2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43785-4A0F-8AC3-2313-DBC5283F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28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Resources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681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Our study couldn’t have been done without …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CEFCE6C-BE5B-84CA-F54F-1DC49CF3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54" y="4449345"/>
            <a:ext cx="1986081" cy="19860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2EF21-6DB2-BC3D-E984-BCDE98AA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331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EE40-FA62-4FE0-2D0C-E5605648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Tools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F78B7F-6ED5-F41C-4260-EE3E86A4C256}"/>
              </a:ext>
            </a:extLst>
          </p:cNvPr>
          <p:cNvGrpSpPr/>
          <p:nvPr/>
        </p:nvGrpSpPr>
        <p:grpSpPr>
          <a:xfrm>
            <a:off x="882870" y="1231632"/>
            <a:ext cx="10955217" cy="5146040"/>
            <a:chOff x="398582" y="995680"/>
            <a:chExt cx="8664203" cy="3831387"/>
          </a:xfrm>
        </p:grpSpPr>
        <p:sp>
          <p:nvSpPr>
            <p:cNvPr id="30" name="Google Shape;50;p9">
              <a:extLst>
                <a:ext uri="{FF2B5EF4-FFF2-40B4-BE49-F238E27FC236}">
                  <a16:creationId xmlns:a16="http://schemas.microsoft.com/office/drawing/2014/main" id="{E9302235-9DBC-7F65-95AD-34080D91DEA0}"/>
                </a:ext>
              </a:extLst>
            </p:cNvPr>
            <p:cNvSpPr/>
            <p:nvPr/>
          </p:nvSpPr>
          <p:spPr>
            <a:xfrm>
              <a:off x="446840" y="995680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0;p9">
              <a:extLst>
                <a:ext uri="{FF2B5EF4-FFF2-40B4-BE49-F238E27FC236}">
                  <a16:creationId xmlns:a16="http://schemas.microsoft.com/office/drawing/2014/main" id="{72B210F9-9B62-2573-15B9-E1C01953C403}"/>
                </a:ext>
              </a:extLst>
            </p:cNvPr>
            <p:cNvSpPr/>
            <p:nvPr/>
          </p:nvSpPr>
          <p:spPr>
            <a:xfrm>
              <a:off x="2631440" y="995680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0;p9">
              <a:extLst>
                <a:ext uri="{FF2B5EF4-FFF2-40B4-BE49-F238E27FC236}">
                  <a16:creationId xmlns:a16="http://schemas.microsoft.com/office/drawing/2014/main" id="{BEFA9914-7DB7-3995-C050-ADFDB076D547}"/>
                </a:ext>
              </a:extLst>
            </p:cNvPr>
            <p:cNvSpPr/>
            <p:nvPr/>
          </p:nvSpPr>
          <p:spPr>
            <a:xfrm>
              <a:off x="4816042" y="995680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0;p9">
              <a:extLst>
                <a:ext uri="{FF2B5EF4-FFF2-40B4-BE49-F238E27FC236}">
                  <a16:creationId xmlns:a16="http://schemas.microsoft.com/office/drawing/2014/main" id="{3D235EFE-E36D-3DD2-65C0-63E4210E9E08}"/>
                </a:ext>
              </a:extLst>
            </p:cNvPr>
            <p:cNvSpPr/>
            <p:nvPr/>
          </p:nvSpPr>
          <p:spPr>
            <a:xfrm>
              <a:off x="7000644" y="995680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0;p9">
              <a:extLst>
                <a:ext uri="{FF2B5EF4-FFF2-40B4-BE49-F238E27FC236}">
                  <a16:creationId xmlns:a16="http://schemas.microsoft.com/office/drawing/2014/main" id="{9EC2B5B0-1EA6-0712-B216-173B65DFC4C8}"/>
                </a:ext>
              </a:extLst>
            </p:cNvPr>
            <p:cNvSpPr/>
            <p:nvPr/>
          </p:nvSpPr>
          <p:spPr>
            <a:xfrm>
              <a:off x="446840" y="2972713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0;p9">
              <a:extLst>
                <a:ext uri="{FF2B5EF4-FFF2-40B4-BE49-F238E27FC236}">
                  <a16:creationId xmlns:a16="http://schemas.microsoft.com/office/drawing/2014/main" id="{A80DB36A-B4F4-CCCD-4E0B-BAA0C0F57B9B}"/>
                </a:ext>
              </a:extLst>
            </p:cNvPr>
            <p:cNvSpPr/>
            <p:nvPr/>
          </p:nvSpPr>
          <p:spPr>
            <a:xfrm>
              <a:off x="2631440" y="2972713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0;p9">
              <a:extLst>
                <a:ext uri="{FF2B5EF4-FFF2-40B4-BE49-F238E27FC236}">
                  <a16:creationId xmlns:a16="http://schemas.microsoft.com/office/drawing/2014/main" id="{0DB51DB0-47C9-6F0E-233D-EFC7FCB5DFAF}"/>
                </a:ext>
              </a:extLst>
            </p:cNvPr>
            <p:cNvSpPr/>
            <p:nvPr/>
          </p:nvSpPr>
          <p:spPr>
            <a:xfrm>
              <a:off x="4816042" y="2972713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0;p9">
              <a:extLst>
                <a:ext uri="{FF2B5EF4-FFF2-40B4-BE49-F238E27FC236}">
                  <a16:creationId xmlns:a16="http://schemas.microsoft.com/office/drawing/2014/main" id="{FDD67BC6-FD5F-EECD-4FD2-0B8CCB34512F}"/>
                </a:ext>
              </a:extLst>
            </p:cNvPr>
            <p:cNvSpPr/>
            <p:nvPr/>
          </p:nvSpPr>
          <p:spPr>
            <a:xfrm>
              <a:off x="7000644" y="2972713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7DDDF4-5393-1272-00A2-48B3F0ADC63D}"/>
                </a:ext>
              </a:extLst>
            </p:cNvPr>
            <p:cNvSpPr txBox="1"/>
            <p:nvPr/>
          </p:nvSpPr>
          <p:spPr>
            <a:xfrm>
              <a:off x="464968" y="1998697"/>
              <a:ext cx="1932541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Tableau 2022.3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CD60DCD-5E77-7C1D-646E-29F1EEEB835F}"/>
                </a:ext>
              </a:extLst>
            </p:cNvPr>
            <p:cNvSpPr txBox="1"/>
            <p:nvPr/>
          </p:nvSpPr>
          <p:spPr>
            <a:xfrm>
              <a:off x="2683661" y="1998697"/>
              <a:ext cx="1932541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SciPy 1.7.3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BEF4D8-48CC-35B4-8961-0FB337A14427}"/>
                </a:ext>
              </a:extLst>
            </p:cNvPr>
            <p:cNvSpPr txBox="1"/>
            <p:nvPr/>
          </p:nvSpPr>
          <p:spPr>
            <a:xfrm>
              <a:off x="4872273" y="1998697"/>
              <a:ext cx="1932541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MS Office 365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FE386E-69AE-6B00-0FC1-EC8954E72118}"/>
                </a:ext>
              </a:extLst>
            </p:cNvPr>
            <p:cNvSpPr txBox="1"/>
            <p:nvPr/>
          </p:nvSpPr>
          <p:spPr>
            <a:xfrm>
              <a:off x="7012021" y="1998697"/>
              <a:ext cx="1932541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Python 3.7.11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7C45DE-9187-1BFF-8F5F-613E20E405B4}"/>
                </a:ext>
              </a:extLst>
            </p:cNvPr>
            <p:cNvSpPr txBox="1"/>
            <p:nvPr/>
          </p:nvSpPr>
          <p:spPr>
            <a:xfrm>
              <a:off x="6952386" y="4033950"/>
              <a:ext cx="2037076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Matplotlib 3.5.3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46F6A9-A493-5B16-AEE6-038D9F00612E}"/>
                </a:ext>
              </a:extLst>
            </p:cNvPr>
            <p:cNvSpPr txBox="1"/>
            <p:nvPr/>
          </p:nvSpPr>
          <p:spPr>
            <a:xfrm>
              <a:off x="4816040" y="4033950"/>
              <a:ext cx="2037076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 err="1">
                  <a:latin typeface="Karla" pitchFamily="2" charset="0"/>
                </a:rPr>
                <a:t>PyCaret</a:t>
              </a:r>
              <a:r>
                <a:rPr lang="en-CA" sz="2400" b="1" dirty="0">
                  <a:latin typeface="Karla" pitchFamily="2" charset="0"/>
                </a:rPr>
                <a:t> 2.3.10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90CBFE-C237-D830-6702-5956A7C41273}"/>
                </a:ext>
              </a:extLst>
            </p:cNvPr>
            <p:cNvSpPr txBox="1"/>
            <p:nvPr/>
          </p:nvSpPr>
          <p:spPr>
            <a:xfrm>
              <a:off x="2635449" y="4033950"/>
              <a:ext cx="2037076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NumPy 1.21.5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04901C-98C2-DEA2-FBD7-445F1EE49144}"/>
                </a:ext>
              </a:extLst>
            </p:cNvPr>
            <p:cNvSpPr txBox="1"/>
            <p:nvPr/>
          </p:nvSpPr>
          <p:spPr>
            <a:xfrm>
              <a:off x="398582" y="4033950"/>
              <a:ext cx="2037076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Pandas 1.3.5</a:t>
              </a:r>
            </a:p>
          </p:txBody>
        </p:sp>
        <p:pic>
          <p:nvPicPr>
            <p:cNvPr id="46" name="Picture 45" descr="Text, logo&#10;&#10;Description automatically generated">
              <a:extLst>
                <a:ext uri="{FF2B5EF4-FFF2-40B4-BE49-F238E27FC236}">
                  <a16:creationId xmlns:a16="http://schemas.microsoft.com/office/drawing/2014/main" id="{DF849CA5-E078-0722-1B74-8E227224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255" b="19239"/>
            <a:stretch/>
          </p:blipFill>
          <p:spPr>
            <a:xfrm>
              <a:off x="442830" y="1483430"/>
              <a:ext cx="1755975" cy="617388"/>
            </a:xfrm>
            <a:prstGeom prst="rect">
              <a:avLst/>
            </a:prstGeom>
          </p:spPr>
        </p:pic>
        <p:pic>
          <p:nvPicPr>
            <p:cNvPr id="47" name="Picture 46" descr="Logo&#10;&#10;Description automatically generated">
              <a:extLst>
                <a:ext uri="{FF2B5EF4-FFF2-40B4-BE49-F238E27FC236}">
                  <a16:creationId xmlns:a16="http://schemas.microsoft.com/office/drawing/2014/main" id="{E87A3AD4-799B-1D52-2CF0-17972BE0E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585" b="29064"/>
            <a:stretch/>
          </p:blipFill>
          <p:spPr>
            <a:xfrm>
              <a:off x="4805454" y="1462861"/>
              <a:ext cx="1907193" cy="576618"/>
            </a:xfrm>
            <a:prstGeom prst="rect">
              <a:avLst/>
            </a:prstGeom>
          </p:spPr>
        </p:pic>
        <p:pic>
          <p:nvPicPr>
            <p:cNvPr id="48" name="Picture 47" descr="Logo&#10;&#10;Description automatically generated">
              <a:extLst>
                <a:ext uri="{FF2B5EF4-FFF2-40B4-BE49-F238E27FC236}">
                  <a16:creationId xmlns:a16="http://schemas.microsoft.com/office/drawing/2014/main" id="{25674DDF-38E3-4208-E33C-BB74C623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2724" y="1561686"/>
              <a:ext cx="1615440" cy="469151"/>
            </a:xfrm>
            <a:prstGeom prst="rect">
              <a:avLst/>
            </a:prstGeom>
          </p:spPr>
        </p:pic>
        <p:pic>
          <p:nvPicPr>
            <p:cNvPr id="49" name="Picture 48" descr="Logo, company name&#10;&#10;Description automatically generated">
              <a:extLst>
                <a:ext uri="{FF2B5EF4-FFF2-40B4-BE49-F238E27FC236}">
                  <a16:creationId xmlns:a16="http://schemas.microsoft.com/office/drawing/2014/main" id="{BEFF2945-3EFB-D0FE-B411-2193AE2FD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71" y="3490536"/>
              <a:ext cx="1663297" cy="672465"/>
            </a:xfrm>
            <a:prstGeom prst="rect">
              <a:avLst/>
            </a:prstGeom>
          </p:spPr>
        </p:pic>
        <p:pic>
          <p:nvPicPr>
            <p:cNvPr id="50" name="Picture 49" descr="Background pattern&#10;&#10;Description automatically generated">
              <a:extLst>
                <a:ext uri="{FF2B5EF4-FFF2-40B4-BE49-F238E27FC236}">
                  <a16:creationId xmlns:a16="http://schemas.microsoft.com/office/drawing/2014/main" id="{FE45B346-EF00-DFCD-565F-C0E05F135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2183" y="3723743"/>
              <a:ext cx="1668277" cy="238764"/>
            </a:xfrm>
            <a:prstGeom prst="rect">
              <a:avLst/>
            </a:prstGeom>
          </p:spPr>
        </p:pic>
        <p:pic>
          <p:nvPicPr>
            <p:cNvPr id="51" name="Picture 50" descr="Logo&#10;&#10;Description automatically generated">
              <a:extLst>
                <a:ext uri="{FF2B5EF4-FFF2-40B4-BE49-F238E27FC236}">
                  <a16:creationId xmlns:a16="http://schemas.microsoft.com/office/drawing/2014/main" id="{70597A13-5716-018F-9B1B-D8B237B49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9698" y="3412400"/>
              <a:ext cx="1854402" cy="834481"/>
            </a:xfrm>
            <a:prstGeom prst="rect">
              <a:avLst/>
            </a:prstGeom>
          </p:spPr>
        </p:pic>
        <p:pic>
          <p:nvPicPr>
            <p:cNvPr id="52" name="Picture 51" descr="Logo, company name&#10;&#10;Description automatically generated">
              <a:extLst>
                <a:ext uri="{FF2B5EF4-FFF2-40B4-BE49-F238E27FC236}">
                  <a16:creationId xmlns:a16="http://schemas.microsoft.com/office/drawing/2014/main" id="{4ABADBE5-E5F2-1494-C9A6-7E8C44393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2311" b="29378"/>
            <a:stretch/>
          </p:blipFill>
          <p:spPr>
            <a:xfrm>
              <a:off x="6879063" y="3517369"/>
              <a:ext cx="2183722" cy="500627"/>
            </a:xfrm>
            <a:prstGeom prst="rect">
              <a:avLst/>
            </a:prstGeom>
          </p:spPr>
        </p:pic>
        <p:pic>
          <p:nvPicPr>
            <p:cNvPr id="53" name="Picture 52" descr="A picture containing text, sign, clipart&#10;&#10;Description automatically generated">
              <a:extLst>
                <a:ext uri="{FF2B5EF4-FFF2-40B4-BE49-F238E27FC236}">
                  <a16:creationId xmlns:a16="http://schemas.microsoft.com/office/drawing/2014/main" id="{F50D609B-AD06-6123-51F5-BFDCA3153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9347" y="1412565"/>
              <a:ext cx="1564743" cy="755555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0FE05-9807-1D80-1CB1-F85D5288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892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;p10">
            <a:extLst>
              <a:ext uri="{FF2B5EF4-FFF2-40B4-BE49-F238E27FC236}">
                <a16:creationId xmlns:a16="http://schemas.microsoft.com/office/drawing/2014/main" id="{B62E77E4-80CC-4B2E-6974-13183F4315EB}"/>
              </a:ext>
            </a:extLst>
          </p:cNvPr>
          <p:cNvSpPr/>
          <p:nvPr/>
        </p:nvSpPr>
        <p:spPr>
          <a:xfrm>
            <a:off x="2386505" y="-353422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A53AB-F121-0A95-4EB5-0B3FA05C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A40910-A6D5-0AE8-38F6-B64EC5AB6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31" y="1160444"/>
            <a:ext cx="9850329" cy="512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979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Center for Disease Control and Prevention (CDC) . (n.d.). Excess Deaths Associated with COVID-19. Retrieved from cdc.gov: https://www.cdc.gov/nchs/nvss/vsrr/covid19/excess_deaths.htm#dashboard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Clarke, D. (2022, April 9). Covid-19 caught the world off guard - pandemics must never surprise us again. Retrieved from disasterprotection.org: https://www.disasterprotection.org/blogs/covid-19-caught-the-world-off-guard-pandemics-must-never-surprise-us-again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DEFO, B. K. (2014). Beyond the 'transition' frameworks: the cross-continuum of health, disease and mortality framework. Retrieved from Global health action: https://doi.org/10.3402/gha.v7.24804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Harvard University, School of Public Health. (n.d.). The latest on the coronavirus. Retrieved from hsph.harvard.edu: https://www.hsph.harvard.edu/news/hsph-in-the-news/the-latest-on-the-coronavirus/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populationu.com. (n.d.). US States by Population. Retrieved from populationu.com: https://www.populationu.com/gen/us-states-by-population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U.S. Census Bureau. (n.d.). State Population Totals and Components of Change: 2010-2019. Retrieved from census.gov: https://www.census.gov/data/tables/time-series/demo/popest/2010s-state-total.html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U.S. Government. (n.d.). The home of the U.S. Government’s open data. Retrieved from Data.gov: https://catalog.data.gov/dataset/weekly-counts-of-deaths-by-state-and-select-causes-2014-2018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World Health Organization. (2020, December 09). The top 10 causes of death. Retrieved from www.who.int: https://www.who.int/news-room/fact-sheets/detail/the-top-10-causes-of-death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</a:rPr>
              <a:t>For picture &amp; photos: https://www.flaticon.com/</a:t>
            </a:r>
          </a:p>
          <a:p>
            <a:pPr>
              <a:lnSpc>
                <a:spcPct val="100000"/>
              </a:lnSpc>
              <a:buFont typeface="+mj-lt"/>
              <a:buAutoNum type="arabicParenR"/>
            </a:pPr>
            <a:endParaRPr lang="en-US" altLang="en-US" sz="1000" dirty="0">
              <a:latin typeface="+mn-lt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endParaRPr lang="en-US" altLang="en-US" sz="24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7546C-48D3-B3D4-E7BB-D914CF8F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877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FC6FB9B-381E-DAD1-42F6-CB4D991B2C95}"/>
              </a:ext>
            </a:extLst>
          </p:cNvPr>
          <p:cNvSpPr/>
          <p:nvPr/>
        </p:nvSpPr>
        <p:spPr>
          <a:xfrm>
            <a:off x="4717573" y="2345000"/>
            <a:ext cx="3237707" cy="3165636"/>
          </a:xfrm>
          <a:prstGeom prst="ellipse">
            <a:avLst/>
          </a:prstGeom>
          <a:solidFill>
            <a:srgbClr val="DB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2DBA9-75CB-5454-EEDD-84E599A8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5607" y="2672574"/>
            <a:ext cx="5234307" cy="2097610"/>
          </a:xfrm>
        </p:spPr>
        <p:txBody>
          <a:bodyPr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3800" b="1" dirty="0"/>
              <a:t>Thanks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C8BA3-5777-BFAC-0AFB-0E20062C53CB}"/>
              </a:ext>
            </a:extLst>
          </p:cNvPr>
          <p:cNvSpPr txBox="1"/>
          <p:nvPr/>
        </p:nvSpPr>
        <p:spPr>
          <a:xfrm>
            <a:off x="4839493" y="4297989"/>
            <a:ext cx="2753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ea typeface="Playfair Display ExtraBold"/>
                <a:cs typeface="Playfair Display ExtraBold"/>
                <a:sym typeface="Playfair Display ExtraBold"/>
              </a:rPr>
              <a:t>&amp;, … Stay Safe!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F02FE31-CB72-6363-E5E3-7E49BE70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814" y="1330894"/>
            <a:ext cx="1229100" cy="1229100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A78347A-36A4-6C2B-51D2-1AAAFA83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2153021"/>
            <a:ext cx="813946" cy="813946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68E8B49-1966-78EE-E869-A880349A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676" y="1330894"/>
            <a:ext cx="614550" cy="6145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1E613-470F-1CD2-4905-636B7A31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27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56;p10">
            <a:extLst>
              <a:ext uri="{FF2B5EF4-FFF2-40B4-BE49-F238E27FC236}">
                <a16:creationId xmlns:a16="http://schemas.microsoft.com/office/drawing/2014/main" id="{CBE9F5F4-BA20-AE51-501D-549F8D08D769}"/>
              </a:ext>
            </a:extLst>
          </p:cNvPr>
          <p:cNvSpPr/>
          <p:nvPr/>
        </p:nvSpPr>
        <p:spPr>
          <a:xfrm>
            <a:off x="2116231" y="-212027"/>
            <a:ext cx="7197119" cy="7282054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solidFill>
              <a:srgbClr val="0B6D8B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그룹 5">
            <a:extLst>
              <a:ext uri="{FF2B5EF4-FFF2-40B4-BE49-F238E27FC236}">
                <a16:creationId xmlns:a16="http://schemas.microsoft.com/office/drawing/2014/main" id="{1630794F-DC34-F19C-C671-71B40D5F7611}"/>
              </a:ext>
            </a:extLst>
          </p:cNvPr>
          <p:cNvGrpSpPr/>
          <p:nvPr/>
        </p:nvGrpSpPr>
        <p:grpSpPr>
          <a:xfrm>
            <a:off x="297250" y="301294"/>
            <a:ext cx="967668" cy="540896"/>
            <a:chOff x="6096000" y="1219200"/>
            <a:chExt cx="928006" cy="520700"/>
          </a:xfrm>
        </p:grpSpPr>
        <p:sp>
          <p:nvSpPr>
            <p:cNvPr id="11" name="타원 6">
              <a:extLst>
                <a:ext uri="{FF2B5EF4-FFF2-40B4-BE49-F238E27FC236}">
                  <a16:creationId xmlns:a16="http://schemas.microsoft.com/office/drawing/2014/main" id="{EB9D5821-9C2C-911F-17BA-25D6A264074A}"/>
                </a:ext>
              </a:extLst>
            </p:cNvPr>
            <p:cNvSpPr/>
            <p:nvPr userDrawn="1"/>
          </p:nvSpPr>
          <p:spPr>
            <a:xfrm>
              <a:off x="6503306" y="1219200"/>
              <a:ext cx="520700" cy="520700"/>
            </a:xfrm>
            <a:prstGeom prst="ellipse">
              <a:avLst/>
            </a:prstGeom>
            <a:solidFill>
              <a:srgbClr val="DB3A34"/>
            </a:solidFill>
            <a:ln w="34925" cap="flat">
              <a:solidFill>
                <a:srgbClr val="DB3A34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2" name="타원 7">
              <a:extLst>
                <a:ext uri="{FF2B5EF4-FFF2-40B4-BE49-F238E27FC236}">
                  <a16:creationId xmlns:a16="http://schemas.microsoft.com/office/drawing/2014/main" id="{8E2B87D1-9482-EB4B-3C63-CEF8604F572B}"/>
                </a:ext>
              </a:extLst>
            </p:cNvPr>
            <p:cNvSpPr/>
            <p:nvPr userDrawn="1"/>
          </p:nvSpPr>
          <p:spPr>
            <a:xfrm>
              <a:off x="6096000" y="1219200"/>
              <a:ext cx="520700" cy="520700"/>
            </a:xfrm>
            <a:prstGeom prst="ellipse">
              <a:avLst/>
            </a:prstGeom>
            <a:noFill/>
            <a:ln w="34925" cap="flat">
              <a:solidFill>
                <a:srgbClr val="084C61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Google Shape;150;p23">
            <a:extLst>
              <a:ext uri="{FF2B5EF4-FFF2-40B4-BE49-F238E27FC236}">
                <a16:creationId xmlns:a16="http://schemas.microsoft.com/office/drawing/2014/main" id="{C075DE11-9845-0108-3272-A701B24170FB}"/>
              </a:ext>
            </a:extLst>
          </p:cNvPr>
          <p:cNvSpPr txBox="1">
            <a:spLocks/>
          </p:cNvSpPr>
          <p:nvPr/>
        </p:nvSpPr>
        <p:spPr>
          <a:xfrm>
            <a:off x="2716484" y="1745749"/>
            <a:ext cx="5919537" cy="336650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planning and development of health policies should be based on: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Precise measurement and understanding of correct indices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Past and current profiles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Prediction of change over time</a:t>
            </a:r>
          </a:p>
          <a:p>
            <a:pPr marL="342900" indent="-342900"/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  <a:cs typeface="Arial" panose="020B0604020202020204" pitchFamily="34" charset="0"/>
              </a:rPr>
              <a:t>-- (Defo, 2014)</a:t>
            </a:r>
          </a:p>
        </p:txBody>
      </p:sp>
      <p:pic>
        <p:nvPicPr>
          <p:cNvPr id="21" name="Picture 20" descr="Logo, icon&#10;&#10;Description automatically generated">
            <a:extLst>
              <a:ext uri="{FF2B5EF4-FFF2-40B4-BE49-F238E27FC236}">
                <a16:creationId xmlns:a16="http://schemas.microsoft.com/office/drawing/2014/main" id="{71BA5918-1916-8021-DCF0-636878FC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3" y="1665430"/>
            <a:ext cx="894033" cy="8940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8C11C-1138-C596-A296-946AC32F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66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6;p10">
            <a:extLst>
              <a:ext uri="{FF2B5EF4-FFF2-40B4-BE49-F238E27FC236}">
                <a16:creationId xmlns:a16="http://schemas.microsoft.com/office/drawing/2014/main" id="{5294B484-3696-3BE5-B1FB-9E6796ED6916}"/>
              </a:ext>
            </a:extLst>
          </p:cNvPr>
          <p:cNvSpPr/>
          <p:nvPr/>
        </p:nvSpPr>
        <p:spPr>
          <a:xfrm>
            <a:off x="3352800" y="-354020"/>
            <a:ext cx="7197119" cy="7282054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>
            <a:solidFill>
              <a:srgbClr val="0B6D8B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그룹 5">
            <a:extLst>
              <a:ext uri="{FF2B5EF4-FFF2-40B4-BE49-F238E27FC236}">
                <a16:creationId xmlns:a16="http://schemas.microsoft.com/office/drawing/2014/main" id="{1630794F-DC34-F19C-C671-71B40D5F7611}"/>
              </a:ext>
            </a:extLst>
          </p:cNvPr>
          <p:cNvGrpSpPr/>
          <p:nvPr/>
        </p:nvGrpSpPr>
        <p:grpSpPr>
          <a:xfrm>
            <a:off x="297250" y="301294"/>
            <a:ext cx="967668" cy="540896"/>
            <a:chOff x="6096000" y="1219200"/>
            <a:chExt cx="928006" cy="520700"/>
          </a:xfrm>
        </p:grpSpPr>
        <p:sp>
          <p:nvSpPr>
            <p:cNvPr id="11" name="타원 6">
              <a:extLst>
                <a:ext uri="{FF2B5EF4-FFF2-40B4-BE49-F238E27FC236}">
                  <a16:creationId xmlns:a16="http://schemas.microsoft.com/office/drawing/2014/main" id="{EB9D5821-9C2C-911F-17BA-25D6A264074A}"/>
                </a:ext>
              </a:extLst>
            </p:cNvPr>
            <p:cNvSpPr/>
            <p:nvPr userDrawn="1"/>
          </p:nvSpPr>
          <p:spPr>
            <a:xfrm>
              <a:off x="6503306" y="1219200"/>
              <a:ext cx="520700" cy="520700"/>
            </a:xfrm>
            <a:prstGeom prst="ellipse">
              <a:avLst/>
            </a:prstGeom>
            <a:solidFill>
              <a:srgbClr val="DB3A34"/>
            </a:solidFill>
            <a:ln w="34925" cap="flat">
              <a:solidFill>
                <a:srgbClr val="DB3A34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2" name="타원 7">
              <a:extLst>
                <a:ext uri="{FF2B5EF4-FFF2-40B4-BE49-F238E27FC236}">
                  <a16:creationId xmlns:a16="http://schemas.microsoft.com/office/drawing/2014/main" id="{8E2B87D1-9482-EB4B-3C63-CEF8604F572B}"/>
                </a:ext>
              </a:extLst>
            </p:cNvPr>
            <p:cNvSpPr/>
            <p:nvPr userDrawn="1"/>
          </p:nvSpPr>
          <p:spPr>
            <a:xfrm>
              <a:off x="6096000" y="1219200"/>
              <a:ext cx="520700" cy="520700"/>
            </a:xfrm>
            <a:prstGeom prst="ellipse">
              <a:avLst/>
            </a:prstGeom>
            <a:noFill/>
            <a:ln w="34925" cap="flat">
              <a:solidFill>
                <a:srgbClr val="084C61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A0A7D1C-F016-B560-D184-61308DC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978" y="301294"/>
            <a:ext cx="10515600" cy="66811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</a:t>
            </a:r>
            <a:endParaRPr lang="en-CA" dirty="0"/>
          </a:p>
        </p:txBody>
      </p:sp>
      <p:sp>
        <p:nvSpPr>
          <p:cNvPr id="5" name="Google Shape;76;p15">
            <a:extLst>
              <a:ext uri="{FF2B5EF4-FFF2-40B4-BE49-F238E27FC236}">
                <a16:creationId xmlns:a16="http://schemas.microsoft.com/office/drawing/2014/main" id="{5A00B006-87E9-D449-C262-10283F71A2A6}"/>
              </a:ext>
            </a:extLst>
          </p:cNvPr>
          <p:cNvSpPr txBox="1">
            <a:spLocks/>
          </p:cNvSpPr>
          <p:nvPr/>
        </p:nvSpPr>
        <p:spPr>
          <a:xfrm>
            <a:off x="4772628" y="1624724"/>
            <a:ext cx="6117501" cy="1323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ea typeface="Calibri" panose="020F0502020204030204" pitchFamily="34" charset="0"/>
                <a:cs typeface="Arial" panose="020B0604020202020204" pitchFamily="34" charset="0"/>
              </a:rPr>
              <a:t>top 10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causes of death accounted for </a:t>
            </a:r>
            <a:r>
              <a:rPr lang="en-US" sz="2400" b="1" dirty="0">
                <a:ea typeface="Calibri" panose="020F0502020204030204" pitchFamily="34" charset="0"/>
                <a:cs typeface="Arial" panose="020B0604020202020204" pitchFamily="34" charset="0"/>
              </a:rPr>
              <a:t>55%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deaths worldwide in </a:t>
            </a:r>
            <a:r>
              <a:rPr lang="en-US" sz="2400" b="1" dirty="0">
                <a:ea typeface="Calibri" panose="020F0502020204030204" pitchFamily="34" charset="0"/>
                <a:cs typeface="Arial" panose="020B0604020202020204" pitchFamily="34" charset="0"/>
              </a:rPr>
              <a:t>2019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7BEB8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(World Health Organization, 2020).</a:t>
            </a:r>
            <a:endParaRPr lang="en-US" sz="2000" b="1" dirty="0">
              <a:solidFill>
                <a:srgbClr val="07BEB8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FDDBC91-C6E6-F46D-935B-E04BFE59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70" y="1624801"/>
            <a:ext cx="1544063" cy="1362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FFB97-4991-9626-58BD-117880DCAD0A}"/>
              </a:ext>
            </a:extLst>
          </p:cNvPr>
          <p:cNvSpPr txBox="1"/>
          <p:nvPr/>
        </p:nvSpPr>
        <p:spPr>
          <a:xfrm>
            <a:off x="4705475" y="3377720"/>
            <a:ext cx="61929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early </a:t>
            </a:r>
            <a:r>
              <a:rPr lang="en-US" sz="2400" b="1" dirty="0"/>
              <a:t>2020 </a:t>
            </a:r>
            <a:r>
              <a:rPr lang="en-US" sz="2400" dirty="0"/>
              <a:t>Covid caught the world off-guard</a:t>
            </a:r>
          </a:p>
          <a:p>
            <a:r>
              <a:rPr lang="en-US" dirty="0">
                <a:solidFill>
                  <a:srgbClr val="07BEB8"/>
                </a:solidFill>
              </a:rPr>
              <a:t>(</a:t>
            </a:r>
            <a:r>
              <a:rPr lang="en-CA" b="0" i="0" dirty="0">
                <a:solidFill>
                  <a:srgbClr val="07BEB8"/>
                </a:solidFill>
                <a:effectLst/>
              </a:rPr>
              <a:t>Centre for Disaster Protection, </a:t>
            </a:r>
            <a:r>
              <a:rPr lang="en-US" dirty="0">
                <a:solidFill>
                  <a:srgbClr val="07BEB8"/>
                </a:solidFill>
              </a:rPr>
              <a:t>Clarke, 2022). </a:t>
            </a:r>
            <a:endParaRPr lang="en-CA" dirty="0">
              <a:solidFill>
                <a:srgbClr val="07BEB8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D1DE5-4290-3D1F-E0E4-2D970BE5C0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5797" y="3329999"/>
            <a:ext cx="1386601" cy="949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C7DF2D-EE2C-94A7-F9C0-9254375E3EEA}"/>
              </a:ext>
            </a:extLst>
          </p:cNvPr>
          <p:cNvSpPr txBox="1"/>
          <p:nvPr/>
        </p:nvSpPr>
        <p:spPr>
          <a:xfrm>
            <a:off x="4705475" y="4708838"/>
            <a:ext cx="619294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Underlying death causes </a:t>
            </a:r>
            <a:r>
              <a:rPr lang="en-US" sz="2400" dirty="0"/>
              <a:t>can contribute to the mortality rate of Covid-19</a:t>
            </a:r>
          </a:p>
          <a:p>
            <a:r>
              <a:rPr lang="en-US" dirty="0">
                <a:solidFill>
                  <a:srgbClr val="07BEB8"/>
                </a:solidFill>
              </a:rPr>
              <a:t>(USA Center for Disease Control and Prevention)</a:t>
            </a:r>
            <a:endParaRPr lang="en-CA" dirty="0">
              <a:solidFill>
                <a:srgbClr val="07BEB8"/>
              </a:solidFill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5FAFA05-BC82-D3EE-DB72-BFE8BE5E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066" y="4764948"/>
            <a:ext cx="1544064" cy="9264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17100-EF42-29E0-8BD7-1B1C0252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97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;p10">
            <a:extLst>
              <a:ext uri="{FF2B5EF4-FFF2-40B4-BE49-F238E27FC236}">
                <a16:creationId xmlns:a16="http://schemas.microsoft.com/office/drawing/2014/main" id="{5CBAB86C-45EB-5AAF-5BEF-ED9C7F5490BA}"/>
              </a:ext>
            </a:extLst>
          </p:cNvPr>
          <p:cNvSpPr/>
          <p:nvPr/>
        </p:nvSpPr>
        <p:spPr>
          <a:xfrm>
            <a:off x="3188773" y="-118178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76D28-F969-D1AB-C2A2-E9F3C1F6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A8D61-73CB-28C5-A186-BD5D0E40A49F}"/>
              </a:ext>
            </a:extLst>
          </p:cNvPr>
          <p:cNvSpPr txBox="1"/>
          <p:nvPr/>
        </p:nvSpPr>
        <p:spPr>
          <a:xfrm>
            <a:off x="3924045" y="2323767"/>
            <a:ext cx="6192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“Is there a difference in mortality rate of Covid-19 among the states with different highest causes of death in prior years to 2020?”</a:t>
            </a:r>
            <a:endParaRPr lang="en-CA" sz="32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05C8B7-488D-6555-0CED-A07BC3E5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69" y="2521118"/>
            <a:ext cx="1667400" cy="1667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006C-CBF2-AF69-F97C-03AB6BC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59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6387-38EC-08AD-AD5A-3FFF8F64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Research Main Objectives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245DFDA3-5100-AEF2-1474-B0BED7F9FD3B}"/>
              </a:ext>
            </a:extLst>
          </p:cNvPr>
          <p:cNvSpPr/>
          <p:nvPr/>
        </p:nvSpPr>
        <p:spPr>
          <a:xfrm>
            <a:off x="320685" y="1748831"/>
            <a:ext cx="588137" cy="2767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52" y="21600"/>
                </a:moveTo>
                <a:cubicBezTo>
                  <a:pt x="9036" y="21600"/>
                  <a:pt x="8606" y="21546"/>
                  <a:pt x="8606" y="21481"/>
                </a:cubicBezTo>
                <a:lnTo>
                  <a:pt x="8606" y="8155"/>
                </a:lnTo>
                <a:lnTo>
                  <a:pt x="947" y="8155"/>
                </a:lnTo>
                <a:cubicBezTo>
                  <a:pt x="430" y="8155"/>
                  <a:pt x="0" y="8101"/>
                  <a:pt x="0" y="8036"/>
                </a:cubicBezTo>
                <a:lnTo>
                  <a:pt x="0" y="7052"/>
                </a:lnTo>
                <a:cubicBezTo>
                  <a:pt x="0" y="6987"/>
                  <a:pt x="430" y="6933"/>
                  <a:pt x="947" y="6933"/>
                </a:cubicBezTo>
                <a:cubicBezTo>
                  <a:pt x="8692" y="6933"/>
                  <a:pt x="10499" y="6501"/>
                  <a:pt x="12220" y="5895"/>
                </a:cubicBezTo>
                <a:cubicBezTo>
                  <a:pt x="12392" y="5830"/>
                  <a:pt x="12908" y="5808"/>
                  <a:pt x="13425" y="5830"/>
                </a:cubicBezTo>
                <a:cubicBezTo>
                  <a:pt x="13941" y="5852"/>
                  <a:pt x="14113" y="5916"/>
                  <a:pt x="13941" y="5981"/>
                </a:cubicBezTo>
                <a:cubicBezTo>
                  <a:pt x="12134" y="6609"/>
                  <a:pt x="9982" y="7128"/>
                  <a:pt x="1807" y="7171"/>
                </a:cubicBezTo>
                <a:lnTo>
                  <a:pt x="1807" y="7928"/>
                </a:lnTo>
                <a:lnTo>
                  <a:pt x="9466" y="7928"/>
                </a:lnTo>
                <a:cubicBezTo>
                  <a:pt x="9982" y="7928"/>
                  <a:pt x="10413" y="7982"/>
                  <a:pt x="10413" y="8047"/>
                </a:cubicBezTo>
                <a:lnTo>
                  <a:pt x="10413" y="21492"/>
                </a:lnTo>
                <a:cubicBezTo>
                  <a:pt x="10499" y="21546"/>
                  <a:pt x="10068" y="21600"/>
                  <a:pt x="9552" y="21600"/>
                </a:cubicBezTo>
                <a:close/>
                <a:moveTo>
                  <a:pt x="20653" y="14905"/>
                </a:moveTo>
                <a:cubicBezTo>
                  <a:pt x="20137" y="14905"/>
                  <a:pt x="19707" y="14851"/>
                  <a:pt x="19707" y="14786"/>
                </a:cubicBezTo>
                <a:lnTo>
                  <a:pt x="19707" y="119"/>
                </a:lnTo>
                <a:cubicBezTo>
                  <a:pt x="19707" y="54"/>
                  <a:pt x="20137" y="0"/>
                  <a:pt x="20653" y="0"/>
                </a:cubicBezTo>
                <a:cubicBezTo>
                  <a:pt x="21170" y="0"/>
                  <a:pt x="21600" y="54"/>
                  <a:pt x="21600" y="119"/>
                </a:cubicBezTo>
                <a:lnTo>
                  <a:pt x="21600" y="14797"/>
                </a:lnTo>
                <a:cubicBezTo>
                  <a:pt x="21514" y="14861"/>
                  <a:pt x="21084" y="14905"/>
                  <a:pt x="20653" y="14905"/>
                </a:cubicBezTo>
                <a:close/>
              </a:path>
            </a:pathLst>
          </a:custGeom>
          <a:solidFill>
            <a:srgbClr val="0B6D8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27658083-F9F4-59D5-8980-6E5244A7C9C1}"/>
              </a:ext>
            </a:extLst>
          </p:cNvPr>
          <p:cNvSpPr/>
          <p:nvPr/>
        </p:nvSpPr>
        <p:spPr>
          <a:xfrm>
            <a:off x="2771912" y="3429000"/>
            <a:ext cx="956036" cy="2767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29" y="21600"/>
                </a:moveTo>
                <a:cubicBezTo>
                  <a:pt x="20012" y="21600"/>
                  <a:pt x="19747" y="21546"/>
                  <a:pt x="19747" y="21481"/>
                </a:cubicBezTo>
                <a:lnTo>
                  <a:pt x="19747" y="14905"/>
                </a:lnTo>
                <a:lnTo>
                  <a:pt x="636" y="14905"/>
                </a:lnTo>
                <a:cubicBezTo>
                  <a:pt x="318" y="14905"/>
                  <a:pt x="53" y="14851"/>
                  <a:pt x="53" y="14786"/>
                </a:cubicBezTo>
                <a:lnTo>
                  <a:pt x="53" y="13693"/>
                </a:lnTo>
                <a:cubicBezTo>
                  <a:pt x="53" y="12341"/>
                  <a:pt x="3600" y="11552"/>
                  <a:pt x="6988" y="10795"/>
                </a:cubicBezTo>
                <a:cubicBezTo>
                  <a:pt x="10376" y="10048"/>
                  <a:pt x="13553" y="9334"/>
                  <a:pt x="13553" y="8112"/>
                </a:cubicBezTo>
                <a:cubicBezTo>
                  <a:pt x="13553" y="7290"/>
                  <a:pt x="12018" y="7214"/>
                  <a:pt x="10588" y="7214"/>
                </a:cubicBezTo>
                <a:cubicBezTo>
                  <a:pt x="9212" y="7214"/>
                  <a:pt x="7623" y="7301"/>
                  <a:pt x="7623" y="7972"/>
                </a:cubicBezTo>
                <a:lnTo>
                  <a:pt x="7623" y="8923"/>
                </a:lnTo>
                <a:cubicBezTo>
                  <a:pt x="7623" y="8988"/>
                  <a:pt x="7359" y="9042"/>
                  <a:pt x="7041" y="9042"/>
                </a:cubicBezTo>
                <a:lnTo>
                  <a:pt x="582" y="9042"/>
                </a:lnTo>
                <a:cubicBezTo>
                  <a:pt x="265" y="9042"/>
                  <a:pt x="0" y="8988"/>
                  <a:pt x="0" y="8923"/>
                </a:cubicBezTo>
                <a:lnTo>
                  <a:pt x="0" y="8069"/>
                </a:lnTo>
                <a:cubicBezTo>
                  <a:pt x="0" y="6598"/>
                  <a:pt x="3600" y="5776"/>
                  <a:pt x="10164" y="5733"/>
                </a:cubicBezTo>
                <a:lnTo>
                  <a:pt x="10164" y="119"/>
                </a:lnTo>
                <a:cubicBezTo>
                  <a:pt x="10164" y="54"/>
                  <a:pt x="10429" y="0"/>
                  <a:pt x="10747" y="0"/>
                </a:cubicBezTo>
                <a:cubicBezTo>
                  <a:pt x="11065" y="0"/>
                  <a:pt x="11329" y="54"/>
                  <a:pt x="11329" y="119"/>
                </a:cubicBezTo>
                <a:lnTo>
                  <a:pt x="11329" y="5852"/>
                </a:lnTo>
                <a:cubicBezTo>
                  <a:pt x="11329" y="5916"/>
                  <a:pt x="11065" y="5971"/>
                  <a:pt x="10747" y="5971"/>
                </a:cubicBezTo>
                <a:cubicBezTo>
                  <a:pt x="4500" y="5971"/>
                  <a:pt x="1165" y="6695"/>
                  <a:pt x="1165" y="8080"/>
                </a:cubicBezTo>
                <a:lnTo>
                  <a:pt x="1165" y="8826"/>
                </a:lnTo>
                <a:lnTo>
                  <a:pt x="6459" y="8826"/>
                </a:lnTo>
                <a:lnTo>
                  <a:pt x="6459" y="7993"/>
                </a:lnTo>
                <a:cubicBezTo>
                  <a:pt x="6459" y="7182"/>
                  <a:pt x="8682" y="7009"/>
                  <a:pt x="10535" y="7009"/>
                </a:cubicBezTo>
                <a:cubicBezTo>
                  <a:pt x="13341" y="7009"/>
                  <a:pt x="14611" y="7355"/>
                  <a:pt x="14611" y="8134"/>
                </a:cubicBezTo>
                <a:cubicBezTo>
                  <a:pt x="14611" y="9453"/>
                  <a:pt x="11117" y="10221"/>
                  <a:pt x="7782" y="10978"/>
                </a:cubicBezTo>
                <a:cubicBezTo>
                  <a:pt x="4341" y="11736"/>
                  <a:pt x="1112" y="12460"/>
                  <a:pt x="1112" y="13726"/>
                </a:cubicBezTo>
                <a:lnTo>
                  <a:pt x="1112" y="14699"/>
                </a:lnTo>
                <a:lnTo>
                  <a:pt x="20223" y="14699"/>
                </a:lnTo>
                <a:cubicBezTo>
                  <a:pt x="20541" y="14699"/>
                  <a:pt x="20806" y="14753"/>
                  <a:pt x="20806" y="14818"/>
                </a:cubicBezTo>
                <a:lnTo>
                  <a:pt x="20806" y="21513"/>
                </a:lnTo>
                <a:cubicBezTo>
                  <a:pt x="20859" y="21546"/>
                  <a:pt x="20647" y="21600"/>
                  <a:pt x="20329" y="21600"/>
                </a:cubicBezTo>
                <a:close/>
                <a:moveTo>
                  <a:pt x="20329" y="13639"/>
                </a:moveTo>
                <a:lnTo>
                  <a:pt x="7465" y="13639"/>
                </a:lnTo>
                <a:cubicBezTo>
                  <a:pt x="7200" y="13639"/>
                  <a:pt x="6988" y="13596"/>
                  <a:pt x="6935" y="13542"/>
                </a:cubicBezTo>
                <a:cubicBezTo>
                  <a:pt x="6882" y="13466"/>
                  <a:pt x="6882" y="13401"/>
                  <a:pt x="6882" y="13326"/>
                </a:cubicBezTo>
                <a:cubicBezTo>
                  <a:pt x="6882" y="12677"/>
                  <a:pt x="9318" y="12114"/>
                  <a:pt x="12176" y="11476"/>
                </a:cubicBezTo>
                <a:cubicBezTo>
                  <a:pt x="16041" y="10611"/>
                  <a:pt x="20435" y="9616"/>
                  <a:pt x="20435" y="8047"/>
                </a:cubicBezTo>
                <a:cubicBezTo>
                  <a:pt x="20435" y="7982"/>
                  <a:pt x="20700" y="7928"/>
                  <a:pt x="21018" y="7928"/>
                </a:cubicBezTo>
                <a:cubicBezTo>
                  <a:pt x="21335" y="7928"/>
                  <a:pt x="21600" y="7982"/>
                  <a:pt x="21600" y="8047"/>
                </a:cubicBezTo>
                <a:cubicBezTo>
                  <a:pt x="21600" y="9702"/>
                  <a:pt x="16888" y="10773"/>
                  <a:pt x="13077" y="11627"/>
                </a:cubicBezTo>
                <a:cubicBezTo>
                  <a:pt x="10377" y="12233"/>
                  <a:pt x="8047" y="12752"/>
                  <a:pt x="8047" y="13315"/>
                </a:cubicBezTo>
                <a:cubicBezTo>
                  <a:pt x="8047" y="13336"/>
                  <a:pt x="8047" y="13369"/>
                  <a:pt x="8047" y="13390"/>
                </a:cubicBezTo>
                <a:lnTo>
                  <a:pt x="20435" y="13390"/>
                </a:lnTo>
                <a:cubicBezTo>
                  <a:pt x="20753" y="13390"/>
                  <a:pt x="21018" y="13445"/>
                  <a:pt x="21018" y="13509"/>
                </a:cubicBezTo>
                <a:cubicBezTo>
                  <a:pt x="21018" y="13574"/>
                  <a:pt x="20647" y="13639"/>
                  <a:pt x="20329" y="13639"/>
                </a:cubicBezTo>
                <a:close/>
              </a:path>
            </a:pathLst>
          </a:custGeom>
          <a:solidFill>
            <a:srgbClr val="07BEB8"/>
          </a:solidFill>
          <a:ln w="12700">
            <a:solidFill>
              <a:srgbClr val="07BEB8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6E233683-244C-740E-899F-D124EDB0AF57}"/>
              </a:ext>
            </a:extLst>
          </p:cNvPr>
          <p:cNvSpPr/>
          <p:nvPr/>
        </p:nvSpPr>
        <p:spPr>
          <a:xfrm>
            <a:off x="5775920" y="1748834"/>
            <a:ext cx="951342" cy="2767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5" y="21600"/>
                </a:moveTo>
                <a:cubicBezTo>
                  <a:pt x="266" y="21600"/>
                  <a:pt x="0" y="21546"/>
                  <a:pt x="0" y="21481"/>
                </a:cubicBezTo>
                <a:lnTo>
                  <a:pt x="0" y="11930"/>
                </a:lnTo>
                <a:cubicBezTo>
                  <a:pt x="0" y="11865"/>
                  <a:pt x="266" y="11811"/>
                  <a:pt x="585" y="11811"/>
                </a:cubicBezTo>
                <a:lnTo>
                  <a:pt x="7076" y="11811"/>
                </a:lnTo>
                <a:cubicBezTo>
                  <a:pt x="7395" y="11811"/>
                  <a:pt x="7661" y="11865"/>
                  <a:pt x="7661" y="11930"/>
                </a:cubicBezTo>
                <a:lnTo>
                  <a:pt x="7661" y="12752"/>
                </a:lnTo>
                <a:cubicBezTo>
                  <a:pt x="7661" y="13423"/>
                  <a:pt x="9257" y="13509"/>
                  <a:pt x="10640" y="13509"/>
                </a:cubicBezTo>
                <a:cubicBezTo>
                  <a:pt x="12077" y="13509"/>
                  <a:pt x="13620" y="13445"/>
                  <a:pt x="13620" y="12623"/>
                </a:cubicBezTo>
                <a:lnTo>
                  <a:pt x="13620" y="11930"/>
                </a:lnTo>
                <a:cubicBezTo>
                  <a:pt x="13620" y="11087"/>
                  <a:pt x="12130" y="10924"/>
                  <a:pt x="9683" y="10924"/>
                </a:cubicBezTo>
                <a:lnTo>
                  <a:pt x="7395" y="10924"/>
                </a:lnTo>
                <a:cubicBezTo>
                  <a:pt x="7076" y="10924"/>
                  <a:pt x="6810" y="10870"/>
                  <a:pt x="6810" y="10805"/>
                </a:cubicBezTo>
                <a:lnTo>
                  <a:pt x="6810" y="9540"/>
                </a:lnTo>
                <a:cubicBezTo>
                  <a:pt x="6810" y="9475"/>
                  <a:pt x="7076" y="9421"/>
                  <a:pt x="7395" y="9421"/>
                </a:cubicBezTo>
                <a:lnTo>
                  <a:pt x="10055" y="9421"/>
                </a:lnTo>
                <a:cubicBezTo>
                  <a:pt x="12556" y="9421"/>
                  <a:pt x="13620" y="9183"/>
                  <a:pt x="13620" y="8599"/>
                </a:cubicBezTo>
                <a:lnTo>
                  <a:pt x="13620" y="8101"/>
                </a:lnTo>
                <a:cubicBezTo>
                  <a:pt x="13620" y="7279"/>
                  <a:pt x="12077" y="7204"/>
                  <a:pt x="10640" y="7204"/>
                </a:cubicBezTo>
                <a:cubicBezTo>
                  <a:pt x="9257" y="7204"/>
                  <a:pt x="7661" y="7290"/>
                  <a:pt x="7661" y="7961"/>
                </a:cubicBezTo>
                <a:lnTo>
                  <a:pt x="7661" y="8534"/>
                </a:lnTo>
                <a:cubicBezTo>
                  <a:pt x="7661" y="8599"/>
                  <a:pt x="7395" y="8653"/>
                  <a:pt x="7076" y="8653"/>
                </a:cubicBezTo>
                <a:lnTo>
                  <a:pt x="585" y="8653"/>
                </a:lnTo>
                <a:cubicBezTo>
                  <a:pt x="266" y="8653"/>
                  <a:pt x="0" y="8599"/>
                  <a:pt x="0" y="8534"/>
                </a:cubicBezTo>
                <a:lnTo>
                  <a:pt x="0" y="8058"/>
                </a:lnTo>
                <a:cubicBezTo>
                  <a:pt x="0" y="6555"/>
                  <a:pt x="3830" y="5722"/>
                  <a:pt x="10747" y="5722"/>
                </a:cubicBezTo>
                <a:cubicBezTo>
                  <a:pt x="11066" y="5722"/>
                  <a:pt x="11332" y="5776"/>
                  <a:pt x="11332" y="5841"/>
                </a:cubicBezTo>
                <a:cubicBezTo>
                  <a:pt x="11332" y="5906"/>
                  <a:pt x="11066" y="5960"/>
                  <a:pt x="10747" y="5960"/>
                </a:cubicBezTo>
                <a:cubicBezTo>
                  <a:pt x="4469" y="5960"/>
                  <a:pt x="1117" y="6684"/>
                  <a:pt x="1117" y="8069"/>
                </a:cubicBezTo>
                <a:lnTo>
                  <a:pt x="1117" y="8437"/>
                </a:lnTo>
                <a:lnTo>
                  <a:pt x="6437" y="8437"/>
                </a:lnTo>
                <a:lnTo>
                  <a:pt x="6437" y="7982"/>
                </a:lnTo>
                <a:cubicBezTo>
                  <a:pt x="6437" y="7171"/>
                  <a:pt x="8672" y="6998"/>
                  <a:pt x="10534" y="6998"/>
                </a:cubicBezTo>
                <a:cubicBezTo>
                  <a:pt x="13353" y="6998"/>
                  <a:pt x="14630" y="7344"/>
                  <a:pt x="14630" y="8123"/>
                </a:cubicBezTo>
                <a:lnTo>
                  <a:pt x="14630" y="8621"/>
                </a:lnTo>
                <a:cubicBezTo>
                  <a:pt x="14630" y="9324"/>
                  <a:pt x="13087" y="9670"/>
                  <a:pt x="9948" y="9670"/>
                </a:cubicBezTo>
                <a:lnTo>
                  <a:pt x="7820" y="9670"/>
                </a:lnTo>
                <a:lnTo>
                  <a:pt x="7820" y="10708"/>
                </a:lnTo>
                <a:lnTo>
                  <a:pt x="9576" y="10708"/>
                </a:lnTo>
                <a:cubicBezTo>
                  <a:pt x="13087" y="10708"/>
                  <a:pt x="14630" y="11076"/>
                  <a:pt x="14630" y="11952"/>
                </a:cubicBezTo>
                <a:lnTo>
                  <a:pt x="14630" y="12644"/>
                </a:lnTo>
                <a:cubicBezTo>
                  <a:pt x="14630" y="13401"/>
                  <a:pt x="13300" y="13758"/>
                  <a:pt x="10534" y="13758"/>
                </a:cubicBezTo>
                <a:cubicBezTo>
                  <a:pt x="8672" y="13758"/>
                  <a:pt x="6437" y="13585"/>
                  <a:pt x="6437" y="12774"/>
                </a:cubicBezTo>
                <a:lnTo>
                  <a:pt x="6437" y="12071"/>
                </a:lnTo>
                <a:lnTo>
                  <a:pt x="1117" y="12071"/>
                </a:lnTo>
                <a:lnTo>
                  <a:pt x="1117" y="21503"/>
                </a:lnTo>
                <a:cubicBezTo>
                  <a:pt x="1171" y="21546"/>
                  <a:pt x="905" y="21600"/>
                  <a:pt x="585" y="21600"/>
                </a:cubicBezTo>
                <a:close/>
                <a:moveTo>
                  <a:pt x="10800" y="15013"/>
                </a:moveTo>
                <a:cubicBezTo>
                  <a:pt x="10481" y="15013"/>
                  <a:pt x="10215" y="14959"/>
                  <a:pt x="10215" y="14894"/>
                </a:cubicBezTo>
                <a:cubicBezTo>
                  <a:pt x="10215" y="14829"/>
                  <a:pt x="10481" y="14775"/>
                  <a:pt x="10800" y="14775"/>
                </a:cubicBezTo>
                <a:cubicBezTo>
                  <a:pt x="17078" y="14775"/>
                  <a:pt x="20429" y="14050"/>
                  <a:pt x="20429" y="12666"/>
                </a:cubicBezTo>
                <a:lnTo>
                  <a:pt x="20429" y="11974"/>
                </a:lnTo>
                <a:cubicBezTo>
                  <a:pt x="20429" y="11054"/>
                  <a:pt x="18993" y="10481"/>
                  <a:pt x="15961" y="10221"/>
                </a:cubicBezTo>
                <a:cubicBezTo>
                  <a:pt x="15748" y="10200"/>
                  <a:pt x="15641" y="10156"/>
                  <a:pt x="15641" y="10113"/>
                </a:cubicBezTo>
                <a:cubicBezTo>
                  <a:pt x="15641" y="10070"/>
                  <a:pt x="15801" y="10027"/>
                  <a:pt x="16014" y="10005"/>
                </a:cubicBezTo>
                <a:cubicBezTo>
                  <a:pt x="19046" y="9745"/>
                  <a:pt x="20429" y="9205"/>
                  <a:pt x="20429" y="8296"/>
                </a:cubicBezTo>
                <a:lnTo>
                  <a:pt x="20429" y="119"/>
                </a:lnTo>
                <a:cubicBezTo>
                  <a:pt x="20429" y="54"/>
                  <a:pt x="20695" y="0"/>
                  <a:pt x="21015" y="0"/>
                </a:cubicBezTo>
                <a:cubicBezTo>
                  <a:pt x="21334" y="0"/>
                  <a:pt x="21600" y="54"/>
                  <a:pt x="21600" y="119"/>
                </a:cubicBezTo>
                <a:lnTo>
                  <a:pt x="21600" y="8296"/>
                </a:lnTo>
                <a:cubicBezTo>
                  <a:pt x="21600" y="9194"/>
                  <a:pt x="20270" y="9789"/>
                  <a:pt x="17504" y="10124"/>
                </a:cubicBezTo>
                <a:cubicBezTo>
                  <a:pt x="20217" y="10459"/>
                  <a:pt x="21600" y="11087"/>
                  <a:pt x="21600" y="11984"/>
                </a:cubicBezTo>
                <a:lnTo>
                  <a:pt x="21600" y="12677"/>
                </a:lnTo>
                <a:cubicBezTo>
                  <a:pt x="21547" y="14180"/>
                  <a:pt x="17716" y="15013"/>
                  <a:pt x="10800" y="15013"/>
                </a:cubicBezTo>
                <a:close/>
              </a:path>
            </a:pathLst>
          </a:custGeom>
          <a:solidFill>
            <a:srgbClr val="FFC857"/>
          </a:solidFill>
          <a:ln w="127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9EB5F-88FE-2411-F26E-03753BF9A7CD}"/>
              </a:ext>
            </a:extLst>
          </p:cNvPr>
          <p:cNvSpPr txBox="1"/>
          <p:nvPr/>
        </p:nvSpPr>
        <p:spPr>
          <a:xfrm>
            <a:off x="1060571" y="2208650"/>
            <a:ext cx="2179910" cy="193899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Exploring the select causes of death between 2014-2019 in the United 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2C7B7-358B-F381-AE99-92E1AA2DCDEA}"/>
              </a:ext>
            </a:extLst>
          </p:cNvPr>
          <p:cNvSpPr txBox="1"/>
          <p:nvPr/>
        </p:nvSpPr>
        <p:spPr>
          <a:xfrm>
            <a:off x="3842175" y="4132716"/>
            <a:ext cx="2038178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differences in patterns and distributions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125BC-BE89-8F9E-6877-816D99A2A604}"/>
              </a:ext>
            </a:extLst>
          </p:cNvPr>
          <p:cNvSpPr txBox="1"/>
          <p:nvPr/>
        </p:nvSpPr>
        <p:spPr>
          <a:xfrm>
            <a:off x="6837404" y="2255266"/>
            <a:ext cx="2582684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Comparing the real data with the findings (mainly the effect of Covid-19)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5AD-2854-1513-741A-927252171793}"/>
              </a:ext>
            </a:extLst>
          </p:cNvPr>
          <p:cNvSpPr txBox="1"/>
          <p:nvPr/>
        </p:nvSpPr>
        <p:spPr>
          <a:xfrm>
            <a:off x="9613044" y="4027767"/>
            <a:ext cx="2442623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Proposing actions influencing the discovered trends and patterns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E146B077-EE47-5035-AA37-4DEFAC7A9753}"/>
              </a:ext>
            </a:extLst>
          </p:cNvPr>
          <p:cNvSpPr/>
          <p:nvPr/>
        </p:nvSpPr>
        <p:spPr>
          <a:xfrm>
            <a:off x="8418911" y="3429000"/>
            <a:ext cx="1098198" cy="2767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42" y="21600"/>
                </a:moveTo>
                <a:cubicBezTo>
                  <a:pt x="11958" y="21600"/>
                  <a:pt x="11722" y="21546"/>
                  <a:pt x="11722" y="21481"/>
                </a:cubicBezTo>
                <a:lnTo>
                  <a:pt x="11722" y="13312"/>
                </a:lnTo>
                <a:lnTo>
                  <a:pt x="520" y="13312"/>
                </a:lnTo>
                <a:cubicBezTo>
                  <a:pt x="236" y="13312"/>
                  <a:pt x="0" y="13258"/>
                  <a:pt x="0" y="13193"/>
                </a:cubicBezTo>
                <a:lnTo>
                  <a:pt x="0" y="11929"/>
                </a:lnTo>
                <a:cubicBezTo>
                  <a:pt x="0" y="11918"/>
                  <a:pt x="0" y="11897"/>
                  <a:pt x="47" y="11886"/>
                </a:cubicBezTo>
                <a:lnTo>
                  <a:pt x="11107" y="5911"/>
                </a:lnTo>
                <a:cubicBezTo>
                  <a:pt x="11202" y="5857"/>
                  <a:pt x="11485" y="5824"/>
                  <a:pt x="11769" y="5846"/>
                </a:cubicBezTo>
                <a:cubicBezTo>
                  <a:pt x="12005" y="5867"/>
                  <a:pt x="12147" y="5943"/>
                  <a:pt x="12053" y="5997"/>
                </a:cubicBezTo>
                <a:lnTo>
                  <a:pt x="1040" y="11951"/>
                </a:lnTo>
                <a:lnTo>
                  <a:pt x="1040" y="13075"/>
                </a:lnTo>
                <a:lnTo>
                  <a:pt x="12242" y="13075"/>
                </a:lnTo>
                <a:cubicBezTo>
                  <a:pt x="12525" y="13075"/>
                  <a:pt x="12761" y="13129"/>
                  <a:pt x="12761" y="13193"/>
                </a:cubicBezTo>
                <a:lnTo>
                  <a:pt x="12761" y="21481"/>
                </a:lnTo>
                <a:cubicBezTo>
                  <a:pt x="12761" y="21546"/>
                  <a:pt x="12525" y="21600"/>
                  <a:pt x="12242" y="21600"/>
                </a:cubicBezTo>
                <a:close/>
                <a:moveTo>
                  <a:pt x="18197" y="14911"/>
                </a:moveTo>
                <a:cubicBezTo>
                  <a:pt x="17913" y="14911"/>
                  <a:pt x="17677" y="14857"/>
                  <a:pt x="17677" y="14793"/>
                </a:cubicBezTo>
                <a:lnTo>
                  <a:pt x="17677" y="13193"/>
                </a:lnTo>
                <a:cubicBezTo>
                  <a:pt x="17677" y="13129"/>
                  <a:pt x="17913" y="13075"/>
                  <a:pt x="18197" y="13075"/>
                </a:cubicBezTo>
                <a:lnTo>
                  <a:pt x="20560" y="13075"/>
                </a:lnTo>
                <a:lnTo>
                  <a:pt x="20560" y="12037"/>
                </a:lnTo>
                <a:lnTo>
                  <a:pt x="18197" y="12037"/>
                </a:lnTo>
                <a:cubicBezTo>
                  <a:pt x="17913" y="12037"/>
                  <a:pt x="17677" y="11983"/>
                  <a:pt x="17677" y="11918"/>
                </a:cubicBezTo>
                <a:lnTo>
                  <a:pt x="17677" y="119"/>
                </a:lnTo>
                <a:cubicBezTo>
                  <a:pt x="17677" y="54"/>
                  <a:pt x="17913" y="0"/>
                  <a:pt x="18197" y="0"/>
                </a:cubicBezTo>
                <a:cubicBezTo>
                  <a:pt x="18481" y="0"/>
                  <a:pt x="18717" y="54"/>
                  <a:pt x="18717" y="119"/>
                </a:cubicBezTo>
                <a:lnTo>
                  <a:pt x="18717" y="11800"/>
                </a:lnTo>
                <a:lnTo>
                  <a:pt x="21080" y="11800"/>
                </a:lnTo>
                <a:cubicBezTo>
                  <a:pt x="21364" y="11800"/>
                  <a:pt x="21600" y="11854"/>
                  <a:pt x="21600" y="11918"/>
                </a:cubicBezTo>
                <a:lnTo>
                  <a:pt x="21600" y="13183"/>
                </a:lnTo>
                <a:cubicBezTo>
                  <a:pt x="21600" y="13247"/>
                  <a:pt x="21364" y="13301"/>
                  <a:pt x="21080" y="13301"/>
                </a:cubicBezTo>
                <a:lnTo>
                  <a:pt x="18717" y="13301"/>
                </a:lnTo>
                <a:lnTo>
                  <a:pt x="18717" y="14793"/>
                </a:lnTo>
                <a:cubicBezTo>
                  <a:pt x="18717" y="14857"/>
                  <a:pt x="18481" y="14911"/>
                  <a:pt x="18197" y="14911"/>
                </a:cubicBezTo>
                <a:close/>
                <a:moveTo>
                  <a:pt x="12242" y="12048"/>
                </a:moveTo>
                <a:lnTo>
                  <a:pt x="6097" y="12048"/>
                </a:lnTo>
                <a:cubicBezTo>
                  <a:pt x="5908" y="12048"/>
                  <a:pt x="5766" y="12026"/>
                  <a:pt x="5672" y="11994"/>
                </a:cubicBezTo>
                <a:cubicBezTo>
                  <a:pt x="5577" y="11962"/>
                  <a:pt x="5577" y="11918"/>
                  <a:pt x="5624" y="11886"/>
                </a:cubicBezTo>
                <a:lnTo>
                  <a:pt x="11769" y="8569"/>
                </a:lnTo>
                <a:cubicBezTo>
                  <a:pt x="11863" y="8515"/>
                  <a:pt x="12100" y="8493"/>
                  <a:pt x="12336" y="8504"/>
                </a:cubicBezTo>
                <a:cubicBezTo>
                  <a:pt x="12572" y="8515"/>
                  <a:pt x="12714" y="8558"/>
                  <a:pt x="12714" y="8612"/>
                </a:cubicBezTo>
                <a:lnTo>
                  <a:pt x="12714" y="11929"/>
                </a:lnTo>
                <a:cubicBezTo>
                  <a:pt x="12761" y="11994"/>
                  <a:pt x="12525" y="12048"/>
                  <a:pt x="12242" y="12048"/>
                </a:cubicBezTo>
                <a:close/>
                <a:moveTo>
                  <a:pt x="6853" y="11821"/>
                </a:moveTo>
                <a:lnTo>
                  <a:pt x="11722" y="11821"/>
                </a:lnTo>
                <a:lnTo>
                  <a:pt x="11722" y="9185"/>
                </a:lnTo>
                <a:lnTo>
                  <a:pt x="6853" y="11821"/>
                </a:lnTo>
                <a:close/>
              </a:path>
            </a:pathLst>
          </a:custGeom>
          <a:solidFill>
            <a:srgbClr val="DB3A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8D56-CC14-8401-E962-1DACD412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90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the Methodology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Let’s see the methods utilized …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A8094A-27E5-906B-A7ED-FBB2F665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895" y="3581400"/>
            <a:ext cx="3100440" cy="31004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26C4C-0CA1-B7B4-438D-565F25BA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6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4435-4252-95B4-40FC-17A124FB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Let’s review the course of action we’ve followed</a:t>
            </a:r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175D5-EFC4-DD5E-038B-890D417ED4DC}"/>
              </a:ext>
            </a:extLst>
          </p:cNvPr>
          <p:cNvGrpSpPr/>
          <p:nvPr/>
        </p:nvGrpSpPr>
        <p:grpSpPr>
          <a:xfrm>
            <a:off x="0" y="1356360"/>
            <a:ext cx="12192000" cy="5334000"/>
            <a:chOff x="0" y="1135770"/>
            <a:chExt cx="9144000" cy="3903190"/>
          </a:xfrm>
        </p:grpSpPr>
        <p:sp>
          <p:nvSpPr>
            <p:cNvPr id="4" name="Google Shape;408;p41">
              <a:extLst>
                <a:ext uri="{FF2B5EF4-FFF2-40B4-BE49-F238E27FC236}">
                  <a16:creationId xmlns:a16="http://schemas.microsoft.com/office/drawing/2014/main" id="{9C4A7843-D21A-3EE4-F304-D6F1CC8A6ADE}"/>
                </a:ext>
              </a:extLst>
            </p:cNvPr>
            <p:cNvSpPr/>
            <p:nvPr/>
          </p:nvSpPr>
          <p:spPr>
            <a:xfrm>
              <a:off x="0" y="253104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09;p41">
              <a:extLst>
                <a:ext uri="{FF2B5EF4-FFF2-40B4-BE49-F238E27FC236}">
                  <a16:creationId xmlns:a16="http://schemas.microsoft.com/office/drawing/2014/main" id="{A0E51A2D-DABA-6B31-D10D-9D910CA09F5C}"/>
                </a:ext>
              </a:extLst>
            </p:cNvPr>
            <p:cNvSpPr/>
            <p:nvPr/>
          </p:nvSpPr>
          <p:spPr>
            <a:xfrm>
              <a:off x="0" y="253104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410;p41">
              <a:extLst>
                <a:ext uri="{FF2B5EF4-FFF2-40B4-BE49-F238E27FC236}">
                  <a16:creationId xmlns:a16="http://schemas.microsoft.com/office/drawing/2014/main" id="{C644B412-4628-B8C3-289B-F188E52C43CC}"/>
                </a:ext>
              </a:extLst>
            </p:cNvPr>
            <p:cNvGrpSpPr/>
            <p:nvPr/>
          </p:nvGrpSpPr>
          <p:grpSpPr>
            <a:xfrm>
              <a:off x="1682294" y="1621720"/>
              <a:ext cx="720641" cy="729001"/>
              <a:chOff x="1786339" y="1703401"/>
              <a:chExt cx="473400" cy="473400"/>
            </a:xfrm>
          </p:grpSpPr>
          <p:sp>
            <p:nvSpPr>
              <p:cNvPr id="28" name="Google Shape;411;p41">
                <a:extLst>
                  <a:ext uri="{FF2B5EF4-FFF2-40B4-BE49-F238E27FC236}">
                    <a16:creationId xmlns:a16="http://schemas.microsoft.com/office/drawing/2014/main" id="{42FB0F2D-BD78-93D7-1B7E-DC2FD4808DBC}"/>
                  </a:ext>
                </a:extLst>
              </p:cNvPr>
              <p:cNvSpPr/>
              <p:nvPr/>
            </p:nvSpPr>
            <p:spPr>
              <a:xfrm rot="8100000">
                <a:off x="1855667" y="1772729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084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9" name="Google Shape;412;p41">
                <a:extLst>
                  <a:ext uri="{FF2B5EF4-FFF2-40B4-BE49-F238E27FC236}">
                    <a16:creationId xmlns:a16="http://schemas.microsoft.com/office/drawing/2014/main" id="{2BAA7FA7-29D8-61C0-C9E5-5856DA93A79A}"/>
                  </a:ext>
                </a:extLst>
              </p:cNvPr>
              <p:cNvSpPr/>
              <p:nvPr/>
            </p:nvSpPr>
            <p:spPr>
              <a:xfrm>
                <a:off x="1955989" y="1866499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2"/>
                    </a:solidFill>
                    <a:ea typeface="Karla"/>
                    <a:cs typeface="Karla"/>
                    <a:sym typeface="Karla"/>
                  </a:rPr>
                  <a:t>1</a:t>
                </a:r>
                <a:endParaRPr sz="2000" b="1" dirty="0">
                  <a:solidFill>
                    <a:schemeClr val="dk2"/>
                  </a:solidFill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7" name="Google Shape;413;p41">
              <a:extLst>
                <a:ext uri="{FF2B5EF4-FFF2-40B4-BE49-F238E27FC236}">
                  <a16:creationId xmlns:a16="http://schemas.microsoft.com/office/drawing/2014/main" id="{3EF5403C-5FDB-DE53-2605-8E2B4891CCCC}"/>
                </a:ext>
              </a:extLst>
            </p:cNvPr>
            <p:cNvGrpSpPr/>
            <p:nvPr/>
          </p:nvGrpSpPr>
          <p:grpSpPr>
            <a:xfrm>
              <a:off x="3710369" y="1621720"/>
              <a:ext cx="720641" cy="729001"/>
              <a:chOff x="3814414" y="1703401"/>
              <a:chExt cx="473400" cy="473400"/>
            </a:xfrm>
          </p:grpSpPr>
          <p:sp>
            <p:nvSpPr>
              <p:cNvPr id="26" name="Google Shape;414;p41">
                <a:extLst>
                  <a:ext uri="{FF2B5EF4-FFF2-40B4-BE49-F238E27FC236}">
                    <a16:creationId xmlns:a16="http://schemas.microsoft.com/office/drawing/2014/main" id="{0BCDDD0F-3C2B-79FF-B320-3467E1F203B7}"/>
                  </a:ext>
                </a:extLst>
              </p:cNvPr>
              <p:cNvSpPr/>
              <p:nvPr/>
            </p:nvSpPr>
            <p:spPr>
              <a:xfrm rot="8100000">
                <a:off x="3883742" y="1772729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07B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7" name="Google Shape;415;p41">
                <a:extLst>
                  <a:ext uri="{FF2B5EF4-FFF2-40B4-BE49-F238E27FC236}">
                    <a16:creationId xmlns:a16="http://schemas.microsoft.com/office/drawing/2014/main" id="{FC9DF4B4-4555-7EC7-DCDB-38056D981496}"/>
                  </a:ext>
                </a:extLst>
              </p:cNvPr>
              <p:cNvSpPr/>
              <p:nvPr/>
            </p:nvSpPr>
            <p:spPr>
              <a:xfrm>
                <a:off x="3984064" y="1866499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3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grpSp>
          <p:nvGrpSpPr>
            <p:cNvPr id="8" name="Google Shape;416;p41">
              <a:extLst>
                <a:ext uri="{FF2B5EF4-FFF2-40B4-BE49-F238E27FC236}">
                  <a16:creationId xmlns:a16="http://schemas.microsoft.com/office/drawing/2014/main" id="{562E7238-DA4D-0935-7CB6-98B0484EBA87}"/>
                </a:ext>
              </a:extLst>
            </p:cNvPr>
            <p:cNvGrpSpPr/>
            <p:nvPr/>
          </p:nvGrpSpPr>
          <p:grpSpPr>
            <a:xfrm>
              <a:off x="5738444" y="1621720"/>
              <a:ext cx="720641" cy="729001"/>
              <a:chOff x="5842489" y="1703401"/>
              <a:chExt cx="473400" cy="473400"/>
            </a:xfrm>
          </p:grpSpPr>
          <p:sp>
            <p:nvSpPr>
              <p:cNvPr id="24" name="Google Shape;417;p41">
                <a:extLst>
                  <a:ext uri="{FF2B5EF4-FFF2-40B4-BE49-F238E27FC236}">
                    <a16:creationId xmlns:a16="http://schemas.microsoft.com/office/drawing/2014/main" id="{571297B1-4261-5DE5-1B82-53840F60306B}"/>
                  </a:ext>
                </a:extLst>
              </p:cNvPr>
              <p:cNvSpPr/>
              <p:nvPr/>
            </p:nvSpPr>
            <p:spPr>
              <a:xfrm rot="8100000">
                <a:off x="5911817" y="1772729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FF6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" name="Google Shape;418;p41">
                <a:extLst>
                  <a:ext uri="{FF2B5EF4-FFF2-40B4-BE49-F238E27FC236}">
                    <a16:creationId xmlns:a16="http://schemas.microsoft.com/office/drawing/2014/main" id="{3257F71A-FA46-B4FE-7722-668F4CD355AB}"/>
                  </a:ext>
                </a:extLst>
              </p:cNvPr>
              <p:cNvSpPr/>
              <p:nvPr/>
            </p:nvSpPr>
            <p:spPr>
              <a:xfrm>
                <a:off x="6012139" y="1866499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5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grpSp>
          <p:nvGrpSpPr>
            <p:cNvPr id="9" name="Google Shape;419;p41">
              <a:extLst>
                <a:ext uri="{FF2B5EF4-FFF2-40B4-BE49-F238E27FC236}">
                  <a16:creationId xmlns:a16="http://schemas.microsoft.com/office/drawing/2014/main" id="{DC2CE4D8-C996-82FB-4B54-979B4E7D5F90}"/>
                </a:ext>
              </a:extLst>
            </p:cNvPr>
            <p:cNvGrpSpPr/>
            <p:nvPr/>
          </p:nvGrpSpPr>
          <p:grpSpPr>
            <a:xfrm>
              <a:off x="6813733" y="3883318"/>
              <a:ext cx="509570" cy="515481"/>
              <a:chOff x="6950142" y="3645628"/>
              <a:chExt cx="334744" cy="334744"/>
            </a:xfrm>
          </p:grpSpPr>
          <p:sp>
            <p:nvSpPr>
              <p:cNvPr id="22" name="Google Shape;420;p41">
                <a:extLst>
                  <a:ext uri="{FF2B5EF4-FFF2-40B4-BE49-F238E27FC236}">
                    <a16:creationId xmlns:a16="http://schemas.microsoft.com/office/drawing/2014/main" id="{80F54BCD-2FB7-DB8B-FAEB-C1F985BCA49C}"/>
                  </a:ext>
                </a:extLst>
              </p:cNvPr>
              <p:cNvSpPr/>
              <p:nvPr/>
            </p:nvSpPr>
            <p:spPr>
              <a:xfrm rot="18900000">
                <a:off x="6950142" y="3645628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DB3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3" name="Google Shape;421;p41">
                <a:extLst>
                  <a:ext uri="{FF2B5EF4-FFF2-40B4-BE49-F238E27FC236}">
                    <a16:creationId xmlns:a16="http://schemas.microsoft.com/office/drawing/2014/main" id="{5BBD44BF-428F-DE33-F7ED-0A94F219E796}"/>
                  </a:ext>
                </a:extLst>
              </p:cNvPr>
              <p:cNvSpPr/>
              <p:nvPr/>
            </p:nvSpPr>
            <p:spPr>
              <a:xfrm flipH="1">
                <a:off x="7050464" y="3752502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6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grpSp>
          <p:nvGrpSpPr>
            <p:cNvPr id="10" name="Google Shape;422;p41">
              <a:extLst>
                <a:ext uri="{FF2B5EF4-FFF2-40B4-BE49-F238E27FC236}">
                  <a16:creationId xmlns:a16="http://schemas.microsoft.com/office/drawing/2014/main" id="{27887576-0787-1016-5E17-F124716B77AD}"/>
                </a:ext>
              </a:extLst>
            </p:cNvPr>
            <p:cNvGrpSpPr/>
            <p:nvPr/>
          </p:nvGrpSpPr>
          <p:grpSpPr>
            <a:xfrm>
              <a:off x="4680114" y="3776559"/>
              <a:ext cx="720641" cy="729001"/>
              <a:chOff x="4852739" y="3576300"/>
              <a:chExt cx="473400" cy="473400"/>
            </a:xfrm>
          </p:grpSpPr>
          <p:sp>
            <p:nvSpPr>
              <p:cNvPr id="20" name="Google Shape;423;p41">
                <a:extLst>
                  <a:ext uri="{FF2B5EF4-FFF2-40B4-BE49-F238E27FC236}">
                    <a16:creationId xmlns:a16="http://schemas.microsoft.com/office/drawing/2014/main" id="{78C12B76-673E-D45A-F851-C502BB5EFE06}"/>
                  </a:ext>
                </a:extLst>
              </p:cNvPr>
              <p:cNvSpPr/>
              <p:nvPr/>
            </p:nvSpPr>
            <p:spPr>
              <a:xfrm rot="-2700000">
                <a:off x="4922067" y="3645628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FFC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1" name="Google Shape;424;p41">
                <a:extLst>
                  <a:ext uri="{FF2B5EF4-FFF2-40B4-BE49-F238E27FC236}">
                    <a16:creationId xmlns:a16="http://schemas.microsoft.com/office/drawing/2014/main" id="{2287E44A-FCC5-5F0C-C9A5-61AEEF3BD304}"/>
                  </a:ext>
                </a:extLst>
              </p:cNvPr>
              <p:cNvSpPr/>
              <p:nvPr/>
            </p:nvSpPr>
            <p:spPr>
              <a:xfrm flipH="1">
                <a:off x="5022389" y="3752502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4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grpSp>
          <p:nvGrpSpPr>
            <p:cNvPr id="11" name="Google Shape;425;p41">
              <a:extLst>
                <a:ext uri="{FF2B5EF4-FFF2-40B4-BE49-F238E27FC236}">
                  <a16:creationId xmlns:a16="http://schemas.microsoft.com/office/drawing/2014/main" id="{89F1D7DA-8104-B5FD-883D-623B10898714}"/>
                </a:ext>
              </a:extLst>
            </p:cNvPr>
            <p:cNvGrpSpPr/>
            <p:nvPr/>
          </p:nvGrpSpPr>
          <p:grpSpPr>
            <a:xfrm>
              <a:off x="2652039" y="3776559"/>
              <a:ext cx="720641" cy="729001"/>
              <a:chOff x="2824664" y="3576300"/>
              <a:chExt cx="473400" cy="473400"/>
            </a:xfrm>
          </p:grpSpPr>
          <p:sp>
            <p:nvSpPr>
              <p:cNvPr id="18" name="Google Shape;426;p41">
                <a:extLst>
                  <a:ext uri="{FF2B5EF4-FFF2-40B4-BE49-F238E27FC236}">
                    <a16:creationId xmlns:a16="http://schemas.microsoft.com/office/drawing/2014/main" id="{C95D13B8-B98A-3952-B5F9-D7D77222E8ED}"/>
                  </a:ext>
                </a:extLst>
              </p:cNvPr>
              <p:cNvSpPr/>
              <p:nvPr/>
            </p:nvSpPr>
            <p:spPr>
              <a:xfrm rot="-2700000">
                <a:off x="2893992" y="3645628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0B6D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" name="Google Shape;427;p41">
                <a:extLst>
                  <a:ext uri="{FF2B5EF4-FFF2-40B4-BE49-F238E27FC236}">
                    <a16:creationId xmlns:a16="http://schemas.microsoft.com/office/drawing/2014/main" id="{D3FC07B8-B2AC-2F12-C571-73AE97EF5752}"/>
                  </a:ext>
                </a:extLst>
              </p:cNvPr>
              <p:cNvSpPr/>
              <p:nvPr/>
            </p:nvSpPr>
            <p:spPr>
              <a:xfrm flipH="1">
                <a:off x="2994314" y="3752502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2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sp>
          <p:nvSpPr>
            <p:cNvPr id="12" name="Google Shape;428;p41">
              <a:extLst>
                <a:ext uri="{FF2B5EF4-FFF2-40B4-BE49-F238E27FC236}">
                  <a16:creationId xmlns:a16="http://schemas.microsoft.com/office/drawing/2014/main" id="{FC7987CA-73D3-84CA-FB99-2908992E2EBA}"/>
                </a:ext>
              </a:extLst>
            </p:cNvPr>
            <p:cNvSpPr txBox="1"/>
            <p:nvPr/>
          </p:nvSpPr>
          <p:spPr>
            <a:xfrm>
              <a:off x="1392477" y="1170162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B6D8B"/>
                  </a:solidFill>
                  <a:ea typeface="Karla"/>
                  <a:cs typeface="Karla"/>
                  <a:sym typeface="Karla"/>
                </a:rPr>
                <a:t>Data Exploration</a:t>
              </a:r>
              <a:endParaRPr sz="2400" b="1" dirty="0">
                <a:solidFill>
                  <a:srgbClr val="0B6D8B"/>
                </a:solidFill>
                <a:ea typeface="Karla"/>
                <a:cs typeface="Karla"/>
                <a:sym typeface="Karla"/>
              </a:endParaRPr>
            </a:p>
          </p:txBody>
        </p:sp>
        <p:sp>
          <p:nvSpPr>
            <p:cNvPr id="13" name="Google Shape;429;p41">
              <a:extLst>
                <a:ext uri="{FF2B5EF4-FFF2-40B4-BE49-F238E27FC236}">
                  <a16:creationId xmlns:a16="http://schemas.microsoft.com/office/drawing/2014/main" id="{3FC9E237-B454-4176-543D-CBEC41CFB39F}"/>
                </a:ext>
              </a:extLst>
            </p:cNvPr>
            <p:cNvSpPr txBox="1"/>
            <p:nvPr/>
          </p:nvSpPr>
          <p:spPr>
            <a:xfrm>
              <a:off x="3427490" y="113577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r>
                <a:rPr lang="en-CA" sz="2400" dirty="0">
                  <a:solidFill>
                    <a:srgbClr val="0B6D8B"/>
                  </a:solidFill>
                  <a:latin typeface="+mn-lt"/>
                  <a:sym typeface="Karla"/>
                </a:rPr>
                <a:t>Descriptive Analysis</a:t>
              </a:r>
              <a:endParaRPr sz="2400" dirty="0">
                <a:solidFill>
                  <a:srgbClr val="0B6D8B"/>
                </a:solidFill>
                <a:latin typeface="+mn-lt"/>
                <a:sym typeface="Karla"/>
              </a:endParaRPr>
            </a:p>
          </p:txBody>
        </p:sp>
        <p:sp>
          <p:nvSpPr>
            <p:cNvPr id="14" name="Google Shape;430;p41">
              <a:extLst>
                <a:ext uri="{FF2B5EF4-FFF2-40B4-BE49-F238E27FC236}">
                  <a16:creationId xmlns:a16="http://schemas.microsoft.com/office/drawing/2014/main" id="{FA1B11C2-9C19-B274-E08B-B6C60E2D93D4}"/>
                </a:ext>
              </a:extLst>
            </p:cNvPr>
            <p:cNvSpPr txBox="1"/>
            <p:nvPr/>
          </p:nvSpPr>
          <p:spPr>
            <a:xfrm>
              <a:off x="5346795" y="1136265"/>
              <a:ext cx="150393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r>
                <a:rPr lang="en-CA" sz="2400" dirty="0">
                  <a:solidFill>
                    <a:srgbClr val="0B6D8B"/>
                  </a:solidFill>
                  <a:latin typeface="+mn-lt"/>
                  <a:sym typeface="Karla"/>
                </a:rPr>
                <a:t>Statistical Analysis &amp; ML</a:t>
              </a:r>
              <a:endParaRPr sz="2400" dirty="0">
                <a:solidFill>
                  <a:srgbClr val="0B6D8B"/>
                </a:solidFill>
                <a:latin typeface="+mn-lt"/>
                <a:sym typeface="Karla"/>
              </a:endParaRPr>
            </a:p>
          </p:txBody>
        </p:sp>
        <p:sp>
          <p:nvSpPr>
            <p:cNvPr id="15" name="Google Shape;431;p41">
              <a:extLst>
                <a:ext uri="{FF2B5EF4-FFF2-40B4-BE49-F238E27FC236}">
                  <a16:creationId xmlns:a16="http://schemas.microsoft.com/office/drawing/2014/main" id="{4A14F46D-850E-1D40-DF2C-C4FAAAD531F7}"/>
                </a:ext>
              </a:extLst>
            </p:cNvPr>
            <p:cNvSpPr txBox="1"/>
            <p:nvPr/>
          </p:nvSpPr>
          <p:spPr>
            <a:xfrm>
              <a:off x="2349595" y="450556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pPr lvl="0" rtl="0">
                <a:lnSpc>
                  <a:spcPct val="107000"/>
                </a:lnSpc>
                <a:spcAft>
                  <a:spcPts val="800"/>
                </a:spcAft>
                <a:buSzPts val="1400"/>
              </a:pPr>
              <a:r>
                <a:rPr lang="en-US" sz="2400" dirty="0">
                  <a:solidFill>
                    <a:srgbClr val="0B6D8B"/>
                  </a:solidFill>
                  <a:effectLst/>
                  <a:latin typeface="+mn-lt"/>
                  <a:ea typeface="Calibri" panose="020F0502020204030204" pitchFamily="34" charset="0"/>
                  <a:cs typeface="Arial" panose="020B0604020202020204" pitchFamily="34" charset="0"/>
                </a:rPr>
                <a:t>Data Cleaning</a:t>
              </a:r>
              <a:endParaRPr lang="en-CA" sz="2400" dirty="0">
                <a:solidFill>
                  <a:srgbClr val="0B6D8B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432;p41">
              <a:extLst>
                <a:ext uri="{FF2B5EF4-FFF2-40B4-BE49-F238E27FC236}">
                  <a16:creationId xmlns:a16="http://schemas.microsoft.com/office/drawing/2014/main" id="{E967E550-01CB-4D02-51C0-9AA6DEB84B9A}"/>
                </a:ext>
              </a:extLst>
            </p:cNvPr>
            <p:cNvSpPr txBox="1"/>
            <p:nvPr/>
          </p:nvSpPr>
          <p:spPr>
            <a:xfrm>
              <a:off x="4192708" y="4503470"/>
              <a:ext cx="1695453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r>
                <a:rPr lang="en-CA" sz="2400" dirty="0">
                  <a:solidFill>
                    <a:srgbClr val="0B6D8B"/>
                  </a:solidFill>
                  <a:latin typeface="+mn-lt"/>
                  <a:sym typeface="Karla"/>
                </a:rPr>
                <a:t>Data Manipulation</a:t>
              </a:r>
            </a:p>
          </p:txBody>
        </p:sp>
        <p:sp>
          <p:nvSpPr>
            <p:cNvPr id="17" name="Google Shape;433;p41">
              <a:extLst>
                <a:ext uri="{FF2B5EF4-FFF2-40B4-BE49-F238E27FC236}">
                  <a16:creationId xmlns:a16="http://schemas.microsoft.com/office/drawing/2014/main" id="{04387D3F-BB89-3DD6-7C13-4A1B5528B595}"/>
                </a:ext>
              </a:extLst>
            </p:cNvPr>
            <p:cNvSpPr txBox="1"/>
            <p:nvPr/>
          </p:nvSpPr>
          <p:spPr>
            <a:xfrm>
              <a:off x="6405755" y="450556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r>
                <a:rPr lang="en-US" sz="2400" dirty="0">
                  <a:solidFill>
                    <a:srgbClr val="0B6D8B"/>
                  </a:solidFill>
                  <a:effectLst/>
                  <a:latin typeface="+mn-lt"/>
                  <a:ea typeface="Calibri" panose="020F0502020204030204" pitchFamily="34" charset="0"/>
                  <a:cs typeface="Arial" panose="020B0604020202020204" pitchFamily="34" charset="0"/>
                </a:rPr>
                <a:t>Conclusion </a:t>
              </a:r>
              <a:endParaRPr sz="2400" dirty="0">
                <a:solidFill>
                  <a:srgbClr val="0B6D8B"/>
                </a:solidFill>
                <a:latin typeface="+mn-lt"/>
                <a:sym typeface="Karla"/>
              </a:endParaRPr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FDEF767-6BCA-D504-781C-9A9311C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71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2539</Words>
  <Application>Microsoft Office PowerPoint</Application>
  <PresentationFormat>Widescreen</PresentationFormat>
  <Paragraphs>376</Paragraphs>
  <Slides>39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Bebas Neue</vt:lpstr>
      <vt:lpstr>Calibri</vt:lpstr>
      <vt:lpstr>Calibri Light</vt:lpstr>
      <vt:lpstr>Courier New</vt:lpstr>
      <vt:lpstr>Karla</vt:lpstr>
      <vt:lpstr>Wingdings</vt:lpstr>
      <vt:lpstr>Office Theme</vt:lpstr>
      <vt:lpstr>An Investigation into the Correlation between Covid19-Related Deaths in 2020 and the Leading Causes of Death in the United States from 2015-2019</vt:lpstr>
      <vt:lpstr>Credits to:</vt:lpstr>
      <vt:lpstr>About the Subject</vt:lpstr>
      <vt:lpstr>PowerPoint Presentation</vt:lpstr>
      <vt:lpstr>Review</vt:lpstr>
      <vt:lpstr>Problem Statement</vt:lpstr>
      <vt:lpstr>Research Main Objectives</vt:lpstr>
      <vt:lpstr>About the Methodology</vt:lpstr>
      <vt:lpstr>Let’s review the course of action we’ve followed</vt:lpstr>
      <vt:lpstr>PowerPoint Presentation</vt:lpstr>
      <vt:lpstr>About the Data</vt:lpstr>
      <vt:lpstr>Datasets</vt:lpstr>
      <vt:lpstr>Data Exploration &amp; Cleaning</vt:lpstr>
      <vt:lpstr>About the Analysis</vt:lpstr>
      <vt:lpstr>Data manipulation</vt:lpstr>
      <vt:lpstr>Descriptive Analysis</vt:lpstr>
      <vt:lpstr>Descriptive Analysis</vt:lpstr>
      <vt:lpstr>Descriptive Analysis</vt:lpstr>
      <vt:lpstr>Descriptive Analysis cont’d</vt:lpstr>
      <vt:lpstr>Descriptive Analysis cont’d</vt:lpstr>
      <vt:lpstr>Data Exploration &amp; Cleaning</vt:lpstr>
      <vt:lpstr>Statistical Analysis</vt:lpstr>
      <vt:lpstr>Statistical Analysis</vt:lpstr>
      <vt:lpstr>More Analysis</vt:lpstr>
      <vt:lpstr>Statistical Analysis</vt:lpstr>
      <vt:lpstr>Statistical Analysis</vt:lpstr>
      <vt:lpstr>More Analysis</vt:lpstr>
      <vt:lpstr>PowerPoint Presentation</vt:lpstr>
      <vt:lpstr>Decision Tree Tuned</vt:lpstr>
      <vt:lpstr>About the Results &amp; Conclusion</vt:lpstr>
      <vt:lpstr>PowerPoint Presentation</vt:lpstr>
      <vt:lpstr>Implications</vt:lpstr>
      <vt:lpstr>Limitations</vt:lpstr>
      <vt:lpstr>Recommendations</vt:lpstr>
      <vt:lpstr>Recommendations for future works</vt:lpstr>
      <vt:lpstr>Resources</vt:lpstr>
      <vt:lpstr>Tools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Aliakbari</dc:creator>
  <cp:lastModifiedBy>Maryam Aliakbari</cp:lastModifiedBy>
  <cp:revision>30</cp:revision>
  <dcterms:created xsi:type="dcterms:W3CDTF">2022-11-26T20:41:27Z</dcterms:created>
  <dcterms:modified xsi:type="dcterms:W3CDTF">2023-03-25T00:36:17Z</dcterms:modified>
</cp:coreProperties>
</file>