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5" r:id="rId1"/>
  </p:sldMasterIdLst>
  <p:sldIdLst>
    <p:sldId id="256" r:id="rId2"/>
    <p:sldId id="257" r:id="rId3"/>
    <p:sldId id="263" r:id="rId4"/>
    <p:sldId id="258" r:id="rId5"/>
    <p:sldId id="264" r:id="rId6"/>
    <p:sldId id="259" r:id="rId7"/>
    <p:sldId id="265" r:id="rId8"/>
    <p:sldId id="266"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p:restoredTop sz="96512"/>
  </p:normalViewPr>
  <p:slideViewPr>
    <p:cSldViewPr snapToGrid="0" snapToObjects="1">
      <p:cViewPr varScale="1">
        <p:scale>
          <a:sx n="128" d="100"/>
          <a:sy n="128" d="100"/>
        </p:scale>
        <p:origin x="17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datasets/aryanrastogi7767/ecommerce-fraud-dat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aryanrastogi7767/ecommerce-fraud-data" TargetMode="Externa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7C6102-A71F-4AFA-B70D-2D634B8CA62A}" type="doc">
      <dgm:prSet loTypeId="urn:microsoft.com/office/officeart/2005/8/layout/vProcess5" loCatId="list" qsTypeId="urn:microsoft.com/office/officeart/2005/8/quickstyle/simple3" qsCatId="simple" csTypeId="urn:microsoft.com/office/officeart/2005/8/colors/accent3_5" csCatId="accent3" phldr="1"/>
      <dgm:spPr/>
      <dgm:t>
        <a:bodyPr/>
        <a:lstStyle/>
        <a:p>
          <a:endParaRPr lang="en-US"/>
        </a:p>
      </dgm:t>
    </dgm:pt>
    <dgm:pt modelId="{88F10EDA-4551-42D7-A09A-B2B2063E4037}">
      <dgm:prSet/>
      <dgm:spPr/>
      <dgm:t>
        <a:bodyPr/>
        <a:lstStyle/>
        <a:p>
          <a:r>
            <a:rPr lang="en-US" dirty="0"/>
            <a:t>Many E-Commerce companies are struggling to streamline their security systems to ensure their online transactions are based on verified consumer identities. </a:t>
          </a:r>
        </a:p>
      </dgm:t>
    </dgm:pt>
    <dgm:pt modelId="{A90492F4-2CCC-4AC9-830C-07F3A0CAA0E1}" type="parTrans" cxnId="{08727539-0FE9-4147-B05C-69D8775838D4}">
      <dgm:prSet/>
      <dgm:spPr/>
      <dgm:t>
        <a:bodyPr/>
        <a:lstStyle/>
        <a:p>
          <a:endParaRPr lang="en-US"/>
        </a:p>
      </dgm:t>
    </dgm:pt>
    <dgm:pt modelId="{84DCAE0D-8B72-440D-A290-67FD65812B3E}" type="sibTrans" cxnId="{08727539-0FE9-4147-B05C-69D8775838D4}">
      <dgm:prSet/>
      <dgm:spPr/>
      <dgm:t>
        <a:bodyPr/>
        <a:lstStyle/>
        <a:p>
          <a:endParaRPr lang="en-US"/>
        </a:p>
      </dgm:t>
    </dgm:pt>
    <dgm:pt modelId="{6DBEF605-89FB-4494-A29B-3C9A3735BECF}">
      <dgm:prSet/>
      <dgm:spPr/>
      <dgm:t>
        <a:bodyPr/>
        <a:lstStyle/>
        <a:p>
          <a:r>
            <a:rPr lang="en-US"/>
            <a:t>Fraudsters use stolen identity data (like Social Security numbers, addresses, and card details) to create a synthetic ID and steal funds from accounts, take out loans, or create new credit lines in the name of the customer (Trivedi, 2021).</a:t>
          </a:r>
        </a:p>
      </dgm:t>
    </dgm:pt>
    <dgm:pt modelId="{9908F133-3C68-44AF-8632-4D6DA04F4AF5}" type="parTrans" cxnId="{6CFF8F39-26B7-4306-8A72-DB0EFD0BCF94}">
      <dgm:prSet/>
      <dgm:spPr/>
      <dgm:t>
        <a:bodyPr/>
        <a:lstStyle/>
        <a:p>
          <a:endParaRPr lang="en-US"/>
        </a:p>
      </dgm:t>
    </dgm:pt>
    <dgm:pt modelId="{505ED536-BD51-4F1C-B944-E37A4375081A}" type="sibTrans" cxnId="{6CFF8F39-26B7-4306-8A72-DB0EFD0BCF94}">
      <dgm:prSet/>
      <dgm:spPr/>
      <dgm:t>
        <a:bodyPr/>
        <a:lstStyle/>
        <a:p>
          <a:endParaRPr lang="en-US"/>
        </a:p>
      </dgm:t>
    </dgm:pt>
    <dgm:pt modelId="{F4ECCD92-F7C5-40E2-A908-EB2F95450911}">
      <dgm:prSet/>
      <dgm:spPr/>
      <dgm:t>
        <a:bodyPr/>
        <a:lstStyle/>
        <a:p>
          <a:r>
            <a:rPr lang="en-US" dirty="0"/>
            <a:t>This model is aimed to help smaller E-Commerce companies identify potentially fraudulent customers and transactions using digital footprint revealed by analyzed data</a:t>
          </a:r>
        </a:p>
      </dgm:t>
    </dgm:pt>
    <dgm:pt modelId="{B7564CAD-AB02-4C7C-91E0-A83316836F2D}" type="parTrans" cxnId="{EC04EDB3-A2F8-4F6B-A276-6C30052ED36F}">
      <dgm:prSet/>
      <dgm:spPr/>
      <dgm:t>
        <a:bodyPr/>
        <a:lstStyle/>
        <a:p>
          <a:endParaRPr lang="en-US"/>
        </a:p>
      </dgm:t>
    </dgm:pt>
    <dgm:pt modelId="{3D443294-BB90-48DC-A0FF-0828024EC974}" type="sibTrans" cxnId="{EC04EDB3-A2F8-4F6B-A276-6C30052ED36F}">
      <dgm:prSet/>
      <dgm:spPr/>
      <dgm:t>
        <a:bodyPr/>
        <a:lstStyle/>
        <a:p>
          <a:endParaRPr lang="en-US"/>
        </a:p>
      </dgm:t>
    </dgm:pt>
    <dgm:pt modelId="{4E0D9A61-0294-6642-ADA1-BA791A2585A9}" type="pres">
      <dgm:prSet presAssocID="{857C6102-A71F-4AFA-B70D-2D634B8CA62A}" presName="outerComposite" presStyleCnt="0">
        <dgm:presLayoutVars>
          <dgm:chMax val="5"/>
          <dgm:dir/>
          <dgm:resizeHandles val="exact"/>
        </dgm:presLayoutVars>
      </dgm:prSet>
      <dgm:spPr/>
    </dgm:pt>
    <dgm:pt modelId="{243E80F3-4A85-8B46-8D5F-2CCF48080BDD}" type="pres">
      <dgm:prSet presAssocID="{857C6102-A71F-4AFA-B70D-2D634B8CA62A}" presName="dummyMaxCanvas" presStyleCnt="0">
        <dgm:presLayoutVars/>
      </dgm:prSet>
      <dgm:spPr/>
    </dgm:pt>
    <dgm:pt modelId="{9E266AAE-4C2B-C943-B504-1074723538A0}" type="pres">
      <dgm:prSet presAssocID="{857C6102-A71F-4AFA-B70D-2D634B8CA62A}" presName="ThreeNodes_1" presStyleLbl="node1" presStyleIdx="0" presStyleCnt="3">
        <dgm:presLayoutVars>
          <dgm:bulletEnabled val="1"/>
        </dgm:presLayoutVars>
      </dgm:prSet>
      <dgm:spPr/>
    </dgm:pt>
    <dgm:pt modelId="{5CE8E4C8-B01E-F344-ABA2-2E2279761AFD}" type="pres">
      <dgm:prSet presAssocID="{857C6102-A71F-4AFA-B70D-2D634B8CA62A}" presName="ThreeNodes_2" presStyleLbl="node1" presStyleIdx="1" presStyleCnt="3">
        <dgm:presLayoutVars>
          <dgm:bulletEnabled val="1"/>
        </dgm:presLayoutVars>
      </dgm:prSet>
      <dgm:spPr/>
    </dgm:pt>
    <dgm:pt modelId="{663E6D85-BAB0-8B4C-B242-86243FBC4784}" type="pres">
      <dgm:prSet presAssocID="{857C6102-A71F-4AFA-B70D-2D634B8CA62A}" presName="ThreeNodes_3" presStyleLbl="node1" presStyleIdx="2" presStyleCnt="3">
        <dgm:presLayoutVars>
          <dgm:bulletEnabled val="1"/>
        </dgm:presLayoutVars>
      </dgm:prSet>
      <dgm:spPr/>
    </dgm:pt>
    <dgm:pt modelId="{F91E8B46-059D-5F44-A2D2-273261F2E7EE}" type="pres">
      <dgm:prSet presAssocID="{857C6102-A71F-4AFA-B70D-2D634B8CA62A}" presName="ThreeConn_1-2" presStyleLbl="fgAccFollowNode1" presStyleIdx="0" presStyleCnt="2">
        <dgm:presLayoutVars>
          <dgm:bulletEnabled val="1"/>
        </dgm:presLayoutVars>
      </dgm:prSet>
      <dgm:spPr/>
    </dgm:pt>
    <dgm:pt modelId="{8856BAD7-01F1-7E47-869B-334E10DB6991}" type="pres">
      <dgm:prSet presAssocID="{857C6102-A71F-4AFA-B70D-2D634B8CA62A}" presName="ThreeConn_2-3" presStyleLbl="fgAccFollowNode1" presStyleIdx="1" presStyleCnt="2">
        <dgm:presLayoutVars>
          <dgm:bulletEnabled val="1"/>
        </dgm:presLayoutVars>
      </dgm:prSet>
      <dgm:spPr/>
    </dgm:pt>
    <dgm:pt modelId="{47E8484F-CDB3-A649-9532-5772906F4AB2}" type="pres">
      <dgm:prSet presAssocID="{857C6102-A71F-4AFA-B70D-2D634B8CA62A}" presName="ThreeNodes_1_text" presStyleLbl="node1" presStyleIdx="2" presStyleCnt="3">
        <dgm:presLayoutVars>
          <dgm:bulletEnabled val="1"/>
        </dgm:presLayoutVars>
      </dgm:prSet>
      <dgm:spPr/>
    </dgm:pt>
    <dgm:pt modelId="{4D6643EE-DCE4-4C4D-A560-0F7AAD794174}" type="pres">
      <dgm:prSet presAssocID="{857C6102-A71F-4AFA-B70D-2D634B8CA62A}" presName="ThreeNodes_2_text" presStyleLbl="node1" presStyleIdx="2" presStyleCnt="3">
        <dgm:presLayoutVars>
          <dgm:bulletEnabled val="1"/>
        </dgm:presLayoutVars>
      </dgm:prSet>
      <dgm:spPr/>
    </dgm:pt>
    <dgm:pt modelId="{B1577CF4-7028-164A-8804-C21DE296B67F}" type="pres">
      <dgm:prSet presAssocID="{857C6102-A71F-4AFA-B70D-2D634B8CA62A}" presName="ThreeNodes_3_text" presStyleLbl="node1" presStyleIdx="2" presStyleCnt="3">
        <dgm:presLayoutVars>
          <dgm:bulletEnabled val="1"/>
        </dgm:presLayoutVars>
      </dgm:prSet>
      <dgm:spPr/>
    </dgm:pt>
  </dgm:ptLst>
  <dgm:cxnLst>
    <dgm:cxn modelId="{46A17100-54B5-E14D-ADA9-B579F4C1978D}" type="presOf" srcId="{505ED536-BD51-4F1C-B944-E37A4375081A}" destId="{8856BAD7-01F1-7E47-869B-334E10DB6991}" srcOrd="0" destOrd="0" presId="urn:microsoft.com/office/officeart/2005/8/layout/vProcess5"/>
    <dgm:cxn modelId="{5A0B820E-BC80-ED4D-9075-3BF297D49163}" type="presOf" srcId="{6DBEF605-89FB-4494-A29B-3C9A3735BECF}" destId="{5CE8E4C8-B01E-F344-ABA2-2E2279761AFD}" srcOrd="0" destOrd="0" presId="urn:microsoft.com/office/officeart/2005/8/layout/vProcess5"/>
    <dgm:cxn modelId="{1B6FCE15-8424-8F4B-9E5F-B66C3FC069C6}" type="presOf" srcId="{88F10EDA-4551-42D7-A09A-B2B2063E4037}" destId="{47E8484F-CDB3-A649-9532-5772906F4AB2}" srcOrd="1" destOrd="0" presId="urn:microsoft.com/office/officeart/2005/8/layout/vProcess5"/>
    <dgm:cxn modelId="{6502DE31-E2C1-0B40-ADA1-E53C2CD6638E}" type="presOf" srcId="{88F10EDA-4551-42D7-A09A-B2B2063E4037}" destId="{9E266AAE-4C2B-C943-B504-1074723538A0}" srcOrd="0" destOrd="0" presId="urn:microsoft.com/office/officeart/2005/8/layout/vProcess5"/>
    <dgm:cxn modelId="{08727539-0FE9-4147-B05C-69D8775838D4}" srcId="{857C6102-A71F-4AFA-B70D-2D634B8CA62A}" destId="{88F10EDA-4551-42D7-A09A-B2B2063E4037}" srcOrd="0" destOrd="0" parTransId="{A90492F4-2CCC-4AC9-830C-07F3A0CAA0E1}" sibTransId="{84DCAE0D-8B72-440D-A290-67FD65812B3E}"/>
    <dgm:cxn modelId="{6CFF8F39-26B7-4306-8A72-DB0EFD0BCF94}" srcId="{857C6102-A71F-4AFA-B70D-2D634B8CA62A}" destId="{6DBEF605-89FB-4494-A29B-3C9A3735BECF}" srcOrd="1" destOrd="0" parTransId="{9908F133-3C68-44AF-8632-4D6DA04F4AF5}" sibTransId="{505ED536-BD51-4F1C-B944-E37A4375081A}"/>
    <dgm:cxn modelId="{BFD9CD3D-CBCA-144F-8F4D-254807F39EDF}" type="presOf" srcId="{F4ECCD92-F7C5-40E2-A908-EB2F95450911}" destId="{B1577CF4-7028-164A-8804-C21DE296B67F}" srcOrd="1" destOrd="0" presId="urn:microsoft.com/office/officeart/2005/8/layout/vProcess5"/>
    <dgm:cxn modelId="{9A4B3D4E-1A76-8B45-AA8A-99D9DE677617}" type="presOf" srcId="{84DCAE0D-8B72-440D-A290-67FD65812B3E}" destId="{F91E8B46-059D-5F44-A2D2-273261F2E7EE}" srcOrd="0" destOrd="0" presId="urn:microsoft.com/office/officeart/2005/8/layout/vProcess5"/>
    <dgm:cxn modelId="{77FBFE91-2A57-2648-A218-DA9B8E1B0B26}" type="presOf" srcId="{857C6102-A71F-4AFA-B70D-2D634B8CA62A}" destId="{4E0D9A61-0294-6642-ADA1-BA791A2585A9}" srcOrd="0" destOrd="0" presId="urn:microsoft.com/office/officeart/2005/8/layout/vProcess5"/>
    <dgm:cxn modelId="{D0B07E9A-88B8-CF48-9215-9A36313659C2}" type="presOf" srcId="{F4ECCD92-F7C5-40E2-A908-EB2F95450911}" destId="{663E6D85-BAB0-8B4C-B242-86243FBC4784}" srcOrd="0" destOrd="0" presId="urn:microsoft.com/office/officeart/2005/8/layout/vProcess5"/>
    <dgm:cxn modelId="{EC04EDB3-A2F8-4F6B-A276-6C30052ED36F}" srcId="{857C6102-A71F-4AFA-B70D-2D634B8CA62A}" destId="{F4ECCD92-F7C5-40E2-A908-EB2F95450911}" srcOrd="2" destOrd="0" parTransId="{B7564CAD-AB02-4C7C-91E0-A83316836F2D}" sibTransId="{3D443294-BB90-48DC-A0FF-0828024EC974}"/>
    <dgm:cxn modelId="{7CC009CC-9CE3-3043-B8BA-E2FAC24EBBBB}" type="presOf" srcId="{6DBEF605-89FB-4494-A29B-3C9A3735BECF}" destId="{4D6643EE-DCE4-4C4D-A560-0F7AAD794174}" srcOrd="1" destOrd="0" presId="urn:microsoft.com/office/officeart/2005/8/layout/vProcess5"/>
    <dgm:cxn modelId="{81EAEEAC-68D2-2348-98E8-151882A8ECDB}" type="presParOf" srcId="{4E0D9A61-0294-6642-ADA1-BA791A2585A9}" destId="{243E80F3-4A85-8B46-8D5F-2CCF48080BDD}" srcOrd="0" destOrd="0" presId="urn:microsoft.com/office/officeart/2005/8/layout/vProcess5"/>
    <dgm:cxn modelId="{DD68218A-9CA2-B24F-8D61-1CACC3A09887}" type="presParOf" srcId="{4E0D9A61-0294-6642-ADA1-BA791A2585A9}" destId="{9E266AAE-4C2B-C943-B504-1074723538A0}" srcOrd="1" destOrd="0" presId="urn:microsoft.com/office/officeart/2005/8/layout/vProcess5"/>
    <dgm:cxn modelId="{DEABA240-106A-A044-95E6-E671DC18A2F5}" type="presParOf" srcId="{4E0D9A61-0294-6642-ADA1-BA791A2585A9}" destId="{5CE8E4C8-B01E-F344-ABA2-2E2279761AFD}" srcOrd="2" destOrd="0" presId="urn:microsoft.com/office/officeart/2005/8/layout/vProcess5"/>
    <dgm:cxn modelId="{86EEA3BC-B499-784D-9453-F495AF31F84F}" type="presParOf" srcId="{4E0D9A61-0294-6642-ADA1-BA791A2585A9}" destId="{663E6D85-BAB0-8B4C-B242-86243FBC4784}" srcOrd="3" destOrd="0" presId="urn:microsoft.com/office/officeart/2005/8/layout/vProcess5"/>
    <dgm:cxn modelId="{41E7C88B-10D4-AA4F-87CF-C756F9691A9A}" type="presParOf" srcId="{4E0D9A61-0294-6642-ADA1-BA791A2585A9}" destId="{F91E8B46-059D-5F44-A2D2-273261F2E7EE}" srcOrd="4" destOrd="0" presId="urn:microsoft.com/office/officeart/2005/8/layout/vProcess5"/>
    <dgm:cxn modelId="{78A7EF15-28AB-3048-BFB5-0A930BA15905}" type="presParOf" srcId="{4E0D9A61-0294-6642-ADA1-BA791A2585A9}" destId="{8856BAD7-01F1-7E47-869B-334E10DB6991}" srcOrd="5" destOrd="0" presId="urn:microsoft.com/office/officeart/2005/8/layout/vProcess5"/>
    <dgm:cxn modelId="{479466AB-62D8-6440-B6DD-199CDCBF4B90}" type="presParOf" srcId="{4E0D9A61-0294-6642-ADA1-BA791A2585A9}" destId="{47E8484F-CDB3-A649-9532-5772906F4AB2}" srcOrd="6" destOrd="0" presId="urn:microsoft.com/office/officeart/2005/8/layout/vProcess5"/>
    <dgm:cxn modelId="{7505E6D8-BE7E-A040-8C48-21BC9D33743B}" type="presParOf" srcId="{4E0D9A61-0294-6642-ADA1-BA791A2585A9}" destId="{4D6643EE-DCE4-4C4D-A560-0F7AAD794174}" srcOrd="7" destOrd="0" presId="urn:microsoft.com/office/officeart/2005/8/layout/vProcess5"/>
    <dgm:cxn modelId="{9317FDBC-76DC-724B-95C5-9D198E4EFF81}" type="presParOf" srcId="{4E0D9A61-0294-6642-ADA1-BA791A2585A9}" destId="{B1577CF4-7028-164A-8804-C21DE296B67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34126-7AD5-4DAB-AAB6-840AFB5E7FF7}"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US"/>
        </a:p>
      </dgm:t>
    </dgm:pt>
    <dgm:pt modelId="{F415DF0E-B4F5-476F-A932-1A377EAD2CAC}">
      <dgm:prSet/>
      <dgm:spPr/>
      <dgm:t>
        <a:bodyPr/>
        <a:lstStyle/>
        <a:p>
          <a:r>
            <a:rPr lang="en-US" dirty="0"/>
            <a:t>Data Source: </a:t>
          </a:r>
          <a:r>
            <a:rPr lang="en-US" dirty="0">
              <a:hlinkClick xmlns:r="http://schemas.openxmlformats.org/officeDocument/2006/relationships" r:id="rId1"/>
            </a:rPr>
            <a:t>https://www.kaggle.com/datasets/aryanrastogi7767/ecommerce-fraud-data</a:t>
          </a:r>
          <a:endParaRPr lang="en-US" dirty="0"/>
        </a:p>
      </dgm:t>
    </dgm:pt>
    <dgm:pt modelId="{69AAF288-8B94-400C-802A-21E705BD1F3D}" type="parTrans" cxnId="{4EB8ED6E-61DD-49B2-9699-89D9E040AD58}">
      <dgm:prSet/>
      <dgm:spPr/>
      <dgm:t>
        <a:bodyPr/>
        <a:lstStyle/>
        <a:p>
          <a:endParaRPr lang="en-US"/>
        </a:p>
      </dgm:t>
    </dgm:pt>
    <dgm:pt modelId="{A9061488-BD7D-4BAA-A6F3-53BF0CE4EEE8}" type="sibTrans" cxnId="{4EB8ED6E-61DD-49B2-9699-89D9E040AD58}">
      <dgm:prSet/>
      <dgm:spPr/>
      <dgm:t>
        <a:bodyPr/>
        <a:lstStyle/>
        <a:p>
          <a:endParaRPr lang="en-US"/>
        </a:p>
      </dgm:t>
    </dgm:pt>
    <dgm:pt modelId="{19665791-80DC-47B0-BC39-1098797AD017}">
      <dgm:prSet/>
      <dgm:spPr/>
      <dgm:t>
        <a:bodyPr/>
        <a:lstStyle/>
        <a:p>
          <a:r>
            <a:rPr lang="en-US" dirty="0"/>
            <a:t>The Dataset consists of 2 CSV files both containing information on eCommerce transactions made by customers.</a:t>
          </a:r>
        </a:p>
      </dgm:t>
    </dgm:pt>
    <dgm:pt modelId="{EA976F94-EA57-419B-AEE1-2536C5F7E167}" type="parTrans" cxnId="{2EC78E8E-B1ED-45E2-B11D-6224BB8128C6}">
      <dgm:prSet/>
      <dgm:spPr/>
      <dgm:t>
        <a:bodyPr/>
        <a:lstStyle/>
        <a:p>
          <a:endParaRPr lang="en-US"/>
        </a:p>
      </dgm:t>
    </dgm:pt>
    <dgm:pt modelId="{1224D290-5157-4DE2-9CE2-5466E5F8AA9D}" type="sibTrans" cxnId="{2EC78E8E-B1ED-45E2-B11D-6224BB8128C6}">
      <dgm:prSet/>
      <dgm:spPr/>
      <dgm:t>
        <a:bodyPr/>
        <a:lstStyle/>
        <a:p>
          <a:endParaRPr lang="en-US"/>
        </a:p>
      </dgm:t>
    </dgm:pt>
    <dgm:pt modelId="{10DC48CF-42A6-41D0-BA5D-9DDA70EE977F}">
      <dgm:prSet/>
      <dgm:spPr/>
      <dgm:t>
        <a:bodyPr/>
        <a:lstStyle/>
        <a:p>
          <a:r>
            <a:rPr lang="en-US"/>
            <a:t>File 1: Customer_DF (1).csv (25.6 kB) File has 10 columns and 167 entries</a:t>
          </a:r>
        </a:p>
      </dgm:t>
    </dgm:pt>
    <dgm:pt modelId="{E5BAE7A6-BD42-4DA5-B174-0642912042B7}" type="parTrans" cxnId="{C06A97F5-390A-4927-97DE-833AA0A4182E}">
      <dgm:prSet/>
      <dgm:spPr/>
      <dgm:t>
        <a:bodyPr/>
        <a:lstStyle/>
        <a:p>
          <a:endParaRPr lang="en-US"/>
        </a:p>
      </dgm:t>
    </dgm:pt>
    <dgm:pt modelId="{6A5FC77E-6F63-4622-9DBB-F8B569268408}" type="sibTrans" cxnId="{C06A97F5-390A-4927-97DE-833AA0A4182E}">
      <dgm:prSet/>
      <dgm:spPr/>
      <dgm:t>
        <a:bodyPr/>
        <a:lstStyle/>
        <a:p>
          <a:endParaRPr lang="en-US"/>
        </a:p>
      </dgm:t>
    </dgm:pt>
    <dgm:pt modelId="{3C03E186-0CE7-4A49-91AA-5493245E1052}">
      <dgm:prSet/>
      <dgm:spPr/>
      <dgm:t>
        <a:bodyPr/>
        <a:lstStyle/>
        <a:p>
          <a:r>
            <a:rPr lang="en-US"/>
            <a:t>File 2: cust_transaction_details (1).csv(55.67 kB) File has 11 columns and 622 entries</a:t>
          </a:r>
        </a:p>
      </dgm:t>
    </dgm:pt>
    <dgm:pt modelId="{00D867F7-AFCF-477B-B942-82C6FD2E3415}" type="parTrans" cxnId="{326069CD-337E-4678-A893-88CDCB6DD190}">
      <dgm:prSet/>
      <dgm:spPr/>
      <dgm:t>
        <a:bodyPr/>
        <a:lstStyle/>
        <a:p>
          <a:endParaRPr lang="en-US"/>
        </a:p>
      </dgm:t>
    </dgm:pt>
    <dgm:pt modelId="{3DEC1E1E-E641-4C79-A0E9-4C8819020F9A}" type="sibTrans" cxnId="{326069CD-337E-4678-A893-88CDCB6DD190}">
      <dgm:prSet/>
      <dgm:spPr/>
      <dgm:t>
        <a:bodyPr/>
        <a:lstStyle/>
        <a:p>
          <a:endParaRPr lang="en-US"/>
        </a:p>
      </dgm:t>
    </dgm:pt>
    <dgm:pt modelId="{92B133AB-2698-CC44-A0BF-1E7FA0AD904C}" type="pres">
      <dgm:prSet presAssocID="{88734126-7AD5-4DAB-AAB6-840AFB5E7FF7}" presName="Name0" presStyleCnt="0">
        <dgm:presLayoutVars>
          <dgm:dir/>
          <dgm:animLvl val="lvl"/>
          <dgm:resizeHandles val="exact"/>
        </dgm:presLayoutVars>
      </dgm:prSet>
      <dgm:spPr/>
    </dgm:pt>
    <dgm:pt modelId="{28BCEC8C-494E-9648-A399-FF90E0EF0E99}" type="pres">
      <dgm:prSet presAssocID="{19665791-80DC-47B0-BC39-1098797AD017}" presName="boxAndChildren" presStyleCnt="0"/>
      <dgm:spPr/>
    </dgm:pt>
    <dgm:pt modelId="{401C8E1D-2391-FF45-80E3-F1BD5BC79268}" type="pres">
      <dgm:prSet presAssocID="{19665791-80DC-47B0-BC39-1098797AD017}" presName="parentTextBox" presStyleLbl="node1" presStyleIdx="0" presStyleCnt="2"/>
      <dgm:spPr/>
    </dgm:pt>
    <dgm:pt modelId="{B00528D8-93C4-B740-9B4B-9B81FDEE0544}" type="pres">
      <dgm:prSet presAssocID="{19665791-80DC-47B0-BC39-1098797AD017}" presName="entireBox" presStyleLbl="node1" presStyleIdx="0" presStyleCnt="2"/>
      <dgm:spPr/>
    </dgm:pt>
    <dgm:pt modelId="{8118AA51-8ACD-6D49-8333-267D9B526FC2}" type="pres">
      <dgm:prSet presAssocID="{19665791-80DC-47B0-BC39-1098797AD017}" presName="descendantBox" presStyleCnt="0"/>
      <dgm:spPr/>
    </dgm:pt>
    <dgm:pt modelId="{B295E558-B5FE-1343-B8DF-D45DF7738C3E}" type="pres">
      <dgm:prSet presAssocID="{10DC48CF-42A6-41D0-BA5D-9DDA70EE977F}" presName="childTextBox" presStyleLbl="fgAccFollowNode1" presStyleIdx="0" presStyleCnt="2">
        <dgm:presLayoutVars>
          <dgm:bulletEnabled val="1"/>
        </dgm:presLayoutVars>
      </dgm:prSet>
      <dgm:spPr/>
    </dgm:pt>
    <dgm:pt modelId="{436EE163-4514-E74F-B58A-2F85339AD7E2}" type="pres">
      <dgm:prSet presAssocID="{3C03E186-0CE7-4A49-91AA-5493245E1052}" presName="childTextBox" presStyleLbl="fgAccFollowNode1" presStyleIdx="1" presStyleCnt="2">
        <dgm:presLayoutVars>
          <dgm:bulletEnabled val="1"/>
        </dgm:presLayoutVars>
      </dgm:prSet>
      <dgm:spPr/>
    </dgm:pt>
    <dgm:pt modelId="{4999114E-AD1A-DF46-8391-4CB809E90F76}" type="pres">
      <dgm:prSet presAssocID="{A9061488-BD7D-4BAA-A6F3-53BF0CE4EEE8}" presName="sp" presStyleCnt="0"/>
      <dgm:spPr/>
    </dgm:pt>
    <dgm:pt modelId="{19A0F2EA-93B4-E848-8D45-7DB6CCA1BBBC}" type="pres">
      <dgm:prSet presAssocID="{F415DF0E-B4F5-476F-A932-1A377EAD2CAC}" presName="arrowAndChildren" presStyleCnt="0"/>
      <dgm:spPr/>
    </dgm:pt>
    <dgm:pt modelId="{095AB60C-9BBB-334C-8A35-2C9A42106948}" type="pres">
      <dgm:prSet presAssocID="{F415DF0E-B4F5-476F-A932-1A377EAD2CAC}" presName="parentTextArrow" presStyleLbl="node1" presStyleIdx="1" presStyleCnt="2"/>
      <dgm:spPr/>
    </dgm:pt>
  </dgm:ptLst>
  <dgm:cxnLst>
    <dgm:cxn modelId="{EB310C44-759B-764C-A154-C9BF38D119F7}" type="presOf" srcId="{19665791-80DC-47B0-BC39-1098797AD017}" destId="{401C8E1D-2391-FF45-80E3-F1BD5BC79268}" srcOrd="0" destOrd="0" presId="urn:microsoft.com/office/officeart/2005/8/layout/process4"/>
    <dgm:cxn modelId="{4EB8ED6E-61DD-49B2-9699-89D9E040AD58}" srcId="{88734126-7AD5-4DAB-AAB6-840AFB5E7FF7}" destId="{F415DF0E-B4F5-476F-A932-1A377EAD2CAC}" srcOrd="0" destOrd="0" parTransId="{69AAF288-8B94-400C-802A-21E705BD1F3D}" sibTransId="{A9061488-BD7D-4BAA-A6F3-53BF0CE4EEE8}"/>
    <dgm:cxn modelId="{2EC78E8E-B1ED-45E2-B11D-6224BB8128C6}" srcId="{88734126-7AD5-4DAB-AAB6-840AFB5E7FF7}" destId="{19665791-80DC-47B0-BC39-1098797AD017}" srcOrd="1" destOrd="0" parTransId="{EA976F94-EA57-419B-AEE1-2536C5F7E167}" sibTransId="{1224D290-5157-4DE2-9CE2-5466E5F8AA9D}"/>
    <dgm:cxn modelId="{C1BF519A-53D1-574F-86ED-A1EB2870473B}" type="presOf" srcId="{3C03E186-0CE7-4A49-91AA-5493245E1052}" destId="{436EE163-4514-E74F-B58A-2F85339AD7E2}" srcOrd="0" destOrd="0" presId="urn:microsoft.com/office/officeart/2005/8/layout/process4"/>
    <dgm:cxn modelId="{72F947A7-8943-7E4B-A4AC-2D5DD6C1F256}" type="presOf" srcId="{88734126-7AD5-4DAB-AAB6-840AFB5E7FF7}" destId="{92B133AB-2698-CC44-A0BF-1E7FA0AD904C}" srcOrd="0" destOrd="0" presId="urn:microsoft.com/office/officeart/2005/8/layout/process4"/>
    <dgm:cxn modelId="{89F7F9AA-4FEF-9745-824C-F94C1064B567}" type="presOf" srcId="{10DC48CF-42A6-41D0-BA5D-9DDA70EE977F}" destId="{B295E558-B5FE-1343-B8DF-D45DF7738C3E}" srcOrd="0" destOrd="0" presId="urn:microsoft.com/office/officeart/2005/8/layout/process4"/>
    <dgm:cxn modelId="{EAA72CBC-A4F7-E94D-A130-E3B340F04D91}" type="presOf" srcId="{19665791-80DC-47B0-BC39-1098797AD017}" destId="{B00528D8-93C4-B740-9B4B-9B81FDEE0544}" srcOrd="1" destOrd="0" presId="urn:microsoft.com/office/officeart/2005/8/layout/process4"/>
    <dgm:cxn modelId="{51EC2DC2-D2F3-4F4B-9DFF-F43D901E5DF5}" type="presOf" srcId="{F415DF0E-B4F5-476F-A932-1A377EAD2CAC}" destId="{095AB60C-9BBB-334C-8A35-2C9A42106948}" srcOrd="0" destOrd="0" presId="urn:microsoft.com/office/officeart/2005/8/layout/process4"/>
    <dgm:cxn modelId="{326069CD-337E-4678-A893-88CDCB6DD190}" srcId="{19665791-80DC-47B0-BC39-1098797AD017}" destId="{3C03E186-0CE7-4A49-91AA-5493245E1052}" srcOrd="1" destOrd="0" parTransId="{00D867F7-AFCF-477B-B942-82C6FD2E3415}" sibTransId="{3DEC1E1E-E641-4C79-A0E9-4C8819020F9A}"/>
    <dgm:cxn modelId="{C06A97F5-390A-4927-97DE-833AA0A4182E}" srcId="{19665791-80DC-47B0-BC39-1098797AD017}" destId="{10DC48CF-42A6-41D0-BA5D-9DDA70EE977F}" srcOrd="0" destOrd="0" parTransId="{E5BAE7A6-BD42-4DA5-B174-0642912042B7}" sibTransId="{6A5FC77E-6F63-4622-9DBB-F8B569268408}"/>
    <dgm:cxn modelId="{0AF66DAE-FF25-EB4B-A496-CB70E9A533D9}" type="presParOf" srcId="{92B133AB-2698-CC44-A0BF-1E7FA0AD904C}" destId="{28BCEC8C-494E-9648-A399-FF90E0EF0E99}" srcOrd="0" destOrd="0" presId="urn:microsoft.com/office/officeart/2005/8/layout/process4"/>
    <dgm:cxn modelId="{8A811401-146C-654C-84FC-28077792680F}" type="presParOf" srcId="{28BCEC8C-494E-9648-A399-FF90E0EF0E99}" destId="{401C8E1D-2391-FF45-80E3-F1BD5BC79268}" srcOrd="0" destOrd="0" presId="urn:microsoft.com/office/officeart/2005/8/layout/process4"/>
    <dgm:cxn modelId="{5D08D446-0D7D-D64A-9F1C-977A15F5C647}" type="presParOf" srcId="{28BCEC8C-494E-9648-A399-FF90E0EF0E99}" destId="{B00528D8-93C4-B740-9B4B-9B81FDEE0544}" srcOrd="1" destOrd="0" presId="urn:microsoft.com/office/officeart/2005/8/layout/process4"/>
    <dgm:cxn modelId="{09AA2573-12E7-1D40-9B3B-46CB9012A987}" type="presParOf" srcId="{28BCEC8C-494E-9648-A399-FF90E0EF0E99}" destId="{8118AA51-8ACD-6D49-8333-267D9B526FC2}" srcOrd="2" destOrd="0" presId="urn:microsoft.com/office/officeart/2005/8/layout/process4"/>
    <dgm:cxn modelId="{5B27DA20-E939-5742-A093-B6161A581AA0}" type="presParOf" srcId="{8118AA51-8ACD-6D49-8333-267D9B526FC2}" destId="{B295E558-B5FE-1343-B8DF-D45DF7738C3E}" srcOrd="0" destOrd="0" presId="urn:microsoft.com/office/officeart/2005/8/layout/process4"/>
    <dgm:cxn modelId="{222512D3-8A16-B14D-A2F0-CAB94685C94B}" type="presParOf" srcId="{8118AA51-8ACD-6D49-8333-267D9B526FC2}" destId="{436EE163-4514-E74F-B58A-2F85339AD7E2}" srcOrd="1" destOrd="0" presId="urn:microsoft.com/office/officeart/2005/8/layout/process4"/>
    <dgm:cxn modelId="{20B0B6D9-7D3F-E640-9DC6-6479F5C26810}" type="presParOf" srcId="{92B133AB-2698-CC44-A0BF-1E7FA0AD904C}" destId="{4999114E-AD1A-DF46-8391-4CB809E90F76}" srcOrd="1" destOrd="0" presId="urn:microsoft.com/office/officeart/2005/8/layout/process4"/>
    <dgm:cxn modelId="{A19C97FD-ECCC-AE4B-B171-BDD991EF5DCE}" type="presParOf" srcId="{92B133AB-2698-CC44-A0BF-1E7FA0AD904C}" destId="{19A0F2EA-93B4-E848-8D45-7DB6CCA1BBBC}" srcOrd="2" destOrd="0" presId="urn:microsoft.com/office/officeart/2005/8/layout/process4"/>
    <dgm:cxn modelId="{053A3439-84E9-A447-896A-4C52DA7E2376}" type="presParOf" srcId="{19A0F2EA-93B4-E848-8D45-7DB6CCA1BBBC}" destId="{095AB60C-9BBB-334C-8A35-2C9A4210694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6AAE-4C2B-C943-B504-1074723538A0}">
      <dsp:nvSpPr>
        <dsp:cNvPr id="0" name=""/>
        <dsp:cNvSpPr/>
      </dsp:nvSpPr>
      <dsp:spPr>
        <a:xfrm>
          <a:off x="0" y="0"/>
          <a:ext cx="8420099" cy="1070135"/>
        </a:xfrm>
        <a:prstGeom prst="roundRect">
          <a:avLst>
            <a:gd name="adj" fmla="val 10000"/>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Many E-Commerce companies are struggling to streamline their security systems to ensure their online transactions are based on verified consumer identities. </a:t>
          </a:r>
        </a:p>
      </dsp:txBody>
      <dsp:txXfrm>
        <a:off x="31343" y="31343"/>
        <a:ext cx="7265339" cy="1007449"/>
      </dsp:txXfrm>
    </dsp:sp>
    <dsp:sp modelId="{5CE8E4C8-B01E-F344-ABA2-2E2279761AFD}">
      <dsp:nvSpPr>
        <dsp:cNvPr id="0" name=""/>
        <dsp:cNvSpPr/>
      </dsp:nvSpPr>
      <dsp:spPr>
        <a:xfrm>
          <a:off x="742949" y="1248491"/>
          <a:ext cx="8420099" cy="1070135"/>
        </a:xfrm>
        <a:prstGeom prst="roundRect">
          <a:avLst>
            <a:gd name="adj" fmla="val 10000"/>
          </a:avLst>
        </a:prstGeom>
        <a:gradFill rotWithShape="0">
          <a:gsLst>
            <a:gs pos="0">
              <a:schemeClr val="accent3">
                <a:alpha val="90000"/>
                <a:hueOff val="0"/>
                <a:satOff val="0"/>
                <a:lumOff val="0"/>
                <a:alphaOff val="-20000"/>
                <a:lumMod val="110000"/>
                <a:satMod val="105000"/>
                <a:tint val="67000"/>
              </a:schemeClr>
            </a:gs>
            <a:gs pos="50000">
              <a:schemeClr val="accent3">
                <a:alpha val="90000"/>
                <a:hueOff val="0"/>
                <a:satOff val="0"/>
                <a:lumOff val="0"/>
                <a:alphaOff val="-20000"/>
                <a:lumMod val="105000"/>
                <a:satMod val="103000"/>
                <a:tint val="73000"/>
              </a:schemeClr>
            </a:gs>
            <a:gs pos="100000">
              <a:schemeClr val="accent3">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Fraudsters use stolen identity data (like Social Security numbers, addresses, and card details) to create a synthetic ID and steal funds from accounts, take out loans, or create new credit lines in the name of the customer (Trivedi, 2021).</a:t>
          </a:r>
        </a:p>
      </dsp:txBody>
      <dsp:txXfrm>
        <a:off x="774292" y="1279834"/>
        <a:ext cx="6918875" cy="1007449"/>
      </dsp:txXfrm>
    </dsp:sp>
    <dsp:sp modelId="{663E6D85-BAB0-8B4C-B242-86243FBC4784}">
      <dsp:nvSpPr>
        <dsp:cNvPr id="0" name=""/>
        <dsp:cNvSpPr/>
      </dsp:nvSpPr>
      <dsp:spPr>
        <a:xfrm>
          <a:off x="1485899" y="2496982"/>
          <a:ext cx="8420099" cy="1070135"/>
        </a:xfrm>
        <a:prstGeom prst="roundRect">
          <a:avLst>
            <a:gd name="adj" fmla="val 10000"/>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This model is aimed to help smaller E-Commerce companies identify potentially fraudulent customers and transactions using digital footprint revealed by analyzed data</a:t>
          </a:r>
        </a:p>
      </dsp:txBody>
      <dsp:txXfrm>
        <a:off x="1517242" y="2528325"/>
        <a:ext cx="6918875" cy="1007449"/>
      </dsp:txXfrm>
    </dsp:sp>
    <dsp:sp modelId="{F91E8B46-059D-5F44-A2D2-273261F2E7EE}">
      <dsp:nvSpPr>
        <dsp:cNvPr id="0" name=""/>
        <dsp:cNvSpPr/>
      </dsp:nvSpPr>
      <dsp:spPr>
        <a:xfrm>
          <a:off x="7724511" y="811519"/>
          <a:ext cx="695588" cy="695588"/>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881018" y="811519"/>
        <a:ext cx="382574" cy="523430"/>
      </dsp:txXfrm>
    </dsp:sp>
    <dsp:sp modelId="{8856BAD7-01F1-7E47-869B-334E10DB6991}">
      <dsp:nvSpPr>
        <dsp:cNvPr id="0" name=""/>
        <dsp:cNvSpPr/>
      </dsp:nvSpPr>
      <dsp:spPr>
        <a:xfrm>
          <a:off x="8467461" y="2052876"/>
          <a:ext cx="695588" cy="695588"/>
        </a:xfrm>
        <a:prstGeom prst="downArrow">
          <a:avLst>
            <a:gd name="adj1" fmla="val 55000"/>
            <a:gd name="adj2" fmla="val 45000"/>
          </a:avLst>
        </a:prstGeom>
        <a:solidFill>
          <a:schemeClr val="accent3">
            <a:alpha val="90000"/>
            <a:tint val="40000"/>
            <a:hueOff val="0"/>
            <a:satOff val="0"/>
            <a:lumOff val="0"/>
            <a:alphaOff val="-4000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623968" y="2052876"/>
        <a:ext cx="382574" cy="523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528D8-93C4-B740-9B4B-9B81FDEE0544}">
      <dsp:nvSpPr>
        <dsp:cNvPr id="0" name=""/>
        <dsp:cNvSpPr/>
      </dsp:nvSpPr>
      <dsp:spPr>
        <a:xfrm>
          <a:off x="0" y="2809014"/>
          <a:ext cx="5102662" cy="1843017"/>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Dataset consists of 2 CSV files both containing information on eCommerce transactions made by customers.</a:t>
          </a:r>
        </a:p>
      </dsp:txBody>
      <dsp:txXfrm>
        <a:off x="0" y="2809014"/>
        <a:ext cx="5102662" cy="995229"/>
      </dsp:txXfrm>
    </dsp:sp>
    <dsp:sp modelId="{B295E558-B5FE-1343-B8DF-D45DF7738C3E}">
      <dsp:nvSpPr>
        <dsp:cNvPr id="0" name=""/>
        <dsp:cNvSpPr/>
      </dsp:nvSpPr>
      <dsp:spPr>
        <a:xfrm>
          <a:off x="0" y="3767383"/>
          <a:ext cx="2551330" cy="847787"/>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File 1: Customer_DF (1).csv (25.6 kB) File has 10 columns and 167 entries</a:t>
          </a:r>
        </a:p>
      </dsp:txBody>
      <dsp:txXfrm>
        <a:off x="0" y="3767383"/>
        <a:ext cx="2551330" cy="847787"/>
      </dsp:txXfrm>
    </dsp:sp>
    <dsp:sp modelId="{436EE163-4514-E74F-B58A-2F85339AD7E2}">
      <dsp:nvSpPr>
        <dsp:cNvPr id="0" name=""/>
        <dsp:cNvSpPr/>
      </dsp:nvSpPr>
      <dsp:spPr>
        <a:xfrm>
          <a:off x="2551331" y="3767383"/>
          <a:ext cx="2551330" cy="847787"/>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File 2: cust_transaction_details (1).csv(55.67 kB) File has 11 columns and 622 entries</a:t>
          </a:r>
        </a:p>
      </dsp:txBody>
      <dsp:txXfrm>
        <a:off x="2551331" y="3767383"/>
        <a:ext cx="2551330" cy="847787"/>
      </dsp:txXfrm>
    </dsp:sp>
    <dsp:sp modelId="{095AB60C-9BBB-334C-8A35-2C9A42106948}">
      <dsp:nvSpPr>
        <dsp:cNvPr id="0" name=""/>
        <dsp:cNvSpPr/>
      </dsp:nvSpPr>
      <dsp:spPr>
        <a:xfrm rot="10800000">
          <a:off x="0" y="2098"/>
          <a:ext cx="5102662" cy="2834560"/>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Data Source: </a:t>
          </a:r>
          <a:r>
            <a:rPr lang="en-US" sz="1200" kern="1200" dirty="0">
              <a:hlinkClick xmlns:r="http://schemas.openxmlformats.org/officeDocument/2006/relationships" r:id="rId1"/>
            </a:rPr>
            <a:t>https://www.kaggle.com/datasets/aryanrastogi7767/ecommerce-fraud-data</a:t>
          </a:r>
          <a:endParaRPr lang="en-US" sz="1200" kern="1200" dirty="0"/>
        </a:p>
      </dsp:txBody>
      <dsp:txXfrm rot="10800000">
        <a:off x="0" y="2098"/>
        <a:ext cx="5102662" cy="18418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5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077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3612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4678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3567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77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2776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4529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565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6365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6/2/22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02077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6/2/22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54995169"/>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904" r:id="rId6"/>
    <p:sldLayoutId id="2147483899" r:id="rId7"/>
    <p:sldLayoutId id="2147483900" r:id="rId8"/>
    <p:sldLayoutId id="2147483901" r:id="rId9"/>
    <p:sldLayoutId id="2147483903" r:id="rId10"/>
    <p:sldLayoutId id="214748390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aymentsdive.com/news/e-commerce-fraud-to-hit-20-billion-2021-an-18-jump-from-prior-year/59931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mailto:johnlowery@gmail.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Freeform: Shape 121">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23">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4" name="Straight Connector 125">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5" name="Rectangle 127">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BCB40-F871-7148-A4CD-8275FB89D483}"/>
              </a:ext>
            </a:extLst>
          </p:cNvPr>
          <p:cNvSpPr>
            <a:spLocks noGrp="1"/>
          </p:cNvSpPr>
          <p:nvPr>
            <p:ph type="ctrTitle"/>
          </p:nvPr>
        </p:nvSpPr>
        <p:spPr>
          <a:xfrm>
            <a:off x="1143000" y="872937"/>
            <a:ext cx="8088406" cy="1360898"/>
          </a:xfrm>
        </p:spPr>
        <p:txBody>
          <a:bodyPr vert="horz" lIns="91440" tIns="45720" rIns="91440" bIns="45720" rtlCol="0" anchor="ctr">
            <a:normAutofit/>
          </a:bodyPr>
          <a:lstStyle/>
          <a:p>
            <a:pPr>
              <a:lnSpc>
                <a:spcPct val="90000"/>
              </a:lnSpc>
            </a:pPr>
            <a:r>
              <a:rPr lang="en-US" sz="2800" b="1" kern="1200" cap="none" dirty="0">
                <a:solidFill>
                  <a:schemeClr val="tx1"/>
                </a:solidFill>
                <a:latin typeface="+mj-lt"/>
                <a:ea typeface="+mj-ea"/>
                <a:cs typeface="+mj-cs"/>
              </a:rPr>
              <a:t>Fraud </a:t>
            </a:r>
            <a:r>
              <a:rPr lang="en-US" sz="2800" b="1" cap="none" dirty="0"/>
              <a:t>Predicting</a:t>
            </a:r>
            <a:r>
              <a:rPr lang="en-US" sz="2800" b="1" kern="1200" cap="none" dirty="0">
                <a:solidFill>
                  <a:schemeClr val="tx1"/>
                </a:solidFill>
                <a:latin typeface="+mj-lt"/>
                <a:ea typeface="+mj-ea"/>
                <a:cs typeface="+mj-cs"/>
              </a:rPr>
              <a:t> Model for E-Commerce Companies</a:t>
            </a:r>
            <a:br>
              <a:rPr lang="en-US" sz="2800" b="1" kern="1200" cap="none" dirty="0">
                <a:solidFill>
                  <a:schemeClr val="tx1"/>
                </a:solidFill>
                <a:latin typeface="+mj-lt"/>
                <a:ea typeface="+mj-ea"/>
                <a:cs typeface="+mj-cs"/>
              </a:rPr>
            </a:br>
            <a:endParaRPr lang="en-US" sz="2800" kern="1200" cap="none" dirty="0">
              <a:solidFill>
                <a:schemeClr val="tx1"/>
              </a:solidFill>
              <a:latin typeface="+mj-lt"/>
              <a:ea typeface="+mj-ea"/>
              <a:cs typeface="+mj-cs"/>
            </a:endParaRPr>
          </a:p>
        </p:txBody>
      </p:sp>
      <p:pic>
        <p:nvPicPr>
          <p:cNvPr id="6" name="Picture 5" descr="Graphical user interface&#10;&#10;Description automatically generated">
            <a:extLst>
              <a:ext uri="{FF2B5EF4-FFF2-40B4-BE49-F238E27FC236}">
                <a16:creationId xmlns:a16="http://schemas.microsoft.com/office/drawing/2014/main" id="{3A26224D-429A-6D4E-9F9B-94E1D05E0A37}"/>
              </a:ext>
            </a:extLst>
          </p:cNvPr>
          <p:cNvPicPr>
            <a:picLocks noChangeAspect="1"/>
          </p:cNvPicPr>
          <p:nvPr/>
        </p:nvPicPr>
        <p:blipFill rotWithShape="1">
          <a:blip r:embed="rId2"/>
          <a:srcRect l="16661" r="2003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7AA2FC95-29EC-994E-9FDA-9EEDCE1B1DC8}"/>
              </a:ext>
            </a:extLst>
          </p:cNvPr>
          <p:cNvSpPr>
            <a:spLocks noGrp="1"/>
          </p:cNvSpPr>
          <p:nvPr>
            <p:ph type="subTitle" idx="1"/>
          </p:nvPr>
        </p:nvSpPr>
        <p:spPr>
          <a:xfrm>
            <a:off x="1142999" y="2332030"/>
            <a:ext cx="5668460" cy="3443482"/>
          </a:xfrm>
        </p:spPr>
        <p:txBody>
          <a:bodyPr vert="horz" lIns="91440" tIns="45720" rIns="91440" bIns="45720" rtlCol="0">
            <a:normAutofit/>
          </a:bodyPr>
          <a:lstStyle/>
          <a:p>
            <a:pPr>
              <a:lnSpc>
                <a:spcPct val="120000"/>
              </a:lnSpc>
            </a:pPr>
            <a:r>
              <a:rPr lang="en-US"/>
              <a:t>by Maryam Adigozalzada</a:t>
            </a:r>
          </a:p>
          <a:p>
            <a:pPr>
              <a:lnSpc>
                <a:spcPct val="120000"/>
              </a:lnSpc>
            </a:pPr>
            <a:r>
              <a:rPr lang="en-US"/>
              <a:t>Data Science Intensive Capstone Project</a:t>
            </a:r>
          </a:p>
          <a:p>
            <a:pPr>
              <a:lnSpc>
                <a:spcPct val="120000"/>
              </a:lnSpc>
            </a:pPr>
            <a:r>
              <a:rPr lang="en-US"/>
              <a:t>Springboard Curriculum</a:t>
            </a:r>
          </a:p>
          <a:p>
            <a:pPr>
              <a:lnSpc>
                <a:spcPct val="120000"/>
              </a:lnSpc>
            </a:pPr>
            <a:r>
              <a:rPr lang="en-US"/>
              <a:t>Project Mentor Dipanjan Sarkar</a:t>
            </a:r>
          </a:p>
          <a:p>
            <a:pPr>
              <a:lnSpc>
                <a:spcPct val="120000"/>
              </a:lnSpc>
            </a:pPr>
            <a:r>
              <a:rPr lang="en-US"/>
              <a:t>May 26, 2022</a:t>
            </a:r>
          </a:p>
          <a:p>
            <a:pPr>
              <a:lnSpc>
                <a:spcPct val="120000"/>
              </a:lnSpc>
            </a:pPr>
            <a:endParaRPr lang="en-US"/>
          </a:p>
        </p:txBody>
      </p:sp>
      <p:cxnSp>
        <p:nvCxnSpPr>
          <p:cNvPr id="136" name="Straight Connector 129">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50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7">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B333EB-7EE9-2E4F-A1D2-13EB98EDAE71}"/>
              </a:ext>
            </a:extLst>
          </p:cNvPr>
          <p:cNvSpPr>
            <a:spLocks noGrp="1"/>
          </p:cNvSpPr>
          <p:nvPr>
            <p:ph type="title"/>
          </p:nvPr>
        </p:nvSpPr>
        <p:spPr>
          <a:xfrm>
            <a:off x="5102157" y="4661939"/>
            <a:ext cx="5946841" cy="1510261"/>
          </a:xfrm>
        </p:spPr>
        <p:txBody>
          <a:bodyPr anchor="b">
            <a:normAutofit/>
          </a:bodyPr>
          <a:lstStyle/>
          <a:p>
            <a:pPr algn="r"/>
            <a:r>
              <a:rPr lang="en-US" dirty="0"/>
              <a:t>Data Modeling </a:t>
            </a:r>
            <a:endParaRPr lang="en-US"/>
          </a:p>
        </p:txBody>
      </p:sp>
      <p:pic>
        <p:nvPicPr>
          <p:cNvPr id="5" name="Picture 4" descr="Chart&#10;&#10;Description automatically generated">
            <a:extLst>
              <a:ext uri="{FF2B5EF4-FFF2-40B4-BE49-F238E27FC236}">
                <a16:creationId xmlns:a16="http://schemas.microsoft.com/office/drawing/2014/main" id="{FF31F0DE-24C3-9C4C-8A73-DF931665B86E}"/>
              </a:ext>
            </a:extLst>
          </p:cNvPr>
          <p:cNvPicPr>
            <a:picLocks noChangeAspect="1"/>
          </p:cNvPicPr>
          <p:nvPr/>
        </p:nvPicPr>
        <p:blipFill>
          <a:blip r:embed="rId2"/>
          <a:stretch>
            <a:fillRect/>
          </a:stretch>
        </p:blipFill>
        <p:spPr>
          <a:xfrm>
            <a:off x="650033" y="727826"/>
            <a:ext cx="4636744" cy="3570293"/>
          </a:xfrm>
          <a:prstGeom prst="rect">
            <a:avLst/>
          </a:prstGeom>
        </p:spPr>
      </p:pic>
      <p:sp>
        <p:nvSpPr>
          <p:cNvPr id="3" name="Content Placeholder 2">
            <a:extLst>
              <a:ext uri="{FF2B5EF4-FFF2-40B4-BE49-F238E27FC236}">
                <a16:creationId xmlns:a16="http://schemas.microsoft.com/office/drawing/2014/main" id="{FDB4410A-B12B-C243-A49A-033F3812D966}"/>
              </a:ext>
            </a:extLst>
          </p:cNvPr>
          <p:cNvSpPr>
            <a:spLocks noGrp="1"/>
          </p:cNvSpPr>
          <p:nvPr>
            <p:ph idx="1"/>
          </p:nvPr>
        </p:nvSpPr>
        <p:spPr>
          <a:xfrm>
            <a:off x="7610427" y="1299753"/>
            <a:ext cx="3438573" cy="3122343"/>
          </a:xfrm>
        </p:spPr>
        <p:txBody>
          <a:bodyPr anchor="t">
            <a:normAutofit/>
          </a:bodyPr>
          <a:lstStyle/>
          <a:p>
            <a:pPr algn="r">
              <a:lnSpc>
                <a:spcPct val="110000"/>
              </a:lnSpc>
            </a:pPr>
            <a:r>
              <a:rPr lang="en-US" sz="1400"/>
              <a:t>I have tested Logistic Regressor, Random Forest Classifier, and Support Vector Machine-based models.</a:t>
            </a:r>
          </a:p>
          <a:p>
            <a:pPr algn="r">
              <a:lnSpc>
                <a:spcPct val="110000"/>
              </a:lnSpc>
            </a:pPr>
            <a:r>
              <a:rPr lang="en-US" sz="1400"/>
              <a:t>See confusion matrix as the accuracy score metric.</a:t>
            </a:r>
          </a:p>
          <a:p>
            <a:pPr algn="r">
              <a:lnSpc>
                <a:spcPct val="110000"/>
              </a:lnSpc>
            </a:pPr>
            <a:r>
              <a:rPr lang="en-US" sz="1400"/>
              <a:t>WINNER: Random Forest Classifier with accuracy precision of 86%, recall of 0.83, and F1 score of 0.85</a:t>
            </a:r>
            <a:br>
              <a:rPr lang="en-US" sz="1400"/>
            </a:br>
            <a:endParaRPr lang="en-US" sz="1400"/>
          </a:p>
        </p:txBody>
      </p:sp>
    </p:spTree>
    <p:extLst>
      <p:ext uri="{BB962C8B-B14F-4D97-AF65-F5344CB8AC3E}">
        <p14:creationId xmlns:p14="http://schemas.microsoft.com/office/powerpoint/2010/main" val="112375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F13F-635C-2147-9545-D5F2FE0C1F16}"/>
              </a:ext>
            </a:extLst>
          </p:cNvPr>
          <p:cNvSpPr>
            <a:spLocks noGrp="1"/>
          </p:cNvSpPr>
          <p:nvPr>
            <p:ph type="title"/>
          </p:nvPr>
        </p:nvSpPr>
        <p:spPr/>
        <p:txBody>
          <a:bodyPr/>
          <a:lstStyle/>
          <a:p>
            <a:r>
              <a:rPr lang="en-US" dirty="0"/>
              <a:t>References and Credits</a:t>
            </a:r>
          </a:p>
        </p:txBody>
      </p:sp>
      <p:sp>
        <p:nvSpPr>
          <p:cNvPr id="3" name="Content Placeholder 2">
            <a:extLst>
              <a:ext uri="{FF2B5EF4-FFF2-40B4-BE49-F238E27FC236}">
                <a16:creationId xmlns:a16="http://schemas.microsoft.com/office/drawing/2014/main" id="{90603033-EB70-E647-B3FD-394292540F8E}"/>
              </a:ext>
            </a:extLst>
          </p:cNvPr>
          <p:cNvSpPr>
            <a:spLocks noGrp="1"/>
          </p:cNvSpPr>
          <p:nvPr>
            <p:ph idx="1"/>
          </p:nvPr>
        </p:nvSpPr>
        <p:spPr/>
        <p:txBody>
          <a:bodyPr/>
          <a:lstStyle/>
          <a:p>
            <a:r>
              <a:rPr lang="en-US" dirty="0"/>
              <a:t>Trivedi, V., I., &amp; Trivedi, V. (2021, April 30). E-commerce fraud to surpass $20B in 2021, an 18% jump over last year, report finds. Payments Dive. </a:t>
            </a:r>
            <a:r>
              <a:rPr lang="en-US" dirty="0">
                <a:hlinkClick r:id="rId2"/>
              </a:rPr>
              <a:t>https://www.paymentsdive.com/news/e-commerce-fraud-to-hit-20-billion-2021-an-18-jump-from-prior-year/599312/</a:t>
            </a:r>
            <a:endParaRPr lang="en-US" dirty="0"/>
          </a:p>
          <a:p>
            <a:endParaRPr lang="en-US" dirty="0"/>
          </a:p>
          <a:p>
            <a:r>
              <a:rPr lang="en-US" dirty="0"/>
              <a:t>A big Thank you to my amazing Mentor </a:t>
            </a:r>
            <a:r>
              <a:rPr lang="en-US" dirty="0" err="1"/>
              <a:t>Dipanjan</a:t>
            </a:r>
            <a:r>
              <a:rPr lang="en-US" dirty="0"/>
              <a:t> Sarkar</a:t>
            </a:r>
          </a:p>
        </p:txBody>
      </p:sp>
    </p:spTree>
    <p:extLst>
      <p:ext uri="{BB962C8B-B14F-4D97-AF65-F5344CB8AC3E}">
        <p14:creationId xmlns:p14="http://schemas.microsoft.com/office/powerpoint/2010/main" val="291597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69A9-DD99-AE40-84EC-40F7164172CE}"/>
              </a:ext>
            </a:extLst>
          </p:cNvPr>
          <p:cNvSpPr>
            <a:spLocks noGrp="1"/>
          </p:cNvSpPr>
          <p:nvPr>
            <p:ph type="title"/>
          </p:nvPr>
        </p:nvSpPr>
        <p:spPr>
          <a:xfrm>
            <a:off x="1143000" y="872935"/>
            <a:ext cx="9905999" cy="931802"/>
          </a:xfrm>
        </p:spPr>
        <p:txBody>
          <a:bodyPr/>
          <a:lstStyle/>
          <a:p>
            <a:r>
              <a:rPr lang="en-US" dirty="0"/>
              <a:t>Goals and Objectives</a:t>
            </a:r>
          </a:p>
        </p:txBody>
      </p:sp>
      <p:graphicFrame>
        <p:nvGraphicFramePr>
          <p:cNvPr id="5" name="Content Placeholder 2">
            <a:extLst>
              <a:ext uri="{FF2B5EF4-FFF2-40B4-BE49-F238E27FC236}">
                <a16:creationId xmlns:a16="http://schemas.microsoft.com/office/drawing/2014/main" id="{0C78840C-D5DC-0378-5B94-CE86F3E9936E}"/>
              </a:ext>
            </a:extLst>
          </p:cNvPr>
          <p:cNvGraphicFramePr>
            <a:graphicFrameLocks noGrp="1"/>
          </p:cNvGraphicFramePr>
          <p:nvPr>
            <p:ph idx="1"/>
            <p:extLst>
              <p:ext uri="{D42A27DB-BD31-4B8C-83A1-F6EECF244321}">
                <p14:modId xmlns:p14="http://schemas.microsoft.com/office/powerpoint/2010/main" val="3991297174"/>
              </p:ext>
            </p:extLst>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09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71C82A-5BE0-B147-9A00-90F861BEBDE2}"/>
              </a:ext>
            </a:extLst>
          </p:cNvPr>
          <p:cNvSpPr>
            <a:spLocks noGrp="1"/>
          </p:cNvSpPr>
          <p:nvPr>
            <p:ph type="title"/>
          </p:nvPr>
        </p:nvSpPr>
        <p:spPr>
          <a:xfrm>
            <a:off x="1143001" y="1181101"/>
            <a:ext cx="3533033" cy="1562100"/>
          </a:xfrm>
        </p:spPr>
        <p:txBody>
          <a:bodyPr anchor="t">
            <a:normAutofit/>
          </a:bodyPr>
          <a:lstStyle/>
          <a:p>
            <a:pPr>
              <a:lnSpc>
                <a:spcPct val="90000"/>
              </a:lnSpc>
            </a:pPr>
            <a:r>
              <a:rPr lang="en-US" sz="2800"/>
              <a:t>Data Collection/Sourcing</a:t>
            </a:r>
          </a:p>
        </p:txBody>
      </p:sp>
      <p:cxnSp>
        <p:nvCxnSpPr>
          <p:cNvPr id="13" name="Straight Connector 1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3D844F3E-2491-CB43-0727-349B78689C8F}"/>
              </a:ext>
            </a:extLst>
          </p:cNvPr>
          <p:cNvGraphicFramePr>
            <a:graphicFrameLocks noGrp="1"/>
          </p:cNvGraphicFramePr>
          <p:nvPr>
            <p:ph idx="1"/>
            <p:extLst>
              <p:ext uri="{D42A27DB-BD31-4B8C-83A1-F6EECF244321}">
                <p14:modId xmlns:p14="http://schemas.microsoft.com/office/powerpoint/2010/main" val="3054602769"/>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89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7B3D2E-2D7A-C944-94E0-8ACE3FBD5845}"/>
              </a:ext>
            </a:extLst>
          </p:cNvPr>
          <p:cNvSpPr>
            <a:spLocks noGrp="1"/>
          </p:cNvSpPr>
          <p:nvPr>
            <p:ph type="title"/>
          </p:nvPr>
        </p:nvSpPr>
        <p:spPr>
          <a:xfrm>
            <a:off x="5102157" y="4661939"/>
            <a:ext cx="5946841" cy="1510261"/>
          </a:xfrm>
        </p:spPr>
        <p:txBody>
          <a:bodyPr anchor="b">
            <a:normAutofit/>
          </a:bodyPr>
          <a:lstStyle/>
          <a:p>
            <a:pPr algn="r"/>
            <a:r>
              <a:rPr lang="en-US" dirty="0"/>
              <a:t>Data Wrangling</a:t>
            </a: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48E83717-E119-DD4A-A0EF-403235C596C0}"/>
              </a:ext>
            </a:extLst>
          </p:cNvPr>
          <p:cNvPicPr>
            <a:picLocks noChangeAspect="1"/>
          </p:cNvPicPr>
          <p:nvPr/>
        </p:nvPicPr>
        <p:blipFill>
          <a:blip r:embed="rId2"/>
          <a:stretch>
            <a:fillRect/>
          </a:stretch>
        </p:blipFill>
        <p:spPr>
          <a:xfrm>
            <a:off x="43069" y="119613"/>
            <a:ext cx="6577359" cy="2729603"/>
          </a:xfrm>
          <a:prstGeom prst="rect">
            <a:avLst/>
          </a:prstGeom>
        </p:spPr>
      </p:pic>
      <p:sp>
        <p:nvSpPr>
          <p:cNvPr id="3" name="Content Placeholder 2">
            <a:extLst>
              <a:ext uri="{FF2B5EF4-FFF2-40B4-BE49-F238E27FC236}">
                <a16:creationId xmlns:a16="http://schemas.microsoft.com/office/drawing/2014/main" id="{C2774E39-BA21-1345-9B95-2DAB87CBD6B5}"/>
              </a:ext>
            </a:extLst>
          </p:cNvPr>
          <p:cNvSpPr>
            <a:spLocks noGrp="1"/>
          </p:cNvSpPr>
          <p:nvPr>
            <p:ph idx="1"/>
          </p:nvPr>
        </p:nvSpPr>
        <p:spPr>
          <a:xfrm>
            <a:off x="7610427" y="1299753"/>
            <a:ext cx="3438573" cy="3122343"/>
          </a:xfrm>
        </p:spPr>
        <p:txBody>
          <a:bodyPr anchor="t">
            <a:normAutofit/>
          </a:bodyPr>
          <a:lstStyle/>
          <a:p>
            <a:pPr marL="0" indent="0" algn="r">
              <a:buNone/>
            </a:pPr>
            <a:r>
              <a:rPr lang="en-US" dirty="0"/>
              <a:t>‘</a:t>
            </a:r>
            <a:r>
              <a:rPr lang="en-US" dirty="0">
                <a:hlinkClick r:id="rId3"/>
              </a:rPr>
              <a:t>johnlowery@gmail.com</a:t>
            </a:r>
            <a:r>
              <a:rPr lang="en-US" dirty="0"/>
              <a:t>’  is a potential criminal with a duplicated email address, which was marked as a Fraud in the transactions dataset.</a:t>
            </a:r>
            <a:br>
              <a:rPr lang="en-US" dirty="0"/>
            </a:br>
            <a:endParaRPr lang="en-US"/>
          </a:p>
        </p:txBody>
      </p:sp>
    </p:spTree>
    <p:extLst>
      <p:ext uri="{BB962C8B-B14F-4D97-AF65-F5344CB8AC3E}">
        <p14:creationId xmlns:p14="http://schemas.microsoft.com/office/powerpoint/2010/main" val="12620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2A4B-CA10-554D-A352-EFCD8893CC58}"/>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96F099E1-D5A5-1949-B98E-7F78DCDE9232}"/>
              </a:ext>
            </a:extLst>
          </p:cNvPr>
          <p:cNvSpPr>
            <a:spLocks noGrp="1"/>
          </p:cNvSpPr>
          <p:nvPr>
            <p:ph idx="1"/>
          </p:nvPr>
        </p:nvSpPr>
        <p:spPr/>
        <p:txBody>
          <a:bodyPr/>
          <a:lstStyle/>
          <a:p>
            <a:r>
              <a:rPr lang="en-US" dirty="0"/>
              <a:t>Initial EDA revealed that out of total 2615 orders 9.83% were detected as being fraudulent. However, out of 623 transactions the 41.25% were marked as fraud.</a:t>
            </a:r>
          </a:p>
          <a:p>
            <a:pPr marL="0" indent="0">
              <a:buNone/>
            </a:pPr>
            <a:endParaRPr lang="en-US" dirty="0"/>
          </a:p>
          <a:p>
            <a:r>
              <a:rPr lang="en-US" dirty="0"/>
              <a:t>Payment method provider analysis revealed that payment made using 16 digit JCB and Visa cards were less likely to detect fraud fulfilling the majority of the fraudulent orders.</a:t>
            </a:r>
          </a:p>
          <a:p>
            <a:endParaRPr lang="en-US" dirty="0"/>
          </a:p>
        </p:txBody>
      </p:sp>
    </p:spTree>
    <p:extLst>
      <p:ext uri="{BB962C8B-B14F-4D97-AF65-F5344CB8AC3E}">
        <p14:creationId xmlns:p14="http://schemas.microsoft.com/office/powerpoint/2010/main" val="11318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273569-6299-8140-A95E-2774E695B71A}"/>
              </a:ext>
            </a:extLst>
          </p:cNvPr>
          <p:cNvSpPr>
            <a:spLocks noGrp="1"/>
          </p:cNvSpPr>
          <p:nvPr>
            <p:ph type="title"/>
          </p:nvPr>
        </p:nvSpPr>
        <p:spPr>
          <a:xfrm>
            <a:off x="5102157" y="4661939"/>
            <a:ext cx="5946841" cy="1510261"/>
          </a:xfrm>
        </p:spPr>
        <p:txBody>
          <a:bodyPr vert="horz" lIns="91440" tIns="45720" rIns="91440" bIns="45720" rtlCol="0" anchor="b">
            <a:normAutofit/>
          </a:bodyPr>
          <a:lstStyle/>
          <a:p>
            <a:pPr algn="r"/>
            <a:r>
              <a:rPr lang="en-US" kern="1200">
                <a:solidFill>
                  <a:schemeClr val="tx1"/>
                </a:solidFill>
                <a:latin typeface="+mj-lt"/>
                <a:ea typeface="+mj-ea"/>
                <a:cs typeface="+mj-cs"/>
              </a:rPr>
              <a:t>EDA - No of payments by Fraud Cases</a:t>
            </a:r>
          </a:p>
        </p:txBody>
      </p:sp>
      <p:pic>
        <p:nvPicPr>
          <p:cNvPr id="5" name="Content Placeholder 4">
            <a:extLst>
              <a:ext uri="{FF2B5EF4-FFF2-40B4-BE49-F238E27FC236}">
                <a16:creationId xmlns:a16="http://schemas.microsoft.com/office/drawing/2014/main" id="{5D894CAA-C7F1-0246-BA33-D970F12659F8}"/>
              </a:ext>
            </a:extLst>
          </p:cNvPr>
          <p:cNvPicPr>
            <a:picLocks noGrp="1" noChangeAspect="1"/>
          </p:cNvPicPr>
          <p:nvPr>
            <p:ph idx="1"/>
          </p:nvPr>
        </p:nvPicPr>
        <p:blipFill>
          <a:blip r:embed="rId2"/>
          <a:stretch>
            <a:fillRect/>
          </a:stretch>
        </p:blipFill>
        <p:spPr>
          <a:xfrm>
            <a:off x="650033" y="1301624"/>
            <a:ext cx="4636744" cy="2422698"/>
          </a:xfrm>
          <a:prstGeom prst="rect">
            <a:avLst/>
          </a:prstGeom>
        </p:spPr>
      </p:pic>
      <p:sp>
        <p:nvSpPr>
          <p:cNvPr id="8" name="TextBox 7">
            <a:extLst>
              <a:ext uri="{FF2B5EF4-FFF2-40B4-BE49-F238E27FC236}">
                <a16:creationId xmlns:a16="http://schemas.microsoft.com/office/drawing/2014/main" id="{350877A3-A3AB-D14E-B3BC-9F8D97472BE7}"/>
              </a:ext>
            </a:extLst>
          </p:cNvPr>
          <p:cNvSpPr txBox="1"/>
          <p:nvPr/>
        </p:nvSpPr>
        <p:spPr>
          <a:xfrm>
            <a:off x="7610427" y="1299753"/>
            <a:ext cx="3438573" cy="3122343"/>
          </a:xfrm>
          <a:prstGeom prst="rect">
            <a:avLst/>
          </a:prstGeom>
        </p:spPr>
        <p:txBody>
          <a:bodyPr vert="horz" lIns="91440" tIns="45720" rIns="91440" bIns="45720" rtlCol="0" anchor="t">
            <a:normAutofit/>
          </a:bodyPr>
          <a:lstStyle/>
          <a:p>
            <a:pPr algn="r" defTabSz="914400">
              <a:lnSpc>
                <a:spcPct val="120000"/>
              </a:lnSpc>
              <a:spcAft>
                <a:spcPts val="600"/>
              </a:spcAft>
            </a:pPr>
            <a:r>
              <a:rPr lang="en-US" dirty="0"/>
              <a:t>All payment attempts above 4 results in Fraud.</a:t>
            </a:r>
            <a:endParaRPr lang="en-US"/>
          </a:p>
          <a:p>
            <a:pPr algn="r" defTabSz="914400">
              <a:lnSpc>
                <a:spcPct val="120000"/>
              </a:lnSpc>
              <a:spcAft>
                <a:spcPts val="600"/>
              </a:spcAft>
            </a:pPr>
            <a:br>
              <a:rPr lang="en-US" dirty="0"/>
            </a:br>
            <a:endParaRPr lang="en-US"/>
          </a:p>
        </p:txBody>
      </p:sp>
    </p:spTree>
    <p:extLst>
      <p:ext uri="{BB962C8B-B14F-4D97-AF65-F5344CB8AC3E}">
        <p14:creationId xmlns:p14="http://schemas.microsoft.com/office/powerpoint/2010/main" val="348437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D4B6-0558-8242-9022-3F574E225B1D}"/>
              </a:ext>
            </a:extLst>
          </p:cNvPr>
          <p:cNvSpPr>
            <a:spLocks noGrp="1"/>
          </p:cNvSpPr>
          <p:nvPr>
            <p:ph type="title"/>
          </p:nvPr>
        </p:nvSpPr>
        <p:spPr>
          <a:xfrm>
            <a:off x="0" y="0"/>
            <a:ext cx="9905999" cy="955865"/>
          </a:xfrm>
        </p:spPr>
        <p:txBody>
          <a:bodyPr/>
          <a:lstStyle/>
          <a:p>
            <a:r>
              <a:rPr lang="en-US" dirty="0"/>
              <a:t>EDA – Where are the criminals?</a:t>
            </a:r>
          </a:p>
        </p:txBody>
      </p:sp>
      <p:sp>
        <p:nvSpPr>
          <p:cNvPr id="7" name="Content Placeholder 6">
            <a:extLst>
              <a:ext uri="{FF2B5EF4-FFF2-40B4-BE49-F238E27FC236}">
                <a16:creationId xmlns:a16="http://schemas.microsoft.com/office/drawing/2014/main" id="{7A8819C4-A763-3144-B63A-244D368F3EFB}"/>
              </a:ext>
            </a:extLst>
          </p:cNvPr>
          <p:cNvSpPr>
            <a:spLocks noGrp="1"/>
          </p:cNvSpPr>
          <p:nvPr>
            <p:ph idx="1"/>
          </p:nvPr>
        </p:nvSpPr>
        <p:spPr>
          <a:xfrm>
            <a:off x="291548" y="6215269"/>
            <a:ext cx="11327295" cy="642731"/>
          </a:xfrm>
        </p:spPr>
        <p:txBody>
          <a:bodyPr>
            <a:normAutofit fontScale="85000" lnSpcReduction="20000"/>
          </a:bodyPr>
          <a:lstStyle/>
          <a:p>
            <a:r>
              <a:rPr lang="en-US" dirty="0"/>
              <a:t>The analysis of the geographic spread of Fraudulent activity revealed that 11% of all detected cases originated in Wisconsin.</a:t>
            </a:r>
          </a:p>
          <a:p>
            <a:endParaRPr lang="en-US" dirty="0"/>
          </a:p>
        </p:txBody>
      </p:sp>
      <p:pic>
        <p:nvPicPr>
          <p:cNvPr id="9" name="Picture 8" descr="A picture containing map&#10;&#10;Description automatically generated">
            <a:extLst>
              <a:ext uri="{FF2B5EF4-FFF2-40B4-BE49-F238E27FC236}">
                <a16:creationId xmlns:a16="http://schemas.microsoft.com/office/drawing/2014/main" id="{492D9B85-BB15-D74C-BEFC-A52C74948B12}"/>
              </a:ext>
            </a:extLst>
          </p:cNvPr>
          <p:cNvPicPr>
            <a:picLocks noChangeAspect="1"/>
          </p:cNvPicPr>
          <p:nvPr/>
        </p:nvPicPr>
        <p:blipFill>
          <a:blip r:embed="rId2"/>
          <a:stretch>
            <a:fillRect/>
          </a:stretch>
        </p:blipFill>
        <p:spPr>
          <a:xfrm>
            <a:off x="1249140" y="955865"/>
            <a:ext cx="9412110" cy="5045500"/>
          </a:xfrm>
          <a:prstGeom prst="rect">
            <a:avLst/>
          </a:prstGeom>
        </p:spPr>
      </p:pic>
    </p:spTree>
    <p:extLst>
      <p:ext uri="{BB962C8B-B14F-4D97-AF65-F5344CB8AC3E}">
        <p14:creationId xmlns:p14="http://schemas.microsoft.com/office/powerpoint/2010/main" val="412863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822CB-5703-484B-BAB6-408FB5E3D2B5}"/>
              </a:ext>
            </a:extLst>
          </p:cNvPr>
          <p:cNvSpPr>
            <a:spLocks noGrp="1"/>
          </p:cNvSpPr>
          <p:nvPr>
            <p:ph type="title"/>
          </p:nvPr>
        </p:nvSpPr>
        <p:spPr>
          <a:xfrm>
            <a:off x="6096000" y="765800"/>
            <a:ext cx="5946841" cy="1510261"/>
          </a:xfrm>
        </p:spPr>
        <p:txBody>
          <a:bodyPr vert="horz" lIns="91440" tIns="45720" rIns="91440" bIns="45720" rtlCol="0" anchor="b">
            <a:normAutofit/>
          </a:bodyPr>
          <a:lstStyle/>
          <a:p>
            <a:pPr algn="r"/>
            <a:r>
              <a:rPr lang="en-US" kern="1200" dirty="0">
                <a:solidFill>
                  <a:schemeClr val="tx1"/>
                </a:solidFill>
                <a:latin typeface="+mj-lt"/>
                <a:ea typeface="+mj-ea"/>
                <a:cs typeface="+mj-cs"/>
              </a:rPr>
              <a:t>EDA – Box Plot </a:t>
            </a:r>
          </a:p>
        </p:txBody>
      </p:sp>
      <p:pic>
        <p:nvPicPr>
          <p:cNvPr id="5" name="Picture 4" descr="Chart, box and whisker chart&#10;&#10;Description automatically generated">
            <a:extLst>
              <a:ext uri="{FF2B5EF4-FFF2-40B4-BE49-F238E27FC236}">
                <a16:creationId xmlns:a16="http://schemas.microsoft.com/office/drawing/2014/main" id="{5A42A628-9F1D-AD41-8E8D-01A03CBF215E}"/>
              </a:ext>
            </a:extLst>
          </p:cNvPr>
          <p:cNvPicPr>
            <a:picLocks noChangeAspect="1"/>
          </p:cNvPicPr>
          <p:nvPr/>
        </p:nvPicPr>
        <p:blipFill>
          <a:blip r:embed="rId2"/>
          <a:stretch>
            <a:fillRect/>
          </a:stretch>
        </p:blipFill>
        <p:spPr>
          <a:xfrm>
            <a:off x="253491" y="238539"/>
            <a:ext cx="5421042" cy="3618545"/>
          </a:xfrm>
          <a:prstGeom prst="rect">
            <a:avLst/>
          </a:prstGeom>
        </p:spPr>
      </p:pic>
      <p:sp>
        <p:nvSpPr>
          <p:cNvPr id="6" name="Content Placeholder 2">
            <a:extLst>
              <a:ext uri="{FF2B5EF4-FFF2-40B4-BE49-F238E27FC236}">
                <a16:creationId xmlns:a16="http://schemas.microsoft.com/office/drawing/2014/main" id="{002B7963-E5A5-A442-A1B7-66F3045908F4}"/>
              </a:ext>
            </a:extLst>
          </p:cNvPr>
          <p:cNvSpPr txBox="1">
            <a:spLocks/>
          </p:cNvSpPr>
          <p:nvPr/>
        </p:nvSpPr>
        <p:spPr>
          <a:xfrm>
            <a:off x="7323169" y="2969857"/>
            <a:ext cx="3438573" cy="31223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The box plot shows a distinct difference in the mean and distribution of orders between fraudulent and valid cases.</a:t>
            </a:r>
          </a:p>
          <a:p>
            <a:pPr algn="r"/>
            <a:endParaRPr lang="en-US" dirty="0"/>
          </a:p>
        </p:txBody>
      </p:sp>
    </p:spTree>
    <p:extLst>
      <p:ext uri="{BB962C8B-B14F-4D97-AF65-F5344CB8AC3E}">
        <p14:creationId xmlns:p14="http://schemas.microsoft.com/office/powerpoint/2010/main" val="382605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CBA-6816-A945-A72F-D2BC06AF1558}"/>
              </a:ext>
            </a:extLst>
          </p:cNvPr>
          <p:cNvSpPr>
            <a:spLocks noGrp="1"/>
          </p:cNvSpPr>
          <p:nvPr>
            <p:ph type="title"/>
          </p:nvPr>
        </p:nvSpPr>
        <p:spPr>
          <a:xfrm>
            <a:off x="0" y="1"/>
            <a:ext cx="11357114" cy="636104"/>
          </a:xfrm>
        </p:spPr>
        <p:txBody>
          <a:bodyPr>
            <a:normAutofit fontScale="90000"/>
          </a:bodyPr>
          <a:lstStyle/>
          <a:p>
            <a:r>
              <a:rPr lang="en-US" dirty="0"/>
              <a:t>Preprocessing and Training Data Development</a:t>
            </a:r>
          </a:p>
        </p:txBody>
      </p:sp>
      <p:sp>
        <p:nvSpPr>
          <p:cNvPr id="3" name="Content Placeholder 2">
            <a:extLst>
              <a:ext uri="{FF2B5EF4-FFF2-40B4-BE49-F238E27FC236}">
                <a16:creationId xmlns:a16="http://schemas.microsoft.com/office/drawing/2014/main" id="{E03110F0-7CDC-064F-9F25-8FBA26A8F402}"/>
              </a:ext>
            </a:extLst>
          </p:cNvPr>
          <p:cNvSpPr>
            <a:spLocks noGrp="1"/>
          </p:cNvSpPr>
          <p:nvPr>
            <p:ph idx="1"/>
          </p:nvPr>
        </p:nvSpPr>
        <p:spPr>
          <a:xfrm rot="10800000" flipV="1">
            <a:off x="7792278" y="1616765"/>
            <a:ext cx="3972338" cy="2809461"/>
          </a:xfrm>
        </p:spPr>
        <p:txBody>
          <a:bodyPr>
            <a:normAutofit fontScale="85000" lnSpcReduction="10000"/>
          </a:bodyPr>
          <a:lstStyle/>
          <a:p>
            <a:pPr marL="0" indent="0">
              <a:buNone/>
            </a:pPr>
            <a:r>
              <a:rPr lang="en-US" dirty="0"/>
              <a:t>Preprocessing portion of this project involved the creation of the dummy variables to prepare categorical features for modeling. According to the scaled correlation matrix, the highest dependencies were detected between Fraud and the Number of Orders (0.45), Number of Payments (0.33), and Transaction Amount (0.33).</a:t>
            </a:r>
          </a:p>
          <a:p>
            <a:endParaRPr lang="en-US" dirty="0"/>
          </a:p>
        </p:txBody>
      </p:sp>
      <p:pic>
        <p:nvPicPr>
          <p:cNvPr id="5" name="Picture 4" descr="Chart&#10;&#10;Description automatically generated">
            <a:extLst>
              <a:ext uri="{FF2B5EF4-FFF2-40B4-BE49-F238E27FC236}">
                <a16:creationId xmlns:a16="http://schemas.microsoft.com/office/drawing/2014/main" id="{DA66C44D-2A58-954F-915C-CACFE541348F}"/>
              </a:ext>
            </a:extLst>
          </p:cNvPr>
          <p:cNvPicPr>
            <a:picLocks noChangeAspect="1"/>
          </p:cNvPicPr>
          <p:nvPr/>
        </p:nvPicPr>
        <p:blipFill>
          <a:blip r:embed="rId2"/>
          <a:stretch>
            <a:fillRect/>
          </a:stretch>
        </p:blipFill>
        <p:spPr>
          <a:xfrm>
            <a:off x="278296" y="697805"/>
            <a:ext cx="7042980" cy="5451204"/>
          </a:xfrm>
          <a:prstGeom prst="rect">
            <a:avLst/>
          </a:prstGeom>
        </p:spPr>
      </p:pic>
    </p:spTree>
    <p:extLst>
      <p:ext uri="{BB962C8B-B14F-4D97-AF65-F5344CB8AC3E}">
        <p14:creationId xmlns:p14="http://schemas.microsoft.com/office/powerpoint/2010/main" val="3134791875"/>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{6FD989D7-3013-4F44-86A7-36EEE03114B7}tf10001122</Template>
  <TotalTime>10165</TotalTime>
  <Words>536</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Walbaum Display</vt:lpstr>
      <vt:lpstr>RegattaVTI</vt:lpstr>
      <vt:lpstr>Fraud Predicting Model for E-Commerce Companies </vt:lpstr>
      <vt:lpstr>Goals and Objectives</vt:lpstr>
      <vt:lpstr>Data Collection/Sourcing</vt:lpstr>
      <vt:lpstr>Data Wrangling</vt:lpstr>
      <vt:lpstr>EDA</vt:lpstr>
      <vt:lpstr>EDA - No of payments by Fraud Cases</vt:lpstr>
      <vt:lpstr>EDA – Where are the criminals?</vt:lpstr>
      <vt:lpstr>EDA – Box Plot </vt:lpstr>
      <vt:lpstr>Preprocessing and Training Data Development</vt:lpstr>
      <vt:lpstr>Data Modeling </vt:lpstr>
      <vt:lpstr>References and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 Adigozalzada</dc:creator>
  <cp:lastModifiedBy>Maryam Adigozalzada</cp:lastModifiedBy>
  <cp:revision>7</cp:revision>
  <dcterms:created xsi:type="dcterms:W3CDTF">2022-05-26T13:05:18Z</dcterms:created>
  <dcterms:modified xsi:type="dcterms:W3CDTF">2022-06-02T14:31:41Z</dcterms:modified>
</cp:coreProperties>
</file>