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 autoAdjust="0"/>
    <p:restoredTop sz="85750" autoAdjust="0"/>
  </p:normalViewPr>
  <p:slideViewPr>
    <p:cSldViewPr snapToGrid="0">
      <p:cViewPr varScale="1">
        <p:scale>
          <a:sx n="118" d="100"/>
          <a:sy n="11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CE998-C464-44DC-B970-E52D438737A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BB8EB5-8108-4C83-A23B-7725C8167E81}">
      <dgm:prSet/>
      <dgm:spPr/>
      <dgm:t>
        <a:bodyPr/>
        <a:lstStyle/>
        <a:p>
          <a:r>
            <a:rPr lang="en-US" dirty="0"/>
            <a:t>Scenario 2: Add a run, increase the vertical drop by 150 feet, and install an additional chair lift.</a:t>
          </a:r>
        </a:p>
        <a:p>
          <a:endParaRPr lang="en-US" dirty="0"/>
        </a:p>
        <a:p>
          <a:r>
            <a:rPr lang="en-US" dirty="0"/>
            <a:t>Result: This scenario increases support for ticket price by $0.68. Over the season, this could be expected to amount to $1,181,250</a:t>
          </a:r>
        </a:p>
      </dgm:t>
    </dgm:pt>
    <dgm:pt modelId="{190870E7-5F31-462B-8969-DB4934A853B6}" type="parTrans" cxnId="{F22E6FD0-9326-4271-BDD7-70FADD5726C1}">
      <dgm:prSet/>
      <dgm:spPr/>
      <dgm:t>
        <a:bodyPr/>
        <a:lstStyle/>
        <a:p>
          <a:endParaRPr lang="en-US"/>
        </a:p>
      </dgm:t>
    </dgm:pt>
    <dgm:pt modelId="{B7C55752-5EEA-4415-9371-C0D329C95ACC}" type="sibTrans" cxnId="{F22E6FD0-9326-4271-BDD7-70FADD5726C1}">
      <dgm:prSet phldrT="02"/>
      <dgm:spPr/>
      <dgm:t>
        <a:bodyPr/>
        <a:lstStyle/>
        <a:p>
          <a:endParaRPr lang="en-US" dirty="0"/>
        </a:p>
      </dgm:t>
    </dgm:pt>
    <dgm:pt modelId="{6B6FF149-7727-4A3A-937F-B116A3EBEA67}">
      <dgm:prSet/>
      <dgm:spPr/>
      <dgm:t>
        <a:bodyPr/>
        <a:lstStyle/>
        <a:p>
          <a:r>
            <a:rPr lang="en-US" dirty="0"/>
            <a:t>Scenario 3:  Add a run, increase the vertical drop by 150 feet, and install an additional chair lift, add 2 acres of snowmaking </a:t>
          </a:r>
        </a:p>
        <a:p>
          <a:endParaRPr lang="en-US" dirty="0"/>
        </a:p>
        <a:p>
          <a:r>
            <a:rPr lang="en-US" dirty="0"/>
            <a:t>Result: This scenario increases support for ticket price by $0.68. Over the season, this could be expected to amount to $1,181,250.</a:t>
          </a:r>
        </a:p>
      </dgm:t>
    </dgm:pt>
    <dgm:pt modelId="{D12053D5-BFDA-4264-9358-7240F90BDDD1}" type="parTrans" cxnId="{B6D1AA1F-C7C1-4EDD-9F11-F72456DA0A2A}">
      <dgm:prSet/>
      <dgm:spPr/>
      <dgm:t>
        <a:bodyPr/>
        <a:lstStyle/>
        <a:p>
          <a:endParaRPr lang="en-US"/>
        </a:p>
      </dgm:t>
    </dgm:pt>
    <dgm:pt modelId="{449066B2-55E7-45E1-8D89-A906E1A73B87}" type="sibTrans" cxnId="{B6D1AA1F-C7C1-4EDD-9F11-F72456DA0A2A}">
      <dgm:prSet phldrT="03"/>
      <dgm:spPr/>
      <dgm:t>
        <a:bodyPr/>
        <a:lstStyle/>
        <a:p>
          <a:endParaRPr lang="en-US" dirty="0"/>
        </a:p>
      </dgm:t>
    </dgm:pt>
    <dgm:pt modelId="{5FC345FF-C819-8240-8491-B1643CBBEE72}">
      <dgm:prSet/>
      <dgm:spPr/>
      <dgm:t>
        <a:bodyPr/>
        <a:lstStyle/>
        <a:p>
          <a:r>
            <a:rPr lang="en-US" dirty="0"/>
            <a:t>Scenario 4: Increase the longest run by 0.2 miles with additional snowmaking </a:t>
          </a:r>
        </a:p>
        <a:p>
          <a:endParaRPr lang="en-US" dirty="0"/>
        </a:p>
        <a:p>
          <a:r>
            <a:rPr lang="en-US" dirty="0"/>
            <a:t>Result: Our Model has predicted an increase of 0.011, which effectively does not affect our data. </a:t>
          </a:r>
        </a:p>
      </dgm:t>
    </dgm:pt>
    <dgm:pt modelId="{7728C47D-E4D4-D846-9366-FB778B2AB74A}" type="parTrans" cxnId="{2EF97B5F-F80A-A240-B830-F5105D9D41E1}">
      <dgm:prSet/>
      <dgm:spPr/>
      <dgm:t>
        <a:bodyPr/>
        <a:lstStyle/>
        <a:p>
          <a:endParaRPr lang="en-US"/>
        </a:p>
      </dgm:t>
    </dgm:pt>
    <dgm:pt modelId="{ECB7CC28-BA17-814E-A1FC-E5D1D4988797}" type="sibTrans" cxnId="{2EF97B5F-F80A-A240-B830-F5105D9D41E1}">
      <dgm:prSet phldrT="03"/>
      <dgm:spPr/>
      <dgm:t>
        <a:bodyPr/>
        <a:lstStyle/>
        <a:p>
          <a:endParaRPr lang="en-US" dirty="0"/>
        </a:p>
      </dgm:t>
    </dgm:pt>
    <dgm:pt modelId="{EB4152B1-1559-43BF-AA11-66895F6A7672}">
      <dgm:prSet/>
      <dgm:spPr/>
      <dgm:t>
        <a:bodyPr/>
        <a:lstStyle/>
        <a:p>
          <a:r>
            <a:rPr lang="en-US" dirty="0"/>
            <a:t>Scenario 1: close-up to 10 of the least used runs </a:t>
          </a:r>
        </a:p>
        <a:p>
          <a:endParaRPr lang="en-US" dirty="0"/>
        </a:p>
        <a:p>
          <a:r>
            <a:rPr lang="en-US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gm:t>
    </dgm:pt>
    <dgm:pt modelId="{A5916B1B-ED85-4661-96EA-B2EEF6063282}" type="sibTrans" cxnId="{A93738A4-418D-444E-AD88-4B693A506BEF}">
      <dgm:prSet phldrT="01"/>
      <dgm:spPr/>
      <dgm:t>
        <a:bodyPr/>
        <a:lstStyle/>
        <a:p>
          <a:endParaRPr lang="en-US" dirty="0"/>
        </a:p>
      </dgm:t>
    </dgm:pt>
    <dgm:pt modelId="{33A84792-809B-4D97-B031-3C3F20C570FA}" type="parTrans" cxnId="{A93738A4-418D-444E-AD88-4B693A506BEF}">
      <dgm:prSet/>
      <dgm:spPr/>
      <dgm:t>
        <a:bodyPr/>
        <a:lstStyle/>
        <a:p>
          <a:endParaRPr lang="en-US"/>
        </a:p>
      </dgm:t>
    </dgm:pt>
    <dgm:pt modelId="{0760D378-597E-B448-9B2B-D4580F3B74E4}" type="pres">
      <dgm:prSet presAssocID="{23ACE998-C464-44DC-B970-E52D438737AF}" presName="linear" presStyleCnt="0">
        <dgm:presLayoutVars>
          <dgm:animLvl val="lvl"/>
          <dgm:resizeHandles val="exact"/>
        </dgm:presLayoutVars>
      </dgm:prSet>
      <dgm:spPr/>
    </dgm:pt>
    <dgm:pt modelId="{7B2FAC91-A0F1-9742-84BE-88BB90BF8364}" type="pres">
      <dgm:prSet presAssocID="{EB4152B1-1559-43BF-AA11-66895F6A76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B69022-D913-A047-93A3-CE80D0912909}" type="pres">
      <dgm:prSet presAssocID="{A5916B1B-ED85-4661-96EA-B2EEF6063282}" presName="spacer" presStyleCnt="0"/>
      <dgm:spPr/>
    </dgm:pt>
    <dgm:pt modelId="{A79A0F57-A0DC-A14C-902C-7FEFA0B5C77E}" type="pres">
      <dgm:prSet presAssocID="{75BB8EB5-8108-4C83-A23B-7725C8167E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91D208-18FA-F542-B342-690790FC3EA2}" type="pres">
      <dgm:prSet presAssocID="{B7C55752-5EEA-4415-9371-C0D329C95ACC}" presName="spacer" presStyleCnt="0"/>
      <dgm:spPr/>
    </dgm:pt>
    <dgm:pt modelId="{7E520CE1-B26C-7645-ADE8-8BC015781413}" type="pres">
      <dgm:prSet presAssocID="{6B6FF149-7727-4A3A-937F-B116A3EBEA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581574-AC00-5E4E-845F-4CBEA9A59A22}" type="pres">
      <dgm:prSet presAssocID="{449066B2-55E7-45E1-8D89-A906E1A73B87}" presName="spacer" presStyleCnt="0"/>
      <dgm:spPr/>
    </dgm:pt>
    <dgm:pt modelId="{F8666FF9-5D2D-0544-B21E-0CCAF7454E46}" type="pres">
      <dgm:prSet presAssocID="{5FC345FF-C819-8240-8491-B1643CBBEE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D1AA1F-C7C1-4EDD-9F11-F72456DA0A2A}" srcId="{23ACE998-C464-44DC-B970-E52D438737AF}" destId="{6B6FF149-7727-4A3A-937F-B116A3EBEA67}" srcOrd="2" destOrd="0" parTransId="{D12053D5-BFDA-4264-9358-7240F90BDDD1}" sibTransId="{449066B2-55E7-45E1-8D89-A906E1A73B87}"/>
    <dgm:cxn modelId="{2EF97B5F-F80A-A240-B830-F5105D9D41E1}" srcId="{23ACE998-C464-44DC-B970-E52D438737AF}" destId="{5FC345FF-C819-8240-8491-B1643CBBEE72}" srcOrd="3" destOrd="0" parTransId="{7728C47D-E4D4-D846-9366-FB778B2AB74A}" sibTransId="{ECB7CC28-BA17-814E-A1FC-E5D1D4988797}"/>
    <dgm:cxn modelId="{9AE21E63-E4C9-8442-B6AA-226A06935551}" type="presOf" srcId="{75BB8EB5-8108-4C83-A23B-7725C8167E81}" destId="{A79A0F57-A0DC-A14C-902C-7FEFA0B5C77E}" srcOrd="0" destOrd="0" presId="urn:microsoft.com/office/officeart/2005/8/layout/vList2"/>
    <dgm:cxn modelId="{EA083D92-AD79-4943-AE2E-3259FA6B9FBD}" type="presOf" srcId="{5FC345FF-C819-8240-8491-B1643CBBEE72}" destId="{F8666FF9-5D2D-0544-B21E-0CCAF7454E46}" srcOrd="0" destOrd="0" presId="urn:microsoft.com/office/officeart/2005/8/layout/vList2"/>
    <dgm:cxn modelId="{A93738A4-418D-444E-AD88-4B693A506BEF}" srcId="{23ACE998-C464-44DC-B970-E52D438737AF}" destId="{EB4152B1-1559-43BF-AA11-66895F6A7672}" srcOrd="0" destOrd="0" parTransId="{33A84792-809B-4D97-B031-3C3F20C570FA}" sibTransId="{A5916B1B-ED85-4661-96EA-B2EEF6063282}"/>
    <dgm:cxn modelId="{B1F080BD-40EF-AE4D-B608-F99442BD3D69}" type="presOf" srcId="{EB4152B1-1559-43BF-AA11-66895F6A7672}" destId="{7B2FAC91-A0F1-9742-84BE-88BB90BF8364}" srcOrd="0" destOrd="0" presId="urn:microsoft.com/office/officeart/2005/8/layout/vList2"/>
    <dgm:cxn modelId="{C947B8C4-6691-0E40-9734-0D3E1461820E}" type="presOf" srcId="{6B6FF149-7727-4A3A-937F-B116A3EBEA67}" destId="{7E520CE1-B26C-7645-ADE8-8BC015781413}" srcOrd="0" destOrd="0" presId="urn:microsoft.com/office/officeart/2005/8/layout/vList2"/>
    <dgm:cxn modelId="{F22E6FD0-9326-4271-BDD7-70FADD5726C1}" srcId="{23ACE998-C464-44DC-B970-E52D438737AF}" destId="{75BB8EB5-8108-4C83-A23B-7725C8167E81}" srcOrd="1" destOrd="0" parTransId="{190870E7-5F31-462B-8969-DB4934A853B6}" sibTransId="{B7C55752-5EEA-4415-9371-C0D329C95ACC}"/>
    <dgm:cxn modelId="{0CF205FB-1290-3941-85E4-F598D03A5DBA}" type="presOf" srcId="{23ACE998-C464-44DC-B970-E52D438737AF}" destId="{0760D378-597E-B448-9B2B-D4580F3B74E4}" srcOrd="0" destOrd="0" presId="urn:microsoft.com/office/officeart/2005/8/layout/vList2"/>
    <dgm:cxn modelId="{B630909D-B7BC-0744-9261-411AF482A039}" type="presParOf" srcId="{0760D378-597E-B448-9B2B-D4580F3B74E4}" destId="{7B2FAC91-A0F1-9742-84BE-88BB90BF8364}" srcOrd="0" destOrd="0" presId="urn:microsoft.com/office/officeart/2005/8/layout/vList2"/>
    <dgm:cxn modelId="{B635AB85-1006-1948-98FD-9C5322796A71}" type="presParOf" srcId="{0760D378-597E-B448-9B2B-D4580F3B74E4}" destId="{88B69022-D913-A047-93A3-CE80D0912909}" srcOrd="1" destOrd="0" presId="urn:microsoft.com/office/officeart/2005/8/layout/vList2"/>
    <dgm:cxn modelId="{7ABA7FCD-4F0D-C945-9DA0-74A0FA2DBFFA}" type="presParOf" srcId="{0760D378-597E-B448-9B2B-D4580F3B74E4}" destId="{A79A0F57-A0DC-A14C-902C-7FEFA0B5C77E}" srcOrd="2" destOrd="0" presId="urn:microsoft.com/office/officeart/2005/8/layout/vList2"/>
    <dgm:cxn modelId="{FA25135A-9B93-DF42-9889-245C84385E55}" type="presParOf" srcId="{0760D378-597E-B448-9B2B-D4580F3B74E4}" destId="{5C91D208-18FA-F542-B342-690790FC3EA2}" srcOrd="3" destOrd="0" presId="urn:microsoft.com/office/officeart/2005/8/layout/vList2"/>
    <dgm:cxn modelId="{28A93628-FED1-5648-B0BE-B943C66AC6D6}" type="presParOf" srcId="{0760D378-597E-B448-9B2B-D4580F3B74E4}" destId="{7E520CE1-B26C-7645-ADE8-8BC015781413}" srcOrd="4" destOrd="0" presId="urn:microsoft.com/office/officeart/2005/8/layout/vList2"/>
    <dgm:cxn modelId="{EA0F4C0A-8B0C-1C47-BB41-F715C385B83B}" type="presParOf" srcId="{0760D378-597E-B448-9B2B-D4580F3B74E4}" destId="{CB581574-AC00-5E4E-845F-4CBEA9A59A22}" srcOrd="5" destOrd="0" presId="urn:microsoft.com/office/officeart/2005/8/layout/vList2"/>
    <dgm:cxn modelId="{4CE359F5-545A-4E4C-8730-8024BC6B374C}" type="presParOf" srcId="{0760D378-597E-B448-9B2B-D4580F3B74E4}" destId="{F8666FF9-5D2D-0544-B21E-0CCAF7454E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AC91-A0F1-9742-84BE-88BB90BF8364}">
      <dsp:nvSpPr>
        <dsp:cNvPr id="0" name=""/>
        <dsp:cNvSpPr/>
      </dsp:nvSpPr>
      <dsp:spPr>
        <a:xfrm>
          <a:off x="0" y="116039"/>
          <a:ext cx="10517822" cy="115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1: close-up to 10 of the least used runs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sp:txBody>
      <dsp:txXfrm>
        <a:off x="56429" y="172468"/>
        <a:ext cx="10404964" cy="1043102"/>
      </dsp:txXfrm>
    </dsp:sp>
    <dsp:sp modelId="{A79A0F57-A0DC-A14C-902C-7FEFA0B5C77E}">
      <dsp:nvSpPr>
        <dsp:cNvPr id="0" name=""/>
        <dsp:cNvSpPr/>
      </dsp:nvSpPr>
      <dsp:spPr>
        <a:xfrm>
          <a:off x="0" y="1309439"/>
          <a:ext cx="10517822" cy="115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2: Add a run, increase the vertical drop by 150 feet, and install an additional chair lift.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$0.68. Over the season, this could be expected to amount to $1,181,250</a:t>
          </a:r>
        </a:p>
      </dsp:txBody>
      <dsp:txXfrm>
        <a:off x="56429" y="1365868"/>
        <a:ext cx="10404964" cy="1043102"/>
      </dsp:txXfrm>
    </dsp:sp>
    <dsp:sp modelId="{7E520CE1-B26C-7645-ADE8-8BC015781413}">
      <dsp:nvSpPr>
        <dsp:cNvPr id="0" name=""/>
        <dsp:cNvSpPr/>
      </dsp:nvSpPr>
      <dsp:spPr>
        <a:xfrm>
          <a:off x="0" y="2502840"/>
          <a:ext cx="10517822" cy="115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3:  Add a run, increase the vertical drop by 150 feet, and install an additional chair lift, add 2 acres of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$0.68. Over the season, this could be expected to amount to $1,181,250.</a:t>
          </a:r>
        </a:p>
      </dsp:txBody>
      <dsp:txXfrm>
        <a:off x="56429" y="2559269"/>
        <a:ext cx="10404964" cy="1043102"/>
      </dsp:txXfrm>
    </dsp:sp>
    <dsp:sp modelId="{F8666FF9-5D2D-0544-B21E-0CCAF7454E46}">
      <dsp:nvSpPr>
        <dsp:cNvPr id="0" name=""/>
        <dsp:cNvSpPr/>
      </dsp:nvSpPr>
      <dsp:spPr>
        <a:xfrm>
          <a:off x="0" y="3696240"/>
          <a:ext cx="10517822" cy="115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4: Increase the longest run by 0.2 miles with additional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Our Model has predicted an increase of 0.011, which effectively does not affect our data. </a:t>
          </a:r>
        </a:p>
      </dsp:txBody>
      <dsp:txXfrm>
        <a:off x="56429" y="3752669"/>
        <a:ext cx="10404964" cy="104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7"/>
            <a:ext cx="6353968" cy="1148204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/>
              <a:t>Which types/quality of snow park attractions/additional facilities are sufficiently appealing to support a chairlift ticket price by $4.4</a:t>
            </a:r>
          </a:p>
          <a:p>
            <a:endParaRPr lang="en-US" dirty="0"/>
          </a:p>
          <a:p>
            <a:r>
              <a:rPr lang="en-US" dirty="0"/>
              <a:t>By Maryam Israfilova</a:t>
            </a:r>
          </a:p>
          <a:p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 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81040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Problem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64406C-2A63-454F-B497-7333C1AC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192" y="778333"/>
            <a:ext cx="6935816" cy="5275334"/>
          </a:xfrm>
        </p:spPr>
      </p:pic>
    </p:spTree>
    <p:extLst>
      <p:ext uri="{BB962C8B-B14F-4D97-AF65-F5344CB8AC3E}">
        <p14:creationId xmlns:p14="http://schemas.microsoft.com/office/powerpoint/2010/main" val="21877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804333"/>
            <a:ext cx="4064080" cy="5249334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Recommendations and 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675C-9E78-E14F-8B64-18B0FB21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904" y="660400"/>
            <a:ext cx="5797297" cy="5648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Current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$ 81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Based on industry average plus premium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Easy to calculate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Prone to significant undercapitalization and loss of opportunity income.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Suggested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$ 91.80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Developed using a statistical modeling using dependencies between ticket price and resort’s amenities reflecting ticket buying preferences of the customers. 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Helps to ensure that no pricing opportunities are lost as well as define if there are any non-value adding amenities that could be potentially discontinued.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requires special skills and expertise to develop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Modeling results and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C605C9-8171-3B4D-8726-DB1594484EEF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u="sng" dirty="0">
                <a:solidFill>
                  <a:srgbClr val="FFFFFF"/>
                </a:solidFill>
              </a:rPr>
              <a:t>Key Features: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u="sng" dirty="0">
              <a:solidFill>
                <a:srgbClr val="FFFFFF"/>
              </a:solidFill>
            </a:endParaRP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Fast Quads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Runs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Snow Making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Vertical Drop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Skiable Terrain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Total Chairs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616177-02F5-6C40-AAE4-AA2FEB60F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9623" b="-3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7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100" baseline="0" dirty="0"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E7998896-E66F-488F-8B22-1010A07F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2403"/>
              </p:ext>
            </p:extLst>
          </p:nvPr>
        </p:nvGraphicFramePr>
        <p:xfrm>
          <a:off x="1023938" y="1889760"/>
          <a:ext cx="10517822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4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Pricing Model based on Scenario 2</a:t>
            </a:r>
          </a:p>
          <a:p>
            <a:pPr lvl="1"/>
            <a:r>
              <a:rPr lang="en-US" dirty="0"/>
              <a:t>Increasing support for ticket price by $0.68</a:t>
            </a:r>
          </a:p>
          <a:p>
            <a:pPr lvl="1"/>
            <a:r>
              <a:rPr lang="en-US" dirty="0"/>
              <a:t>Increase in seasonal revenue by $1,181,250</a:t>
            </a:r>
          </a:p>
          <a:p>
            <a:pPr lvl="1"/>
            <a:r>
              <a:rPr lang="en-US" dirty="0"/>
              <a:t>Higher return on investment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dirty="0"/>
              <a:t>Additional Considerations/Need for Further Analysis: </a:t>
            </a:r>
          </a:p>
          <a:p>
            <a:pPr lvl="1"/>
            <a:r>
              <a:rPr lang="en-US" dirty="0"/>
              <a:t>each Model should be evaluated in terms of expected return on investment </a:t>
            </a:r>
          </a:p>
          <a:p>
            <a:pPr lvl="1"/>
            <a:r>
              <a:rPr lang="en-US" dirty="0"/>
              <a:t>additional costing information of the "new chair lift," plus investment costs for each extra feature, such as the cost of increasing the vertical drop by 150 ft or price of 4 additional acres of snow capability addition, would be necessary to complete the analysis </a:t>
            </a:r>
          </a:p>
          <a:p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</TotalTime>
  <Words>512</Words>
  <Application>Microsoft Macintosh PowerPoint</Application>
  <PresentationFormat>Widescreen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BIG MOUNTAIN RESORT</vt:lpstr>
      <vt:lpstr>Contents</vt:lpstr>
      <vt:lpstr>Problem </vt:lpstr>
      <vt:lpstr>Recommendations and key findings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Maryam Israfilzade</dc:creator>
  <cp:lastModifiedBy>Maryam Israfilzade</cp:lastModifiedBy>
  <cp:revision>3</cp:revision>
  <dcterms:created xsi:type="dcterms:W3CDTF">2021-09-27T22:12:12Z</dcterms:created>
  <dcterms:modified xsi:type="dcterms:W3CDTF">2021-09-28T16:17:09Z</dcterms:modified>
</cp:coreProperties>
</file>