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1" r:id="rId4"/>
    <p:sldId id="260" r:id="rId5"/>
    <p:sldId id="257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85203" autoAdjust="0"/>
  </p:normalViewPr>
  <p:slideViewPr>
    <p:cSldViewPr snapToGrid="0">
      <p:cViewPr varScale="1">
        <p:scale>
          <a:sx n="138" d="100"/>
          <a:sy n="138" d="100"/>
        </p:scale>
        <p:origin x="1182" y="126"/>
      </p:cViewPr>
      <p:guideLst/>
    </p:cSldViewPr>
  </p:slideViewPr>
  <p:notesTextViewPr>
    <p:cViewPr>
      <p:scale>
        <a:sx n="1" d="1"/>
        <a:sy n="1" d="1"/>
      </p:scale>
      <p:origin x="0" y="-159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7798E-F2A2-4C60-B5E6-382588F42EBD}" type="datetimeFigureOut">
              <a:rPr lang="en-SG" smtClean="0"/>
              <a:t>12/8/2022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3C201-A420-4E16-AEB7-5DB502C966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545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empty leaderboard</a:t>
            </a:r>
          </a:p>
          <a:p>
            <a:endParaRPr lang="en-US" dirty="0"/>
          </a:p>
          <a:p>
            <a:r>
              <a:rPr lang="en-US" dirty="0"/>
              <a:t>load non existing user</a:t>
            </a:r>
          </a:p>
          <a:p>
            <a:endParaRPr lang="en-US" dirty="0"/>
          </a:p>
          <a:p>
            <a:r>
              <a:rPr lang="en-US" dirty="0"/>
              <a:t>create new game</a:t>
            </a:r>
          </a:p>
          <a:p>
            <a:r>
              <a:rPr lang="en-US" dirty="0"/>
              <a:t>empty input</a:t>
            </a:r>
          </a:p>
          <a:p>
            <a:r>
              <a:rPr lang="en-US" dirty="0"/>
              <a:t>create new user</a:t>
            </a:r>
          </a:p>
          <a:p>
            <a:endParaRPr lang="en-US" dirty="0"/>
          </a:p>
          <a:p>
            <a:r>
              <a:rPr lang="en-US" dirty="0"/>
              <a:t>game</a:t>
            </a:r>
          </a:p>
          <a:p>
            <a:r>
              <a:rPr lang="en-US" dirty="0"/>
              <a:t>reset button</a:t>
            </a:r>
          </a:p>
          <a:p>
            <a:r>
              <a:rPr lang="en-US" dirty="0"/>
              <a:t>next few levels</a:t>
            </a:r>
          </a:p>
          <a:p>
            <a:r>
              <a:rPr lang="en-US" dirty="0"/>
              <a:t>- coin </a:t>
            </a:r>
            <a:r>
              <a:rPr lang="en-US" dirty="0" err="1"/>
              <a:t>coin</a:t>
            </a:r>
            <a:r>
              <a:rPr lang="en-US" dirty="0"/>
              <a:t> movement rule</a:t>
            </a:r>
          </a:p>
          <a:p>
            <a:r>
              <a:rPr lang="en-US" dirty="0"/>
              <a:t>quit</a:t>
            </a:r>
          </a:p>
          <a:p>
            <a:endParaRPr lang="en-US" dirty="0"/>
          </a:p>
          <a:p>
            <a:r>
              <a:rPr lang="en-US" dirty="0"/>
              <a:t>updated leaderboard</a:t>
            </a:r>
          </a:p>
          <a:p>
            <a:endParaRPr lang="en-US" dirty="0"/>
          </a:p>
          <a:p>
            <a:r>
              <a:rPr lang="en-US" dirty="0"/>
              <a:t>create new game</a:t>
            </a:r>
          </a:p>
          <a:p>
            <a:r>
              <a:rPr lang="en-US" dirty="0"/>
              <a:t>with existing user</a:t>
            </a:r>
          </a:p>
          <a:p>
            <a:endParaRPr lang="en-US" dirty="0"/>
          </a:p>
          <a:p>
            <a:r>
              <a:rPr lang="en-US" dirty="0"/>
              <a:t>load game</a:t>
            </a:r>
          </a:p>
          <a:p>
            <a:r>
              <a:rPr lang="en-US" dirty="0"/>
              <a:t>with non existing user</a:t>
            </a:r>
          </a:p>
          <a:p>
            <a:r>
              <a:rPr lang="en-US" dirty="0"/>
              <a:t>load user</a:t>
            </a:r>
          </a:p>
          <a:p>
            <a:endParaRPr lang="en-US" dirty="0"/>
          </a:p>
          <a:p>
            <a:r>
              <a:rPr lang="en-US" dirty="0"/>
              <a:t>game</a:t>
            </a:r>
          </a:p>
          <a:p>
            <a:r>
              <a:rPr lang="en-US" dirty="0"/>
              <a:t>complete all levels</a:t>
            </a:r>
          </a:p>
          <a:p>
            <a:endParaRPr lang="en-US" dirty="0"/>
          </a:p>
          <a:p>
            <a:r>
              <a:rPr lang="en-US" dirty="0"/>
              <a:t>load game</a:t>
            </a:r>
          </a:p>
          <a:p>
            <a:r>
              <a:rPr lang="en-US" dirty="0"/>
              <a:t>user that completed all levels</a:t>
            </a:r>
          </a:p>
          <a:p>
            <a:endParaRPr lang="en-US" dirty="0"/>
          </a:p>
          <a:p>
            <a:r>
              <a:rPr lang="en-US" dirty="0"/>
              <a:t>leaderboard</a:t>
            </a:r>
          </a:p>
          <a:p>
            <a:r>
              <a:rPr lang="en-US" dirty="0"/>
              <a:t>with more than 3 users, only show top 3</a:t>
            </a:r>
          </a:p>
          <a:p>
            <a:r>
              <a:rPr lang="en-US" dirty="0"/>
              <a:t>same levels arranged based on ???</a:t>
            </a:r>
          </a:p>
          <a:p>
            <a:endParaRPr lang="en-US" dirty="0"/>
          </a:p>
          <a:p>
            <a:r>
              <a:rPr lang="en-US" dirty="0"/>
              <a:t>invalid entry - remove white spaces </a:t>
            </a:r>
            <a:r>
              <a:rPr lang="en-US" dirty="0" err="1"/>
              <a:t>infront</a:t>
            </a:r>
            <a:r>
              <a:rPr lang="en-US" dirty="0"/>
              <a:t> and </a:t>
            </a:r>
            <a:r>
              <a:rPr lang="en-US" dirty="0" err="1"/>
              <a:t>behidn</a:t>
            </a:r>
            <a:r>
              <a:rPr lang="en-US"/>
              <a:t> the string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3C201-A420-4E16-AEB7-5DB502C9661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2306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Grid not randomized, saved in state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Things to consider</a:t>
            </a:r>
          </a:p>
          <a:p>
            <a:pPr marL="0" indent="0">
              <a:buFontTx/>
              <a:buNone/>
            </a:pPr>
            <a:r>
              <a:rPr lang="en-US" dirty="0"/>
              <a:t>- Paint maps from strings (split into rows, split into individual elements – columns)</a:t>
            </a:r>
          </a:p>
          <a:p>
            <a:pPr marL="171450" indent="-171450">
              <a:buFontTx/>
              <a:buChar char="-"/>
            </a:pPr>
            <a:r>
              <a:rPr lang="en-US" dirty="0"/>
              <a:t>Coordinates of player, the preceding point and the following point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Adding restrictions (wall, double coins…)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3C201-A420-4E16-AEB7-5DB502C9661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097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Helped a lot, to come up w little details such as errors when someone creates a new user with an existing username</a:t>
            </a:r>
            <a:r>
              <a:rPr lang="en-SG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3C201-A420-4E16-AEB7-5DB502C9661E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219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3C201-A420-4E16-AEB7-5DB502C9661E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3898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Smtg</a:t>
            </a:r>
            <a:r>
              <a:rPr lang="en-SG" dirty="0"/>
              <a:t> to think about, how to counter entry with multiple spaces/other </a:t>
            </a:r>
            <a:r>
              <a:rPr lang="en-SG"/>
              <a:t>invalid entries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3C201-A420-4E16-AEB7-5DB502C9661E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9453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3C201-A420-4E16-AEB7-5DB502C9661E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974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3C201-A420-4E16-AEB7-5DB502C9661E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084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9715-B7FE-ECCC-F4B9-AEF9F8993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BEE46-280D-C996-19A5-098D59E32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964EF-13F3-E46E-9E97-7D992F699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4A5C-3E78-4795-8DC4-2330CE95C50D}" type="datetimeFigureOut">
              <a:rPr lang="en-SG" smtClean="0"/>
              <a:t>12/8/2022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521F6-8E9E-CB0F-332A-99E04456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946E5-F397-443E-72AB-060D0E1F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ED1-381B-44CB-AABD-F7185D4704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492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CF62-771D-9B1F-2E0F-730307F3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07BD2-0308-0279-DA6E-D9C09A766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7E498-9988-BDAE-AAF7-26A17A92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4A5C-3E78-4795-8DC4-2330CE95C50D}" type="datetimeFigureOut">
              <a:rPr lang="en-SG" smtClean="0"/>
              <a:t>12/8/2022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B2147-2613-2FAA-E5AC-B7ED8E1F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66108-6FF8-FAF5-16A9-32620F4C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ED1-381B-44CB-AABD-F7185D4704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942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EA847-F010-3194-92B3-A8E25003F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1A3CD-41A1-8CB8-1985-7725311FD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C1BD0-D12B-1AFF-087F-A81DCE52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4A5C-3E78-4795-8DC4-2330CE95C50D}" type="datetimeFigureOut">
              <a:rPr lang="en-SG" smtClean="0"/>
              <a:t>12/8/2022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59A31-E7F4-6CE2-7252-AAA0C8A5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0C5D1-005F-619E-EAF3-ED6DD869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ED1-381B-44CB-AABD-F7185D4704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551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59CA-4CDD-1E48-F16F-944EC228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9F39E-60EB-6501-5EDA-8F3D82884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1138A-2048-561E-7E79-C6D10B2A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4A5C-3E78-4795-8DC4-2330CE95C50D}" type="datetimeFigureOut">
              <a:rPr lang="en-SG" smtClean="0"/>
              <a:t>12/8/2022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9A750-BD3B-04AA-E988-0F715361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C241-6F60-20A2-7EC6-AACC1C61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ED1-381B-44CB-AABD-F7185D4704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206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4E19-CA00-E70C-8D5D-B49F128BB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C7C7B-6FEC-93B7-BBB6-24EE6AB4D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AB720-F668-7F17-39E6-F17D536C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4A5C-3E78-4795-8DC4-2330CE95C50D}" type="datetimeFigureOut">
              <a:rPr lang="en-SG" smtClean="0"/>
              <a:t>12/8/2022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5A7B6-7DBC-C504-C4FD-A548FDD6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EDDEB-61D4-3046-4B89-CA0A1B97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ED1-381B-44CB-AABD-F7185D4704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017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7F7EB-207A-E8CC-9636-1723F09EE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F3F29-4A34-4F76-D807-C0F2A1E87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BB7FE-5862-6B53-2A6F-C3FACC565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3AC99-757D-C247-A661-AB4A49DA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4A5C-3E78-4795-8DC4-2330CE95C50D}" type="datetimeFigureOut">
              <a:rPr lang="en-SG" smtClean="0"/>
              <a:t>12/8/2022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F68D4-6E37-C82F-4E6D-7AA2CE1AA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E0251-5BB4-FAC0-C663-8BC24508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ED1-381B-44CB-AABD-F7185D4704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12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9150-BE7E-260A-7980-9B2715FB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CCF65-8BA9-183B-3EA5-D4894E03E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88BC8-1B1C-0856-4A45-82B08CD7B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28A5C-6FF4-B4EB-261B-27705BCB4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2AEC47-6A42-A643-267B-2E8215708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3BAFF-4C58-5399-1DF0-8ACB5BC9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4A5C-3E78-4795-8DC4-2330CE95C50D}" type="datetimeFigureOut">
              <a:rPr lang="en-SG" smtClean="0"/>
              <a:t>12/8/2022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34F88-7FCA-CB51-E72F-43422564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DD814-50C1-2FA5-08E8-AFFA1A7B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ED1-381B-44CB-AABD-F7185D4704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534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6AF5-4E87-86FD-DD06-68F5DB18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896CC-D4B4-2363-9318-4747FD9A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4A5C-3E78-4795-8DC4-2330CE95C50D}" type="datetimeFigureOut">
              <a:rPr lang="en-SG" smtClean="0"/>
              <a:t>12/8/2022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96FEC-84B2-9588-F564-D5BA1F6D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20E25-0B34-DB41-330F-5517E88E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ED1-381B-44CB-AABD-F7185D4704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936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B4ACA-94C3-E579-64CA-27F11ED7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4A5C-3E78-4795-8DC4-2330CE95C50D}" type="datetimeFigureOut">
              <a:rPr lang="en-SG" smtClean="0"/>
              <a:t>12/8/2022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31A85-F115-D30B-2057-154B4372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2BCEF-4AFF-C891-523B-00D73F4D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ED1-381B-44CB-AABD-F7185D4704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601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AA41-B508-ADB9-5D82-9711E77D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183D5-400A-5E51-99E0-9A8B13E89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554B3-4E25-F7F7-5D44-EDB912575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B51E8-459E-ED9A-F4F0-F2F1BD57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4A5C-3E78-4795-8DC4-2330CE95C50D}" type="datetimeFigureOut">
              <a:rPr lang="en-SG" smtClean="0"/>
              <a:t>12/8/2022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CEF72-3AC2-A5EA-89FE-F166B9C8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85232-A541-8395-E85D-BDD1E022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ED1-381B-44CB-AABD-F7185D4704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70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FE0A-6B63-8B4B-4853-80D4C842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ADE81-75B0-5132-D065-60F3304CC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E838B-DB28-8A6F-49A9-63FD617D1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D7E13-AFB8-7E5A-3DA5-4CA0258A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4A5C-3E78-4795-8DC4-2330CE95C50D}" type="datetimeFigureOut">
              <a:rPr lang="en-SG" smtClean="0"/>
              <a:t>12/8/2022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43D6E-7CA2-8E46-6858-759904D4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3E565-F67D-C595-13A6-1BAE5DA3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ED1-381B-44CB-AABD-F7185D4704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377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AF8DF-DAAE-F570-B2CA-5D5ABFDC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EBD65-B635-B1A4-73F2-8FA8FAA66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41B52-98C8-001D-4235-D19F124DF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44A5C-3E78-4795-8DC4-2330CE95C50D}" type="datetimeFigureOut">
              <a:rPr lang="en-SG" smtClean="0"/>
              <a:t>12/8/2022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28824-4EFB-22CB-8415-E1DE53027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92F37-ED04-C362-B2D4-8E39B8B35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C6ED1-381B-44CB-AABD-F7185D4704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35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75AE-5620-E5B3-CA3A-B64EB6385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b="1" dirty="0">
                <a:latin typeface="Inter" panose="02000503000000020004" pitchFamily="2" charset="0"/>
                <a:ea typeface="Inter" panose="02000503000000020004" pitchFamily="2" charset="0"/>
              </a:rPr>
              <a:t>SOKOBAN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35702-A561-3685-C24B-A61B2E7E6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>
                <a:latin typeface="Inter" panose="02000503000000020004" pitchFamily="2" charset="0"/>
                <a:ea typeface="Inter" panose="02000503000000020004" pitchFamily="2" charset="0"/>
              </a:rPr>
              <a:t>maryam</a:t>
            </a:r>
          </a:p>
        </p:txBody>
      </p:sp>
    </p:spTree>
    <p:extLst>
      <p:ext uri="{BB962C8B-B14F-4D97-AF65-F5344CB8AC3E}">
        <p14:creationId xmlns:p14="http://schemas.microsoft.com/office/powerpoint/2010/main" val="207544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FB4E-767E-B614-5E06-89562B44E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latin typeface="Inter" panose="02000503000000020004" pitchFamily="2" charset="0"/>
                <a:ea typeface="Inter" panose="02000503000000020004" pitchFamily="2" charset="0"/>
              </a:rPr>
              <a:t>SOKOBAN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C2021-1A57-D1B3-EDF2-3DB6EC41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983" y="2115784"/>
            <a:ext cx="3945702" cy="28540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400" dirty="0">
                <a:latin typeface="Inter" panose="02000503000000020004" pitchFamily="2" charset="0"/>
                <a:ea typeface="Inter" panose="02000503000000020004" pitchFamily="2" charset="0"/>
              </a:rPr>
              <a:t>AIM</a:t>
            </a:r>
          </a:p>
          <a:p>
            <a:r>
              <a:rPr lang="en-SG" sz="1400" dirty="0">
                <a:latin typeface="Inter" panose="02000503000000020004" pitchFamily="2" charset="0"/>
                <a:ea typeface="Inter" panose="02000503000000020004" pitchFamily="2" charset="0"/>
              </a:rPr>
              <a:t>Push all Coins into Chests.</a:t>
            </a:r>
          </a:p>
          <a:p>
            <a:pPr marL="0" indent="0">
              <a:buNone/>
            </a:pPr>
            <a:endParaRPr lang="en-SG" sz="14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0" indent="0">
              <a:buNone/>
            </a:pPr>
            <a:r>
              <a:rPr lang="en-SG" sz="1400" dirty="0">
                <a:latin typeface="Inter" panose="02000503000000020004" pitchFamily="2" charset="0"/>
                <a:ea typeface="Inter" panose="02000503000000020004" pitchFamily="2" charset="0"/>
              </a:rPr>
              <a:t>RULES</a:t>
            </a:r>
          </a:p>
          <a:p>
            <a:r>
              <a:rPr lang="en-SG" sz="1400" dirty="0">
                <a:latin typeface="Inter" panose="02000503000000020004" pitchFamily="2" charset="0"/>
                <a:ea typeface="Inter" panose="02000503000000020004" pitchFamily="2" charset="0"/>
              </a:rPr>
              <a:t>Player can move in 4 directions with arrow keypress</a:t>
            </a:r>
          </a:p>
          <a:p>
            <a:r>
              <a:rPr lang="en-SG" sz="1400" dirty="0">
                <a:latin typeface="Inter" panose="02000503000000020004" pitchFamily="2" charset="0"/>
                <a:ea typeface="Inter" panose="02000503000000020004" pitchFamily="2" charset="0"/>
              </a:rPr>
              <a:t>Player and Coins cannot move through walls, only through Floors and Chests</a:t>
            </a:r>
          </a:p>
          <a:p>
            <a:r>
              <a:rPr lang="en-SG" sz="1400" dirty="0">
                <a:latin typeface="Inter" panose="02000503000000020004" pitchFamily="2" charset="0"/>
                <a:ea typeface="Inter" panose="02000503000000020004" pitchFamily="2" charset="0"/>
              </a:rPr>
              <a:t>Player can push a Coin (not blocked by a Wall or another Coin)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510978-D140-3D1F-A419-931B18A2D6DE}"/>
              </a:ext>
            </a:extLst>
          </p:cNvPr>
          <p:cNvGrpSpPr/>
          <p:nvPr/>
        </p:nvGrpSpPr>
        <p:grpSpPr>
          <a:xfrm>
            <a:off x="4815944" y="787221"/>
            <a:ext cx="6813977" cy="5705654"/>
            <a:chOff x="4815944" y="787221"/>
            <a:chExt cx="6813977" cy="570565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D6673C1-40CC-3445-3CAE-EB9AF83FE690}"/>
                </a:ext>
              </a:extLst>
            </p:cNvPr>
            <p:cNvGrpSpPr/>
            <p:nvPr/>
          </p:nvGrpSpPr>
          <p:grpSpPr>
            <a:xfrm>
              <a:off x="4815944" y="787221"/>
              <a:ext cx="6813977" cy="4975910"/>
              <a:chOff x="1347257" y="224982"/>
              <a:chExt cx="8329141" cy="608235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1241CC7-29B8-7E8A-71FF-0D6C2D0F7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9239" y="1690688"/>
                <a:ext cx="3274507" cy="3805288"/>
              </a:xfrm>
              <a:prstGeom prst="rect">
                <a:avLst/>
              </a:prstGeom>
            </p:spPr>
          </p:pic>
          <p:cxnSp>
            <p:nvCxnSpPr>
              <p:cNvPr id="10" name="Connector: Curved 9">
                <a:extLst>
                  <a:ext uri="{FF2B5EF4-FFF2-40B4-BE49-F238E27FC236}">
                    <a16:creationId xmlns:a16="http://schemas.microsoft.com/office/drawing/2014/main" id="{4DA763A6-50D2-8263-14FF-447168E4CBA9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 flipV="1">
                <a:off x="5945714" y="2021052"/>
                <a:ext cx="2215520" cy="1046474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F3E816-79B1-6CBE-B9BF-E295A13EF953}"/>
                  </a:ext>
                </a:extLst>
              </p:cNvPr>
              <p:cNvSpPr txBox="1"/>
              <p:nvPr/>
            </p:nvSpPr>
            <p:spPr>
              <a:xfrm>
                <a:off x="8161234" y="1851755"/>
                <a:ext cx="805441" cy="3385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1200" b="1" dirty="0">
                    <a:solidFill>
                      <a:schemeClr val="bg2"/>
                    </a:solidFill>
                    <a:latin typeface="Inter" panose="02000503000000020004" pitchFamily="2" charset="0"/>
                    <a:ea typeface="Inter" panose="02000503000000020004" pitchFamily="2" charset="0"/>
                  </a:rPr>
                  <a:t>WALL</a:t>
                </a:r>
                <a:endParaRPr lang="en-SG" sz="1200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BC0956-EBCB-73B3-1A12-33C2FAA605E2}"/>
                  </a:ext>
                </a:extLst>
              </p:cNvPr>
              <p:cNvSpPr txBox="1"/>
              <p:nvPr/>
            </p:nvSpPr>
            <p:spPr>
              <a:xfrm>
                <a:off x="8870957" y="4915472"/>
                <a:ext cx="805441" cy="3385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1200" b="1" dirty="0">
                    <a:solidFill>
                      <a:schemeClr val="bg2"/>
                    </a:solidFill>
                    <a:latin typeface="Inter" panose="02000503000000020004" pitchFamily="2" charset="0"/>
                    <a:ea typeface="Inter" panose="02000503000000020004" pitchFamily="2" charset="0"/>
                  </a:rPr>
                  <a:t>COIN</a:t>
                </a:r>
                <a:endParaRPr lang="en-SG" sz="1200" b="1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14" name="Connector: Curved 13">
                <a:extLst>
                  <a:ext uri="{FF2B5EF4-FFF2-40B4-BE49-F238E27FC236}">
                    <a16:creationId xmlns:a16="http://schemas.microsoft.com/office/drawing/2014/main" id="{2AA8A8D9-D325-ECC8-48E9-1BE92055C231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6154019" y="4102497"/>
                <a:ext cx="2716939" cy="982271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067094-468E-72AF-97DA-B5E589997BC0}"/>
                  </a:ext>
                </a:extLst>
              </p:cNvPr>
              <p:cNvSpPr txBox="1"/>
              <p:nvPr/>
            </p:nvSpPr>
            <p:spPr>
              <a:xfrm>
                <a:off x="1347257" y="2562648"/>
                <a:ext cx="1214592" cy="564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1200" b="1" dirty="0">
                    <a:solidFill>
                      <a:schemeClr val="bg2"/>
                    </a:solidFill>
                    <a:latin typeface="Inter" panose="02000503000000020004" pitchFamily="2" charset="0"/>
                    <a:ea typeface="Inter" panose="02000503000000020004" pitchFamily="2" charset="0"/>
                  </a:rPr>
                  <a:t>COIN</a:t>
                </a:r>
              </a:p>
              <a:p>
                <a:pPr algn="ctr"/>
                <a:r>
                  <a:rPr lang="en-SG" sz="1200" b="1" dirty="0">
                    <a:solidFill>
                      <a:schemeClr val="bg2"/>
                    </a:solidFill>
                    <a:latin typeface="Inter" panose="02000503000000020004" pitchFamily="2" charset="0"/>
                    <a:ea typeface="Inter" panose="02000503000000020004" pitchFamily="2" charset="0"/>
                  </a:rPr>
                  <a:t>IN CHEST</a:t>
                </a:r>
                <a:endParaRPr lang="en-SG" sz="1200" b="1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0" name="Connector: Curved 19">
                <a:extLst>
                  <a:ext uri="{FF2B5EF4-FFF2-40B4-BE49-F238E27FC236}">
                    <a16:creationId xmlns:a16="http://schemas.microsoft.com/office/drawing/2014/main" id="{3A8C8B36-C1C4-44C4-189F-5FE5933BDCC2}"/>
                  </a:ext>
                </a:extLst>
              </p:cNvPr>
              <p:cNvCxnSpPr>
                <a:cxnSpLocks/>
                <a:endCxn id="19" idx="3"/>
              </p:cNvCxnSpPr>
              <p:nvPr/>
            </p:nvCxnSpPr>
            <p:spPr>
              <a:xfrm rot="10800000">
                <a:off x="2561850" y="2844809"/>
                <a:ext cx="2104159" cy="761519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or: Curved 27">
                <a:extLst>
                  <a:ext uri="{FF2B5EF4-FFF2-40B4-BE49-F238E27FC236}">
                    <a16:creationId xmlns:a16="http://schemas.microsoft.com/office/drawing/2014/main" id="{48982115-ACBC-9B01-E532-FF777662A7B9}"/>
                  </a:ext>
                </a:extLst>
              </p:cNvPr>
              <p:cNvCxnSpPr>
                <a:cxnSpLocks/>
                <a:endCxn id="29" idx="3"/>
              </p:cNvCxnSpPr>
              <p:nvPr/>
            </p:nvCxnSpPr>
            <p:spPr>
              <a:xfrm rot="5400000">
                <a:off x="3461578" y="3732105"/>
                <a:ext cx="2012781" cy="1829591"/>
              </a:xfrm>
              <a:prstGeom prst="curvedConnector2">
                <a:avLst/>
              </a:prstGeom>
              <a:ln w="1905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F52EE63-F633-99DA-A39C-67945980ABD8}"/>
                  </a:ext>
                </a:extLst>
              </p:cNvPr>
              <p:cNvSpPr txBox="1"/>
              <p:nvPr/>
            </p:nvSpPr>
            <p:spPr>
              <a:xfrm>
                <a:off x="2488909" y="5483994"/>
                <a:ext cx="1064263" cy="3385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1200" b="1" dirty="0">
                    <a:solidFill>
                      <a:schemeClr val="bg2"/>
                    </a:solidFill>
                    <a:latin typeface="Inter" panose="02000503000000020004" pitchFamily="2" charset="0"/>
                    <a:ea typeface="Inter" panose="02000503000000020004" pitchFamily="2" charset="0"/>
                  </a:rPr>
                  <a:t>PLAYER</a:t>
                </a:r>
                <a:endParaRPr lang="en-SG" sz="1200" b="1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39" name="Connector: Curved 38">
                <a:extLst>
                  <a:ext uri="{FF2B5EF4-FFF2-40B4-BE49-F238E27FC236}">
                    <a16:creationId xmlns:a16="http://schemas.microsoft.com/office/drawing/2014/main" id="{848D60C6-F5FB-CA1D-7110-A6B18C375277}"/>
                  </a:ext>
                </a:extLst>
              </p:cNvPr>
              <p:cNvCxnSpPr>
                <a:cxnSpLocks/>
                <a:endCxn id="40" idx="2"/>
              </p:cNvCxnSpPr>
              <p:nvPr/>
            </p:nvCxnSpPr>
            <p:spPr>
              <a:xfrm rot="16200000" flipV="1">
                <a:off x="4303221" y="1291149"/>
                <a:ext cx="1618230" cy="614538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5681930-AC26-26C9-58FC-D61C397B683F}"/>
                  </a:ext>
                </a:extLst>
              </p:cNvPr>
              <p:cNvSpPr txBox="1"/>
              <p:nvPr/>
            </p:nvSpPr>
            <p:spPr>
              <a:xfrm>
                <a:off x="4174974" y="224982"/>
                <a:ext cx="1260183" cy="564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1200" b="1" dirty="0">
                    <a:solidFill>
                      <a:schemeClr val="bg2"/>
                    </a:solidFill>
                    <a:latin typeface="Inter" panose="02000503000000020004" pitchFamily="2" charset="0"/>
                    <a:ea typeface="Inter" panose="02000503000000020004" pitchFamily="2" charset="0"/>
                  </a:rPr>
                  <a:t>EMPTY CHEST</a:t>
                </a:r>
                <a:endParaRPr lang="en-SG" sz="1200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8A903B4-366C-6AB2-72F5-6C602CF6CBF0}"/>
                  </a:ext>
                </a:extLst>
              </p:cNvPr>
              <p:cNvSpPr txBox="1"/>
              <p:nvPr/>
            </p:nvSpPr>
            <p:spPr>
              <a:xfrm>
                <a:off x="6299882" y="5968748"/>
                <a:ext cx="1260183" cy="3385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1200" b="1" dirty="0">
                    <a:solidFill>
                      <a:schemeClr val="bg2"/>
                    </a:solidFill>
                    <a:latin typeface="Inter" panose="02000503000000020004" pitchFamily="2" charset="0"/>
                    <a:ea typeface="Inter" panose="02000503000000020004" pitchFamily="2" charset="0"/>
                  </a:rPr>
                  <a:t>FLOOR</a:t>
                </a:r>
                <a:endParaRPr lang="en-SG" sz="1200" b="1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58" name="Connector: Curved 57">
                <a:extLst>
                  <a:ext uri="{FF2B5EF4-FFF2-40B4-BE49-F238E27FC236}">
                    <a16:creationId xmlns:a16="http://schemas.microsoft.com/office/drawing/2014/main" id="{B039AB62-C973-3DEF-12C2-376D5512E983}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>
                <a:off x="5419601" y="4782458"/>
                <a:ext cx="1510373" cy="1186290"/>
              </a:xfrm>
              <a:prstGeom prst="curvedConnector2">
                <a:avLst/>
              </a:prstGeom>
              <a:ln w="1905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08E4ED0-A348-6807-8222-F922061FC186}"/>
                </a:ext>
              </a:extLst>
            </p:cNvPr>
            <p:cNvGrpSpPr/>
            <p:nvPr/>
          </p:nvGrpSpPr>
          <p:grpSpPr>
            <a:xfrm>
              <a:off x="7040304" y="5826032"/>
              <a:ext cx="1688259" cy="666843"/>
              <a:chOff x="7040304" y="5826032"/>
              <a:chExt cx="1688259" cy="66684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7138C52-A02E-170F-4818-89A6845BFD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0304" y="5826032"/>
                <a:ext cx="657317" cy="666843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56E2A4-EF10-4BA8-CE46-411464C8C61B}"/>
                  </a:ext>
                </a:extLst>
              </p:cNvPr>
              <p:cNvSpPr txBox="1"/>
              <p:nvPr/>
            </p:nvSpPr>
            <p:spPr>
              <a:xfrm>
                <a:off x="7697621" y="5928620"/>
                <a:ext cx="10309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1200" b="1" dirty="0">
                    <a:solidFill>
                      <a:schemeClr val="bg2"/>
                    </a:solidFill>
                    <a:latin typeface="Inter" panose="02000503000000020004" pitchFamily="2" charset="0"/>
                    <a:ea typeface="Inter" panose="02000503000000020004" pitchFamily="2" charset="0"/>
                  </a:rPr>
                  <a:t>PLAYER ON CHEST</a:t>
                </a:r>
                <a:endParaRPr lang="en-SG" sz="1200" b="1" dirty="0">
                  <a:solidFill>
                    <a:schemeClr val="bg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60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FB4E-767E-B614-5E06-89562B44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SG" b="1" dirty="0">
                <a:latin typeface="Inter" panose="02000503000000020004" pitchFamily="2" charset="0"/>
                <a:ea typeface="Inter" panose="02000503000000020004" pitchFamily="2" charset="0"/>
              </a:rPr>
              <a:t>WIREFRAMING</a:t>
            </a:r>
          </a:p>
        </p:txBody>
      </p:sp>
    </p:spTree>
    <p:extLst>
      <p:ext uri="{BB962C8B-B14F-4D97-AF65-F5344CB8AC3E}">
        <p14:creationId xmlns:p14="http://schemas.microsoft.com/office/powerpoint/2010/main" val="72998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C2021-1A57-D1B3-EDF2-3DB6EC41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786" y="1457181"/>
            <a:ext cx="6364742" cy="5035694"/>
          </a:xfrm>
        </p:spPr>
        <p:txBody>
          <a:bodyPr>
            <a:noAutofit/>
          </a:bodyPr>
          <a:lstStyle/>
          <a:p>
            <a:r>
              <a:rPr lang="en-SG" sz="1400" b="1" dirty="0">
                <a:latin typeface="Inter" panose="02000503000000020004" pitchFamily="2" charset="0"/>
                <a:ea typeface="Inter" panose="02000503000000020004" pitchFamily="2" charset="0"/>
              </a:rPr>
              <a:t>CREATING/LOADING GAME</a:t>
            </a:r>
            <a:endParaRPr lang="en-SG" sz="14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lvl="1"/>
            <a:r>
              <a:rPr lang="en-SG" sz="1400" dirty="0">
                <a:latin typeface="Inter" panose="02000503000000020004" pitchFamily="2" charset="0"/>
                <a:ea typeface="Inter" panose="02000503000000020004" pitchFamily="2" charset="0"/>
              </a:rPr>
              <a:t>Error messages</a:t>
            </a:r>
          </a:p>
          <a:p>
            <a:pPr marL="457200" lvl="1" indent="0">
              <a:buNone/>
            </a:pPr>
            <a:endParaRPr lang="en-SG" sz="14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en-SG" sz="1400" b="1" dirty="0">
                <a:latin typeface="Inter" panose="02000503000000020004" pitchFamily="2" charset="0"/>
                <a:ea typeface="Inter" panose="02000503000000020004" pitchFamily="2" charset="0"/>
              </a:rPr>
              <a:t>LOADING BAR PAGE</a:t>
            </a:r>
          </a:p>
          <a:p>
            <a:pPr marL="0" indent="0">
              <a:buNone/>
            </a:pPr>
            <a:endParaRPr lang="en-SG" sz="1400" b="1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en-SG" sz="1400" b="1" dirty="0">
                <a:latin typeface="Inter" panose="02000503000000020004" pitchFamily="2" charset="0"/>
                <a:ea typeface="Inter" panose="02000503000000020004" pitchFamily="2" charset="0"/>
              </a:rPr>
              <a:t>GAME</a:t>
            </a:r>
            <a:endParaRPr lang="en-SG" sz="1000" b="1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lvl="1"/>
            <a:r>
              <a:rPr lang="en-SG" sz="1400" dirty="0">
                <a:latin typeface="Inter" panose="02000503000000020004" pitchFamily="2" charset="0"/>
                <a:ea typeface="Inter" panose="02000503000000020004" pitchFamily="2" charset="0"/>
              </a:rPr>
              <a:t>Reset</a:t>
            </a:r>
          </a:p>
          <a:p>
            <a:pPr lvl="1"/>
            <a:r>
              <a:rPr lang="en-SG" sz="1400" dirty="0">
                <a:latin typeface="Inter" panose="02000503000000020004" pitchFamily="2" charset="0"/>
                <a:ea typeface="Inter" panose="02000503000000020004" pitchFamily="2" charset="0"/>
              </a:rPr>
              <a:t>Quit</a:t>
            </a:r>
          </a:p>
          <a:p>
            <a:pPr lvl="1"/>
            <a:r>
              <a:rPr lang="en-SG" sz="1400" dirty="0">
                <a:latin typeface="Inter" panose="02000503000000020004" pitchFamily="2" charset="0"/>
                <a:ea typeface="Inter" panose="02000503000000020004" pitchFamily="2" charset="0"/>
              </a:rPr>
              <a:t>Next Level</a:t>
            </a:r>
          </a:p>
          <a:p>
            <a:pPr lvl="1"/>
            <a:endParaRPr lang="en-SG" sz="1400" b="1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en-SG" sz="1400" b="1" dirty="0">
                <a:latin typeface="Inter" panose="02000503000000020004" pitchFamily="2" charset="0"/>
                <a:ea typeface="Inter" panose="02000503000000020004" pitchFamily="2" charset="0"/>
              </a:rPr>
              <a:t>LEADERBOARD</a:t>
            </a:r>
            <a:endParaRPr lang="en-SG" sz="14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lvl="1"/>
            <a:r>
              <a:rPr lang="en-SG" sz="1400" dirty="0">
                <a:latin typeface="Inter" panose="02000503000000020004" pitchFamily="2" charset="0"/>
                <a:ea typeface="Inter" panose="02000503000000020004" pitchFamily="2" charset="0"/>
              </a:rPr>
              <a:t>Empty</a:t>
            </a:r>
          </a:p>
          <a:p>
            <a:pPr lvl="1"/>
            <a:r>
              <a:rPr lang="en-SG" sz="1400" dirty="0">
                <a:latin typeface="Inter" panose="02000503000000020004" pitchFamily="2" charset="0"/>
                <a:ea typeface="Inter" panose="02000503000000020004" pitchFamily="2" charset="0"/>
              </a:rPr>
              <a:t>Filled</a:t>
            </a:r>
          </a:p>
          <a:p>
            <a:pPr marL="457200" lvl="1" indent="0">
              <a:buNone/>
            </a:pPr>
            <a:endParaRPr lang="en-SG" sz="14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en-SG" sz="1000" b="1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DF28925-B785-D2DE-5638-1CC9F3DED72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>
                <a:latin typeface="Inter" panose="02000503000000020004" pitchFamily="2" charset="0"/>
                <a:ea typeface="Inter" panose="02000503000000020004" pitchFamily="2" charset="0"/>
              </a:rPr>
              <a:t>++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C99660-963B-577F-ED84-660D61847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407" y="314131"/>
            <a:ext cx="2832417" cy="2061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AAFE21-ED86-5301-BF6E-B0E1E399B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500" y="573463"/>
            <a:ext cx="2984494" cy="17811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2DA75A-C3F3-C86F-ED31-9F70F9BF1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500" y="2439936"/>
            <a:ext cx="2984494" cy="38297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510172-C26C-AF90-5371-A2AB73FE1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7534" y="2452087"/>
            <a:ext cx="2853141" cy="19538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9F092F3-4AD1-FF9D-A05E-EF4D125A35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5223" y="4522636"/>
            <a:ext cx="2855452" cy="206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3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FB4E-767E-B614-5E06-89562B44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472" y="365125"/>
            <a:ext cx="2057401" cy="1325563"/>
          </a:xfrm>
        </p:spPr>
        <p:txBody>
          <a:bodyPr/>
          <a:lstStyle/>
          <a:p>
            <a:r>
              <a:rPr lang="en-SG" b="1" dirty="0">
                <a:latin typeface="Inter" panose="02000503000000020004" pitchFamily="2" charset="0"/>
                <a:ea typeface="Inter" panose="02000503000000020004" pitchFamily="2" charset="0"/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C2021-1A57-D1B3-EDF2-3DB6EC41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4022" y="1614488"/>
            <a:ext cx="6364742" cy="5035694"/>
          </a:xfrm>
        </p:spPr>
        <p:txBody>
          <a:bodyPr>
            <a:noAutofit/>
          </a:bodyPr>
          <a:lstStyle/>
          <a:p>
            <a:r>
              <a:rPr lang="en-SG" sz="1400" dirty="0">
                <a:latin typeface="Inter" panose="02000503000000020004" pitchFamily="2" charset="0"/>
                <a:ea typeface="Inter" panose="02000503000000020004" pitchFamily="2" charset="0"/>
              </a:rPr>
              <a:t>Access input value, username and password</a:t>
            </a:r>
          </a:p>
          <a:p>
            <a:r>
              <a:rPr lang="en-SG" sz="1400" dirty="0">
                <a:latin typeface="Inter" panose="02000503000000020004" pitchFamily="2" charset="0"/>
                <a:ea typeface="Inter" panose="02000503000000020004" pitchFamily="2" charset="0"/>
              </a:rPr>
              <a:t>Check for empty entries and return error message when necessary</a:t>
            </a:r>
          </a:p>
          <a:p>
            <a:r>
              <a:rPr lang="en-SG" sz="1400" dirty="0">
                <a:latin typeface="Inter" panose="02000503000000020004" pitchFamily="2" charset="0"/>
                <a:ea typeface="Inter" panose="02000503000000020004" pitchFamily="2" charset="0"/>
              </a:rPr>
              <a:t>Valid entry:</a:t>
            </a:r>
          </a:p>
          <a:p>
            <a:pPr lvl="1"/>
            <a:r>
              <a:rPr lang="en-SG" sz="1000" dirty="0">
                <a:latin typeface="Inter" panose="02000503000000020004" pitchFamily="2" charset="0"/>
                <a:ea typeface="Inter" panose="02000503000000020004" pitchFamily="2" charset="0"/>
              </a:rPr>
              <a:t>Check for existence of username in localStorage (getItem()), return error when necessary</a:t>
            </a:r>
          </a:p>
          <a:p>
            <a:pPr lvl="1"/>
            <a:r>
              <a:rPr lang="en-SG" sz="1000" dirty="0">
                <a:latin typeface="Inter" panose="02000503000000020004" pitchFamily="2" charset="0"/>
                <a:ea typeface="Inter" panose="02000503000000020004" pitchFamily="2" charset="0"/>
              </a:rPr>
              <a:t>Update state (app) and localStorage</a:t>
            </a:r>
          </a:p>
          <a:p>
            <a:pPr lvl="1"/>
            <a:r>
              <a:rPr lang="en-SG" sz="1000" dirty="0">
                <a:latin typeface="Inter" panose="02000503000000020004" pitchFamily="2" charset="0"/>
                <a:ea typeface="Inter" panose="02000503000000020004" pitchFamily="2" charset="0"/>
              </a:rPr>
              <a:t>Hide other pages and show the next page: bufferingPage</a:t>
            </a:r>
          </a:p>
          <a:p>
            <a:pPr lvl="1"/>
            <a:endParaRPr lang="en-SG" sz="10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lvl="1"/>
            <a:endParaRPr lang="en-SG" sz="10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lvl="1"/>
            <a:endParaRPr lang="en-SG" sz="10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lvl="1"/>
            <a:endParaRPr lang="en-SG" sz="10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lvl="1"/>
            <a:endParaRPr lang="en-SG" sz="10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lvl="1"/>
            <a:endParaRPr lang="en-SG" sz="10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lvl="1"/>
            <a:endParaRPr lang="en-SG" sz="10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en-SG" sz="1400" dirty="0">
                <a:latin typeface="Inter" panose="02000503000000020004" pitchFamily="2" charset="0"/>
                <a:ea typeface="Inter" panose="02000503000000020004" pitchFamily="2" charset="0"/>
              </a:rPr>
              <a:t>BufferingPage</a:t>
            </a:r>
          </a:p>
          <a:p>
            <a:pPr lvl="1"/>
            <a:r>
              <a:rPr lang="en-SG" sz="1000" dirty="0">
                <a:latin typeface="Inter" panose="02000503000000020004" pitchFamily="2" charset="0"/>
                <a:ea typeface="Inter" panose="02000503000000020004" pitchFamily="2" charset="0"/>
              </a:rPr>
              <a:t>move()</a:t>
            </a:r>
          </a:p>
          <a:p>
            <a:pPr lvl="1"/>
            <a:r>
              <a:rPr lang="en-SG" sz="1000" dirty="0">
                <a:latin typeface="Inter" panose="02000503000000020004" pitchFamily="2" charset="0"/>
                <a:ea typeface="Inter" panose="02000503000000020004" pitchFamily="2" charset="0"/>
              </a:rPr>
              <a:t>Width changes 0 – 100 in 30ms intervals</a:t>
            </a:r>
          </a:p>
          <a:p>
            <a:pPr lvl="1"/>
            <a:r>
              <a:rPr lang="en-SG" sz="1000" dirty="0">
                <a:latin typeface="Inter" panose="02000503000000020004" pitchFamily="2" charset="0"/>
                <a:ea typeface="Inter" panose="02000503000000020004" pitchFamily="2" charset="0"/>
              </a:rPr>
              <a:t>Adjusts width and text(%) of loading bar</a:t>
            </a:r>
          </a:p>
          <a:p>
            <a:pPr lvl="1"/>
            <a:r>
              <a:rPr lang="en-SG" sz="1000" dirty="0">
                <a:latin typeface="Inter" panose="02000503000000020004" pitchFamily="2" charset="0"/>
                <a:ea typeface="Inter" panose="02000503000000020004" pitchFamily="2" charset="0"/>
              </a:rPr>
              <a:t>100: clearInterval()</a:t>
            </a:r>
          </a:p>
          <a:p>
            <a:pPr lvl="1"/>
            <a:endParaRPr lang="en-SG" sz="10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lvl="1"/>
            <a:r>
              <a:rPr lang="en-SG" sz="1000" dirty="0">
                <a:latin typeface="Inter" panose="02000503000000020004" pitchFamily="2" charset="0"/>
                <a:ea typeface="Inter" panose="02000503000000020004" pitchFamily="2" charset="0"/>
              </a:rPr>
              <a:t>loaded()</a:t>
            </a:r>
          </a:p>
          <a:p>
            <a:pPr lvl="1"/>
            <a:r>
              <a:rPr lang="en-SG" sz="1000" dirty="0">
                <a:latin typeface="Inter" panose="02000503000000020004" pitchFamily="2" charset="0"/>
                <a:ea typeface="Inter" panose="02000503000000020004" pitchFamily="2" charset="0"/>
              </a:rPr>
              <a:t>Changes to </a:t>
            </a:r>
            <a:r>
              <a:rPr lang="en-SG" sz="1000" dirty="0" err="1">
                <a:latin typeface="Inter" panose="02000503000000020004" pitchFamily="2" charset="0"/>
                <a:ea typeface="Inter" panose="02000503000000020004" pitchFamily="2" charset="0"/>
              </a:rPr>
              <a:t>gamePage</a:t>
            </a:r>
            <a:r>
              <a:rPr lang="en-SG" sz="1000" dirty="0">
                <a:latin typeface="Inter" panose="02000503000000020004" pitchFamily="2" charset="0"/>
                <a:ea typeface="Inter" panose="02000503000000020004" pitchFamily="2" charset="0"/>
              </a:rPr>
              <a:t> after 6000ms (loading bar is complete)</a:t>
            </a:r>
            <a:endParaRPr lang="en-SG" sz="8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en-SG" sz="12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D1E9853-B0DD-403E-65C3-E53BF6347A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0" y="0"/>
            <a:ext cx="4925762" cy="685800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373E345A-F063-69B5-EE65-15AD9EB78F49}"/>
              </a:ext>
            </a:extLst>
          </p:cNvPr>
          <p:cNvSpPr/>
          <p:nvPr/>
        </p:nvSpPr>
        <p:spPr>
          <a:xfrm>
            <a:off x="360218" y="803564"/>
            <a:ext cx="2154382" cy="263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AAB2BB2-CF57-2763-3A16-E820573C1080}"/>
              </a:ext>
            </a:extLst>
          </p:cNvPr>
          <p:cNvSpPr/>
          <p:nvPr/>
        </p:nvSpPr>
        <p:spPr>
          <a:xfrm>
            <a:off x="367146" y="1066801"/>
            <a:ext cx="4558616" cy="263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FE4E8EE-D2B4-2191-77C4-506ECC8A1DB0}"/>
              </a:ext>
            </a:extLst>
          </p:cNvPr>
          <p:cNvSpPr/>
          <p:nvPr/>
        </p:nvSpPr>
        <p:spPr>
          <a:xfrm>
            <a:off x="553234" y="1400175"/>
            <a:ext cx="3139001" cy="1661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4B5C4F8-2B88-6376-DDE4-919EF411A258}"/>
              </a:ext>
            </a:extLst>
          </p:cNvPr>
          <p:cNvSpPr/>
          <p:nvPr/>
        </p:nvSpPr>
        <p:spPr>
          <a:xfrm>
            <a:off x="553234" y="3132428"/>
            <a:ext cx="3672402" cy="1772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8FA6FDC1-2E63-A9FC-5B60-FB94184E1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975" y="3615224"/>
            <a:ext cx="3125792" cy="361486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9EE7AEBC-EE40-5968-06CD-BF2108E5F0C1}"/>
              </a:ext>
            </a:extLst>
          </p:cNvPr>
          <p:cNvSpPr txBox="1"/>
          <p:nvPr/>
        </p:nvSpPr>
        <p:spPr>
          <a:xfrm>
            <a:off x="7256944" y="3353614"/>
            <a:ext cx="2299855" cy="2616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SG" sz="1100" b="1" dirty="0">
                <a:latin typeface="Inter" panose="02000503000000020004" pitchFamily="2" charset="0"/>
                <a:ea typeface="Inter" panose="02000503000000020004" pitchFamily="2" charset="0"/>
              </a:rPr>
              <a:t>JSON.stringify()  |  JSON.parse</a:t>
            </a:r>
            <a:endParaRPr lang="en-SG" sz="1100" b="1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D94E3E7-EB16-1E59-AD3E-884AB8971F99}"/>
              </a:ext>
            </a:extLst>
          </p:cNvPr>
          <p:cNvSpPr/>
          <p:nvPr/>
        </p:nvSpPr>
        <p:spPr>
          <a:xfrm>
            <a:off x="553234" y="4943046"/>
            <a:ext cx="3672402" cy="1208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F4AC0F6-E699-2A71-344E-6CF0F27CF7CC}"/>
              </a:ext>
            </a:extLst>
          </p:cNvPr>
          <p:cNvSpPr/>
          <p:nvPr/>
        </p:nvSpPr>
        <p:spPr>
          <a:xfrm>
            <a:off x="553234" y="6241471"/>
            <a:ext cx="2154382" cy="408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29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DF28925-B785-D2DE-5638-1CC9F3DED72A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57704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4400" b="1" dirty="0">
                <a:latin typeface="Inter" panose="02000503000000020004" pitchFamily="2" charset="0"/>
                <a:ea typeface="Inter" panose="02000503000000020004" pitchFamily="2" charset="0"/>
              </a:rPr>
              <a:t>RESPONSIVENESS</a:t>
            </a:r>
            <a:endParaRPr lang="en-SG" sz="2800" b="1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3A21A7-6B8B-BD0E-D1DE-678A3599C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164" y="130667"/>
            <a:ext cx="3165764" cy="659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1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0FC163-27F2-18E0-3C1E-22C29CCEA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329" y="628553"/>
            <a:ext cx="2678838" cy="311306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3FDDBDC-33EE-7253-255B-0F155F73EE12}"/>
              </a:ext>
            </a:extLst>
          </p:cNvPr>
          <p:cNvGrpSpPr/>
          <p:nvPr/>
        </p:nvGrpSpPr>
        <p:grpSpPr>
          <a:xfrm>
            <a:off x="3422073" y="1529099"/>
            <a:ext cx="1808094" cy="1349016"/>
            <a:chOff x="3470564" y="2408862"/>
            <a:chExt cx="1808094" cy="134901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49055E-873A-825D-1D58-BDD71B0FF401}"/>
                </a:ext>
              </a:extLst>
            </p:cNvPr>
            <p:cNvSpPr txBox="1"/>
            <p:nvPr/>
          </p:nvSpPr>
          <p:spPr>
            <a:xfrm>
              <a:off x="3939239" y="2926349"/>
              <a:ext cx="8312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200" b="1" dirty="0">
                  <a:solidFill>
                    <a:srgbClr val="FF0000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PLAYER</a:t>
              </a:r>
              <a:endParaRPr lang="en-SG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4EFD8F-1093-52CB-0796-303A37E92A96}"/>
                </a:ext>
              </a:extLst>
            </p:cNvPr>
            <p:cNvSpPr txBox="1"/>
            <p:nvPr/>
          </p:nvSpPr>
          <p:spPr>
            <a:xfrm>
              <a:off x="3939239" y="2488526"/>
              <a:ext cx="11084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200" b="1" dirty="0">
                  <a:solidFill>
                    <a:srgbClr val="FFFF00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PRECEDING</a:t>
              </a:r>
              <a:endParaRPr lang="en-SG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B4E546-752E-9EDC-6D53-6A6916BA5436}"/>
                </a:ext>
              </a:extLst>
            </p:cNvPr>
            <p:cNvSpPr txBox="1"/>
            <p:nvPr/>
          </p:nvSpPr>
          <p:spPr>
            <a:xfrm>
              <a:off x="3724855" y="3376622"/>
              <a:ext cx="155380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F</a:t>
              </a:r>
              <a:r>
                <a:rPr lang="en-SG" sz="1200" b="1" dirty="0">
                  <a:solidFill>
                    <a:srgbClr val="00B050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OLLOWING</a:t>
              </a:r>
              <a:endParaRPr lang="en-SG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A0C5369-B13B-A32D-53DA-A33821FAD5AD}"/>
                </a:ext>
              </a:extLst>
            </p:cNvPr>
            <p:cNvSpPr/>
            <p:nvPr/>
          </p:nvSpPr>
          <p:spPr>
            <a:xfrm>
              <a:off x="3470564" y="2408862"/>
              <a:ext cx="468675" cy="445174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22F2DC2-D123-BA86-649C-3E139D80D24B}"/>
                </a:ext>
              </a:extLst>
            </p:cNvPr>
            <p:cNvSpPr/>
            <p:nvPr/>
          </p:nvSpPr>
          <p:spPr>
            <a:xfrm>
              <a:off x="3470564" y="2850590"/>
              <a:ext cx="468675" cy="4451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382E5B-84AE-37CA-05F5-16946DD52C50}"/>
                </a:ext>
              </a:extLst>
            </p:cNvPr>
            <p:cNvSpPr/>
            <p:nvPr/>
          </p:nvSpPr>
          <p:spPr>
            <a:xfrm>
              <a:off x="3470564" y="3312704"/>
              <a:ext cx="468675" cy="44517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EEBA888-3D30-2026-1554-20089A1E2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729" y="628553"/>
            <a:ext cx="2678838" cy="311306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0B9E21C-5C73-76A5-6DE9-005A2D302ED3}"/>
              </a:ext>
            </a:extLst>
          </p:cNvPr>
          <p:cNvGrpSpPr/>
          <p:nvPr/>
        </p:nvGrpSpPr>
        <p:grpSpPr>
          <a:xfrm>
            <a:off x="6622473" y="1085938"/>
            <a:ext cx="1808094" cy="1349016"/>
            <a:chOff x="6670964" y="2408862"/>
            <a:chExt cx="1808094" cy="134901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B65FC0-C2FA-BA8F-3E3F-7C358862E184}"/>
                </a:ext>
              </a:extLst>
            </p:cNvPr>
            <p:cNvSpPr txBox="1"/>
            <p:nvPr/>
          </p:nvSpPr>
          <p:spPr>
            <a:xfrm>
              <a:off x="7139639" y="2926349"/>
              <a:ext cx="8312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200" b="1" dirty="0">
                  <a:solidFill>
                    <a:srgbClr val="FF0000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PLAYER</a:t>
              </a:r>
              <a:endParaRPr lang="en-SG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444240-12B6-4315-09A4-94D0F3EA1EB2}"/>
                </a:ext>
              </a:extLst>
            </p:cNvPr>
            <p:cNvSpPr txBox="1"/>
            <p:nvPr/>
          </p:nvSpPr>
          <p:spPr>
            <a:xfrm>
              <a:off x="7139639" y="2488526"/>
              <a:ext cx="11084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200" b="1" dirty="0">
                  <a:solidFill>
                    <a:srgbClr val="FFFF00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PRECEDING</a:t>
              </a:r>
              <a:endParaRPr lang="en-SG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1CB100-2E96-E996-72B1-4FDFC4B70BD2}"/>
                </a:ext>
              </a:extLst>
            </p:cNvPr>
            <p:cNvSpPr txBox="1"/>
            <p:nvPr/>
          </p:nvSpPr>
          <p:spPr>
            <a:xfrm>
              <a:off x="6925255" y="3376622"/>
              <a:ext cx="155380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F</a:t>
              </a:r>
              <a:r>
                <a:rPr lang="en-SG" sz="1200" b="1" dirty="0">
                  <a:solidFill>
                    <a:srgbClr val="00B050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OLLOWING</a:t>
              </a:r>
              <a:endParaRPr lang="en-SG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004807-0411-347E-AF4A-92FDC3ADB5E4}"/>
                </a:ext>
              </a:extLst>
            </p:cNvPr>
            <p:cNvSpPr/>
            <p:nvPr/>
          </p:nvSpPr>
          <p:spPr>
            <a:xfrm>
              <a:off x="6670964" y="2408862"/>
              <a:ext cx="468675" cy="445174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B1468B3-6F49-640C-9787-4B88A4113559}"/>
                </a:ext>
              </a:extLst>
            </p:cNvPr>
            <p:cNvSpPr/>
            <p:nvPr/>
          </p:nvSpPr>
          <p:spPr>
            <a:xfrm>
              <a:off x="6670964" y="2850590"/>
              <a:ext cx="468675" cy="4451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06595B0-CFD0-885F-A782-B6A1F644C74A}"/>
                </a:ext>
              </a:extLst>
            </p:cNvPr>
            <p:cNvSpPr/>
            <p:nvPr/>
          </p:nvSpPr>
          <p:spPr>
            <a:xfrm>
              <a:off x="6670964" y="3312704"/>
              <a:ext cx="468675" cy="44517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030049-230C-92CD-560F-281C01B548A1}"/>
              </a:ext>
            </a:extLst>
          </p:cNvPr>
          <p:cNvGrpSpPr/>
          <p:nvPr/>
        </p:nvGrpSpPr>
        <p:grpSpPr>
          <a:xfrm>
            <a:off x="2604654" y="3964841"/>
            <a:ext cx="2762227" cy="1149090"/>
            <a:chOff x="6142322" y="2035154"/>
            <a:chExt cx="2762227" cy="114909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B5C532-F2C7-171B-2140-45C65DCE15C5}"/>
                </a:ext>
              </a:extLst>
            </p:cNvPr>
            <p:cNvSpPr txBox="1"/>
            <p:nvPr/>
          </p:nvSpPr>
          <p:spPr>
            <a:xfrm>
              <a:off x="6969814" y="2907245"/>
              <a:ext cx="8312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200" b="1" dirty="0">
                  <a:solidFill>
                    <a:srgbClr val="FF0000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PLAYER</a:t>
              </a:r>
              <a:endParaRPr lang="en-SG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69AA14-B53C-5DAE-0A34-AC60DBAC4523}"/>
                </a:ext>
              </a:extLst>
            </p:cNvPr>
            <p:cNvSpPr txBox="1"/>
            <p:nvPr/>
          </p:nvSpPr>
          <p:spPr>
            <a:xfrm>
              <a:off x="6142322" y="2077981"/>
              <a:ext cx="11084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200" b="1" dirty="0">
                  <a:solidFill>
                    <a:srgbClr val="FFFF00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PRECEDING</a:t>
              </a:r>
              <a:endParaRPr lang="en-SG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50505E-34D8-E795-C98D-B178ECB94EF2}"/>
                </a:ext>
              </a:extLst>
            </p:cNvPr>
            <p:cNvSpPr txBox="1"/>
            <p:nvPr/>
          </p:nvSpPr>
          <p:spPr>
            <a:xfrm>
              <a:off x="7350746" y="2035154"/>
              <a:ext cx="155380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F</a:t>
              </a:r>
              <a:r>
                <a:rPr lang="en-SG" sz="1200" b="1" dirty="0">
                  <a:solidFill>
                    <a:srgbClr val="00B050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OLLOWING</a:t>
              </a:r>
              <a:endParaRPr lang="en-SG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517DAB-1E74-8FA7-F5B6-8F65C169654D}"/>
                </a:ext>
              </a:extLst>
            </p:cNvPr>
            <p:cNvSpPr/>
            <p:nvPr/>
          </p:nvSpPr>
          <p:spPr>
            <a:xfrm>
              <a:off x="6650183" y="2401935"/>
              <a:ext cx="468675" cy="445174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FA049B-7E4C-C1AE-D469-9F479EC61758}"/>
                </a:ext>
              </a:extLst>
            </p:cNvPr>
            <p:cNvSpPr/>
            <p:nvPr/>
          </p:nvSpPr>
          <p:spPr>
            <a:xfrm>
              <a:off x="7151114" y="2406063"/>
              <a:ext cx="468675" cy="4451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CB739B4-A9D4-3774-7BD0-E17051F90C22}"/>
                </a:ext>
              </a:extLst>
            </p:cNvPr>
            <p:cNvSpPr/>
            <p:nvPr/>
          </p:nvSpPr>
          <p:spPr>
            <a:xfrm>
              <a:off x="7658973" y="2400818"/>
              <a:ext cx="468675" cy="44517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FAAE5A4-9763-7AE0-2ED3-7A271F1D0998}"/>
              </a:ext>
            </a:extLst>
          </p:cNvPr>
          <p:cNvSpPr txBox="1"/>
          <p:nvPr/>
        </p:nvSpPr>
        <p:spPr>
          <a:xfrm>
            <a:off x="3633038" y="4430206"/>
            <a:ext cx="4364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050" b="1" dirty="0">
                <a:solidFill>
                  <a:schemeClr val="tx2"/>
                </a:solidFill>
                <a:latin typeface="Inter" panose="02000503000000020004" pitchFamily="2" charset="0"/>
                <a:ea typeface="Inter" panose="02000503000000020004" pitchFamily="2" charset="0"/>
              </a:rPr>
              <a:t>R,C</a:t>
            </a:r>
            <a:endParaRPr lang="en-SG" dirty="0">
              <a:solidFill>
                <a:schemeClr val="tx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DB1D1F-9A9F-83D0-4AA5-9272DFDAA312}"/>
              </a:ext>
            </a:extLst>
          </p:cNvPr>
          <p:cNvSpPr txBox="1"/>
          <p:nvPr/>
        </p:nvSpPr>
        <p:spPr>
          <a:xfrm>
            <a:off x="3128643" y="4430206"/>
            <a:ext cx="4364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050" b="1" dirty="0">
                <a:solidFill>
                  <a:schemeClr val="tx2"/>
                </a:solidFill>
                <a:latin typeface="Inter" panose="02000503000000020004" pitchFamily="2" charset="0"/>
                <a:ea typeface="Inter" panose="02000503000000020004" pitchFamily="2" charset="0"/>
              </a:rPr>
              <a:t>R,C</a:t>
            </a:r>
            <a:endParaRPr lang="en-SG" dirty="0">
              <a:solidFill>
                <a:schemeClr val="tx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B589D7-B8A2-CF5D-435D-48D1AE4E92D9}"/>
              </a:ext>
            </a:extLst>
          </p:cNvPr>
          <p:cNvSpPr txBox="1"/>
          <p:nvPr/>
        </p:nvSpPr>
        <p:spPr>
          <a:xfrm>
            <a:off x="4137433" y="4430206"/>
            <a:ext cx="4364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050" b="1" dirty="0">
                <a:solidFill>
                  <a:schemeClr val="tx2"/>
                </a:solidFill>
                <a:latin typeface="Inter" panose="02000503000000020004" pitchFamily="2" charset="0"/>
                <a:ea typeface="Inter" panose="02000503000000020004" pitchFamily="2" charset="0"/>
              </a:rPr>
              <a:t>R,C</a:t>
            </a:r>
            <a:endParaRPr lang="en-SG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781A78-7E95-235A-6A6F-A02D11B23791}"/>
              </a:ext>
            </a:extLst>
          </p:cNvPr>
          <p:cNvSpPr txBox="1"/>
          <p:nvPr/>
        </p:nvSpPr>
        <p:spPr>
          <a:xfrm>
            <a:off x="4629164" y="4285470"/>
            <a:ext cx="8236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050" b="1" dirty="0">
                <a:solidFill>
                  <a:schemeClr val="tx2"/>
                </a:solidFill>
                <a:latin typeface="Inter" panose="02000503000000020004" pitchFamily="2" charset="0"/>
                <a:ea typeface="Inter" panose="02000503000000020004" pitchFamily="2" charset="0"/>
              </a:rPr>
              <a:t>RESTR R1</a:t>
            </a:r>
            <a:endParaRPr lang="en-SG" dirty="0">
              <a:solidFill>
                <a:schemeClr val="tx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D68A60-3B3B-DAE3-424D-076EE450661D}"/>
              </a:ext>
            </a:extLst>
          </p:cNvPr>
          <p:cNvSpPr txBox="1"/>
          <p:nvPr/>
        </p:nvSpPr>
        <p:spPr>
          <a:xfrm>
            <a:off x="4629164" y="4558337"/>
            <a:ext cx="8236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050" b="1" dirty="0">
                <a:solidFill>
                  <a:schemeClr val="tx2"/>
                </a:solidFill>
                <a:latin typeface="Inter" panose="02000503000000020004" pitchFamily="2" charset="0"/>
                <a:ea typeface="Inter" panose="02000503000000020004" pitchFamily="2" charset="0"/>
              </a:rPr>
              <a:t>RESTR C1</a:t>
            </a:r>
            <a:endParaRPr lang="en-SG" dirty="0">
              <a:solidFill>
                <a:schemeClr val="tx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014C0B-8FEA-5CAD-ACC7-C38C6D888EEB}"/>
              </a:ext>
            </a:extLst>
          </p:cNvPr>
          <p:cNvSpPr txBox="1"/>
          <p:nvPr/>
        </p:nvSpPr>
        <p:spPr>
          <a:xfrm>
            <a:off x="3089354" y="5109277"/>
            <a:ext cx="8236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050" b="1" dirty="0">
                <a:solidFill>
                  <a:schemeClr val="tx2"/>
                </a:solidFill>
                <a:latin typeface="Inter" panose="02000503000000020004" pitchFamily="2" charset="0"/>
                <a:ea typeface="Inter" panose="02000503000000020004" pitchFamily="2" charset="0"/>
              </a:rPr>
              <a:t>RESTR R</a:t>
            </a:r>
            <a:endParaRPr lang="en-SG" dirty="0">
              <a:solidFill>
                <a:schemeClr val="tx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113362-5866-3EF4-E6EC-064AA2CC1475}"/>
              </a:ext>
            </a:extLst>
          </p:cNvPr>
          <p:cNvSpPr txBox="1"/>
          <p:nvPr/>
        </p:nvSpPr>
        <p:spPr>
          <a:xfrm>
            <a:off x="3782525" y="5109277"/>
            <a:ext cx="8236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050" b="1" dirty="0">
                <a:solidFill>
                  <a:schemeClr val="tx2"/>
                </a:solidFill>
                <a:latin typeface="Inter" panose="02000503000000020004" pitchFamily="2" charset="0"/>
                <a:ea typeface="Inter" panose="02000503000000020004" pitchFamily="2" charset="0"/>
              </a:rPr>
              <a:t>RESTR C</a:t>
            </a:r>
            <a:endParaRPr lang="en-SG" dirty="0">
              <a:solidFill>
                <a:schemeClr val="tx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DA6C75-7828-39E2-8A2D-698A0157183F}"/>
              </a:ext>
            </a:extLst>
          </p:cNvPr>
          <p:cNvSpPr txBox="1"/>
          <p:nvPr/>
        </p:nvSpPr>
        <p:spPr>
          <a:xfrm>
            <a:off x="5186771" y="5111613"/>
            <a:ext cx="14357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dirty="0">
                <a:latin typeface="Inter" panose="02000503000000020004" pitchFamily="2" charset="0"/>
                <a:ea typeface="Inter" panose="02000503000000020004" pitchFamily="2" charset="0"/>
              </a:rPr>
              <a:t>cannot be over grid</a:t>
            </a:r>
            <a:endParaRPr lang="en-SG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B57454-C4D6-171B-2A52-B7DDF0DD29D6}"/>
              </a:ext>
            </a:extLst>
          </p:cNvPr>
          <p:cNvSpPr txBox="1"/>
          <p:nvPr/>
        </p:nvSpPr>
        <p:spPr>
          <a:xfrm>
            <a:off x="5186771" y="5330334"/>
            <a:ext cx="14357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dirty="0">
                <a:latin typeface="Inter" panose="02000503000000020004" pitchFamily="2" charset="0"/>
                <a:ea typeface="Inter" panose="02000503000000020004" pitchFamily="2" charset="0"/>
              </a:rPr>
              <a:t>cannot walk past wall etc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293010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C1128"/>
      </a:dk1>
      <a:lt1>
        <a:srgbClr val="C3BAC3"/>
      </a:lt1>
      <a:dk2>
        <a:srgbClr val="161529"/>
      </a:dk2>
      <a:lt2>
        <a:srgbClr val="5484A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</TotalTime>
  <Words>388</Words>
  <Application>Microsoft Office PowerPoint</Application>
  <PresentationFormat>Widescreen</PresentationFormat>
  <Paragraphs>124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Inter</vt:lpstr>
      <vt:lpstr>Office Theme</vt:lpstr>
      <vt:lpstr>SOKOBAN</vt:lpstr>
      <vt:lpstr>SOKOBAN</vt:lpstr>
      <vt:lpstr>WIREFRAMING</vt:lpstr>
      <vt:lpstr>PowerPoint Presentation</vt:lpstr>
      <vt:lpstr>CODE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SOKOBAN</dc:title>
  <dc:creator>#MARYAM BINTE AHMAD DAHLAN#</dc:creator>
  <cp:lastModifiedBy>#MARYAM BINTE AHMAD DAHLAN#</cp:lastModifiedBy>
  <cp:revision>2</cp:revision>
  <dcterms:created xsi:type="dcterms:W3CDTF">2022-08-12T00:24:57Z</dcterms:created>
  <dcterms:modified xsi:type="dcterms:W3CDTF">2022-08-12T05:28:18Z</dcterms:modified>
</cp:coreProperties>
</file>