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79" r:id="rId3"/>
    <p:sldId id="280" r:id="rId4"/>
    <p:sldId id="294" r:id="rId5"/>
    <p:sldId id="281" r:id="rId6"/>
    <p:sldId id="295" r:id="rId7"/>
    <p:sldId id="296" r:id="rId8"/>
    <p:sldId id="282" r:id="rId9"/>
    <p:sldId id="297" r:id="rId10"/>
    <p:sldId id="298" r:id="rId11"/>
    <p:sldId id="299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D557A-4197-40A0-9264-B9AFA7CFF501}" v="760" dt="2022-12-15T10:22:19.97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/>
    <p:restoredTop sz="94609" autoAdjust="0"/>
  </p:normalViewPr>
  <p:slideViewPr>
    <p:cSldViewPr snapToGrid="0" snapToObjects="1">
      <p:cViewPr>
        <p:scale>
          <a:sx n="100" d="100"/>
          <a:sy n="100" d="100"/>
        </p:scale>
        <p:origin x="948" y="2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713" y="223765"/>
            <a:ext cx="5385816" cy="1225296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Detection of phishing URL with Machine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5909" y="3483864"/>
            <a:ext cx="3755766" cy="140442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Sabon Next LT"/>
              </a:rPr>
              <a:t>Name: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AB2AF-9A9C-1B3D-4A1B-94F9B4B1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8ED81-FCEF-0F77-312E-BB3EEAAA37B0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outcomes of the research demonstrate that   ANN Artificial neural network algorithms yield High accuracy rates as compared to other support vector machine SVM, random </a:t>
            </a:r>
            <a:r>
              <a:rPr lang="en-US" sz="2400" dirty="0" err="1"/>
              <a:t>forestRF</a:t>
            </a:r>
            <a:r>
              <a:rPr lang="en-US" sz="2400" dirty="0"/>
              <a:t>, Decision Tree, Ridge, MLP and </a:t>
            </a:r>
            <a:r>
              <a:rPr lang="en-US" sz="2400" dirty="0" err="1"/>
              <a:t>XGBoost</a:t>
            </a:r>
            <a:r>
              <a:rPr lang="en-US" sz="2400" dirty="0"/>
              <a:t>. The Artificial neural network ANN produces the optimum answer with around 96.3%.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A83A-3266-0F43-2C47-0C2730CA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defTabSz="914400"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74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AB2AF-9A9C-1B3D-4A1B-94F9B4B1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latin typeface="+mj-lt"/>
                <a:cs typeface="+mj-cs"/>
              </a:rPr>
              <a:t>Future Works</a:t>
            </a:r>
            <a:endParaRPr lang="en-US" sz="2800" kern="1200" dirty="0">
              <a:solidFill>
                <a:srgbClr val="FFFFFF"/>
              </a:solidFill>
              <a:latin typeface="+mj-lt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8ED81-FCEF-0F77-312E-BB3EEAAA37B0}"/>
              </a:ext>
            </a:extLst>
          </p:cNvPr>
          <p:cNvSpPr txBox="1"/>
          <p:nvPr/>
        </p:nvSpPr>
        <p:spPr>
          <a:xfrm>
            <a:off x="6096000" y="820880"/>
            <a:ext cx="5257799" cy="48893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Techniques for feature selection will be able to reduce data dimensionality while improving classification efficiency. </a:t>
            </a:r>
            <a:endParaRPr lang="en-US" sz="2800" dirty="0">
              <a:cs typeface="Sabon Next LT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Various textual aspects may also be analyzed to increase the efficacy of the detection procedure.</a:t>
            </a:r>
            <a:br>
              <a:rPr lang="en-US" sz="2800" dirty="0"/>
            </a:b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>
                <a:cs typeface="Sabon Next LT"/>
              </a:rPr>
              <a:t> </a:t>
            </a:r>
            <a:r>
              <a:rPr lang="en-US" sz="2800" dirty="0"/>
              <a:t> </a:t>
            </a:r>
            <a:endParaRPr lang="en-US" sz="2800" dirty="0">
              <a:cs typeface="Sabon Next LT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800" dirty="0">
              <a:cs typeface="Sabon Next LT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A83A-3266-0F43-2C47-0C2730CA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330" y="6356350"/>
            <a:ext cx="8474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defTabSz="914400"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22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0" rtlCol="0" anchor="t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Introduction​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Aim and Objective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​Methodology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Conclusions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Future work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Phishing  ULRs is a growing threat where cybercriminals create counterfeit websites to lure their victims and obtain sensitive information.</a:t>
            </a:r>
            <a:endParaRPr lang="en-US" sz="2800" dirty="0">
              <a:cs typeface="Sabon Next 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Often these fake websites look similar to the real thing,  and checking for telltale signs can help protect against URL phishing.</a:t>
            </a:r>
            <a:endParaRPr lang="en-US" sz="2800" dirty="0">
              <a:cs typeface="Sabon Next 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Organizations can minimize their risk by training users and adding automated defenses that screen emails.</a:t>
            </a:r>
            <a:endParaRPr lang="en-US" sz="2800" dirty="0">
              <a:cs typeface="Sabon Next LT"/>
            </a:endParaRPr>
          </a:p>
          <a:p>
            <a:endParaRPr lang="en-US" sz="2800" dirty="0">
              <a:cs typeface="Sabon Next 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330" y="6356350"/>
            <a:ext cx="84747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EF771-C985-0CAA-2F0B-726E706E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Aim and objectives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BAD5-80B3-A4E3-5C85-9F6765910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416" y="835257"/>
            <a:ext cx="6537383" cy="48605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This study aims to examine, propose, and evaluate a unique collection of features that may be  use to predict phishing URLs promptly and accurately using a Machine learning method.  </a:t>
            </a:r>
            <a:endParaRPr lang="en-US" sz="2400" dirty="0">
              <a:cs typeface="Sabon Next LT"/>
            </a:endParaRPr>
          </a:p>
          <a:p>
            <a:r>
              <a:rPr lang="en-US" sz="2400" dirty="0">
                <a:ea typeface="+mn-lt"/>
                <a:cs typeface="+mn-lt"/>
              </a:rPr>
              <a:t>To meet the aims of the project, the research illustrates aims have been defined: </a:t>
            </a:r>
            <a:endParaRPr lang="en-US" sz="2400" dirty="0">
              <a:cs typeface="Sabon Next LT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Dataset gathering &amp; pre-processing</a:t>
            </a:r>
            <a:endParaRPr lang="en-US" sz="2400" dirty="0">
              <a:cs typeface="Sabon Next LT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Identifying the most relevant sets of characteristics and applying them to develop a unique ML-based prediction model for detecting phishing URLs.</a:t>
            </a:r>
            <a:endParaRPr lang="en-US" sz="2400" dirty="0">
              <a:cs typeface="Sabon Next LT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To assess the accuracy and efficiency of the result prediction models.</a:t>
            </a:r>
            <a:endParaRPr lang="en-US" sz="2400" dirty="0">
              <a:cs typeface="Sabon Next LT"/>
            </a:endParaRPr>
          </a:p>
          <a:p>
            <a:endParaRPr lang="en-US">
              <a:cs typeface="Sabon Next LT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84916-377C-2333-68F4-5638C635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356350"/>
            <a:ext cx="43069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9986-2B88-AC01-6023-6A5F8FBD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330" y="6356350"/>
            <a:ext cx="84747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38" y="647593"/>
            <a:ext cx="4453415" cy="80329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  <a:endParaRPr lang="en-US" sz="3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5115" y="2276209"/>
            <a:ext cx="4439038" cy="39341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set: </a:t>
            </a:r>
            <a:endParaRPr lang="en-US" sz="2000" b="1" kern="1200" dirty="0">
              <a:solidFill>
                <a:srgbClr val="FFFFFF"/>
              </a:solidFill>
              <a:latin typeface="+mn-lt"/>
              <a:cs typeface="Sabon Next 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Phishing URLs for this study from the open-source website Phish Tank. </a:t>
            </a:r>
            <a:endParaRPr lang="en-US" sz="2000" kern="1200" dirty="0">
              <a:solidFill>
                <a:srgbClr val="FFFFFF"/>
              </a:solidFill>
              <a:latin typeface="+mn-lt"/>
              <a:cs typeface="Sabon Next 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other dataset was obtained from the open datasets of the University of New Brunswick. 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Thisdataset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contains regular URLs, phishing, fraud, malware, or URL defacement. The  URL dataset is being evaluated out of these types for this research. This dataset provides 4,000 unique random </a:t>
            </a:r>
            <a:endParaRPr lang="en-US" sz="2000" kern="1200" dirty="0">
              <a:solidFill>
                <a:srgbClr val="FFFFFF"/>
              </a:solidFill>
              <a:latin typeface="+mn-lt"/>
              <a:cs typeface="Sabon Next 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5B52F8D-0069-384A-D4DC-6550C8386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47" y="1600616"/>
            <a:ext cx="4252055" cy="3656768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8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20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50FD6-877F-B917-2238-8FB8861F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2322864"/>
            <a:ext cx="5476713" cy="101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 Selections: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961A1-B3B2-9B44-D55E-0A622B319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676" y="3077255"/>
            <a:ext cx="5318562" cy="31372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below mentioned category of features are extracted from the URL data:</a:t>
            </a:r>
            <a:endParaRPr lang="en-US" sz="2800" kern="1200" dirty="0">
              <a:solidFill>
                <a:schemeClr val="tx1"/>
              </a:solidFill>
              <a:latin typeface="+mn-lt"/>
              <a:cs typeface="Sabon Next LT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 Bar based Features</a:t>
            </a:r>
            <a:endParaRPr lang="en-US" sz="2800" kern="1200" dirty="0">
              <a:solidFill>
                <a:schemeClr val="tx1"/>
              </a:solidFill>
              <a:latin typeface="+mn-lt"/>
              <a:cs typeface="Sabon Next LT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Domain based Features</a:t>
            </a:r>
            <a:endParaRPr lang="en-US" sz="2800" kern="1200" dirty="0">
              <a:solidFill>
                <a:schemeClr val="tx1"/>
              </a:solidFill>
              <a:latin typeface="+mn-lt"/>
              <a:cs typeface="Sabon Next LT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 &amp;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based Features</a:t>
            </a:r>
            <a:br>
              <a:rPr lang="en-US" sz="1300" kern="1200" dirty="0"/>
            </a:br>
            <a:endParaRPr lang="en-US"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38BB10A9-8134-BBB9-C52A-9304D7B42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654567"/>
            <a:ext cx="5169282" cy="4225889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4" name="Rectangle 22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62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B2942-6E1F-4371-246D-393D41B27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dropping extra values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0D34B00-7462-71FE-4D55-7BFF8A8A9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84" y="1863801"/>
            <a:ext cx="641263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4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 Models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9361" y="404601"/>
            <a:ext cx="7764887" cy="54592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this I used Supervised learning. There are two types of supervised machine learning problems called classification and regression.</a:t>
            </a:r>
            <a:endParaRPr lang="en-US" dirty="0">
              <a:solidFill>
                <a:schemeClr val="tx1"/>
              </a:solidFill>
              <a:cs typeface="Sabon Next LT"/>
            </a:endParaRP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research dataset used classification problems as the input URLs is classified as Phishing (1) and legitimate (0).</a:t>
            </a:r>
            <a:endParaRPr lang="en-US" dirty="0">
              <a:solidFill>
                <a:schemeClr val="tx1"/>
              </a:solidFill>
              <a:cs typeface="Sabon Next LT"/>
            </a:endParaRP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Used Seven Machine learning models consider to train the dataset.</a:t>
            </a:r>
            <a:endParaRPr lang="en-US" dirty="0">
              <a:solidFill>
                <a:schemeClr val="tx1"/>
              </a:solidFill>
              <a:cs typeface="Sabon Next LT"/>
            </a:endParaRPr>
          </a:p>
          <a:p>
            <a:pPr marL="685800" indent="-457200">
              <a:lnSpc>
                <a:spcPct val="9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SVM</a:t>
            </a:r>
            <a:endParaRPr lang="en-US" dirty="0">
              <a:solidFill>
                <a:schemeClr val="tx1"/>
              </a:solidFill>
              <a:cs typeface="Sabon Next LT"/>
            </a:endParaRPr>
          </a:p>
          <a:p>
            <a:pPr marL="685800" indent="-457200">
              <a:lnSpc>
                <a:spcPct val="9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Multilayer </a:t>
            </a:r>
            <a:r>
              <a:rPr lang="en-US" dirty="0" err="1">
                <a:solidFill>
                  <a:schemeClr val="tx1"/>
                </a:solidFill>
              </a:rPr>
              <a:t>Perceptrons</a:t>
            </a:r>
            <a:r>
              <a:rPr lang="en-US" dirty="0">
                <a:solidFill>
                  <a:schemeClr val="tx1"/>
                </a:solidFill>
              </a:rPr>
              <a:t> MLP</a:t>
            </a:r>
            <a:endParaRPr lang="en-US" dirty="0">
              <a:solidFill>
                <a:schemeClr val="tx1"/>
              </a:solidFill>
              <a:cs typeface="Sabon Next LT"/>
            </a:endParaRPr>
          </a:p>
          <a:p>
            <a:pPr marL="685800" indent="-457200">
              <a:lnSpc>
                <a:spcPct val="90000"/>
              </a:lnSpc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Artifical</a:t>
            </a:r>
            <a:r>
              <a:rPr lang="en-US" dirty="0">
                <a:solidFill>
                  <a:schemeClr val="tx1"/>
                </a:solidFill>
              </a:rPr>
              <a:t> neural network ANN</a:t>
            </a:r>
            <a:endParaRPr lang="en-US" dirty="0">
              <a:solidFill>
                <a:schemeClr val="tx1"/>
              </a:solidFill>
              <a:cs typeface="Sabon Next LT"/>
            </a:endParaRPr>
          </a:p>
          <a:p>
            <a:pPr marL="685800" indent="-457200">
              <a:lnSpc>
                <a:spcPct val="9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Ridge classifier</a:t>
            </a:r>
            <a:endParaRPr lang="en-US" dirty="0">
              <a:solidFill>
                <a:schemeClr val="tx1"/>
              </a:solidFill>
              <a:cs typeface="Sabon Next LT"/>
            </a:endParaRPr>
          </a:p>
          <a:p>
            <a:pPr marL="685800" indent="-457200">
              <a:lnSpc>
                <a:spcPct val="90000"/>
              </a:lnSpc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XGBoost</a:t>
            </a:r>
            <a:endParaRPr lang="en-US" dirty="0" err="1">
              <a:solidFill>
                <a:schemeClr val="tx1"/>
              </a:solidFill>
              <a:cs typeface="Sabon Next LT"/>
            </a:endParaRPr>
          </a:p>
          <a:p>
            <a:pPr marL="685800" indent="-457200">
              <a:lnSpc>
                <a:spcPct val="9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Decision tree</a:t>
            </a:r>
            <a:endParaRPr lang="en-US" dirty="0">
              <a:solidFill>
                <a:schemeClr val="tx1"/>
              </a:solidFill>
              <a:cs typeface="Sabon Next LT"/>
            </a:endParaRPr>
          </a:p>
          <a:p>
            <a:pPr marL="685800" indent="-457200">
              <a:lnSpc>
                <a:spcPct val="9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Random Forest</a:t>
            </a:r>
            <a:endParaRPr lang="en-US" dirty="0">
              <a:solidFill>
                <a:schemeClr val="tx1"/>
              </a:solidFill>
              <a:cs typeface="Sabon Next LT"/>
            </a:endParaRPr>
          </a:p>
          <a:p>
            <a:pPr marL="114300" indent="-342900">
              <a:lnSpc>
                <a:spcPct val="90000"/>
              </a:lnSpc>
              <a:buAutoNum type="arabicPeriod"/>
            </a:pPr>
            <a:endParaRPr lang="en-US" sz="1500">
              <a:solidFill>
                <a:schemeClr val="tx1"/>
              </a:solidFill>
              <a:cs typeface="Sabon Next LT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48F63A3B-78C7-47BE-AE5E-E10140E04643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defTabSz="914400"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CAC8228-303C-A2BA-B65B-3333CD969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738" y="1195388"/>
            <a:ext cx="6272213" cy="4464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08ED81-FCEF-0F77-312E-BB3EEAAA37B0}"/>
              </a:ext>
            </a:extLst>
          </p:cNvPr>
          <p:cNvSpPr txBox="1"/>
          <p:nvPr/>
        </p:nvSpPr>
        <p:spPr>
          <a:xfrm>
            <a:off x="2004474" y="5685826"/>
            <a:ext cx="8716363" cy="6637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By comparing all accuracy results, ANN as high accuracy from above all ML models. 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AB2AF-9A9C-1B3D-4A1B-94F9B4B1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14" y="2074363"/>
            <a:ext cx="2752354" cy="2709275"/>
          </a:xfrm>
          <a:prstGeom prst="rect">
            <a:avLst/>
          </a:prstGeom>
          <a:solidFill>
            <a:srgbClr val="87745C"/>
          </a:solidFill>
          <a:ln>
            <a:solidFill>
              <a:srgbClr val="87745C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A83A-3266-0F43-2C47-0C2730CA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defTabSz="914400"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16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Detection of phishing URL with Machine learning</vt:lpstr>
      <vt:lpstr>AGENDA</vt:lpstr>
      <vt:lpstr>Introduction</vt:lpstr>
      <vt:lpstr>Aim and objectives</vt:lpstr>
      <vt:lpstr>Methodology</vt:lpstr>
      <vt:lpstr>Features Selections:</vt:lpstr>
      <vt:lpstr>PowerPoint Presentation</vt:lpstr>
      <vt:lpstr>Machine learning Models</vt:lpstr>
      <vt:lpstr>Model Evaluations</vt:lpstr>
      <vt:lpstr>Conclusions</vt:lpstr>
      <vt:lpstr>Future Works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/>
  <cp:lastModifiedBy/>
  <cp:revision>201</cp:revision>
  <dcterms:created xsi:type="dcterms:W3CDTF">2022-12-15T08:39:09Z</dcterms:created>
  <dcterms:modified xsi:type="dcterms:W3CDTF">2022-12-15T10:23:12Z</dcterms:modified>
</cp:coreProperties>
</file>