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4"/>
  </p:sldMasterIdLst>
  <p:notesMasterIdLst>
    <p:notesMasterId r:id="rId19"/>
  </p:notesMasterIdLst>
  <p:handoutMasterIdLst>
    <p:handoutMasterId r:id="rId20"/>
  </p:handoutMasterIdLst>
  <p:sldIdLst>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3C9CF-3249-1882-A787-57D426664FAE}" v="319" dt="2024-09-05T11:18:35.521"/>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p:scale>
          <a:sx n="100" d="100"/>
          <a:sy n="100" d="100"/>
        </p:scale>
        <p:origin x="-706" y="-53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003C31-98D1-4683-B454-25C34E8481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2B329F-8B88-411E-B289-E1A82F826FF9}">
      <dgm:prSet/>
      <dgm:spPr/>
      <dgm:t>
        <a:bodyPr/>
        <a:lstStyle/>
        <a:p>
          <a:r>
            <a:rPr lang="en-GB"/>
            <a:t>1. To which extent, it is possible to incorporate blockchain in SDNs for enhancing the data routing security in dynamic setting?</a:t>
          </a:r>
          <a:endParaRPr lang="en-US"/>
        </a:p>
      </dgm:t>
    </dgm:pt>
    <dgm:pt modelId="{6843D5C7-B768-4AFC-B38F-6E6AC3EF388D}" type="parTrans" cxnId="{1F0C143E-1D22-4F7D-9950-D809D714B9F3}">
      <dgm:prSet/>
      <dgm:spPr/>
      <dgm:t>
        <a:bodyPr/>
        <a:lstStyle/>
        <a:p>
          <a:endParaRPr lang="en-US"/>
        </a:p>
      </dgm:t>
    </dgm:pt>
    <dgm:pt modelId="{1280F542-4FDD-422B-BDE9-A2F509BC8C81}" type="sibTrans" cxnId="{1F0C143E-1D22-4F7D-9950-D809D714B9F3}">
      <dgm:prSet/>
      <dgm:spPr/>
      <dgm:t>
        <a:bodyPr/>
        <a:lstStyle/>
        <a:p>
          <a:endParaRPr lang="en-US"/>
        </a:p>
      </dgm:t>
    </dgm:pt>
    <dgm:pt modelId="{5AF815B7-5897-471B-81F9-757457104C44}">
      <dgm:prSet/>
      <dgm:spPr/>
      <dgm:t>
        <a:bodyPr/>
        <a:lstStyle/>
        <a:p>
          <a:r>
            <a:rPr lang="en-GB"/>
            <a:t>2. What is the part that machine learning can play to further improve and secure the data routing in SDNs using blockchain technology?</a:t>
          </a:r>
          <a:endParaRPr lang="en-US"/>
        </a:p>
      </dgm:t>
    </dgm:pt>
    <dgm:pt modelId="{325271DD-7D42-482A-82CC-92171B55D4FD}" type="parTrans" cxnId="{F9A3296C-E903-4975-9D9E-DCE5395ADE95}">
      <dgm:prSet/>
      <dgm:spPr/>
      <dgm:t>
        <a:bodyPr/>
        <a:lstStyle/>
        <a:p>
          <a:endParaRPr lang="en-US"/>
        </a:p>
      </dgm:t>
    </dgm:pt>
    <dgm:pt modelId="{84412277-3590-4080-9E8E-5B2CFF6B08E7}" type="sibTrans" cxnId="{F9A3296C-E903-4975-9D9E-DCE5395ADE95}">
      <dgm:prSet/>
      <dgm:spPr/>
      <dgm:t>
        <a:bodyPr/>
        <a:lstStyle/>
        <a:p>
          <a:endParaRPr lang="en-US"/>
        </a:p>
      </dgm:t>
    </dgm:pt>
    <dgm:pt modelId="{E1E839A7-6058-4295-A631-C727D68B305C}">
      <dgm:prSet/>
      <dgm:spPr/>
      <dgm:t>
        <a:bodyPr/>
        <a:lstStyle/>
        <a:p>
          <a:r>
            <a:rPr lang="en-GB"/>
            <a:t>3. What are the possible performance consequences from integrating the blockchain with machine learning for secure data transmission in dynamic SDNs?</a:t>
          </a:r>
          <a:endParaRPr lang="en-US"/>
        </a:p>
      </dgm:t>
    </dgm:pt>
    <dgm:pt modelId="{FCCF35C2-E11C-44E7-B4FF-CDEB897B9292}" type="parTrans" cxnId="{0A32340A-92F1-4605-96C2-41E57295EC64}">
      <dgm:prSet/>
      <dgm:spPr/>
      <dgm:t>
        <a:bodyPr/>
        <a:lstStyle/>
        <a:p>
          <a:endParaRPr lang="en-US"/>
        </a:p>
      </dgm:t>
    </dgm:pt>
    <dgm:pt modelId="{55A98741-7384-4F5D-8767-FC63609F7BDF}" type="sibTrans" cxnId="{0A32340A-92F1-4605-96C2-41E57295EC64}">
      <dgm:prSet/>
      <dgm:spPr/>
      <dgm:t>
        <a:bodyPr/>
        <a:lstStyle/>
        <a:p>
          <a:endParaRPr lang="en-US"/>
        </a:p>
      </dgm:t>
    </dgm:pt>
    <dgm:pt modelId="{D9976BE9-4586-4363-91FE-545A3F4366CF}">
      <dgm:prSet/>
      <dgm:spPr/>
      <dgm:t>
        <a:bodyPr/>
        <a:lstStyle/>
        <a:p>
          <a:r>
            <a:rPr lang="en-GB"/>
            <a:t>4. What strategies can be used to train and apply machine learning in real-time to changes in the topology and operating conditions of block chain secured SDNs?</a:t>
          </a:r>
          <a:endParaRPr lang="en-US"/>
        </a:p>
      </dgm:t>
    </dgm:pt>
    <dgm:pt modelId="{F76AA1EC-946A-470A-A79D-A59C332308D6}" type="parTrans" cxnId="{F9C77BBD-DE5A-4869-AE69-F8E0352DB3C7}">
      <dgm:prSet/>
      <dgm:spPr/>
      <dgm:t>
        <a:bodyPr/>
        <a:lstStyle/>
        <a:p>
          <a:endParaRPr lang="en-US"/>
        </a:p>
      </dgm:t>
    </dgm:pt>
    <dgm:pt modelId="{035BB511-5FC6-4961-9A8B-68073D6D4A56}" type="sibTrans" cxnId="{F9C77BBD-DE5A-4869-AE69-F8E0352DB3C7}">
      <dgm:prSet/>
      <dgm:spPr/>
      <dgm:t>
        <a:bodyPr/>
        <a:lstStyle/>
        <a:p>
          <a:endParaRPr lang="en-US"/>
        </a:p>
      </dgm:t>
    </dgm:pt>
    <dgm:pt modelId="{F5D60AB1-DC70-4004-8214-D1891B4266C8}">
      <dgm:prSet/>
      <dgm:spPr/>
      <dgm:t>
        <a:bodyPr/>
        <a:lstStyle/>
        <a:p>
          <a:r>
            <a:rPr lang="en-GB"/>
            <a:t>5. Along with that, not less attention should be paid to such an important aspect of distributed computing as optimization choices, such as prioritization of security or machines’ performance, etc when it comes to blockchain and machine learning-based solution for dynamic SDNs.</a:t>
          </a:r>
          <a:endParaRPr lang="en-US"/>
        </a:p>
      </dgm:t>
    </dgm:pt>
    <dgm:pt modelId="{13AFCB60-AF34-4B8D-A44D-A12445993BE8}" type="parTrans" cxnId="{2C9D5D9F-5C53-4BCD-824A-45FEE98A4311}">
      <dgm:prSet/>
      <dgm:spPr/>
      <dgm:t>
        <a:bodyPr/>
        <a:lstStyle/>
        <a:p>
          <a:endParaRPr lang="en-US"/>
        </a:p>
      </dgm:t>
    </dgm:pt>
    <dgm:pt modelId="{F3BB07B0-B0C1-4D01-874B-862176EA5892}" type="sibTrans" cxnId="{2C9D5D9F-5C53-4BCD-824A-45FEE98A4311}">
      <dgm:prSet/>
      <dgm:spPr/>
      <dgm:t>
        <a:bodyPr/>
        <a:lstStyle/>
        <a:p>
          <a:endParaRPr lang="en-US"/>
        </a:p>
      </dgm:t>
    </dgm:pt>
    <dgm:pt modelId="{E45275E2-E9D6-44C1-8001-B30B9E5654D5}">
      <dgm:prSet/>
      <dgm:spPr/>
      <dgm:t>
        <a:bodyPr/>
        <a:lstStyle/>
        <a:p>
          <a:r>
            <a:rPr lang="en-GB"/>
            <a:t>6. What is the pragmatic consideration of the use of the blockchain and machine learning based security framework used in the dynamic SDNs and how each can be addressed?</a:t>
          </a:r>
          <a:endParaRPr lang="en-US"/>
        </a:p>
      </dgm:t>
    </dgm:pt>
    <dgm:pt modelId="{285468AA-0024-495C-96AE-C9E3E703AEC0}" type="parTrans" cxnId="{4552AC16-EF85-42A9-9CB4-329C03B81A44}">
      <dgm:prSet/>
      <dgm:spPr/>
      <dgm:t>
        <a:bodyPr/>
        <a:lstStyle/>
        <a:p>
          <a:endParaRPr lang="en-US"/>
        </a:p>
      </dgm:t>
    </dgm:pt>
    <dgm:pt modelId="{8F932FA4-5F4F-4395-B21C-6C141D0653AE}" type="sibTrans" cxnId="{4552AC16-EF85-42A9-9CB4-329C03B81A44}">
      <dgm:prSet/>
      <dgm:spPr/>
      <dgm:t>
        <a:bodyPr/>
        <a:lstStyle/>
        <a:p>
          <a:endParaRPr lang="en-US"/>
        </a:p>
      </dgm:t>
    </dgm:pt>
    <dgm:pt modelId="{E6F037F9-8D10-489C-9E6B-6665F37F4BE7}" type="pres">
      <dgm:prSet presAssocID="{7E003C31-98D1-4683-B454-25C34E8481C0}" presName="linear" presStyleCnt="0">
        <dgm:presLayoutVars>
          <dgm:animLvl val="lvl"/>
          <dgm:resizeHandles val="exact"/>
        </dgm:presLayoutVars>
      </dgm:prSet>
      <dgm:spPr/>
    </dgm:pt>
    <dgm:pt modelId="{CE4AEA38-CF65-45AA-920D-5A0960970E74}" type="pres">
      <dgm:prSet presAssocID="{902B329F-8B88-411E-B289-E1A82F826FF9}" presName="parentText" presStyleLbl="node1" presStyleIdx="0" presStyleCnt="6">
        <dgm:presLayoutVars>
          <dgm:chMax val="0"/>
          <dgm:bulletEnabled val="1"/>
        </dgm:presLayoutVars>
      </dgm:prSet>
      <dgm:spPr/>
    </dgm:pt>
    <dgm:pt modelId="{A155B12C-26B2-45DB-AA46-A80442EEF437}" type="pres">
      <dgm:prSet presAssocID="{1280F542-4FDD-422B-BDE9-A2F509BC8C81}" presName="spacer" presStyleCnt="0"/>
      <dgm:spPr/>
    </dgm:pt>
    <dgm:pt modelId="{D9D07674-573C-494E-8457-16566B94A56A}" type="pres">
      <dgm:prSet presAssocID="{5AF815B7-5897-471B-81F9-757457104C44}" presName="parentText" presStyleLbl="node1" presStyleIdx="1" presStyleCnt="6">
        <dgm:presLayoutVars>
          <dgm:chMax val="0"/>
          <dgm:bulletEnabled val="1"/>
        </dgm:presLayoutVars>
      </dgm:prSet>
      <dgm:spPr/>
    </dgm:pt>
    <dgm:pt modelId="{2E6AB488-7980-4E01-8276-25CFECCD6FF8}" type="pres">
      <dgm:prSet presAssocID="{84412277-3590-4080-9E8E-5B2CFF6B08E7}" presName="spacer" presStyleCnt="0"/>
      <dgm:spPr/>
    </dgm:pt>
    <dgm:pt modelId="{77311853-3803-4D6E-A11D-6453DCFFC25B}" type="pres">
      <dgm:prSet presAssocID="{E1E839A7-6058-4295-A631-C727D68B305C}" presName="parentText" presStyleLbl="node1" presStyleIdx="2" presStyleCnt="6">
        <dgm:presLayoutVars>
          <dgm:chMax val="0"/>
          <dgm:bulletEnabled val="1"/>
        </dgm:presLayoutVars>
      </dgm:prSet>
      <dgm:spPr/>
    </dgm:pt>
    <dgm:pt modelId="{DC7C1EA9-5660-4C92-B9BB-1D47DFA8C83B}" type="pres">
      <dgm:prSet presAssocID="{55A98741-7384-4F5D-8767-FC63609F7BDF}" presName="spacer" presStyleCnt="0"/>
      <dgm:spPr/>
    </dgm:pt>
    <dgm:pt modelId="{AA3C7940-7EF0-441C-A090-5FE716931181}" type="pres">
      <dgm:prSet presAssocID="{D9976BE9-4586-4363-91FE-545A3F4366CF}" presName="parentText" presStyleLbl="node1" presStyleIdx="3" presStyleCnt="6">
        <dgm:presLayoutVars>
          <dgm:chMax val="0"/>
          <dgm:bulletEnabled val="1"/>
        </dgm:presLayoutVars>
      </dgm:prSet>
      <dgm:spPr/>
    </dgm:pt>
    <dgm:pt modelId="{4C6C1827-373D-469A-8E84-9F2A7272ECEC}" type="pres">
      <dgm:prSet presAssocID="{035BB511-5FC6-4961-9A8B-68073D6D4A56}" presName="spacer" presStyleCnt="0"/>
      <dgm:spPr/>
    </dgm:pt>
    <dgm:pt modelId="{12334EE3-6062-491D-B1B7-5BDF1256B39D}" type="pres">
      <dgm:prSet presAssocID="{F5D60AB1-DC70-4004-8214-D1891B4266C8}" presName="parentText" presStyleLbl="node1" presStyleIdx="4" presStyleCnt="6">
        <dgm:presLayoutVars>
          <dgm:chMax val="0"/>
          <dgm:bulletEnabled val="1"/>
        </dgm:presLayoutVars>
      </dgm:prSet>
      <dgm:spPr/>
    </dgm:pt>
    <dgm:pt modelId="{07B265C3-4569-4B01-B72C-7433A5134A65}" type="pres">
      <dgm:prSet presAssocID="{F3BB07B0-B0C1-4D01-874B-862176EA5892}" presName="spacer" presStyleCnt="0"/>
      <dgm:spPr/>
    </dgm:pt>
    <dgm:pt modelId="{CE44C847-BAF0-47D9-BFA6-580101E90279}" type="pres">
      <dgm:prSet presAssocID="{E45275E2-E9D6-44C1-8001-B30B9E5654D5}" presName="parentText" presStyleLbl="node1" presStyleIdx="5" presStyleCnt="6">
        <dgm:presLayoutVars>
          <dgm:chMax val="0"/>
          <dgm:bulletEnabled val="1"/>
        </dgm:presLayoutVars>
      </dgm:prSet>
      <dgm:spPr/>
    </dgm:pt>
  </dgm:ptLst>
  <dgm:cxnLst>
    <dgm:cxn modelId="{0A32340A-92F1-4605-96C2-41E57295EC64}" srcId="{7E003C31-98D1-4683-B454-25C34E8481C0}" destId="{E1E839A7-6058-4295-A631-C727D68B305C}" srcOrd="2" destOrd="0" parTransId="{FCCF35C2-E11C-44E7-B4FF-CDEB897B9292}" sibTransId="{55A98741-7384-4F5D-8767-FC63609F7BDF}"/>
    <dgm:cxn modelId="{4552AC16-EF85-42A9-9CB4-329C03B81A44}" srcId="{7E003C31-98D1-4683-B454-25C34E8481C0}" destId="{E45275E2-E9D6-44C1-8001-B30B9E5654D5}" srcOrd="5" destOrd="0" parTransId="{285468AA-0024-495C-96AE-C9E3E703AEC0}" sibTransId="{8F932FA4-5F4F-4395-B21C-6C141D0653AE}"/>
    <dgm:cxn modelId="{F7D7F41A-CB56-48C7-ACB8-35843F35B6DA}" type="presOf" srcId="{7E003C31-98D1-4683-B454-25C34E8481C0}" destId="{E6F037F9-8D10-489C-9E6B-6665F37F4BE7}" srcOrd="0" destOrd="0" presId="urn:microsoft.com/office/officeart/2005/8/layout/vList2"/>
    <dgm:cxn modelId="{1F0C143E-1D22-4F7D-9950-D809D714B9F3}" srcId="{7E003C31-98D1-4683-B454-25C34E8481C0}" destId="{902B329F-8B88-411E-B289-E1A82F826FF9}" srcOrd="0" destOrd="0" parTransId="{6843D5C7-B768-4AFC-B38F-6E6AC3EF388D}" sibTransId="{1280F542-4FDD-422B-BDE9-A2F509BC8C81}"/>
    <dgm:cxn modelId="{F9A3296C-E903-4975-9D9E-DCE5395ADE95}" srcId="{7E003C31-98D1-4683-B454-25C34E8481C0}" destId="{5AF815B7-5897-471B-81F9-757457104C44}" srcOrd="1" destOrd="0" parTransId="{325271DD-7D42-482A-82CC-92171B55D4FD}" sibTransId="{84412277-3590-4080-9E8E-5B2CFF6B08E7}"/>
    <dgm:cxn modelId="{3FCDC76C-5083-4E78-BB09-9DF619CD2067}" type="presOf" srcId="{F5D60AB1-DC70-4004-8214-D1891B4266C8}" destId="{12334EE3-6062-491D-B1B7-5BDF1256B39D}" srcOrd="0" destOrd="0" presId="urn:microsoft.com/office/officeart/2005/8/layout/vList2"/>
    <dgm:cxn modelId="{86320082-E649-49FF-B30A-42E56714FA10}" type="presOf" srcId="{E45275E2-E9D6-44C1-8001-B30B9E5654D5}" destId="{CE44C847-BAF0-47D9-BFA6-580101E90279}" srcOrd="0" destOrd="0" presId="urn:microsoft.com/office/officeart/2005/8/layout/vList2"/>
    <dgm:cxn modelId="{2C9D5D9F-5C53-4BCD-824A-45FEE98A4311}" srcId="{7E003C31-98D1-4683-B454-25C34E8481C0}" destId="{F5D60AB1-DC70-4004-8214-D1891B4266C8}" srcOrd="4" destOrd="0" parTransId="{13AFCB60-AF34-4B8D-A44D-A12445993BE8}" sibTransId="{F3BB07B0-B0C1-4D01-874B-862176EA5892}"/>
    <dgm:cxn modelId="{876B89B3-4965-4340-A706-F792B782093E}" type="presOf" srcId="{D9976BE9-4586-4363-91FE-545A3F4366CF}" destId="{AA3C7940-7EF0-441C-A090-5FE716931181}" srcOrd="0" destOrd="0" presId="urn:microsoft.com/office/officeart/2005/8/layout/vList2"/>
    <dgm:cxn modelId="{F9C77BBD-DE5A-4869-AE69-F8E0352DB3C7}" srcId="{7E003C31-98D1-4683-B454-25C34E8481C0}" destId="{D9976BE9-4586-4363-91FE-545A3F4366CF}" srcOrd="3" destOrd="0" parTransId="{F76AA1EC-946A-470A-A79D-A59C332308D6}" sibTransId="{035BB511-5FC6-4961-9A8B-68073D6D4A56}"/>
    <dgm:cxn modelId="{52D7F9C8-B3EB-48EA-94EA-2FE3915DED2B}" type="presOf" srcId="{E1E839A7-6058-4295-A631-C727D68B305C}" destId="{77311853-3803-4D6E-A11D-6453DCFFC25B}" srcOrd="0" destOrd="0" presId="urn:microsoft.com/office/officeart/2005/8/layout/vList2"/>
    <dgm:cxn modelId="{B1793EE5-C078-4238-B4FE-9F5B661DB024}" type="presOf" srcId="{5AF815B7-5897-471B-81F9-757457104C44}" destId="{D9D07674-573C-494E-8457-16566B94A56A}" srcOrd="0" destOrd="0" presId="urn:microsoft.com/office/officeart/2005/8/layout/vList2"/>
    <dgm:cxn modelId="{B10D41F1-3F3F-4966-9C76-4760C27C84A9}" type="presOf" srcId="{902B329F-8B88-411E-B289-E1A82F826FF9}" destId="{CE4AEA38-CF65-45AA-920D-5A0960970E74}" srcOrd="0" destOrd="0" presId="urn:microsoft.com/office/officeart/2005/8/layout/vList2"/>
    <dgm:cxn modelId="{91221C10-FBD7-46A1-A7A7-3E819A94C252}" type="presParOf" srcId="{E6F037F9-8D10-489C-9E6B-6665F37F4BE7}" destId="{CE4AEA38-CF65-45AA-920D-5A0960970E74}" srcOrd="0" destOrd="0" presId="urn:microsoft.com/office/officeart/2005/8/layout/vList2"/>
    <dgm:cxn modelId="{2927F160-78ED-4ED2-A5DC-0465DC66BADF}" type="presParOf" srcId="{E6F037F9-8D10-489C-9E6B-6665F37F4BE7}" destId="{A155B12C-26B2-45DB-AA46-A80442EEF437}" srcOrd="1" destOrd="0" presId="urn:microsoft.com/office/officeart/2005/8/layout/vList2"/>
    <dgm:cxn modelId="{1F061975-AB2C-4B6D-B743-AE9352302719}" type="presParOf" srcId="{E6F037F9-8D10-489C-9E6B-6665F37F4BE7}" destId="{D9D07674-573C-494E-8457-16566B94A56A}" srcOrd="2" destOrd="0" presId="urn:microsoft.com/office/officeart/2005/8/layout/vList2"/>
    <dgm:cxn modelId="{5994CE71-C8AB-4089-BB83-C572F1F172A3}" type="presParOf" srcId="{E6F037F9-8D10-489C-9E6B-6665F37F4BE7}" destId="{2E6AB488-7980-4E01-8276-25CFECCD6FF8}" srcOrd="3" destOrd="0" presId="urn:microsoft.com/office/officeart/2005/8/layout/vList2"/>
    <dgm:cxn modelId="{E36ED435-0683-4770-8271-783A9749C891}" type="presParOf" srcId="{E6F037F9-8D10-489C-9E6B-6665F37F4BE7}" destId="{77311853-3803-4D6E-A11D-6453DCFFC25B}" srcOrd="4" destOrd="0" presId="urn:microsoft.com/office/officeart/2005/8/layout/vList2"/>
    <dgm:cxn modelId="{65F1297D-393D-40E5-98CE-9AB770F96E30}" type="presParOf" srcId="{E6F037F9-8D10-489C-9E6B-6665F37F4BE7}" destId="{DC7C1EA9-5660-4C92-B9BB-1D47DFA8C83B}" srcOrd="5" destOrd="0" presId="urn:microsoft.com/office/officeart/2005/8/layout/vList2"/>
    <dgm:cxn modelId="{4421CF8D-CF8C-434F-A41B-2981FCDEC67B}" type="presParOf" srcId="{E6F037F9-8D10-489C-9E6B-6665F37F4BE7}" destId="{AA3C7940-7EF0-441C-A090-5FE716931181}" srcOrd="6" destOrd="0" presId="urn:microsoft.com/office/officeart/2005/8/layout/vList2"/>
    <dgm:cxn modelId="{6FD474A9-922A-4660-9576-F52494636DD6}" type="presParOf" srcId="{E6F037F9-8D10-489C-9E6B-6665F37F4BE7}" destId="{4C6C1827-373D-469A-8E84-9F2A7272ECEC}" srcOrd="7" destOrd="0" presId="urn:microsoft.com/office/officeart/2005/8/layout/vList2"/>
    <dgm:cxn modelId="{33792915-0B91-499F-8CF8-0E80BBC6AE84}" type="presParOf" srcId="{E6F037F9-8D10-489C-9E6B-6665F37F4BE7}" destId="{12334EE3-6062-491D-B1B7-5BDF1256B39D}" srcOrd="8" destOrd="0" presId="urn:microsoft.com/office/officeart/2005/8/layout/vList2"/>
    <dgm:cxn modelId="{4DC4EB37-1FCC-4B30-BB63-4AA7E234E4C8}" type="presParOf" srcId="{E6F037F9-8D10-489C-9E6B-6665F37F4BE7}" destId="{07B265C3-4569-4B01-B72C-7433A5134A65}" srcOrd="9" destOrd="0" presId="urn:microsoft.com/office/officeart/2005/8/layout/vList2"/>
    <dgm:cxn modelId="{443BA0E4-B371-42CE-927C-4493A61370B8}" type="presParOf" srcId="{E6F037F9-8D10-489C-9E6B-6665F37F4BE7}" destId="{CE44C847-BAF0-47D9-BFA6-580101E9027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F3441-DA36-40BB-B64B-CAB9848BAC0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CECD17-D87A-454C-8C9D-AE959A0B501E}">
      <dgm:prSet/>
      <dgm:spPr/>
      <dgm:t>
        <a:bodyPr/>
        <a:lstStyle/>
        <a:p>
          <a:pPr>
            <a:lnSpc>
              <a:spcPct val="100000"/>
            </a:lnSpc>
          </a:pPr>
          <a:r>
            <a:rPr lang="en-US" b="1"/>
            <a:t>SDN in Network Management:</a:t>
          </a:r>
          <a:r>
            <a:rPr lang="en-US"/>
            <a:t> Research shows SDN enhances network control and flexibility but lacks built-in security measures, making it vulnerable to attacks.</a:t>
          </a:r>
        </a:p>
      </dgm:t>
    </dgm:pt>
    <dgm:pt modelId="{28E4BA12-1113-4AF3-98D5-48576D7A23F3}" type="parTrans" cxnId="{D6F787E3-F571-4085-8516-63A74BC7BE94}">
      <dgm:prSet/>
      <dgm:spPr/>
      <dgm:t>
        <a:bodyPr/>
        <a:lstStyle/>
        <a:p>
          <a:endParaRPr lang="en-US"/>
        </a:p>
      </dgm:t>
    </dgm:pt>
    <dgm:pt modelId="{D6A54A53-0E0F-4349-AFB1-68A2793E5212}" type="sibTrans" cxnId="{D6F787E3-F571-4085-8516-63A74BC7BE94}">
      <dgm:prSet/>
      <dgm:spPr/>
      <dgm:t>
        <a:bodyPr/>
        <a:lstStyle/>
        <a:p>
          <a:endParaRPr lang="en-US"/>
        </a:p>
      </dgm:t>
    </dgm:pt>
    <dgm:pt modelId="{9020D51E-72A0-468C-968D-8B643D0AA94B}">
      <dgm:prSet/>
      <dgm:spPr/>
      <dgm:t>
        <a:bodyPr/>
        <a:lstStyle/>
        <a:p>
          <a:pPr>
            <a:lnSpc>
              <a:spcPct val="100000"/>
            </a:lnSpc>
          </a:pPr>
          <a:r>
            <a:rPr lang="en-US" b="1"/>
            <a:t>Machine Learning in Cybersecurity:</a:t>
          </a:r>
          <a:r>
            <a:rPr lang="en-US"/>
            <a:t> Widely used for anomaly detection and traffic prediction, offering proactive threat identification but often disconnected from real-time network control.</a:t>
          </a:r>
        </a:p>
      </dgm:t>
    </dgm:pt>
    <dgm:pt modelId="{2675EDF3-3FF2-4881-84D1-D6F98A6B76D7}" type="parTrans" cxnId="{F4639906-F05A-410C-9183-C0972BD4C3E8}">
      <dgm:prSet/>
      <dgm:spPr/>
      <dgm:t>
        <a:bodyPr/>
        <a:lstStyle/>
        <a:p>
          <a:endParaRPr lang="en-US"/>
        </a:p>
      </dgm:t>
    </dgm:pt>
    <dgm:pt modelId="{8346966C-3032-4DFA-A24A-D8083189E936}" type="sibTrans" cxnId="{F4639906-F05A-410C-9183-C0972BD4C3E8}">
      <dgm:prSet/>
      <dgm:spPr/>
      <dgm:t>
        <a:bodyPr/>
        <a:lstStyle/>
        <a:p>
          <a:endParaRPr lang="en-US"/>
        </a:p>
      </dgm:t>
    </dgm:pt>
    <dgm:pt modelId="{AB212C3E-8BD0-4FBD-93AB-6089546B94E1}">
      <dgm:prSet/>
      <dgm:spPr/>
      <dgm:t>
        <a:bodyPr/>
        <a:lstStyle/>
        <a:p>
          <a:pPr>
            <a:lnSpc>
              <a:spcPct val="100000"/>
            </a:lnSpc>
          </a:pPr>
          <a:r>
            <a:rPr lang="en-US" b="1"/>
            <a:t>Blockchain for Security:</a:t>
          </a:r>
          <a:r>
            <a:rPr lang="en-US"/>
            <a:t> Provides an immutable and decentralized method for logging decisions, enhancing security and auditability but faces scalability and latency issues.</a:t>
          </a:r>
        </a:p>
      </dgm:t>
    </dgm:pt>
    <dgm:pt modelId="{06329118-F111-4C90-94F2-FCBDA8806CF4}" type="parTrans" cxnId="{1FF3F38C-426E-4346-B0DD-F07AF9848D53}">
      <dgm:prSet/>
      <dgm:spPr/>
      <dgm:t>
        <a:bodyPr/>
        <a:lstStyle/>
        <a:p>
          <a:endParaRPr lang="en-US"/>
        </a:p>
      </dgm:t>
    </dgm:pt>
    <dgm:pt modelId="{23483645-9DF8-490F-8A1B-B754C274DA50}" type="sibTrans" cxnId="{1FF3F38C-426E-4346-B0DD-F07AF9848D53}">
      <dgm:prSet/>
      <dgm:spPr/>
      <dgm:t>
        <a:bodyPr/>
        <a:lstStyle/>
        <a:p>
          <a:endParaRPr lang="en-US"/>
        </a:p>
      </dgm:t>
    </dgm:pt>
    <dgm:pt modelId="{15639637-8946-4257-B98C-70498D54AB16}">
      <dgm:prSet/>
      <dgm:spPr/>
      <dgm:t>
        <a:bodyPr/>
        <a:lstStyle/>
        <a:p>
          <a:pPr>
            <a:lnSpc>
              <a:spcPct val="100000"/>
            </a:lnSpc>
          </a:pPr>
          <a:r>
            <a:rPr lang="en-US" b="1"/>
            <a:t>Existing Integration Gaps:</a:t>
          </a:r>
          <a:r>
            <a:rPr lang="en-US"/>
            <a:t> Few studies combine SDN, ML, and Blockchain, leaving a gap in real-time, secure, and adaptive network management solutions.</a:t>
          </a:r>
        </a:p>
      </dgm:t>
    </dgm:pt>
    <dgm:pt modelId="{EE3A1BF7-69E5-4541-8939-50D57EA16F0C}" type="parTrans" cxnId="{4261F07E-0BD9-4901-A176-1A6962C4BBE5}">
      <dgm:prSet/>
      <dgm:spPr/>
      <dgm:t>
        <a:bodyPr/>
        <a:lstStyle/>
        <a:p>
          <a:endParaRPr lang="en-US"/>
        </a:p>
      </dgm:t>
    </dgm:pt>
    <dgm:pt modelId="{89AC9C4E-70FF-43EA-B6BC-3435310362EC}" type="sibTrans" cxnId="{4261F07E-0BD9-4901-A176-1A6962C4BBE5}">
      <dgm:prSet/>
      <dgm:spPr/>
      <dgm:t>
        <a:bodyPr/>
        <a:lstStyle/>
        <a:p>
          <a:endParaRPr lang="en-US"/>
        </a:p>
      </dgm:t>
    </dgm:pt>
    <dgm:pt modelId="{9C22FA3D-4A17-4813-9EDA-5D218FFB9734}">
      <dgm:prSet/>
      <dgm:spPr/>
      <dgm:t>
        <a:bodyPr/>
        <a:lstStyle/>
        <a:p>
          <a:pPr>
            <a:lnSpc>
              <a:spcPct val="100000"/>
            </a:lnSpc>
          </a:pPr>
          <a:r>
            <a:rPr lang="en-US" b="1"/>
            <a:t>Need for Holistic Solutions:</a:t>
          </a:r>
          <a:r>
            <a:rPr lang="en-US"/>
            <a:t> Emphasizes the need for integrated approaches that address security, efficiency, and real-time adaptability in dynamic network environments</a:t>
          </a:r>
        </a:p>
      </dgm:t>
    </dgm:pt>
    <dgm:pt modelId="{C8471F51-06F2-415C-9FC6-252D1A0060F2}" type="parTrans" cxnId="{B752F0FA-EECD-438D-9380-20641A56F4A5}">
      <dgm:prSet/>
      <dgm:spPr/>
      <dgm:t>
        <a:bodyPr/>
        <a:lstStyle/>
        <a:p>
          <a:endParaRPr lang="en-US"/>
        </a:p>
      </dgm:t>
    </dgm:pt>
    <dgm:pt modelId="{B3DEDE2A-98BD-4123-9BC2-A667CE62A5D4}" type="sibTrans" cxnId="{B752F0FA-EECD-438D-9380-20641A56F4A5}">
      <dgm:prSet/>
      <dgm:spPr/>
      <dgm:t>
        <a:bodyPr/>
        <a:lstStyle/>
        <a:p>
          <a:endParaRPr lang="en-US"/>
        </a:p>
      </dgm:t>
    </dgm:pt>
    <dgm:pt modelId="{93B5ADBE-C67D-4D61-AF6C-1637830065DD}" type="pres">
      <dgm:prSet presAssocID="{A08F3441-DA36-40BB-B64B-CAB9848BAC03}" presName="root" presStyleCnt="0">
        <dgm:presLayoutVars>
          <dgm:dir/>
          <dgm:resizeHandles val="exact"/>
        </dgm:presLayoutVars>
      </dgm:prSet>
      <dgm:spPr/>
    </dgm:pt>
    <dgm:pt modelId="{DD501042-F783-4EF3-A291-D0F82FA7A5D7}" type="pres">
      <dgm:prSet presAssocID="{D0CECD17-D87A-454C-8C9D-AE959A0B501E}" presName="compNode" presStyleCnt="0"/>
      <dgm:spPr/>
    </dgm:pt>
    <dgm:pt modelId="{DF59F898-324F-4130-8CBF-F706D3263597}" type="pres">
      <dgm:prSet presAssocID="{D0CECD17-D87A-454C-8C9D-AE959A0B501E}" presName="bgRect" presStyleLbl="bgShp" presStyleIdx="0" presStyleCnt="5"/>
      <dgm:spPr/>
    </dgm:pt>
    <dgm:pt modelId="{2EB22DDC-56D2-48D7-B240-362889740313}" type="pres">
      <dgm:prSet presAssocID="{D0CECD17-D87A-454C-8C9D-AE959A0B501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2E0B52A2-3CF2-4BD2-BAB1-28712AFAC4C3}" type="pres">
      <dgm:prSet presAssocID="{D0CECD17-D87A-454C-8C9D-AE959A0B501E}" presName="spaceRect" presStyleCnt="0"/>
      <dgm:spPr/>
    </dgm:pt>
    <dgm:pt modelId="{AA2EE6B0-B71D-4F71-A3FA-8594007AD411}" type="pres">
      <dgm:prSet presAssocID="{D0CECD17-D87A-454C-8C9D-AE959A0B501E}" presName="parTx" presStyleLbl="revTx" presStyleIdx="0" presStyleCnt="5">
        <dgm:presLayoutVars>
          <dgm:chMax val="0"/>
          <dgm:chPref val="0"/>
        </dgm:presLayoutVars>
      </dgm:prSet>
      <dgm:spPr/>
    </dgm:pt>
    <dgm:pt modelId="{F6C17BF2-AB08-44C5-BC59-EBC5212F6033}" type="pres">
      <dgm:prSet presAssocID="{D6A54A53-0E0F-4349-AFB1-68A2793E5212}" presName="sibTrans" presStyleCnt="0"/>
      <dgm:spPr/>
    </dgm:pt>
    <dgm:pt modelId="{8279697E-E747-4AE3-AA49-A537FFC351E1}" type="pres">
      <dgm:prSet presAssocID="{9020D51E-72A0-468C-968D-8B643D0AA94B}" presName="compNode" presStyleCnt="0"/>
      <dgm:spPr/>
    </dgm:pt>
    <dgm:pt modelId="{328F7230-22FF-4A3B-A040-9FCD1C19370B}" type="pres">
      <dgm:prSet presAssocID="{9020D51E-72A0-468C-968D-8B643D0AA94B}" presName="bgRect" presStyleLbl="bgShp" presStyleIdx="1" presStyleCnt="5"/>
      <dgm:spPr/>
    </dgm:pt>
    <dgm:pt modelId="{36F492A4-813F-4E67-9CE9-A1AD88BB47FD}" type="pres">
      <dgm:prSet presAssocID="{9020D51E-72A0-468C-968D-8B643D0AA9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curity Camera Sign"/>
        </a:ext>
      </dgm:extLst>
    </dgm:pt>
    <dgm:pt modelId="{C7D96B25-174F-4D89-A1E6-382AE63052A8}" type="pres">
      <dgm:prSet presAssocID="{9020D51E-72A0-468C-968D-8B643D0AA94B}" presName="spaceRect" presStyleCnt="0"/>
      <dgm:spPr/>
    </dgm:pt>
    <dgm:pt modelId="{29316702-8038-46AD-954E-BB7B1256CAE6}" type="pres">
      <dgm:prSet presAssocID="{9020D51E-72A0-468C-968D-8B643D0AA94B}" presName="parTx" presStyleLbl="revTx" presStyleIdx="1" presStyleCnt="5">
        <dgm:presLayoutVars>
          <dgm:chMax val="0"/>
          <dgm:chPref val="0"/>
        </dgm:presLayoutVars>
      </dgm:prSet>
      <dgm:spPr/>
    </dgm:pt>
    <dgm:pt modelId="{D9DF42A1-DA35-4673-96CD-79EEABBDBFA1}" type="pres">
      <dgm:prSet presAssocID="{8346966C-3032-4DFA-A24A-D8083189E936}" presName="sibTrans" presStyleCnt="0"/>
      <dgm:spPr/>
    </dgm:pt>
    <dgm:pt modelId="{64C1C8CC-24B0-46D8-A6BC-8CC982FDEDC6}" type="pres">
      <dgm:prSet presAssocID="{AB212C3E-8BD0-4FBD-93AB-6089546B94E1}" presName="compNode" presStyleCnt="0"/>
      <dgm:spPr/>
    </dgm:pt>
    <dgm:pt modelId="{B0E91620-C08A-4512-83AE-101838B76373}" type="pres">
      <dgm:prSet presAssocID="{AB212C3E-8BD0-4FBD-93AB-6089546B94E1}" presName="bgRect" presStyleLbl="bgShp" presStyleIdx="2" presStyleCnt="5"/>
      <dgm:spPr/>
    </dgm:pt>
    <dgm:pt modelId="{DDC98E60-3FA6-4D09-96B7-08B8F177BC91}" type="pres">
      <dgm:prSet presAssocID="{AB212C3E-8BD0-4FBD-93AB-6089546B94E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BAAEFD30-D0A7-4070-BAF1-7747752E50F8}" type="pres">
      <dgm:prSet presAssocID="{AB212C3E-8BD0-4FBD-93AB-6089546B94E1}" presName="spaceRect" presStyleCnt="0"/>
      <dgm:spPr/>
    </dgm:pt>
    <dgm:pt modelId="{FC522F97-68D9-4F27-849E-480527475EE2}" type="pres">
      <dgm:prSet presAssocID="{AB212C3E-8BD0-4FBD-93AB-6089546B94E1}" presName="parTx" presStyleLbl="revTx" presStyleIdx="2" presStyleCnt="5">
        <dgm:presLayoutVars>
          <dgm:chMax val="0"/>
          <dgm:chPref val="0"/>
        </dgm:presLayoutVars>
      </dgm:prSet>
      <dgm:spPr/>
    </dgm:pt>
    <dgm:pt modelId="{5982F7EB-7EF1-4763-9321-58CF7949304A}" type="pres">
      <dgm:prSet presAssocID="{23483645-9DF8-490F-8A1B-B754C274DA50}" presName="sibTrans" presStyleCnt="0"/>
      <dgm:spPr/>
    </dgm:pt>
    <dgm:pt modelId="{4BA0B789-BB9A-418C-A245-10C336658ED7}" type="pres">
      <dgm:prSet presAssocID="{15639637-8946-4257-B98C-70498D54AB16}" presName="compNode" presStyleCnt="0"/>
      <dgm:spPr/>
    </dgm:pt>
    <dgm:pt modelId="{212BB9AC-09BE-473C-94B3-4BE46FF31705}" type="pres">
      <dgm:prSet presAssocID="{15639637-8946-4257-B98C-70498D54AB16}" presName="bgRect" presStyleLbl="bgShp" presStyleIdx="3" presStyleCnt="5"/>
      <dgm:spPr/>
    </dgm:pt>
    <dgm:pt modelId="{4698C609-DF56-44EC-9057-6CB651A91561}" type="pres">
      <dgm:prSet presAssocID="{15639637-8946-4257-B98C-70498D54AB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4296D1F-6CC6-4047-83F0-4076923C07F1}" type="pres">
      <dgm:prSet presAssocID="{15639637-8946-4257-B98C-70498D54AB16}" presName="spaceRect" presStyleCnt="0"/>
      <dgm:spPr/>
    </dgm:pt>
    <dgm:pt modelId="{F86ED328-C8C0-44BF-AC01-0102C742F252}" type="pres">
      <dgm:prSet presAssocID="{15639637-8946-4257-B98C-70498D54AB16}" presName="parTx" presStyleLbl="revTx" presStyleIdx="3" presStyleCnt="5">
        <dgm:presLayoutVars>
          <dgm:chMax val="0"/>
          <dgm:chPref val="0"/>
        </dgm:presLayoutVars>
      </dgm:prSet>
      <dgm:spPr/>
    </dgm:pt>
    <dgm:pt modelId="{433B7CBF-DEA4-474D-B772-D26258049B49}" type="pres">
      <dgm:prSet presAssocID="{89AC9C4E-70FF-43EA-B6BC-3435310362EC}" presName="sibTrans" presStyleCnt="0"/>
      <dgm:spPr/>
    </dgm:pt>
    <dgm:pt modelId="{986B0086-C627-4EEC-B6D4-9E945FD1F890}" type="pres">
      <dgm:prSet presAssocID="{9C22FA3D-4A17-4813-9EDA-5D218FFB9734}" presName="compNode" presStyleCnt="0"/>
      <dgm:spPr/>
    </dgm:pt>
    <dgm:pt modelId="{B9C7FE88-6C47-49C5-B358-2CCA42EF81B9}" type="pres">
      <dgm:prSet presAssocID="{9C22FA3D-4A17-4813-9EDA-5D218FFB9734}" presName="bgRect" presStyleLbl="bgShp" presStyleIdx="4" presStyleCnt="5"/>
      <dgm:spPr/>
    </dgm:pt>
    <dgm:pt modelId="{9E822C92-EF3D-41ED-831C-FD7FED1039AF}" type="pres">
      <dgm:prSet presAssocID="{9C22FA3D-4A17-4813-9EDA-5D218FFB97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ierarchy"/>
        </a:ext>
      </dgm:extLst>
    </dgm:pt>
    <dgm:pt modelId="{2CA70255-8D03-4C0A-82BC-96201AD5768F}" type="pres">
      <dgm:prSet presAssocID="{9C22FA3D-4A17-4813-9EDA-5D218FFB9734}" presName="spaceRect" presStyleCnt="0"/>
      <dgm:spPr/>
    </dgm:pt>
    <dgm:pt modelId="{8FF40286-EE91-4725-A63D-DC25FBFACC06}" type="pres">
      <dgm:prSet presAssocID="{9C22FA3D-4A17-4813-9EDA-5D218FFB9734}" presName="parTx" presStyleLbl="revTx" presStyleIdx="4" presStyleCnt="5">
        <dgm:presLayoutVars>
          <dgm:chMax val="0"/>
          <dgm:chPref val="0"/>
        </dgm:presLayoutVars>
      </dgm:prSet>
      <dgm:spPr/>
    </dgm:pt>
  </dgm:ptLst>
  <dgm:cxnLst>
    <dgm:cxn modelId="{F4639906-F05A-410C-9183-C0972BD4C3E8}" srcId="{A08F3441-DA36-40BB-B64B-CAB9848BAC03}" destId="{9020D51E-72A0-468C-968D-8B643D0AA94B}" srcOrd="1" destOrd="0" parTransId="{2675EDF3-3FF2-4881-84D1-D6F98A6B76D7}" sibTransId="{8346966C-3032-4DFA-A24A-D8083189E936}"/>
    <dgm:cxn modelId="{7EAF4110-40CC-4003-AA27-37CEE8073657}" type="presOf" srcId="{AB212C3E-8BD0-4FBD-93AB-6089546B94E1}" destId="{FC522F97-68D9-4F27-849E-480527475EE2}" srcOrd="0" destOrd="0" presId="urn:microsoft.com/office/officeart/2018/2/layout/IconVerticalSolidList"/>
    <dgm:cxn modelId="{6CD2EF1E-91AE-484A-AB37-DE297BA842A8}" type="presOf" srcId="{9C22FA3D-4A17-4813-9EDA-5D218FFB9734}" destId="{8FF40286-EE91-4725-A63D-DC25FBFACC06}" srcOrd="0" destOrd="0" presId="urn:microsoft.com/office/officeart/2018/2/layout/IconVerticalSolidList"/>
    <dgm:cxn modelId="{766CB320-4B98-4DF9-8FE3-DC44F2760C86}" type="presOf" srcId="{9020D51E-72A0-468C-968D-8B643D0AA94B}" destId="{29316702-8038-46AD-954E-BB7B1256CAE6}" srcOrd="0" destOrd="0" presId="urn:microsoft.com/office/officeart/2018/2/layout/IconVerticalSolidList"/>
    <dgm:cxn modelId="{AB5AE141-CE98-43F3-A55B-DB0D3D04AA67}" type="presOf" srcId="{D0CECD17-D87A-454C-8C9D-AE959A0B501E}" destId="{AA2EE6B0-B71D-4F71-A3FA-8594007AD411}" srcOrd="0" destOrd="0" presId="urn:microsoft.com/office/officeart/2018/2/layout/IconVerticalSolidList"/>
    <dgm:cxn modelId="{4261F07E-0BD9-4901-A176-1A6962C4BBE5}" srcId="{A08F3441-DA36-40BB-B64B-CAB9848BAC03}" destId="{15639637-8946-4257-B98C-70498D54AB16}" srcOrd="3" destOrd="0" parTransId="{EE3A1BF7-69E5-4541-8939-50D57EA16F0C}" sibTransId="{89AC9C4E-70FF-43EA-B6BC-3435310362EC}"/>
    <dgm:cxn modelId="{1FF3F38C-426E-4346-B0DD-F07AF9848D53}" srcId="{A08F3441-DA36-40BB-B64B-CAB9848BAC03}" destId="{AB212C3E-8BD0-4FBD-93AB-6089546B94E1}" srcOrd="2" destOrd="0" parTransId="{06329118-F111-4C90-94F2-FCBDA8806CF4}" sibTransId="{23483645-9DF8-490F-8A1B-B754C274DA50}"/>
    <dgm:cxn modelId="{18AC3EAB-7969-41D6-9A76-E1EA862DC7AC}" type="presOf" srcId="{A08F3441-DA36-40BB-B64B-CAB9848BAC03}" destId="{93B5ADBE-C67D-4D61-AF6C-1637830065DD}" srcOrd="0" destOrd="0" presId="urn:microsoft.com/office/officeart/2018/2/layout/IconVerticalSolidList"/>
    <dgm:cxn modelId="{D6F787E3-F571-4085-8516-63A74BC7BE94}" srcId="{A08F3441-DA36-40BB-B64B-CAB9848BAC03}" destId="{D0CECD17-D87A-454C-8C9D-AE959A0B501E}" srcOrd="0" destOrd="0" parTransId="{28E4BA12-1113-4AF3-98D5-48576D7A23F3}" sibTransId="{D6A54A53-0E0F-4349-AFB1-68A2793E5212}"/>
    <dgm:cxn modelId="{B17342E5-D552-48DF-84F0-E0EA7B2A1AB8}" type="presOf" srcId="{15639637-8946-4257-B98C-70498D54AB16}" destId="{F86ED328-C8C0-44BF-AC01-0102C742F252}" srcOrd="0" destOrd="0" presId="urn:microsoft.com/office/officeart/2018/2/layout/IconVerticalSolidList"/>
    <dgm:cxn modelId="{B752F0FA-EECD-438D-9380-20641A56F4A5}" srcId="{A08F3441-DA36-40BB-B64B-CAB9848BAC03}" destId="{9C22FA3D-4A17-4813-9EDA-5D218FFB9734}" srcOrd="4" destOrd="0" parTransId="{C8471F51-06F2-415C-9FC6-252D1A0060F2}" sibTransId="{B3DEDE2A-98BD-4123-9BC2-A667CE62A5D4}"/>
    <dgm:cxn modelId="{85877F4E-19FA-4A09-BC48-2078867BFC22}" type="presParOf" srcId="{93B5ADBE-C67D-4D61-AF6C-1637830065DD}" destId="{DD501042-F783-4EF3-A291-D0F82FA7A5D7}" srcOrd="0" destOrd="0" presId="urn:microsoft.com/office/officeart/2018/2/layout/IconVerticalSolidList"/>
    <dgm:cxn modelId="{6B7B9856-5A7E-43BC-AE97-015580A6114D}" type="presParOf" srcId="{DD501042-F783-4EF3-A291-D0F82FA7A5D7}" destId="{DF59F898-324F-4130-8CBF-F706D3263597}" srcOrd="0" destOrd="0" presId="urn:microsoft.com/office/officeart/2018/2/layout/IconVerticalSolidList"/>
    <dgm:cxn modelId="{837F8D1F-EF1D-4DE2-B94B-98EBCAFF417F}" type="presParOf" srcId="{DD501042-F783-4EF3-A291-D0F82FA7A5D7}" destId="{2EB22DDC-56D2-48D7-B240-362889740313}" srcOrd="1" destOrd="0" presId="urn:microsoft.com/office/officeart/2018/2/layout/IconVerticalSolidList"/>
    <dgm:cxn modelId="{4759EBAE-86B6-45E1-A836-7DBBB820C512}" type="presParOf" srcId="{DD501042-F783-4EF3-A291-D0F82FA7A5D7}" destId="{2E0B52A2-3CF2-4BD2-BAB1-28712AFAC4C3}" srcOrd="2" destOrd="0" presId="urn:microsoft.com/office/officeart/2018/2/layout/IconVerticalSolidList"/>
    <dgm:cxn modelId="{4CD59142-2E14-420C-87BC-9503332F86FE}" type="presParOf" srcId="{DD501042-F783-4EF3-A291-D0F82FA7A5D7}" destId="{AA2EE6B0-B71D-4F71-A3FA-8594007AD411}" srcOrd="3" destOrd="0" presId="urn:microsoft.com/office/officeart/2018/2/layout/IconVerticalSolidList"/>
    <dgm:cxn modelId="{5A74FE91-02A5-4371-9B1E-A4BDC8DBB267}" type="presParOf" srcId="{93B5ADBE-C67D-4D61-AF6C-1637830065DD}" destId="{F6C17BF2-AB08-44C5-BC59-EBC5212F6033}" srcOrd="1" destOrd="0" presId="urn:microsoft.com/office/officeart/2018/2/layout/IconVerticalSolidList"/>
    <dgm:cxn modelId="{A0CDECF9-738C-4851-B623-41592B90DB86}" type="presParOf" srcId="{93B5ADBE-C67D-4D61-AF6C-1637830065DD}" destId="{8279697E-E747-4AE3-AA49-A537FFC351E1}" srcOrd="2" destOrd="0" presId="urn:microsoft.com/office/officeart/2018/2/layout/IconVerticalSolidList"/>
    <dgm:cxn modelId="{752A9BA6-F9E9-4E85-A00E-C906B4161FC8}" type="presParOf" srcId="{8279697E-E747-4AE3-AA49-A537FFC351E1}" destId="{328F7230-22FF-4A3B-A040-9FCD1C19370B}" srcOrd="0" destOrd="0" presId="urn:microsoft.com/office/officeart/2018/2/layout/IconVerticalSolidList"/>
    <dgm:cxn modelId="{F13F9A2A-14AF-4583-BEAB-9A85445D6EE9}" type="presParOf" srcId="{8279697E-E747-4AE3-AA49-A537FFC351E1}" destId="{36F492A4-813F-4E67-9CE9-A1AD88BB47FD}" srcOrd="1" destOrd="0" presId="urn:microsoft.com/office/officeart/2018/2/layout/IconVerticalSolidList"/>
    <dgm:cxn modelId="{1A14F850-30F0-45C0-AE58-448ED288F9F9}" type="presParOf" srcId="{8279697E-E747-4AE3-AA49-A537FFC351E1}" destId="{C7D96B25-174F-4D89-A1E6-382AE63052A8}" srcOrd="2" destOrd="0" presId="urn:microsoft.com/office/officeart/2018/2/layout/IconVerticalSolidList"/>
    <dgm:cxn modelId="{BCE2C357-6E22-4E8F-BCBB-7E0620FD93A2}" type="presParOf" srcId="{8279697E-E747-4AE3-AA49-A537FFC351E1}" destId="{29316702-8038-46AD-954E-BB7B1256CAE6}" srcOrd="3" destOrd="0" presId="urn:microsoft.com/office/officeart/2018/2/layout/IconVerticalSolidList"/>
    <dgm:cxn modelId="{18A19107-6B75-4028-90B3-A277B9CE3362}" type="presParOf" srcId="{93B5ADBE-C67D-4D61-AF6C-1637830065DD}" destId="{D9DF42A1-DA35-4673-96CD-79EEABBDBFA1}" srcOrd="3" destOrd="0" presId="urn:microsoft.com/office/officeart/2018/2/layout/IconVerticalSolidList"/>
    <dgm:cxn modelId="{B1AF1CDB-34FE-4027-956E-3DB733712710}" type="presParOf" srcId="{93B5ADBE-C67D-4D61-AF6C-1637830065DD}" destId="{64C1C8CC-24B0-46D8-A6BC-8CC982FDEDC6}" srcOrd="4" destOrd="0" presId="urn:microsoft.com/office/officeart/2018/2/layout/IconVerticalSolidList"/>
    <dgm:cxn modelId="{B54C6A72-AF3C-4D78-A782-D8CF2EB88E3C}" type="presParOf" srcId="{64C1C8CC-24B0-46D8-A6BC-8CC982FDEDC6}" destId="{B0E91620-C08A-4512-83AE-101838B76373}" srcOrd="0" destOrd="0" presId="urn:microsoft.com/office/officeart/2018/2/layout/IconVerticalSolidList"/>
    <dgm:cxn modelId="{C27086C9-1700-425B-A098-0EE0D9842BD8}" type="presParOf" srcId="{64C1C8CC-24B0-46D8-A6BC-8CC982FDEDC6}" destId="{DDC98E60-3FA6-4D09-96B7-08B8F177BC91}" srcOrd="1" destOrd="0" presId="urn:microsoft.com/office/officeart/2018/2/layout/IconVerticalSolidList"/>
    <dgm:cxn modelId="{E109AC8F-5CDA-43E9-A3E7-62813E75E7AD}" type="presParOf" srcId="{64C1C8CC-24B0-46D8-A6BC-8CC982FDEDC6}" destId="{BAAEFD30-D0A7-4070-BAF1-7747752E50F8}" srcOrd="2" destOrd="0" presId="urn:microsoft.com/office/officeart/2018/2/layout/IconVerticalSolidList"/>
    <dgm:cxn modelId="{763C2376-39BB-4023-8C31-F8E3C85962FE}" type="presParOf" srcId="{64C1C8CC-24B0-46D8-A6BC-8CC982FDEDC6}" destId="{FC522F97-68D9-4F27-849E-480527475EE2}" srcOrd="3" destOrd="0" presId="urn:microsoft.com/office/officeart/2018/2/layout/IconVerticalSolidList"/>
    <dgm:cxn modelId="{0DCA3185-B006-47ED-89B6-930413E62682}" type="presParOf" srcId="{93B5ADBE-C67D-4D61-AF6C-1637830065DD}" destId="{5982F7EB-7EF1-4763-9321-58CF7949304A}" srcOrd="5" destOrd="0" presId="urn:microsoft.com/office/officeart/2018/2/layout/IconVerticalSolidList"/>
    <dgm:cxn modelId="{25DCBDAE-26C6-4475-97E8-6FE5E662B841}" type="presParOf" srcId="{93B5ADBE-C67D-4D61-AF6C-1637830065DD}" destId="{4BA0B789-BB9A-418C-A245-10C336658ED7}" srcOrd="6" destOrd="0" presId="urn:microsoft.com/office/officeart/2018/2/layout/IconVerticalSolidList"/>
    <dgm:cxn modelId="{B22BE9EB-4DFD-470C-B7F1-03831813BB36}" type="presParOf" srcId="{4BA0B789-BB9A-418C-A245-10C336658ED7}" destId="{212BB9AC-09BE-473C-94B3-4BE46FF31705}" srcOrd="0" destOrd="0" presId="urn:microsoft.com/office/officeart/2018/2/layout/IconVerticalSolidList"/>
    <dgm:cxn modelId="{0C85F482-6CDC-4B33-816E-BA3DDF578884}" type="presParOf" srcId="{4BA0B789-BB9A-418C-A245-10C336658ED7}" destId="{4698C609-DF56-44EC-9057-6CB651A91561}" srcOrd="1" destOrd="0" presId="urn:microsoft.com/office/officeart/2018/2/layout/IconVerticalSolidList"/>
    <dgm:cxn modelId="{976036AD-F416-4C95-9A9A-2545F9B82991}" type="presParOf" srcId="{4BA0B789-BB9A-418C-A245-10C336658ED7}" destId="{64296D1F-6CC6-4047-83F0-4076923C07F1}" srcOrd="2" destOrd="0" presId="urn:microsoft.com/office/officeart/2018/2/layout/IconVerticalSolidList"/>
    <dgm:cxn modelId="{2CEC741B-FCC1-42DD-8E36-229633B86296}" type="presParOf" srcId="{4BA0B789-BB9A-418C-A245-10C336658ED7}" destId="{F86ED328-C8C0-44BF-AC01-0102C742F252}" srcOrd="3" destOrd="0" presId="urn:microsoft.com/office/officeart/2018/2/layout/IconVerticalSolidList"/>
    <dgm:cxn modelId="{200512D7-6989-4D74-AEB8-DCE4C9036790}" type="presParOf" srcId="{93B5ADBE-C67D-4D61-AF6C-1637830065DD}" destId="{433B7CBF-DEA4-474D-B772-D26258049B49}" srcOrd="7" destOrd="0" presId="urn:microsoft.com/office/officeart/2018/2/layout/IconVerticalSolidList"/>
    <dgm:cxn modelId="{BE8C3095-D05A-4E84-8FDE-97567C477ACC}" type="presParOf" srcId="{93B5ADBE-C67D-4D61-AF6C-1637830065DD}" destId="{986B0086-C627-4EEC-B6D4-9E945FD1F890}" srcOrd="8" destOrd="0" presId="urn:microsoft.com/office/officeart/2018/2/layout/IconVerticalSolidList"/>
    <dgm:cxn modelId="{D5B65AAF-4853-40CE-8800-CBB04CA5830B}" type="presParOf" srcId="{986B0086-C627-4EEC-B6D4-9E945FD1F890}" destId="{B9C7FE88-6C47-49C5-B358-2CCA42EF81B9}" srcOrd="0" destOrd="0" presId="urn:microsoft.com/office/officeart/2018/2/layout/IconVerticalSolidList"/>
    <dgm:cxn modelId="{11833CED-8266-41A3-8CF0-5D5CD68DE85A}" type="presParOf" srcId="{986B0086-C627-4EEC-B6D4-9E945FD1F890}" destId="{9E822C92-EF3D-41ED-831C-FD7FED1039AF}" srcOrd="1" destOrd="0" presId="urn:microsoft.com/office/officeart/2018/2/layout/IconVerticalSolidList"/>
    <dgm:cxn modelId="{4A821F7C-6789-416F-B3F4-5296A38DE12D}" type="presParOf" srcId="{986B0086-C627-4EEC-B6D4-9E945FD1F890}" destId="{2CA70255-8D03-4C0A-82BC-96201AD5768F}" srcOrd="2" destOrd="0" presId="urn:microsoft.com/office/officeart/2018/2/layout/IconVerticalSolidList"/>
    <dgm:cxn modelId="{692C79E6-310A-4E1B-A4CF-79B37991C6A2}" type="presParOf" srcId="{986B0086-C627-4EEC-B6D4-9E945FD1F890}" destId="{8FF40286-EE91-4725-A63D-DC25FBFACC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D0AC02-9103-474C-9F48-EC83D0D0D3C8}"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B33B92F1-3772-44B8-8822-2B85F1D704C1}">
      <dgm:prSet/>
      <dgm:spPr/>
      <dgm:t>
        <a:bodyPr/>
        <a:lstStyle/>
        <a:p>
          <a:r>
            <a:rPr lang="en-US" b="1"/>
            <a:t>ML Model Training:</a:t>
          </a:r>
          <a:endParaRPr lang="en-US"/>
        </a:p>
      </dgm:t>
    </dgm:pt>
    <dgm:pt modelId="{1AF91132-4AC1-4F31-8A6F-0876DCBC14FF}" type="parTrans" cxnId="{707A0BEF-E934-4705-AF7E-B3D0B84E0C28}">
      <dgm:prSet/>
      <dgm:spPr/>
      <dgm:t>
        <a:bodyPr/>
        <a:lstStyle/>
        <a:p>
          <a:endParaRPr lang="en-US"/>
        </a:p>
      </dgm:t>
    </dgm:pt>
    <dgm:pt modelId="{C401549E-92A2-406B-A548-07FEC0957AD2}" type="sibTrans" cxnId="{707A0BEF-E934-4705-AF7E-B3D0B84E0C28}">
      <dgm:prSet/>
      <dgm:spPr/>
      <dgm:t>
        <a:bodyPr/>
        <a:lstStyle/>
        <a:p>
          <a:endParaRPr lang="en-US"/>
        </a:p>
      </dgm:t>
    </dgm:pt>
    <dgm:pt modelId="{4C8FB1E8-FFD4-413E-804E-268ABD5778D5}">
      <dgm:prSet/>
      <dgm:spPr/>
      <dgm:t>
        <a:bodyPr/>
        <a:lstStyle/>
        <a:p>
          <a:r>
            <a:rPr lang="en-US"/>
            <a:t>Logistic regression model development for anomaly detection.</a:t>
          </a:r>
        </a:p>
      </dgm:t>
    </dgm:pt>
    <dgm:pt modelId="{C67390DE-51BA-486E-AADA-B44B248913DB}" type="parTrans" cxnId="{E9E5C937-2B25-4E68-BC9A-E6FF55F90779}">
      <dgm:prSet/>
      <dgm:spPr/>
      <dgm:t>
        <a:bodyPr/>
        <a:lstStyle/>
        <a:p>
          <a:endParaRPr lang="en-US"/>
        </a:p>
      </dgm:t>
    </dgm:pt>
    <dgm:pt modelId="{9B14229F-1657-4ED2-82EE-728398ADBB32}" type="sibTrans" cxnId="{E9E5C937-2B25-4E68-BC9A-E6FF55F90779}">
      <dgm:prSet/>
      <dgm:spPr/>
      <dgm:t>
        <a:bodyPr/>
        <a:lstStyle/>
        <a:p>
          <a:endParaRPr lang="en-US"/>
        </a:p>
      </dgm:t>
    </dgm:pt>
    <dgm:pt modelId="{D80AC477-5FCB-47A4-A3AF-BAE0A591FC83}">
      <dgm:prSet/>
      <dgm:spPr/>
      <dgm:t>
        <a:bodyPr/>
        <a:lstStyle/>
        <a:p>
          <a:r>
            <a:rPr lang="en-US"/>
            <a:t>Standardization and train-test split of datasets.</a:t>
          </a:r>
        </a:p>
      </dgm:t>
    </dgm:pt>
    <dgm:pt modelId="{8AD960B5-4865-4242-94C8-3522E24DBB16}" type="parTrans" cxnId="{49F4E5FC-C32C-4E71-A304-3715F3F4CBC1}">
      <dgm:prSet/>
      <dgm:spPr/>
      <dgm:t>
        <a:bodyPr/>
        <a:lstStyle/>
        <a:p>
          <a:endParaRPr lang="en-US"/>
        </a:p>
      </dgm:t>
    </dgm:pt>
    <dgm:pt modelId="{25454BFE-8E13-43AD-A10B-5953D85E470C}" type="sibTrans" cxnId="{49F4E5FC-C32C-4E71-A304-3715F3F4CBC1}">
      <dgm:prSet/>
      <dgm:spPr/>
      <dgm:t>
        <a:bodyPr/>
        <a:lstStyle/>
        <a:p>
          <a:endParaRPr lang="en-US"/>
        </a:p>
      </dgm:t>
    </dgm:pt>
    <dgm:pt modelId="{89B99518-177C-4C86-806B-C4BD00B10C60}">
      <dgm:prSet/>
      <dgm:spPr/>
      <dgm:t>
        <a:bodyPr/>
        <a:lstStyle/>
        <a:p>
          <a:r>
            <a:rPr lang="en-US" b="1"/>
            <a:t>Blockchain Integration:</a:t>
          </a:r>
          <a:endParaRPr lang="en-US"/>
        </a:p>
      </dgm:t>
    </dgm:pt>
    <dgm:pt modelId="{44A8D2A0-1004-4CBC-8C29-6216C5FC3C87}" type="parTrans" cxnId="{B741A58B-8B77-4DBC-91A5-42CEDCF68B4D}">
      <dgm:prSet/>
      <dgm:spPr/>
      <dgm:t>
        <a:bodyPr/>
        <a:lstStyle/>
        <a:p>
          <a:endParaRPr lang="en-US"/>
        </a:p>
      </dgm:t>
    </dgm:pt>
    <dgm:pt modelId="{150CEB5F-8FF4-4B6C-B242-DB7F7A278E09}" type="sibTrans" cxnId="{B741A58B-8B77-4DBC-91A5-42CEDCF68B4D}">
      <dgm:prSet/>
      <dgm:spPr/>
      <dgm:t>
        <a:bodyPr/>
        <a:lstStyle/>
        <a:p>
          <a:endParaRPr lang="en-US"/>
        </a:p>
      </dgm:t>
    </dgm:pt>
    <dgm:pt modelId="{B98B1B4A-7632-4DEC-A77D-734FEFB46FF0}">
      <dgm:prSet/>
      <dgm:spPr/>
      <dgm:t>
        <a:bodyPr/>
        <a:lstStyle/>
        <a:p>
          <a:r>
            <a:rPr lang="en-US"/>
            <a:t>Smart contracts for decision validation.</a:t>
          </a:r>
        </a:p>
      </dgm:t>
    </dgm:pt>
    <dgm:pt modelId="{E043E7F1-46EC-4136-A76F-945B7B1ECB39}" type="parTrans" cxnId="{F91DF98F-7FD4-4885-B2DB-790DAB71E73C}">
      <dgm:prSet/>
      <dgm:spPr/>
      <dgm:t>
        <a:bodyPr/>
        <a:lstStyle/>
        <a:p>
          <a:endParaRPr lang="en-US"/>
        </a:p>
      </dgm:t>
    </dgm:pt>
    <dgm:pt modelId="{1ED5CCEB-69C8-4C91-BD7E-2E886E0748D6}" type="sibTrans" cxnId="{F91DF98F-7FD4-4885-B2DB-790DAB71E73C}">
      <dgm:prSet/>
      <dgm:spPr/>
      <dgm:t>
        <a:bodyPr/>
        <a:lstStyle/>
        <a:p>
          <a:endParaRPr lang="en-US"/>
        </a:p>
      </dgm:t>
    </dgm:pt>
    <dgm:pt modelId="{415F6AD1-71AA-4366-B3BA-9556549F055B}">
      <dgm:prSet/>
      <dgm:spPr/>
      <dgm:t>
        <a:bodyPr/>
        <a:lstStyle/>
        <a:p>
          <a:r>
            <a:rPr lang="en-US"/>
            <a:t>Transaction batching and optimized proof-of-work.</a:t>
          </a:r>
        </a:p>
      </dgm:t>
    </dgm:pt>
    <dgm:pt modelId="{AD6122AC-BD12-4AED-81EB-33500A6E0132}" type="parTrans" cxnId="{641FBDFA-E677-49D3-9A2F-52B54C5653A8}">
      <dgm:prSet/>
      <dgm:spPr/>
      <dgm:t>
        <a:bodyPr/>
        <a:lstStyle/>
        <a:p>
          <a:endParaRPr lang="en-US"/>
        </a:p>
      </dgm:t>
    </dgm:pt>
    <dgm:pt modelId="{C2AD620D-C1FC-49EC-B6D9-B5E96FF693A4}" type="sibTrans" cxnId="{641FBDFA-E677-49D3-9A2F-52B54C5653A8}">
      <dgm:prSet/>
      <dgm:spPr/>
      <dgm:t>
        <a:bodyPr/>
        <a:lstStyle/>
        <a:p>
          <a:endParaRPr lang="en-US"/>
        </a:p>
      </dgm:t>
    </dgm:pt>
    <dgm:pt modelId="{671B2CB0-7AF5-499C-A340-759C84179FFF}">
      <dgm:prSet/>
      <dgm:spPr/>
      <dgm:t>
        <a:bodyPr/>
        <a:lstStyle/>
        <a:p>
          <a:r>
            <a:rPr lang="en-US" b="1"/>
            <a:t>SDN Controller Integration:</a:t>
          </a:r>
          <a:endParaRPr lang="en-US"/>
        </a:p>
      </dgm:t>
    </dgm:pt>
    <dgm:pt modelId="{D587E1B8-4D7F-4815-9CFD-91DE8ED48F00}" type="parTrans" cxnId="{42E375FD-D28E-4040-9149-7F6820D529CC}">
      <dgm:prSet/>
      <dgm:spPr/>
      <dgm:t>
        <a:bodyPr/>
        <a:lstStyle/>
        <a:p>
          <a:endParaRPr lang="en-US"/>
        </a:p>
      </dgm:t>
    </dgm:pt>
    <dgm:pt modelId="{BA26BD18-0986-4D27-94F0-B589E28AD037}" type="sibTrans" cxnId="{42E375FD-D28E-4040-9149-7F6820D529CC}">
      <dgm:prSet/>
      <dgm:spPr/>
      <dgm:t>
        <a:bodyPr/>
        <a:lstStyle/>
        <a:p>
          <a:endParaRPr lang="en-US"/>
        </a:p>
      </dgm:t>
    </dgm:pt>
    <dgm:pt modelId="{68D3087E-67B8-485A-8DE5-FD071F4AF363}">
      <dgm:prSet/>
      <dgm:spPr/>
      <dgm:t>
        <a:bodyPr/>
        <a:lstStyle/>
        <a:p>
          <a:r>
            <a:rPr lang="en-US"/>
            <a:t>RESTful APIs for real-time interaction.</a:t>
          </a:r>
        </a:p>
      </dgm:t>
    </dgm:pt>
    <dgm:pt modelId="{E04549BB-9A06-492A-8145-77DE21361B3B}" type="parTrans" cxnId="{1B72C80C-C8AD-45AA-98A7-1064BE0E5873}">
      <dgm:prSet/>
      <dgm:spPr/>
      <dgm:t>
        <a:bodyPr/>
        <a:lstStyle/>
        <a:p>
          <a:endParaRPr lang="en-US"/>
        </a:p>
      </dgm:t>
    </dgm:pt>
    <dgm:pt modelId="{90083034-B2F7-4ED9-AE57-8AE2A162C292}" type="sibTrans" cxnId="{1B72C80C-C8AD-45AA-98A7-1064BE0E5873}">
      <dgm:prSet/>
      <dgm:spPr/>
      <dgm:t>
        <a:bodyPr/>
        <a:lstStyle/>
        <a:p>
          <a:endParaRPr lang="en-US"/>
        </a:p>
      </dgm:t>
    </dgm:pt>
    <dgm:pt modelId="{81ED6F18-CFD9-4B0E-A447-A79DBBF60F1A}">
      <dgm:prSet/>
      <dgm:spPr/>
      <dgm:t>
        <a:bodyPr/>
        <a:lstStyle/>
        <a:p>
          <a:r>
            <a:rPr lang="en-US"/>
            <a:t>Logging and validating routing decisions.</a:t>
          </a:r>
        </a:p>
      </dgm:t>
    </dgm:pt>
    <dgm:pt modelId="{C95FB6F6-10BC-4A66-B911-43397D5ECA85}" type="parTrans" cxnId="{8FA923AA-6944-4D90-928E-00E8321B34EA}">
      <dgm:prSet/>
      <dgm:spPr/>
      <dgm:t>
        <a:bodyPr/>
        <a:lstStyle/>
        <a:p>
          <a:endParaRPr lang="en-US"/>
        </a:p>
      </dgm:t>
    </dgm:pt>
    <dgm:pt modelId="{80DFABD7-5115-4EEC-93FA-1B52276A5FA8}" type="sibTrans" cxnId="{8FA923AA-6944-4D90-928E-00E8321B34EA}">
      <dgm:prSet/>
      <dgm:spPr/>
      <dgm:t>
        <a:bodyPr/>
        <a:lstStyle/>
        <a:p>
          <a:endParaRPr lang="en-US"/>
        </a:p>
      </dgm:t>
    </dgm:pt>
    <dgm:pt modelId="{97B42CF4-13D9-47EC-B27E-632FBD908F80}" type="pres">
      <dgm:prSet presAssocID="{7CD0AC02-9103-474C-9F48-EC83D0D0D3C8}" presName="vert0" presStyleCnt="0">
        <dgm:presLayoutVars>
          <dgm:dir/>
          <dgm:animOne val="branch"/>
          <dgm:animLvl val="lvl"/>
        </dgm:presLayoutVars>
      </dgm:prSet>
      <dgm:spPr/>
    </dgm:pt>
    <dgm:pt modelId="{A7CB8453-7910-4476-BBA6-998EFF0444A7}" type="pres">
      <dgm:prSet presAssocID="{B33B92F1-3772-44B8-8822-2B85F1D704C1}" presName="thickLine" presStyleLbl="alignNode1" presStyleIdx="0" presStyleCnt="9"/>
      <dgm:spPr/>
    </dgm:pt>
    <dgm:pt modelId="{5C8F7BEE-BA10-405D-AE19-38E02B39AFEE}" type="pres">
      <dgm:prSet presAssocID="{B33B92F1-3772-44B8-8822-2B85F1D704C1}" presName="horz1" presStyleCnt="0"/>
      <dgm:spPr/>
    </dgm:pt>
    <dgm:pt modelId="{6398F0C6-D5AD-41AF-929C-2E464145F68B}" type="pres">
      <dgm:prSet presAssocID="{B33B92F1-3772-44B8-8822-2B85F1D704C1}" presName="tx1" presStyleLbl="revTx" presStyleIdx="0" presStyleCnt="9"/>
      <dgm:spPr/>
    </dgm:pt>
    <dgm:pt modelId="{366C937C-F362-42FF-B081-8156F3C84D32}" type="pres">
      <dgm:prSet presAssocID="{B33B92F1-3772-44B8-8822-2B85F1D704C1}" presName="vert1" presStyleCnt="0"/>
      <dgm:spPr/>
    </dgm:pt>
    <dgm:pt modelId="{92E7C5BD-0E07-47C2-A8DA-C59D12831A53}" type="pres">
      <dgm:prSet presAssocID="{4C8FB1E8-FFD4-413E-804E-268ABD5778D5}" presName="thickLine" presStyleLbl="alignNode1" presStyleIdx="1" presStyleCnt="9"/>
      <dgm:spPr/>
    </dgm:pt>
    <dgm:pt modelId="{EE000306-4697-4993-BEB5-EFE8003FC4EE}" type="pres">
      <dgm:prSet presAssocID="{4C8FB1E8-FFD4-413E-804E-268ABD5778D5}" presName="horz1" presStyleCnt="0"/>
      <dgm:spPr/>
    </dgm:pt>
    <dgm:pt modelId="{CF0D840D-C163-477A-A3EF-AE272667172E}" type="pres">
      <dgm:prSet presAssocID="{4C8FB1E8-FFD4-413E-804E-268ABD5778D5}" presName="tx1" presStyleLbl="revTx" presStyleIdx="1" presStyleCnt="9"/>
      <dgm:spPr/>
    </dgm:pt>
    <dgm:pt modelId="{D529F1A1-EC1C-4F7C-859D-0AFF9A45BCB5}" type="pres">
      <dgm:prSet presAssocID="{4C8FB1E8-FFD4-413E-804E-268ABD5778D5}" presName="vert1" presStyleCnt="0"/>
      <dgm:spPr/>
    </dgm:pt>
    <dgm:pt modelId="{564D65C0-3849-4FDB-BAA1-F1687B0E52CF}" type="pres">
      <dgm:prSet presAssocID="{D80AC477-5FCB-47A4-A3AF-BAE0A591FC83}" presName="thickLine" presStyleLbl="alignNode1" presStyleIdx="2" presStyleCnt="9"/>
      <dgm:spPr/>
    </dgm:pt>
    <dgm:pt modelId="{2ACA201B-A23A-4C22-B056-4537F8F8EF92}" type="pres">
      <dgm:prSet presAssocID="{D80AC477-5FCB-47A4-A3AF-BAE0A591FC83}" presName="horz1" presStyleCnt="0"/>
      <dgm:spPr/>
    </dgm:pt>
    <dgm:pt modelId="{F959B0E0-0FB5-40C9-BF15-32A46154ED81}" type="pres">
      <dgm:prSet presAssocID="{D80AC477-5FCB-47A4-A3AF-BAE0A591FC83}" presName="tx1" presStyleLbl="revTx" presStyleIdx="2" presStyleCnt="9"/>
      <dgm:spPr/>
    </dgm:pt>
    <dgm:pt modelId="{C9B41D86-EA33-47C9-8DA5-500D27A89598}" type="pres">
      <dgm:prSet presAssocID="{D80AC477-5FCB-47A4-A3AF-BAE0A591FC83}" presName="vert1" presStyleCnt="0"/>
      <dgm:spPr/>
    </dgm:pt>
    <dgm:pt modelId="{F5B564B5-ACC3-476E-A18C-78AE7E2E0EC2}" type="pres">
      <dgm:prSet presAssocID="{89B99518-177C-4C86-806B-C4BD00B10C60}" presName="thickLine" presStyleLbl="alignNode1" presStyleIdx="3" presStyleCnt="9"/>
      <dgm:spPr/>
    </dgm:pt>
    <dgm:pt modelId="{1976AC40-3CCE-4719-A8FA-6BC521C17192}" type="pres">
      <dgm:prSet presAssocID="{89B99518-177C-4C86-806B-C4BD00B10C60}" presName="horz1" presStyleCnt="0"/>
      <dgm:spPr/>
    </dgm:pt>
    <dgm:pt modelId="{097CB2E3-EFFD-40E9-8404-C2ED2D93DCC2}" type="pres">
      <dgm:prSet presAssocID="{89B99518-177C-4C86-806B-C4BD00B10C60}" presName="tx1" presStyleLbl="revTx" presStyleIdx="3" presStyleCnt="9"/>
      <dgm:spPr/>
    </dgm:pt>
    <dgm:pt modelId="{9B7D77DE-BE8B-4CCF-B94F-0A99822F1760}" type="pres">
      <dgm:prSet presAssocID="{89B99518-177C-4C86-806B-C4BD00B10C60}" presName="vert1" presStyleCnt="0"/>
      <dgm:spPr/>
    </dgm:pt>
    <dgm:pt modelId="{EFA1EF60-4A76-4F06-BCA0-D43278FD620C}" type="pres">
      <dgm:prSet presAssocID="{B98B1B4A-7632-4DEC-A77D-734FEFB46FF0}" presName="thickLine" presStyleLbl="alignNode1" presStyleIdx="4" presStyleCnt="9"/>
      <dgm:spPr/>
    </dgm:pt>
    <dgm:pt modelId="{F7E6C0BD-7315-4A98-B2A4-15B61DFAF58D}" type="pres">
      <dgm:prSet presAssocID="{B98B1B4A-7632-4DEC-A77D-734FEFB46FF0}" presName="horz1" presStyleCnt="0"/>
      <dgm:spPr/>
    </dgm:pt>
    <dgm:pt modelId="{896D0F47-E3B2-4B98-A804-E9D24E64FB2E}" type="pres">
      <dgm:prSet presAssocID="{B98B1B4A-7632-4DEC-A77D-734FEFB46FF0}" presName="tx1" presStyleLbl="revTx" presStyleIdx="4" presStyleCnt="9"/>
      <dgm:spPr/>
    </dgm:pt>
    <dgm:pt modelId="{6EEE0CB1-CECE-4CDD-8957-B184C6D280F0}" type="pres">
      <dgm:prSet presAssocID="{B98B1B4A-7632-4DEC-A77D-734FEFB46FF0}" presName="vert1" presStyleCnt="0"/>
      <dgm:spPr/>
    </dgm:pt>
    <dgm:pt modelId="{A594D83A-2A91-4B7D-9844-10018FCF0720}" type="pres">
      <dgm:prSet presAssocID="{415F6AD1-71AA-4366-B3BA-9556549F055B}" presName="thickLine" presStyleLbl="alignNode1" presStyleIdx="5" presStyleCnt="9"/>
      <dgm:spPr/>
    </dgm:pt>
    <dgm:pt modelId="{5E4AAFAB-966A-40F7-B26C-82E1F1E4C608}" type="pres">
      <dgm:prSet presAssocID="{415F6AD1-71AA-4366-B3BA-9556549F055B}" presName="horz1" presStyleCnt="0"/>
      <dgm:spPr/>
    </dgm:pt>
    <dgm:pt modelId="{65498F62-F291-44F8-AFCA-215BC3C7ABAB}" type="pres">
      <dgm:prSet presAssocID="{415F6AD1-71AA-4366-B3BA-9556549F055B}" presName="tx1" presStyleLbl="revTx" presStyleIdx="5" presStyleCnt="9"/>
      <dgm:spPr/>
    </dgm:pt>
    <dgm:pt modelId="{18AA28E8-206C-4191-B1B9-1451EFBDC113}" type="pres">
      <dgm:prSet presAssocID="{415F6AD1-71AA-4366-B3BA-9556549F055B}" presName="vert1" presStyleCnt="0"/>
      <dgm:spPr/>
    </dgm:pt>
    <dgm:pt modelId="{60456ADE-FAF8-44BC-8A84-1F9DAB6758A2}" type="pres">
      <dgm:prSet presAssocID="{671B2CB0-7AF5-499C-A340-759C84179FFF}" presName="thickLine" presStyleLbl="alignNode1" presStyleIdx="6" presStyleCnt="9"/>
      <dgm:spPr/>
    </dgm:pt>
    <dgm:pt modelId="{0FBE2A96-A0E0-403E-9834-F6A54664D46F}" type="pres">
      <dgm:prSet presAssocID="{671B2CB0-7AF5-499C-A340-759C84179FFF}" presName="horz1" presStyleCnt="0"/>
      <dgm:spPr/>
    </dgm:pt>
    <dgm:pt modelId="{8DD08037-380B-494A-BE42-75A97E9D65F6}" type="pres">
      <dgm:prSet presAssocID="{671B2CB0-7AF5-499C-A340-759C84179FFF}" presName="tx1" presStyleLbl="revTx" presStyleIdx="6" presStyleCnt="9"/>
      <dgm:spPr/>
    </dgm:pt>
    <dgm:pt modelId="{A969AB02-8E94-4052-B713-536FFBA0CF4E}" type="pres">
      <dgm:prSet presAssocID="{671B2CB0-7AF5-499C-A340-759C84179FFF}" presName="vert1" presStyleCnt="0"/>
      <dgm:spPr/>
    </dgm:pt>
    <dgm:pt modelId="{4F347FA3-5D13-4DEE-AF62-2E907B98816C}" type="pres">
      <dgm:prSet presAssocID="{68D3087E-67B8-485A-8DE5-FD071F4AF363}" presName="thickLine" presStyleLbl="alignNode1" presStyleIdx="7" presStyleCnt="9"/>
      <dgm:spPr/>
    </dgm:pt>
    <dgm:pt modelId="{55B9673D-7482-4176-B094-D6394D8EB378}" type="pres">
      <dgm:prSet presAssocID="{68D3087E-67B8-485A-8DE5-FD071F4AF363}" presName="horz1" presStyleCnt="0"/>
      <dgm:spPr/>
    </dgm:pt>
    <dgm:pt modelId="{CB142AFB-B190-4862-87D7-60997B51B03B}" type="pres">
      <dgm:prSet presAssocID="{68D3087E-67B8-485A-8DE5-FD071F4AF363}" presName="tx1" presStyleLbl="revTx" presStyleIdx="7" presStyleCnt="9"/>
      <dgm:spPr/>
    </dgm:pt>
    <dgm:pt modelId="{E27DC77E-2DE8-427C-964A-3D24627B5AE0}" type="pres">
      <dgm:prSet presAssocID="{68D3087E-67B8-485A-8DE5-FD071F4AF363}" presName="vert1" presStyleCnt="0"/>
      <dgm:spPr/>
    </dgm:pt>
    <dgm:pt modelId="{E3077B45-106E-4AE2-BC25-749C00CD07CA}" type="pres">
      <dgm:prSet presAssocID="{81ED6F18-CFD9-4B0E-A447-A79DBBF60F1A}" presName="thickLine" presStyleLbl="alignNode1" presStyleIdx="8" presStyleCnt="9"/>
      <dgm:spPr/>
    </dgm:pt>
    <dgm:pt modelId="{47E5888E-9A36-4193-815D-BB5B4AC0E199}" type="pres">
      <dgm:prSet presAssocID="{81ED6F18-CFD9-4B0E-A447-A79DBBF60F1A}" presName="horz1" presStyleCnt="0"/>
      <dgm:spPr/>
    </dgm:pt>
    <dgm:pt modelId="{50EB4151-DF88-40DA-8131-E0355B497DD5}" type="pres">
      <dgm:prSet presAssocID="{81ED6F18-CFD9-4B0E-A447-A79DBBF60F1A}" presName="tx1" presStyleLbl="revTx" presStyleIdx="8" presStyleCnt="9"/>
      <dgm:spPr/>
    </dgm:pt>
    <dgm:pt modelId="{21AD1A55-70E6-45A1-B472-953F2DB00FB1}" type="pres">
      <dgm:prSet presAssocID="{81ED6F18-CFD9-4B0E-A447-A79DBBF60F1A}" presName="vert1" presStyleCnt="0"/>
      <dgm:spPr/>
    </dgm:pt>
  </dgm:ptLst>
  <dgm:cxnLst>
    <dgm:cxn modelId="{667D4704-9E65-4AE3-821C-D87C47EBF507}" type="presOf" srcId="{B33B92F1-3772-44B8-8822-2B85F1D704C1}" destId="{6398F0C6-D5AD-41AF-929C-2E464145F68B}" srcOrd="0" destOrd="0" presId="urn:microsoft.com/office/officeart/2008/layout/LinedList"/>
    <dgm:cxn modelId="{95717204-5CC3-4D36-9F4C-F048C2BFD9E6}" type="presOf" srcId="{415F6AD1-71AA-4366-B3BA-9556549F055B}" destId="{65498F62-F291-44F8-AFCA-215BC3C7ABAB}" srcOrd="0" destOrd="0" presId="urn:microsoft.com/office/officeart/2008/layout/LinedList"/>
    <dgm:cxn modelId="{1B72C80C-C8AD-45AA-98A7-1064BE0E5873}" srcId="{7CD0AC02-9103-474C-9F48-EC83D0D0D3C8}" destId="{68D3087E-67B8-485A-8DE5-FD071F4AF363}" srcOrd="7" destOrd="0" parTransId="{E04549BB-9A06-492A-8145-77DE21361B3B}" sibTransId="{90083034-B2F7-4ED9-AE57-8AE2A162C292}"/>
    <dgm:cxn modelId="{9B70DB18-2F18-4F80-B9E1-0CE331F2783C}" type="presOf" srcId="{4C8FB1E8-FFD4-413E-804E-268ABD5778D5}" destId="{CF0D840D-C163-477A-A3EF-AE272667172E}" srcOrd="0" destOrd="0" presId="urn:microsoft.com/office/officeart/2008/layout/LinedList"/>
    <dgm:cxn modelId="{621DB11E-5080-4979-9C10-0FFF41A98556}" type="presOf" srcId="{671B2CB0-7AF5-499C-A340-759C84179FFF}" destId="{8DD08037-380B-494A-BE42-75A97E9D65F6}" srcOrd="0" destOrd="0" presId="urn:microsoft.com/office/officeart/2008/layout/LinedList"/>
    <dgm:cxn modelId="{4440B230-017C-49AE-90E7-9A8A67DBBDF3}" type="presOf" srcId="{D80AC477-5FCB-47A4-A3AF-BAE0A591FC83}" destId="{F959B0E0-0FB5-40C9-BF15-32A46154ED81}" srcOrd="0" destOrd="0" presId="urn:microsoft.com/office/officeart/2008/layout/LinedList"/>
    <dgm:cxn modelId="{E9E5C937-2B25-4E68-BC9A-E6FF55F90779}" srcId="{7CD0AC02-9103-474C-9F48-EC83D0D0D3C8}" destId="{4C8FB1E8-FFD4-413E-804E-268ABD5778D5}" srcOrd="1" destOrd="0" parTransId="{C67390DE-51BA-486E-AADA-B44B248913DB}" sibTransId="{9B14229F-1657-4ED2-82EE-728398ADBB32}"/>
    <dgm:cxn modelId="{B741A58B-8B77-4DBC-91A5-42CEDCF68B4D}" srcId="{7CD0AC02-9103-474C-9F48-EC83D0D0D3C8}" destId="{89B99518-177C-4C86-806B-C4BD00B10C60}" srcOrd="3" destOrd="0" parTransId="{44A8D2A0-1004-4CBC-8C29-6216C5FC3C87}" sibTransId="{150CEB5F-8FF4-4B6C-B242-DB7F7A278E09}"/>
    <dgm:cxn modelId="{F91DF98F-7FD4-4885-B2DB-790DAB71E73C}" srcId="{7CD0AC02-9103-474C-9F48-EC83D0D0D3C8}" destId="{B98B1B4A-7632-4DEC-A77D-734FEFB46FF0}" srcOrd="4" destOrd="0" parTransId="{E043E7F1-46EC-4136-A76F-945B7B1ECB39}" sibTransId="{1ED5CCEB-69C8-4C91-BD7E-2E886E0748D6}"/>
    <dgm:cxn modelId="{C86057A4-9635-468C-935B-267E8A1F583D}" type="presOf" srcId="{B98B1B4A-7632-4DEC-A77D-734FEFB46FF0}" destId="{896D0F47-E3B2-4B98-A804-E9D24E64FB2E}" srcOrd="0" destOrd="0" presId="urn:microsoft.com/office/officeart/2008/layout/LinedList"/>
    <dgm:cxn modelId="{8FA923AA-6944-4D90-928E-00E8321B34EA}" srcId="{7CD0AC02-9103-474C-9F48-EC83D0D0D3C8}" destId="{81ED6F18-CFD9-4B0E-A447-A79DBBF60F1A}" srcOrd="8" destOrd="0" parTransId="{C95FB6F6-10BC-4A66-B911-43397D5ECA85}" sibTransId="{80DFABD7-5115-4EEC-93FA-1B52276A5FA8}"/>
    <dgm:cxn modelId="{C7C2BABE-0503-4740-86D6-574B518244FF}" type="presOf" srcId="{7CD0AC02-9103-474C-9F48-EC83D0D0D3C8}" destId="{97B42CF4-13D9-47EC-B27E-632FBD908F80}" srcOrd="0" destOrd="0" presId="urn:microsoft.com/office/officeart/2008/layout/LinedList"/>
    <dgm:cxn modelId="{A66EBEBF-16C1-4C30-AFAC-202BCE234FF3}" type="presOf" srcId="{81ED6F18-CFD9-4B0E-A447-A79DBBF60F1A}" destId="{50EB4151-DF88-40DA-8131-E0355B497DD5}" srcOrd="0" destOrd="0" presId="urn:microsoft.com/office/officeart/2008/layout/LinedList"/>
    <dgm:cxn modelId="{BD9FADC8-EDEA-42B2-9A03-5DA1AAF8A82A}" type="presOf" srcId="{68D3087E-67B8-485A-8DE5-FD071F4AF363}" destId="{CB142AFB-B190-4862-87D7-60997B51B03B}" srcOrd="0" destOrd="0" presId="urn:microsoft.com/office/officeart/2008/layout/LinedList"/>
    <dgm:cxn modelId="{190360CD-AE97-43DD-9514-13811C708C98}" type="presOf" srcId="{89B99518-177C-4C86-806B-C4BD00B10C60}" destId="{097CB2E3-EFFD-40E9-8404-C2ED2D93DCC2}" srcOrd="0" destOrd="0" presId="urn:microsoft.com/office/officeart/2008/layout/LinedList"/>
    <dgm:cxn modelId="{707A0BEF-E934-4705-AF7E-B3D0B84E0C28}" srcId="{7CD0AC02-9103-474C-9F48-EC83D0D0D3C8}" destId="{B33B92F1-3772-44B8-8822-2B85F1D704C1}" srcOrd="0" destOrd="0" parTransId="{1AF91132-4AC1-4F31-8A6F-0876DCBC14FF}" sibTransId="{C401549E-92A2-406B-A548-07FEC0957AD2}"/>
    <dgm:cxn modelId="{641FBDFA-E677-49D3-9A2F-52B54C5653A8}" srcId="{7CD0AC02-9103-474C-9F48-EC83D0D0D3C8}" destId="{415F6AD1-71AA-4366-B3BA-9556549F055B}" srcOrd="5" destOrd="0" parTransId="{AD6122AC-BD12-4AED-81EB-33500A6E0132}" sibTransId="{C2AD620D-C1FC-49EC-B6D9-B5E96FF693A4}"/>
    <dgm:cxn modelId="{49F4E5FC-C32C-4E71-A304-3715F3F4CBC1}" srcId="{7CD0AC02-9103-474C-9F48-EC83D0D0D3C8}" destId="{D80AC477-5FCB-47A4-A3AF-BAE0A591FC83}" srcOrd="2" destOrd="0" parTransId="{8AD960B5-4865-4242-94C8-3522E24DBB16}" sibTransId="{25454BFE-8E13-43AD-A10B-5953D85E470C}"/>
    <dgm:cxn modelId="{42E375FD-D28E-4040-9149-7F6820D529CC}" srcId="{7CD0AC02-9103-474C-9F48-EC83D0D0D3C8}" destId="{671B2CB0-7AF5-499C-A340-759C84179FFF}" srcOrd="6" destOrd="0" parTransId="{D587E1B8-4D7F-4815-9CFD-91DE8ED48F00}" sibTransId="{BA26BD18-0986-4D27-94F0-B589E28AD037}"/>
    <dgm:cxn modelId="{C9EE38C1-9549-4BAB-B2C3-039161463332}" type="presParOf" srcId="{97B42CF4-13D9-47EC-B27E-632FBD908F80}" destId="{A7CB8453-7910-4476-BBA6-998EFF0444A7}" srcOrd="0" destOrd="0" presId="urn:microsoft.com/office/officeart/2008/layout/LinedList"/>
    <dgm:cxn modelId="{ECDD0423-BFB5-481B-B408-131E4446DC68}" type="presParOf" srcId="{97B42CF4-13D9-47EC-B27E-632FBD908F80}" destId="{5C8F7BEE-BA10-405D-AE19-38E02B39AFEE}" srcOrd="1" destOrd="0" presId="urn:microsoft.com/office/officeart/2008/layout/LinedList"/>
    <dgm:cxn modelId="{7878F63A-AC53-4F23-9E2F-D92A77B62908}" type="presParOf" srcId="{5C8F7BEE-BA10-405D-AE19-38E02B39AFEE}" destId="{6398F0C6-D5AD-41AF-929C-2E464145F68B}" srcOrd="0" destOrd="0" presId="urn:microsoft.com/office/officeart/2008/layout/LinedList"/>
    <dgm:cxn modelId="{F4F680B4-AF79-4365-87C2-9EB65C6668F8}" type="presParOf" srcId="{5C8F7BEE-BA10-405D-AE19-38E02B39AFEE}" destId="{366C937C-F362-42FF-B081-8156F3C84D32}" srcOrd="1" destOrd="0" presId="urn:microsoft.com/office/officeart/2008/layout/LinedList"/>
    <dgm:cxn modelId="{9E4CEB29-5A76-4906-AA27-EAA8419A280F}" type="presParOf" srcId="{97B42CF4-13D9-47EC-B27E-632FBD908F80}" destId="{92E7C5BD-0E07-47C2-A8DA-C59D12831A53}" srcOrd="2" destOrd="0" presId="urn:microsoft.com/office/officeart/2008/layout/LinedList"/>
    <dgm:cxn modelId="{1D9CBFDE-EBC0-4A31-978B-EA6B55FCD735}" type="presParOf" srcId="{97B42CF4-13D9-47EC-B27E-632FBD908F80}" destId="{EE000306-4697-4993-BEB5-EFE8003FC4EE}" srcOrd="3" destOrd="0" presId="urn:microsoft.com/office/officeart/2008/layout/LinedList"/>
    <dgm:cxn modelId="{1F90FCC0-427E-4227-B8B4-F51DD522B1B9}" type="presParOf" srcId="{EE000306-4697-4993-BEB5-EFE8003FC4EE}" destId="{CF0D840D-C163-477A-A3EF-AE272667172E}" srcOrd="0" destOrd="0" presId="urn:microsoft.com/office/officeart/2008/layout/LinedList"/>
    <dgm:cxn modelId="{6586BD68-61AC-4D15-9061-73B927D31264}" type="presParOf" srcId="{EE000306-4697-4993-BEB5-EFE8003FC4EE}" destId="{D529F1A1-EC1C-4F7C-859D-0AFF9A45BCB5}" srcOrd="1" destOrd="0" presId="urn:microsoft.com/office/officeart/2008/layout/LinedList"/>
    <dgm:cxn modelId="{8BB186E4-2614-456D-935E-22AAD27545DC}" type="presParOf" srcId="{97B42CF4-13D9-47EC-B27E-632FBD908F80}" destId="{564D65C0-3849-4FDB-BAA1-F1687B0E52CF}" srcOrd="4" destOrd="0" presId="urn:microsoft.com/office/officeart/2008/layout/LinedList"/>
    <dgm:cxn modelId="{32A281E4-F59D-4175-814B-D9418EDC1909}" type="presParOf" srcId="{97B42CF4-13D9-47EC-B27E-632FBD908F80}" destId="{2ACA201B-A23A-4C22-B056-4537F8F8EF92}" srcOrd="5" destOrd="0" presId="urn:microsoft.com/office/officeart/2008/layout/LinedList"/>
    <dgm:cxn modelId="{84E12119-FDF7-4A0C-A9D3-DE07473F4079}" type="presParOf" srcId="{2ACA201B-A23A-4C22-B056-4537F8F8EF92}" destId="{F959B0E0-0FB5-40C9-BF15-32A46154ED81}" srcOrd="0" destOrd="0" presId="urn:microsoft.com/office/officeart/2008/layout/LinedList"/>
    <dgm:cxn modelId="{3AF36B21-C0ED-4B17-ABC9-96A8210F9BED}" type="presParOf" srcId="{2ACA201B-A23A-4C22-B056-4537F8F8EF92}" destId="{C9B41D86-EA33-47C9-8DA5-500D27A89598}" srcOrd="1" destOrd="0" presId="urn:microsoft.com/office/officeart/2008/layout/LinedList"/>
    <dgm:cxn modelId="{04B0CD28-642C-4C23-AA91-FBFBE2BFFFEC}" type="presParOf" srcId="{97B42CF4-13D9-47EC-B27E-632FBD908F80}" destId="{F5B564B5-ACC3-476E-A18C-78AE7E2E0EC2}" srcOrd="6" destOrd="0" presId="urn:microsoft.com/office/officeart/2008/layout/LinedList"/>
    <dgm:cxn modelId="{5B40ED84-E0F9-493D-8416-7529B1F87367}" type="presParOf" srcId="{97B42CF4-13D9-47EC-B27E-632FBD908F80}" destId="{1976AC40-3CCE-4719-A8FA-6BC521C17192}" srcOrd="7" destOrd="0" presId="urn:microsoft.com/office/officeart/2008/layout/LinedList"/>
    <dgm:cxn modelId="{6F9357CC-3C43-4896-AB57-819EC087DE96}" type="presParOf" srcId="{1976AC40-3CCE-4719-A8FA-6BC521C17192}" destId="{097CB2E3-EFFD-40E9-8404-C2ED2D93DCC2}" srcOrd="0" destOrd="0" presId="urn:microsoft.com/office/officeart/2008/layout/LinedList"/>
    <dgm:cxn modelId="{AC9656EE-DB08-40F4-A506-75EA412734AF}" type="presParOf" srcId="{1976AC40-3CCE-4719-A8FA-6BC521C17192}" destId="{9B7D77DE-BE8B-4CCF-B94F-0A99822F1760}" srcOrd="1" destOrd="0" presId="urn:microsoft.com/office/officeart/2008/layout/LinedList"/>
    <dgm:cxn modelId="{E0CBBC25-F12D-42E5-8A79-6F1B72E17F30}" type="presParOf" srcId="{97B42CF4-13D9-47EC-B27E-632FBD908F80}" destId="{EFA1EF60-4A76-4F06-BCA0-D43278FD620C}" srcOrd="8" destOrd="0" presId="urn:microsoft.com/office/officeart/2008/layout/LinedList"/>
    <dgm:cxn modelId="{43D78FBA-DFAD-43CF-A2C5-EC7DA4164729}" type="presParOf" srcId="{97B42CF4-13D9-47EC-B27E-632FBD908F80}" destId="{F7E6C0BD-7315-4A98-B2A4-15B61DFAF58D}" srcOrd="9" destOrd="0" presId="urn:microsoft.com/office/officeart/2008/layout/LinedList"/>
    <dgm:cxn modelId="{31E006FF-A6DB-4606-9975-A8CD18EC03CF}" type="presParOf" srcId="{F7E6C0BD-7315-4A98-B2A4-15B61DFAF58D}" destId="{896D0F47-E3B2-4B98-A804-E9D24E64FB2E}" srcOrd="0" destOrd="0" presId="urn:microsoft.com/office/officeart/2008/layout/LinedList"/>
    <dgm:cxn modelId="{1AD7668E-3541-46F6-9BDF-2D5698E86BA0}" type="presParOf" srcId="{F7E6C0BD-7315-4A98-B2A4-15B61DFAF58D}" destId="{6EEE0CB1-CECE-4CDD-8957-B184C6D280F0}" srcOrd="1" destOrd="0" presId="urn:microsoft.com/office/officeart/2008/layout/LinedList"/>
    <dgm:cxn modelId="{D9A14880-70E1-4138-9A4D-F8C71B8D9E11}" type="presParOf" srcId="{97B42CF4-13D9-47EC-B27E-632FBD908F80}" destId="{A594D83A-2A91-4B7D-9844-10018FCF0720}" srcOrd="10" destOrd="0" presId="urn:microsoft.com/office/officeart/2008/layout/LinedList"/>
    <dgm:cxn modelId="{6F357B86-0965-4666-A028-0C167AA51BC3}" type="presParOf" srcId="{97B42CF4-13D9-47EC-B27E-632FBD908F80}" destId="{5E4AAFAB-966A-40F7-B26C-82E1F1E4C608}" srcOrd="11" destOrd="0" presId="urn:microsoft.com/office/officeart/2008/layout/LinedList"/>
    <dgm:cxn modelId="{EFAC52D9-E458-4A3D-9BA6-E702EA3B4DB0}" type="presParOf" srcId="{5E4AAFAB-966A-40F7-B26C-82E1F1E4C608}" destId="{65498F62-F291-44F8-AFCA-215BC3C7ABAB}" srcOrd="0" destOrd="0" presId="urn:microsoft.com/office/officeart/2008/layout/LinedList"/>
    <dgm:cxn modelId="{DE44025E-A61B-42B4-810E-187749665166}" type="presParOf" srcId="{5E4AAFAB-966A-40F7-B26C-82E1F1E4C608}" destId="{18AA28E8-206C-4191-B1B9-1451EFBDC113}" srcOrd="1" destOrd="0" presId="urn:microsoft.com/office/officeart/2008/layout/LinedList"/>
    <dgm:cxn modelId="{C2D06972-9A52-4920-8378-E7842DB27939}" type="presParOf" srcId="{97B42CF4-13D9-47EC-B27E-632FBD908F80}" destId="{60456ADE-FAF8-44BC-8A84-1F9DAB6758A2}" srcOrd="12" destOrd="0" presId="urn:microsoft.com/office/officeart/2008/layout/LinedList"/>
    <dgm:cxn modelId="{97ACC9F9-9C02-47BF-B7A3-3D78BCCE5F0C}" type="presParOf" srcId="{97B42CF4-13D9-47EC-B27E-632FBD908F80}" destId="{0FBE2A96-A0E0-403E-9834-F6A54664D46F}" srcOrd="13" destOrd="0" presId="urn:microsoft.com/office/officeart/2008/layout/LinedList"/>
    <dgm:cxn modelId="{E92569E8-AAA4-4A45-A2FE-B82B8D58EBD0}" type="presParOf" srcId="{0FBE2A96-A0E0-403E-9834-F6A54664D46F}" destId="{8DD08037-380B-494A-BE42-75A97E9D65F6}" srcOrd="0" destOrd="0" presId="urn:microsoft.com/office/officeart/2008/layout/LinedList"/>
    <dgm:cxn modelId="{48395756-8580-4DD7-8F15-8FDB648856DF}" type="presParOf" srcId="{0FBE2A96-A0E0-403E-9834-F6A54664D46F}" destId="{A969AB02-8E94-4052-B713-536FFBA0CF4E}" srcOrd="1" destOrd="0" presId="urn:microsoft.com/office/officeart/2008/layout/LinedList"/>
    <dgm:cxn modelId="{1DECFB1E-98F9-408F-ACB6-A1A96BA1B553}" type="presParOf" srcId="{97B42CF4-13D9-47EC-B27E-632FBD908F80}" destId="{4F347FA3-5D13-4DEE-AF62-2E907B98816C}" srcOrd="14" destOrd="0" presId="urn:microsoft.com/office/officeart/2008/layout/LinedList"/>
    <dgm:cxn modelId="{648D4013-F263-4EE6-A929-7473976D6E63}" type="presParOf" srcId="{97B42CF4-13D9-47EC-B27E-632FBD908F80}" destId="{55B9673D-7482-4176-B094-D6394D8EB378}" srcOrd="15" destOrd="0" presId="urn:microsoft.com/office/officeart/2008/layout/LinedList"/>
    <dgm:cxn modelId="{46CB3530-0734-453F-B50D-655283CC4CF1}" type="presParOf" srcId="{55B9673D-7482-4176-B094-D6394D8EB378}" destId="{CB142AFB-B190-4862-87D7-60997B51B03B}" srcOrd="0" destOrd="0" presId="urn:microsoft.com/office/officeart/2008/layout/LinedList"/>
    <dgm:cxn modelId="{A88E2CF6-9768-4452-8681-EA0F994A235A}" type="presParOf" srcId="{55B9673D-7482-4176-B094-D6394D8EB378}" destId="{E27DC77E-2DE8-427C-964A-3D24627B5AE0}" srcOrd="1" destOrd="0" presId="urn:microsoft.com/office/officeart/2008/layout/LinedList"/>
    <dgm:cxn modelId="{51AF48D2-EDD9-46E5-8567-6959D0622877}" type="presParOf" srcId="{97B42CF4-13D9-47EC-B27E-632FBD908F80}" destId="{E3077B45-106E-4AE2-BC25-749C00CD07CA}" srcOrd="16" destOrd="0" presId="urn:microsoft.com/office/officeart/2008/layout/LinedList"/>
    <dgm:cxn modelId="{750F19D9-ACB4-4170-8F8F-38B4284DC31E}" type="presParOf" srcId="{97B42CF4-13D9-47EC-B27E-632FBD908F80}" destId="{47E5888E-9A36-4193-815D-BB5B4AC0E199}" srcOrd="17" destOrd="0" presId="urn:microsoft.com/office/officeart/2008/layout/LinedList"/>
    <dgm:cxn modelId="{38746D9E-752E-4B18-A11E-55D1FB3B2DE2}" type="presParOf" srcId="{47E5888E-9A36-4193-815D-BB5B4AC0E199}" destId="{50EB4151-DF88-40DA-8131-E0355B497DD5}" srcOrd="0" destOrd="0" presId="urn:microsoft.com/office/officeart/2008/layout/LinedList"/>
    <dgm:cxn modelId="{DFECD66B-E4E0-49C9-BE19-7172A2CE1105}" type="presParOf" srcId="{47E5888E-9A36-4193-815D-BB5B4AC0E199}" destId="{21AD1A55-70E6-45A1-B472-953F2DB00FB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4C517B-1A70-4D50-B191-7D33D9168A6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74540D0-7C80-49A9-A8A4-1AAFF12FE5CE}">
      <dgm:prSet/>
      <dgm:spPr/>
      <dgm:t>
        <a:bodyPr/>
        <a:lstStyle/>
        <a:p>
          <a:r>
            <a:rPr lang="en-GB"/>
            <a:t>Abou El Houda, Z. H. A. a. K. L., 2023. Mitfed: A privacy preserving collaborative network attack mitigation framework based on federated learning using SDN and blockchain. </a:t>
          </a:r>
          <a:r>
            <a:rPr lang="en-GB" i="1"/>
            <a:t>IEEE Transactions on Network Science and Engineering, 10(4), pp.1985-2001..</a:t>
          </a:r>
          <a:endParaRPr lang="en-US"/>
        </a:p>
      </dgm:t>
    </dgm:pt>
    <dgm:pt modelId="{31DFE407-6585-47C3-A3AE-7E039CF7BF2A}" type="parTrans" cxnId="{EFB92AEB-A2EF-450B-9776-B0C04F08718D}">
      <dgm:prSet/>
      <dgm:spPr/>
      <dgm:t>
        <a:bodyPr/>
        <a:lstStyle/>
        <a:p>
          <a:endParaRPr lang="en-US"/>
        </a:p>
      </dgm:t>
    </dgm:pt>
    <dgm:pt modelId="{FB835E08-7DA2-47B0-8DE3-42DD4E9A64BC}" type="sibTrans" cxnId="{EFB92AEB-A2EF-450B-9776-B0C04F08718D}">
      <dgm:prSet/>
      <dgm:spPr/>
      <dgm:t>
        <a:bodyPr/>
        <a:lstStyle/>
        <a:p>
          <a:endParaRPr lang="en-US"/>
        </a:p>
      </dgm:t>
    </dgm:pt>
    <dgm:pt modelId="{925B8F22-E523-466F-AFB3-A8FF5AA16B53}">
      <dgm:prSet/>
      <dgm:spPr/>
      <dgm:t>
        <a:bodyPr/>
        <a:lstStyle/>
        <a:p>
          <a:r>
            <a:rPr lang="en-GB"/>
            <a:t>Alkhamisi, A. K. I. a. B. S., 2024. Blockchain-Based Control Plane Attack Detection Mechanisms for Multi-Controller Software-Defined Networks. </a:t>
          </a:r>
          <a:r>
            <a:rPr lang="en-GB" i="1"/>
            <a:t>Electronics, 13(12), p.2279..</a:t>
          </a:r>
          <a:endParaRPr lang="en-US"/>
        </a:p>
      </dgm:t>
    </dgm:pt>
    <dgm:pt modelId="{484AFCC8-E96C-4035-9B14-8E16D3DA0D57}" type="parTrans" cxnId="{EAA15843-C759-413E-9FF2-30FD15A8DD2E}">
      <dgm:prSet/>
      <dgm:spPr/>
      <dgm:t>
        <a:bodyPr/>
        <a:lstStyle/>
        <a:p>
          <a:endParaRPr lang="en-US"/>
        </a:p>
      </dgm:t>
    </dgm:pt>
    <dgm:pt modelId="{9F0BC1AD-44D3-4081-A467-C8ED4686CFE6}" type="sibTrans" cxnId="{EAA15843-C759-413E-9FF2-30FD15A8DD2E}">
      <dgm:prSet/>
      <dgm:spPr/>
      <dgm:t>
        <a:bodyPr/>
        <a:lstStyle/>
        <a:p>
          <a:endParaRPr lang="en-US"/>
        </a:p>
      </dgm:t>
    </dgm:pt>
    <dgm:pt modelId="{A7EAFFEF-DAAC-494F-B02F-8FB4201DCFB5}">
      <dgm:prSet/>
      <dgm:spPr/>
      <dgm:t>
        <a:bodyPr/>
        <a:lstStyle/>
        <a:p>
          <a:r>
            <a:rPr lang="en-GB"/>
            <a:t>Apruzzese, G. L. P. M. d. O. E. M. W. B. R. L. G. A. a. D. F. F., 2023. The role of machine learning in cybersecurity.. </a:t>
          </a:r>
          <a:r>
            <a:rPr lang="en-GB" i="1"/>
            <a:t>Digital Threats: Research and Practice, 4(1), pp.1-38..</a:t>
          </a:r>
          <a:endParaRPr lang="en-US"/>
        </a:p>
      </dgm:t>
    </dgm:pt>
    <dgm:pt modelId="{2D439EA3-2116-4E60-AD29-E9E4285D77DC}" type="parTrans" cxnId="{53D50E48-0C91-412C-A1C5-C029B6210904}">
      <dgm:prSet/>
      <dgm:spPr/>
      <dgm:t>
        <a:bodyPr/>
        <a:lstStyle/>
        <a:p>
          <a:endParaRPr lang="en-US"/>
        </a:p>
      </dgm:t>
    </dgm:pt>
    <dgm:pt modelId="{FA06D5AF-A7D8-4CAA-AF0D-C5A1A5B45CEE}" type="sibTrans" cxnId="{53D50E48-0C91-412C-A1C5-C029B6210904}">
      <dgm:prSet/>
      <dgm:spPr/>
      <dgm:t>
        <a:bodyPr/>
        <a:lstStyle/>
        <a:p>
          <a:endParaRPr lang="en-US"/>
        </a:p>
      </dgm:t>
    </dgm:pt>
    <dgm:pt modelId="{1D4D859F-476F-4E23-958F-A78D677C4CD7}">
      <dgm:prSet/>
      <dgm:spPr/>
      <dgm:t>
        <a:bodyPr/>
        <a:lstStyle/>
        <a:p>
          <a:r>
            <a:rPr lang="en-GB"/>
            <a:t>Arif, M. W. G. G. O. B. V. T. P. B. A. a. C. J., 2020. SDN-based vanets, security attacks, applications, and challenges.. </a:t>
          </a:r>
          <a:r>
            <a:rPr lang="en-GB" i="1"/>
            <a:t>Applied Sciences, 10(9), p.3217..</a:t>
          </a:r>
          <a:endParaRPr lang="en-US"/>
        </a:p>
      </dgm:t>
    </dgm:pt>
    <dgm:pt modelId="{437777AD-CAD8-4F0B-B323-5C14166EA29D}" type="parTrans" cxnId="{B1D0D9FC-2840-4FF0-92E8-915E72BBD856}">
      <dgm:prSet/>
      <dgm:spPr/>
      <dgm:t>
        <a:bodyPr/>
        <a:lstStyle/>
        <a:p>
          <a:endParaRPr lang="en-US"/>
        </a:p>
      </dgm:t>
    </dgm:pt>
    <dgm:pt modelId="{86828F34-A959-48EF-B325-FB072EC29ABB}" type="sibTrans" cxnId="{B1D0D9FC-2840-4FF0-92E8-915E72BBD856}">
      <dgm:prSet/>
      <dgm:spPr/>
      <dgm:t>
        <a:bodyPr/>
        <a:lstStyle/>
        <a:p>
          <a:endParaRPr lang="en-US"/>
        </a:p>
      </dgm:t>
    </dgm:pt>
    <dgm:pt modelId="{B45275FA-2E6B-4AA1-ABD7-643868CFEECE}">
      <dgm:prSet/>
      <dgm:spPr/>
      <dgm:t>
        <a:bodyPr/>
        <a:lstStyle/>
        <a:p>
          <a:r>
            <a:rPr lang="en-GB"/>
            <a:t>Awan, S. J. N. U. S. K. A. Q. A. a. C. J., 2022. Blockchain based secure routing and trust management in wireless sensor networks.. </a:t>
          </a:r>
          <a:r>
            <a:rPr lang="en-GB" i="1"/>
            <a:t>Sensors, 22(2), p.411..</a:t>
          </a:r>
          <a:endParaRPr lang="en-US"/>
        </a:p>
      </dgm:t>
    </dgm:pt>
    <dgm:pt modelId="{35A918BC-464F-4E2E-BA10-85E918F524F6}" type="parTrans" cxnId="{CAEE345D-92FA-4A1D-A9AF-1EDDA5DDFF3D}">
      <dgm:prSet/>
      <dgm:spPr/>
      <dgm:t>
        <a:bodyPr/>
        <a:lstStyle/>
        <a:p>
          <a:endParaRPr lang="en-US"/>
        </a:p>
      </dgm:t>
    </dgm:pt>
    <dgm:pt modelId="{41294696-8513-4A8E-BA62-16646A316D27}" type="sibTrans" cxnId="{CAEE345D-92FA-4A1D-A9AF-1EDDA5DDFF3D}">
      <dgm:prSet/>
      <dgm:spPr/>
      <dgm:t>
        <a:bodyPr/>
        <a:lstStyle/>
        <a:p>
          <a:endParaRPr lang="en-US"/>
        </a:p>
      </dgm:t>
    </dgm:pt>
    <dgm:pt modelId="{ECFA53F8-D658-4498-A895-C17EE6EDA7E6}">
      <dgm:prSet/>
      <dgm:spPr/>
      <dgm:t>
        <a:bodyPr/>
        <a:lstStyle/>
        <a:p>
          <a:r>
            <a:rPr lang="en-GB"/>
            <a:t>Bhandari, A. C. A. a. K. F., 2023. Machine learning and blockchain integration for security applications. </a:t>
          </a:r>
          <a:r>
            <a:rPr lang="en-GB" i="1"/>
            <a:t>In Big Data Analytics and Intelligent Systems for Cyber Threat Intelligence (pp. 129-173). River Publishers..</a:t>
          </a:r>
          <a:endParaRPr lang="en-US"/>
        </a:p>
      </dgm:t>
    </dgm:pt>
    <dgm:pt modelId="{3B2C8575-F7E3-4092-BAF5-3F5DDEFA70A9}" type="parTrans" cxnId="{583CEC70-D8F5-4F79-9EC2-65B0D789B8EB}">
      <dgm:prSet/>
      <dgm:spPr/>
      <dgm:t>
        <a:bodyPr/>
        <a:lstStyle/>
        <a:p>
          <a:endParaRPr lang="en-US"/>
        </a:p>
      </dgm:t>
    </dgm:pt>
    <dgm:pt modelId="{0550F65E-4B95-4A4D-A0DD-657B23AA5579}" type="sibTrans" cxnId="{583CEC70-D8F5-4F79-9EC2-65B0D789B8EB}">
      <dgm:prSet/>
      <dgm:spPr/>
      <dgm:t>
        <a:bodyPr/>
        <a:lstStyle/>
        <a:p>
          <a:endParaRPr lang="en-US"/>
        </a:p>
      </dgm:t>
    </dgm:pt>
    <dgm:pt modelId="{6BA41670-071C-4627-8E57-8F0F401F239F}">
      <dgm:prSet/>
      <dgm:spPr/>
      <dgm:t>
        <a:bodyPr/>
        <a:lstStyle/>
        <a:p>
          <a:r>
            <a:rPr lang="en-GB"/>
            <a:t>Bonanni, M. C. F. F. R. a. P. L., 2023. Dynamic control architecture based on software defined networking for the internet of things.. </a:t>
          </a:r>
          <a:r>
            <a:rPr lang="en-GB" i="1"/>
            <a:t>Future Internet, 13(5), p.113.`.</a:t>
          </a:r>
          <a:endParaRPr lang="en-US"/>
        </a:p>
      </dgm:t>
    </dgm:pt>
    <dgm:pt modelId="{F710DE14-D2B9-425C-8C52-CE18D37D420D}" type="parTrans" cxnId="{079A78FD-CD50-4E9D-B08A-5DB33E7CE77A}">
      <dgm:prSet/>
      <dgm:spPr/>
      <dgm:t>
        <a:bodyPr/>
        <a:lstStyle/>
        <a:p>
          <a:endParaRPr lang="en-US"/>
        </a:p>
      </dgm:t>
    </dgm:pt>
    <dgm:pt modelId="{4EBFAC47-DDC7-41A0-BD8F-221B6C6949C3}" type="sibTrans" cxnId="{079A78FD-CD50-4E9D-B08A-5DB33E7CE77A}">
      <dgm:prSet/>
      <dgm:spPr/>
      <dgm:t>
        <a:bodyPr/>
        <a:lstStyle/>
        <a:p>
          <a:endParaRPr lang="en-US"/>
        </a:p>
      </dgm:t>
    </dgm:pt>
    <dgm:pt modelId="{55895291-8ACF-410F-B852-D11E646D4C83}">
      <dgm:prSet/>
      <dgm:spPr/>
      <dgm:t>
        <a:bodyPr/>
        <a:lstStyle/>
        <a:p>
          <a:r>
            <a:rPr lang="en-GB"/>
            <a:t>Boualouache, A. a. E. T., 2022. A survey on machine learning-based misbehavior detection systems for 5g and beyond vehicular networks.. </a:t>
          </a:r>
          <a:r>
            <a:rPr lang="en-GB" i="1"/>
            <a:t>IEEE Communications Surveys &amp; Tutorials, 25(2), pp.1128-1172..</a:t>
          </a:r>
          <a:endParaRPr lang="en-US"/>
        </a:p>
      </dgm:t>
    </dgm:pt>
    <dgm:pt modelId="{B3C97B20-5306-4664-9D49-B635688D58DF}" type="parTrans" cxnId="{A8D85ABD-63FC-4D68-A584-E8FA0534ADD0}">
      <dgm:prSet/>
      <dgm:spPr/>
      <dgm:t>
        <a:bodyPr/>
        <a:lstStyle/>
        <a:p>
          <a:endParaRPr lang="en-US"/>
        </a:p>
      </dgm:t>
    </dgm:pt>
    <dgm:pt modelId="{CA9C3243-C9A5-4DB9-982B-01BFA1BA65C8}" type="sibTrans" cxnId="{A8D85ABD-63FC-4D68-A584-E8FA0534ADD0}">
      <dgm:prSet/>
      <dgm:spPr/>
      <dgm:t>
        <a:bodyPr/>
        <a:lstStyle/>
        <a:p>
          <a:endParaRPr lang="en-US"/>
        </a:p>
      </dgm:t>
    </dgm:pt>
    <dgm:pt modelId="{7E9012B8-939D-4A7E-A223-707CDE34662F}">
      <dgm:prSet/>
      <dgm:spPr/>
      <dgm:t>
        <a:bodyPr/>
        <a:lstStyle/>
        <a:p>
          <a:r>
            <a:rPr lang="en-GB"/>
            <a:t>Decision Tree, S., 2024. GATE-BC: Genetic Algorithm-Powered QoS-Aware Cross-Network Traffic Engineering in Blockchain-Enabled SDN. </a:t>
          </a:r>
          <a:r>
            <a:rPr lang="en-GB" i="1"/>
            <a:t>IEEE.</a:t>
          </a:r>
          <a:endParaRPr lang="en-US"/>
        </a:p>
      </dgm:t>
    </dgm:pt>
    <dgm:pt modelId="{D9911BC2-BFFC-4DBF-9FF7-F0D6923FEF0B}" type="parTrans" cxnId="{13EA59B4-69BC-4351-A36E-B15EB59F69A6}">
      <dgm:prSet/>
      <dgm:spPr/>
      <dgm:t>
        <a:bodyPr/>
        <a:lstStyle/>
        <a:p>
          <a:endParaRPr lang="en-US"/>
        </a:p>
      </dgm:t>
    </dgm:pt>
    <dgm:pt modelId="{83A4C13B-FF1D-4784-AD85-CA8DA9A1BF9B}" type="sibTrans" cxnId="{13EA59B4-69BC-4351-A36E-B15EB59F69A6}">
      <dgm:prSet/>
      <dgm:spPr/>
      <dgm:t>
        <a:bodyPr/>
        <a:lstStyle/>
        <a:p>
          <a:endParaRPr lang="en-US"/>
        </a:p>
      </dgm:t>
    </dgm:pt>
    <dgm:pt modelId="{256532B1-4120-4D3C-97EC-1F7377CB4329}">
      <dgm:prSet/>
      <dgm:spPr/>
      <dgm:t>
        <a:bodyPr/>
        <a:lstStyle/>
        <a:p>
          <a:r>
            <a:rPr lang="en-GB"/>
            <a:t>Dhurandher, S. S. J. N. P. K. R. a. G. G., 2022. A blockchain-based secure routing protocol for opportunistic networks. </a:t>
          </a:r>
          <a:r>
            <a:rPr lang="en-GB" i="1"/>
            <a:t>ournal of Ambient Intelligence and Humanized Computing, 13(4), pp.2191-2203..</a:t>
          </a:r>
          <a:endParaRPr lang="en-US"/>
        </a:p>
      </dgm:t>
    </dgm:pt>
    <dgm:pt modelId="{4B56EF20-E43F-4B06-AB7F-16F09513330B}" type="parTrans" cxnId="{6414E532-7C97-483F-8D6B-BD21AF1E8C98}">
      <dgm:prSet/>
      <dgm:spPr/>
      <dgm:t>
        <a:bodyPr/>
        <a:lstStyle/>
        <a:p>
          <a:endParaRPr lang="en-US"/>
        </a:p>
      </dgm:t>
    </dgm:pt>
    <dgm:pt modelId="{4C114F7C-EC8E-414E-8EEA-A0C39D7CDECF}" type="sibTrans" cxnId="{6414E532-7C97-483F-8D6B-BD21AF1E8C98}">
      <dgm:prSet/>
      <dgm:spPr/>
      <dgm:t>
        <a:bodyPr/>
        <a:lstStyle/>
        <a:p>
          <a:endParaRPr lang="en-US"/>
        </a:p>
      </dgm:t>
    </dgm:pt>
    <dgm:pt modelId="{A84A1C76-96D7-4C45-868C-0FB7CF5F40D8}">
      <dgm:prSet/>
      <dgm:spPr/>
      <dgm:t>
        <a:bodyPr/>
        <a:lstStyle/>
        <a:p>
          <a:r>
            <a:rPr lang="en-GB"/>
            <a:t>Hamarsheh, A., 2024. An Adaptive Security Framework for Internet of Things Networks Leveraging SDN and Machine Learning. </a:t>
          </a:r>
          <a:r>
            <a:rPr lang="en-GB" i="1"/>
            <a:t>Applied Sciences, 14(11), p.4530..</a:t>
          </a:r>
          <a:endParaRPr lang="en-US"/>
        </a:p>
      </dgm:t>
    </dgm:pt>
    <dgm:pt modelId="{85EA71C0-5B0C-4346-9DE7-014FC980EFBA}" type="parTrans" cxnId="{A14A740E-DCAB-4BEC-836A-36DE10BEC144}">
      <dgm:prSet/>
      <dgm:spPr/>
      <dgm:t>
        <a:bodyPr/>
        <a:lstStyle/>
        <a:p>
          <a:endParaRPr lang="en-US"/>
        </a:p>
      </dgm:t>
    </dgm:pt>
    <dgm:pt modelId="{8151B9A4-3E14-4F11-B4C8-8293C92B152D}" type="sibTrans" cxnId="{A14A740E-DCAB-4BEC-836A-36DE10BEC144}">
      <dgm:prSet/>
      <dgm:spPr/>
      <dgm:t>
        <a:bodyPr/>
        <a:lstStyle/>
        <a:p>
          <a:endParaRPr lang="en-US"/>
        </a:p>
      </dgm:t>
    </dgm:pt>
    <dgm:pt modelId="{8417AF49-DE1B-4BCA-94DE-82A96DD57889}">
      <dgm:prSet/>
      <dgm:spPr/>
      <dgm:t>
        <a:bodyPr/>
        <a:lstStyle/>
        <a:p>
          <a:r>
            <a:rPr lang="en-GB"/>
            <a:t>Hanif, M., 2024. BUILDING RESILIENCE IN IoT: SDN AND BLOCKCHAIN-BASED DEFENSE AGAINST DDoS ATTACKS. </a:t>
          </a:r>
          <a:endParaRPr lang="en-US"/>
        </a:p>
      </dgm:t>
    </dgm:pt>
    <dgm:pt modelId="{00F40838-A7CA-4CA9-8C50-FF6B0D0AAAAF}" type="parTrans" cxnId="{3A78893C-8DC8-4BAB-9771-8934A972AD54}">
      <dgm:prSet/>
      <dgm:spPr/>
      <dgm:t>
        <a:bodyPr/>
        <a:lstStyle/>
        <a:p>
          <a:endParaRPr lang="en-US"/>
        </a:p>
      </dgm:t>
    </dgm:pt>
    <dgm:pt modelId="{EF1D697B-798B-4D9A-9F55-8FA3ED837FCA}" type="sibTrans" cxnId="{3A78893C-8DC8-4BAB-9771-8934A972AD54}">
      <dgm:prSet/>
      <dgm:spPr/>
      <dgm:t>
        <a:bodyPr/>
        <a:lstStyle/>
        <a:p>
          <a:endParaRPr lang="en-US"/>
        </a:p>
      </dgm:t>
    </dgm:pt>
    <dgm:pt modelId="{8FDA8A72-9AD4-4B9C-9065-5CF5620DEABF}" type="pres">
      <dgm:prSet presAssocID="{A14C517B-1A70-4D50-B191-7D33D9168A63}" presName="vert0" presStyleCnt="0">
        <dgm:presLayoutVars>
          <dgm:dir/>
          <dgm:animOne val="branch"/>
          <dgm:animLvl val="lvl"/>
        </dgm:presLayoutVars>
      </dgm:prSet>
      <dgm:spPr/>
    </dgm:pt>
    <dgm:pt modelId="{9103F815-52F7-4E28-A23A-5DB544EA6C4C}" type="pres">
      <dgm:prSet presAssocID="{874540D0-7C80-49A9-A8A4-1AAFF12FE5CE}" presName="thickLine" presStyleLbl="alignNode1" presStyleIdx="0" presStyleCnt="12"/>
      <dgm:spPr/>
    </dgm:pt>
    <dgm:pt modelId="{463850BE-A503-4C1D-9F82-A37EDCC241AB}" type="pres">
      <dgm:prSet presAssocID="{874540D0-7C80-49A9-A8A4-1AAFF12FE5CE}" presName="horz1" presStyleCnt="0"/>
      <dgm:spPr/>
    </dgm:pt>
    <dgm:pt modelId="{E2D654EC-0307-424C-84B5-E0A0A9420813}" type="pres">
      <dgm:prSet presAssocID="{874540D0-7C80-49A9-A8A4-1AAFF12FE5CE}" presName="tx1" presStyleLbl="revTx" presStyleIdx="0" presStyleCnt="12"/>
      <dgm:spPr/>
    </dgm:pt>
    <dgm:pt modelId="{F7AA34FC-A760-4D3C-9C9D-BCFD9570A077}" type="pres">
      <dgm:prSet presAssocID="{874540D0-7C80-49A9-A8A4-1AAFF12FE5CE}" presName="vert1" presStyleCnt="0"/>
      <dgm:spPr/>
    </dgm:pt>
    <dgm:pt modelId="{0A7BC30D-B698-4798-A0B2-4742B583FC8B}" type="pres">
      <dgm:prSet presAssocID="{925B8F22-E523-466F-AFB3-A8FF5AA16B53}" presName="thickLine" presStyleLbl="alignNode1" presStyleIdx="1" presStyleCnt="12"/>
      <dgm:spPr/>
    </dgm:pt>
    <dgm:pt modelId="{D4CF07BA-8D77-48D5-B465-01B87428E285}" type="pres">
      <dgm:prSet presAssocID="{925B8F22-E523-466F-AFB3-A8FF5AA16B53}" presName="horz1" presStyleCnt="0"/>
      <dgm:spPr/>
    </dgm:pt>
    <dgm:pt modelId="{75269116-AF33-4ADC-BF21-5151B3B8717A}" type="pres">
      <dgm:prSet presAssocID="{925B8F22-E523-466F-AFB3-A8FF5AA16B53}" presName="tx1" presStyleLbl="revTx" presStyleIdx="1" presStyleCnt="12"/>
      <dgm:spPr/>
    </dgm:pt>
    <dgm:pt modelId="{B68C852E-C093-44CA-BC98-9D7ABA929243}" type="pres">
      <dgm:prSet presAssocID="{925B8F22-E523-466F-AFB3-A8FF5AA16B53}" presName="vert1" presStyleCnt="0"/>
      <dgm:spPr/>
    </dgm:pt>
    <dgm:pt modelId="{4DC8C227-977E-4130-A68B-600645686FF4}" type="pres">
      <dgm:prSet presAssocID="{A7EAFFEF-DAAC-494F-B02F-8FB4201DCFB5}" presName="thickLine" presStyleLbl="alignNode1" presStyleIdx="2" presStyleCnt="12"/>
      <dgm:spPr/>
    </dgm:pt>
    <dgm:pt modelId="{48AF81DC-B79A-44E3-974C-1C23F4AE8C60}" type="pres">
      <dgm:prSet presAssocID="{A7EAFFEF-DAAC-494F-B02F-8FB4201DCFB5}" presName="horz1" presStyleCnt="0"/>
      <dgm:spPr/>
    </dgm:pt>
    <dgm:pt modelId="{A0BC4A60-2D4D-4203-A95D-FA965B5309EA}" type="pres">
      <dgm:prSet presAssocID="{A7EAFFEF-DAAC-494F-B02F-8FB4201DCFB5}" presName="tx1" presStyleLbl="revTx" presStyleIdx="2" presStyleCnt="12"/>
      <dgm:spPr/>
    </dgm:pt>
    <dgm:pt modelId="{107A2F99-E08F-4550-B81C-62A2D896E6C3}" type="pres">
      <dgm:prSet presAssocID="{A7EAFFEF-DAAC-494F-B02F-8FB4201DCFB5}" presName="vert1" presStyleCnt="0"/>
      <dgm:spPr/>
    </dgm:pt>
    <dgm:pt modelId="{6B7DB4FE-F04B-49D9-A9A8-66FC9040F17C}" type="pres">
      <dgm:prSet presAssocID="{1D4D859F-476F-4E23-958F-A78D677C4CD7}" presName="thickLine" presStyleLbl="alignNode1" presStyleIdx="3" presStyleCnt="12"/>
      <dgm:spPr/>
    </dgm:pt>
    <dgm:pt modelId="{BE58187E-8B2C-40EA-90DD-E9E4156FBF14}" type="pres">
      <dgm:prSet presAssocID="{1D4D859F-476F-4E23-958F-A78D677C4CD7}" presName="horz1" presStyleCnt="0"/>
      <dgm:spPr/>
    </dgm:pt>
    <dgm:pt modelId="{52209DFF-094F-4078-BD9E-780838727FEF}" type="pres">
      <dgm:prSet presAssocID="{1D4D859F-476F-4E23-958F-A78D677C4CD7}" presName="tx1" presStyleLbl="revTx" presStyleIdx="3" presStyleCnt="12"/>
      <dgm:spPr/>
    </dgm:pt>
    <dgm:pt modelId="{48EDF06B-17F1-428A-BD23-D6F31B67999E}" type="pres">
      <dgm:prSet presAssocID="{1D4D859F-476F-4E23-958F-A78D677C4CD7}" presName="vert1" presStyleCnt="0"/>
      <dgm:spPr/>
    </dgm:pt>
    <dgm:pt modelId="{F927D6BD-0826-4203-A058-1EFCC991A54E}" type="pres">
      <dgm:prSet presAssocID="{B45275FA-2E6B-4AA1-ABD7-643868CFEECE}" presName="thickLine" presStyleLbl="alignNode1" presStyleIdx="4" presStyleCnt="12"/>
      <dgm:spPr/>
    </dgm:pt>
    <dgm:pt modelId="{3AEA05A0-2938-4B62-9833-0F6327BE5967}" type="pres">
      <dgm:prSet presAssocID="{B45275FA-2E6B-4AA1-ABD7-643868CFEECE}" presName="horz1" presStyleCnt="0"/>
      <dgm:spPr/>
    </dgm:pt>
    <dgm:pt modelId="{1B0487F8-4A3F-44B1-A240-226BA299BD14}" type="pres">
      <dgm:prSet presAssocID="{B45275FA-2E6B-4AA1-ABD7-643868CFEECE}" presName="tx1" presStyleLbl="revTx" presStyleIdx="4" presStyleCnt="12"/>
      <dgm:spPr/>
    </dgm:pt>
    <dgm:pt modelId="{FB12FF1B-77AD-4A4D-9C7A-85527CC4873B}" type="pres">
      <dgm:prSet presAssocID="{B45275FA-2E6B-4AA1-ABD7-643868CFEECE}" presName="vert1" presStyleCnt="0"/>
      <dgm:spPr/>
    </dgm:pt>
    <dgm:pt modelId="{FD1AC6EA-49A1-4298-A6A1-EA496D86AB13}" type="pres">
      <dgm:prSet presAssocID="{ECFA53F8-D658-4498-A895-C17EE6EDA7E6}" presName="thickLine" presStyleLbl="alignNode1" presStyleIdx="5" presStyleCnt="12"/>
      <dgm:spPr/>
    </dgm:pt>
    <dgm:pt modelId="{155A36B5-A5F6-4950-AFD5-58619D71BFA3}" type="pres">
      <dgm:prSet presAssocID="{ECFA53F8-D658-4498-A895-C17EE6EDA7E6}" presName="horz1" presStyleCnt="0"/>
      <dgm:spPr/>
    </dgm:pt>
    <dgm:pt modelId="{073EAAC0-4E92-4250-AD7C-3DAB90E7E72C}" type="pres">
      <dgm:prSet presAssocID="{ECFA53F8-D658-4498-A895-C17EE6EDA7E6}" presName="tx1" presStyleLbl="revTx" presStyleIdx="5" presStyleCnt="12"/>
      <dgm:spPr/>
    </dgm:pt>
    <dgm:pt modelId="{95573A28-DDB7-42C3-8BC1-5BF02AC2FB9B}" type="pres">
      <dgm:prSet presAssocID="{ECFA53F8-D658-4498-A895-C17EE6EDA7E6}" presName="vert1" presStyleCnt="0"/>
      <dgm:spPr/>
    </dgm:pt>
    <dgm:pt modelId="{2C2FCBCD-4143-4DD0-B404-54D54D9A41E1}" type="pres">
      <dgm:prSet presAssocID="{6BA41670-071C-4627-8E57-8F0F401F239F}" presName="thickLine" presStyleLbl="alignNode1" presStyleIdx="6" presStyleCnt="12"/>
      <dgm:spPr/>
    </dgm:pt>
    <dgm:pt modelId="{E8572290-4385-499E-9AAF-80C751A3ED3A}" type="pres">
      <dgm:prSet presAssocID="{6BA41670-071C-4627-8E57-8F0F401F239F}" presName="horz1" presStyleCnt="0"/>
      <dgm:spPr/>
    </dgm:pt>
    <dgm:pt modelId="{297FC02A-BDC5-4009-A274-48CACCA1FD2D}" type="pres">
      <dgm:prSet presAssocID="{6BA41670-071C-4627-8E57-8F0F401F239F}" presName="tx1" presStyleLbl="revTx" presStyleIdx="6" presStyleCnt="12"/>
      <dgm:spPr/>
    </dgm:pt>
    <dgm:pt modelId="{F318D414-E114-4121-8217-9E93389444A6}" type="pres">
      <dgm:prSet presAssocID="{6BA41670-071C-4627-8E57-8F0F401F239F}" presName="vert1" presStyleCnt="0"/>
      <dgm:spPr/>
    </dgm:pt>
    <dgm:pt modelId="{3A984410-8E11-44EC-95AC-79CD8B2E1CC6}" type="pres">
      <dgm:prSet presAssocID="{55895291-8ACF-410F-B852-D11E646D4C83}" presName="thickLine" presStyleLbl="alignNode1" presStyleIdx="7" presStyleCnt="12"/>
      <dgm:spPr/>
    </dgm:pt>
    <dgm:pt modelId="{C71CDE56-9225-4076-BC5E-45E6DB42742D}" type="pres">
      <dgm:prSet presAssocID="{55895291-8ACF-410F-B852-D11E646D4C83}" presName="horz1" presStyleCnt="0"/>
      <dgm:spPr/>
    </dgm:pt>
    <dgm:pt modelId="{2DCEEBAC-7E27-4BFC-B7EF-266778C7230B}" type="pres">
      <dgm:prSet presAssocID="{55895291-8ACF-410F-B852-D11E646D4C83}" presName="tx1" presStyleLbl="revTx" presStyleIdx="7" presStyleCnt="12"/>
      <dgm:spPr/>
    </dgm:pt>
    <dgm:pt modelId="{0B44D69E-8D65-4283-ABFB-CB5B7CC6BED5}" type="pres">
      <dgm:prSet presAssocID="{55895291-8ACF-410F-B852-D11E646D4C83}" presName="vert1" presStyleCnt="0"/>
      <dgm:spPr/>
    </dgm:pt>
    <dgm:pt modelId="{039C7EB6-CE34-4F77-B133-0B8E8F5E4C4F}" type="pres">
      <dgm:prSet presAssocID="{7E9012B8-939D-4A7E-A223-707CDE34662F}" presName="thickLine" presStyleLbl="alignNode1" presStyleIdx="8" presStyleCnt="12"/>
      <dgm:spPr/>
    </dgm:pt>
    <dgm:pt modelId="{5C729F27-C03F-449E-A12F-87733E982C47}" type="pres">
      <dgm:prSet presAssocID="{7E9012B8-939D-4A7E-A223-707CDE34662F}" presName="horz1" presStyleCnt="0"/>
      <dgm:spPr/>
    </dgm:pt>
    <dgm:pt modelId="{ABA717BC-3C35-4BE2-92D3-67CC80ED5230}" type="pres">
      <dgm:prSet presAssocID="{7E9012B8-939D-4A7E-A223-707CDE34662F}" presName="tx1" presStyleLbl="revTx" presStyleIdx="8" presStyleCnt="12"/>
      <dgm:spPr/>
    </dgm:pt>
    <dgm:pt modelId="{C69A18B9-5699-49A2-BCCB-0AE39AB20EB8}" type="pres">
      <dgm:prSet presAssocID="{7E9012B8-939D-4A7E-A223-707CDE34662F}" presName="vert1" presStyleCnt="0"/>
      <dgm:spPr/>
    </dgm:pt>
    <dgm:pt modelId="{F3874F2A-AA7D-4FCA-93B5-5E92F6F07BC5}" type="pres">
      <dgm:prSet presAssocID="{256532B1-4120-4D3C-97EC-1F7377CB4329}" presName="thickLine" presStyleLbl="alignNode1" presStyleIdx="9" presStyleCnt="12"/>
      <dgm:spPr/>
    </dgm:pt>
    <dgm:pt modelId="{48944DC5-D74A-494D-B67D-8996F623DCCD}" type="pres">
      <dgm:prSet presAssocID="{256532B1-4120-4D3C-97EC-1F7377CB4329}" presName="horz1" presStyleCnt="0"/>
      <dgm:spPr/>
    </dgm:pt>
    <dgm:pt modelId="{48404C61-A721-4E96-92EA-CC2DCF8B0389}" type="pres">
      <dgm:prSet presAssocID="{256532B1-4120-4D3C-97EC-1F7377CB4329}" presName="tx1" presStyleLbl="revTx" presStyleIdx="9" presStyleCnt="12"/>
      <dgm:spPr/>
    </dgm:pt>
    <dgm:pt modelId="{580AB109-646A-4511-BF24-1DE324CCFEDB}" type="pres">
      <dgm:prSet presAssocID="{256532B1-4120-4D3C-97EC-1F7377CB4329}" presName="vert1" presStyleCnt="0"/>
      <dgm:spPr/>
    </dgm:pt>
    <dgm:pt modelId="{9D3C2246-0CCC-498E-8A12-4E385119FCB2}" type="pres">
      <dgm:prSet presAssocID="{A84A1C76-96D7-4C45-868C-0FB7CF5F40D8}" presName="thickLine" presStyleLbl="alignNode1" presStyleIdx="10" presStyleCnt="12"/>
      <dgm:spPr/>
    </dgm:pt>
    <dgm:pt modelId="{76F4D295-63D9-4EA0-9931-BE2C7AF2DACB}" type="pres">
      <dgm:prSet presAssocID="{A84A1C76-96D7-4C45-868C-0FB7CF5F40D8}" presName="horz1" presStyleCnt="0"/>
      <dgm:spPr/>
    </dgm:pt>
    <dgm:pt modelId="{B821510E-07D1-444B-B1E6-794E1E8128E8}" type="pres">
      <dgm:prSet presAssocID="{A84A1C76-96D7-4C45-868C-0FB7CF5F40D8}" presName="tx1" presStyleLbl="revTx" presStyleIdx="10" presStyleCnt="12"/>
      <dgm:spPr/>
    </dgm:pt>
    <dgm:pt modelId="{24DAE9A5-3499-4FE0-9FE3-4387C145E16C}" type="pres">
      <dgm:prSet presAssocID="{A84A1C76-96D7-4C45-868C-0FB7CF5F40D8}" presName="vert1" presStyleCnt="0"/>
      <dgm:spPr/>
    </dgm:pt>
    <dgm:pt modelId="{FAFE3002-21A3-4542-8BE4-4D124C84AC55}" type="pres">
      <dgm:prSet presAssocID="{8417AF49-DE1B-4BCA-94DE-82A96DD57889}" presName="thickLine" presStyleLbl="alignNode1" presStyleIdx="11" presStyleCnt="12"/>
      <dgm:spPr/>
    </dgm:pt>
    <dgm:pt modelId="{BCC601B1-85DB-46D8-8452-0A61F9A48EC5}" type="pres">
      <dgm:prSet presAssocID="{8417AF49-DE1B-4BCA-94DE-82A96DD57889}" presName="horz1" presStyleCnt="0"/>
      <dgm:spPr/>
    </dgm:pt>
    <dgm:pt modelId="{FF30ECB4-9B5E-428B-9EE6-F3C8C290D11A}" type="pres">
      <dgm:prSet presAssocID="{8417AF49-DE1B-4BCA-94DE-82A96DD57889}" presName="tx1" presStyleLbl="revTx" presStyleIdx="11" presStyleCnt="12"/>
      <dgm:spPr/>
    </dgm:pt>
    <dgm:pt modelId="{C4807305-BE40-4808-93D8-22CA2FE6CC0D}" type="pres">
      <dgm:prSet presAssocID="{8417AF49-DE1B-4BCA-94DE-82A96DD57889}" presName="vert1" presStyleCnt="0"/>
      <dgm:spPr/>
    </dgm:pt>
  </dgm:ptLst>
  <dgm:cxnLst>
    <dgm:cxn modelId="{A14A740E-DCAB-4BEC-836A-36DE10BEC144}" srcId="{A14C517B-1A70-4D50-B191-7D33D9168A63}" destId="{A84A1C76-96D7-4C45-868C-0FB7CF5F40D8}" srcOrd="10" destOrd="0" parTransId="{85EA71C0-5B0C-4346-9DE7-014FC980EFBA}" sibTransId="{8151B9A4-3E14-4F11-B4C8-8293C92B152D}"/>
    <dgm:cxn modelId="{CDF0EE1A-5C33-441B-A441-AFBBBBB047A4}" type="presOf" srcId="{55895291-8ACF-410F-B852-D11E646D4C83}" destId="{2DCEEBAC-7E27-4BFC-B7EF-266778C7230B}" srcOrd="0" destOrd="0" presId="urn:microsoft.com/office/officeart/2008/layout/LinedList"/>
    <dgm:cxn modelId="{48BD821E-EC8B-4B14-978F-A5EC5C9347B6}" type="presOf" srcId="{A7EAFFEF-DAAC-494F-B02F-8FB4201DCFB5}" destId="{A0BC4A60-2D4D-4203-A95D-FA965B5309EA}" srcOrd="0" destOrd="0" presId="urn:microsoft.com/office/officeart/2008/layout/LinedList"/>
    <dgm:cxn modelId="{AA28ED20-2E0A-42A7-A886-1487969ADB15}" type="presOf" srcId="{7E9012B8-939D-4A7E-A223-707CDE34662F}" destId="{ABA717BC-3C35-4BE2-92D3-67CC80ED5230}" srcOrd="0" destOrd="0" presId="urn:microsoft.com/office/officeart/2008/layout/LinedList"/>
    <dgm:cxn modelId="{28696030-0799-46C1-9F25-714F42F2D20A}" type="presOf" srcId="{B45275FA-2E6B-4AA1-ABD7-643868CFEECE}" destId="{1B0487F8-4A3F-44B1-A240-226BA299BD14}" srcOrd="0" destOrd="0" presId="urn:microsoft.com/office/officeart/2008/layout/LinedList"/>
    <dgm:cxn modelId="{6414E532-7C97-483F-8D6B-BD21AF1E8C98}" srcId="{A14C517B-1A70-4D50-B191-7D33D9168A63}" destId="{256532B1-4120-4D3C-97EC-1F7377CB4329}" srcOrd="9" destOrd="0" parTransId="{4B56EF20-E43F-4B06-AB7F-16F09513330B}" sibTransId="{4C114F7C-EC8E-414E-8EEA-A0C39D7CDECF}"/>
    <dgm:cxn modelId="{3A78893C-8DC8-4BAB-9771-8934A972AD54}" srcId="{A14C517B-1A70-4D50-B191-7D33D9168A63}" destId="{8417AF49-DE1B-4BCA-94DE-82A96DD57889}" srcOrd="11" destOrd="0" parTransId="{00F40838-A7CA-4CA9-8C50-FF6B0D0AAAAF}" sibTransId="{EF1D697B-798B-4D9A-9F55-8FA3ED837FCA}"/>
    <dgm:cxn modelId="{CAEE345D-92FA-4A1D-A9AF-1EDDA5DDFF3D}" srcId="{A14C517B-1A70-4D50-B191-7D33D9168A63}" destId="{B45275FA-2E6B-4AA1-ABD7-643868CFEECE}" srcOrd="4" destOrd="0" parTransId="{35A918BC-464F-4E2E-BA10-85E918F524F6}" sibTransId="{41294696-8513-4A8E-BA62-16646A316D27}"/>
    <dgm:cxn modelId="{EAA15843-C759-413E-9FF2-30FD15A8DD2E}" srcId="{A14C517B-1A70-4D50-B191-7D33D9168A63}" destId="{925B8F22-E523-466F-AFB3-A8FF5AA16B53}" srcOrd="1" destOrd="0" parTransId="{484AFCC8-E96C-4035-9B14-8E16D3DA0D57}" sibTransId="{9F0BC1AD-44D3-4081-A467-C8ED4686CFE6}"/>
    <dgm:cxn modelId="{700B0E48-5206-453B-B459-0BB9EBC33ABD}" type="presOf" srcId="{A84A1C76-96D7-4C45-868C-0FB7CF5F40D8}" destId="{B821510E-07D1-444B-B1E6-794E1E8128E8}" srcOrd="0" destOrd="0" presId="urn:microsoft.com/office/officeart/2008/layout/LinedList"/>
    <dgm:cxn modelId="{53D50E48-0C91-412C-A1C5-C029B6210904}" srcId="{A14C517B-1A70-4D50-B191-7D33D9168A63}" destId="{A7EAFFEF-DAAC-494F-B02F-8FB4201DCFB5}" srcOrd="2" destOrd="0" parTransId="{2D439EA3-2116-4E60-AD29-E9E4285D77DC}" sibTransId="{FA06D5AF-A7D8-4CAA-AF0D-C5A1A5B45CEE}"/>
    <dgm:cxn modelId="{55B5CF4E-3A67-4004-B857-52BB4BE65C11}" type="presOf" srcId="{874540D0-7C80-49A9-A8A4-1AAFF12FE5CE}" destId="{E2D654EC-0307-424C-84B5-E0A0A9420813}" srcOrd="0" destOrd="0" presId="urn:microsoft.com/office/officeart/2008/layout/LinedList"/>
    <dgm:cxn modelId="{583CEC70-D8F5-4F79-9EC2-65B0D789B8EB}" srcId="{A14C517B-1A70-4D50-B191-7D33D9168A63}" destId="{ECFA53F8-D658-4498-A895-C17EE6EDA7E6}" srcOrd="5" destOrd="0" parTransId="{3B2C8575-F7E3-4092-BAF5-3F5DDEFA70A9}" sibTransId="{0550F65E-4B95-4A4D-A0DD-657B23AA5579}"/>
    <dgm:cxn modelId="{5559FC52-B1CE-460C-8A01-7EE86881E31D}" type="presOf" srcId="{ECFA53F8-D658-4498-A895-C17EE6EDA7E6}" destId="{073EAAC0-4E92-4250-AD7C-3DAB90E7E72C}" srcOrd="0" destOrd="0" presId="urn:microsoft.com/office/officeart/2008/layout/LinedList"/>
    <dgm:cxn modelId="{E1CA437F-A46F-4448-8AB7-9246FD222602}" type="presOf" srcId="{1D4D859F-476F-4E23-958F-A78D677C4CD7}" destId="{52209DFF-094F-4078-BD9E-780838727FEF}" srcOrd="0" destOrd="0" presId="urn:microsoft.com/office/officeart/2008/layout/LinedList"/>
    <dgm:cxn modelId="{9EF34C92-0712-40BA-BA6C-C6BD1EDF10DE}" type="presOf" srcId="{A14C517B-1A70-4D50-B191-7D33D9168A63}" destId="{8FDA8A72-9AD4-4B9C-9065-5CF5620DEABF}" srcOrd="0" destOrd="0" presId="urn:microsoft.com/office/officeart/2008/layout/LinedList"/>
    <dgm:cxn modelId="{B3A059A5-6966-48DF-BDC0-F637AB71F15E}" type="presOf" srcId="{925B8F22-E523-466F-AFB3-A8FF5AA16B53}" destId="{75269116-AF33-4ADC-BF21-5151B3B8717A}" srcOrd="0" destOrd="0" presId="urn:microsoft.com/office/officeart/2008/layout/LinedList"/>
    <dgm:cxn modelId="{13EA59B4-69BC-4351-A36E-B15EB59F69A6}" srcId="{A14C517B-1A70-4D50-B191-7D33D9168A63}" destId="{7E9012B8-939D-4A7E-A223-707CDE34662F}" srcOrd="8" destOrd="0" parTransId="{D9911BC2-BFFC-4DBF-9FF7-F0D6923FEF0B}" sibTransId="{83A4C13B-FF1D-4784-AD85-CA8DA9A1BF9B}"/>
    <dgm:cxn modelId="{A8D85ABD-63FC-4D68-A584-E8FA0534ADD0}" srcId="{A14C517B-1A70-4D50-B191-7D33D9168A63}" destId="{55895291-8ACF-410F-B852-D11E646D4C83}" srcOrd="7" destOrd="0" parTransId="{B3C97B20-5306-4664-9D49-B635688D58DF}" sibTransId="{CA9C3243-C9A5-4DB9-982B-01BFA1BA65C8}"/>
    <dgm:cxn modelId="{EFB92AEB-A2EF-450B-9776-B0C04F08718D}" srcId="{A14C517B-1A70-4D50-B191-7D33D9168A63}" destId="{874540D0-7C80-49A9-A8A4-1AAFF12FE5CE}" srcOrd="0" destOrd="0" parTransId="{31DFE407-6585-47C3-A3AE-7E039CF7BF2A}" sibTransId="{FB835E08-7DA2-47B0-8DE3-42DD4E9A64BC}"/>
    <dgm:cxn modelId="{22F5B1FA-DF07-4F36-A42A-D58A684A3166}" type="presOf" srcId="{8417AF49-DE1B-4BCA-94DE-82A96DD57889}" destId="{FF30ECB4-9B5E-428B-9EE6-F3C8C290D11A}" srcOrd="0" destOrd="0" presId="urn:microsoft.com/office/officeart/2008/layout/LinedList"/>
    <dgm:cxn modelId="{B1D0D9FC-2840-4FF0-92E8-915E72BBD856}" srcId="{A14C517B-1A70-4D50-B191-7D33D9168A63}" destId="{1D4D859F-476F-4E23-958F-A78D677C4CD7}" srcOrd="3" destOrd="0" parTransId="{437777AD-CAD8-4F0B-B323-5C14166EA29D}" sibTransId="{86828F34-A959-48EF-B325-FB072EC29ABB}"/>
    <dgm:cxn modelId="{079A78FD-CD50-4E9D-B08A-5DB33E7CE77A}" srcId="{A14C517B-1A70-4D50-B191-7D33D9168A63}" destId="{6BA41670-071C-4627-8E57-8F0F401F239F}" srcOrd="6" destOrd="0" parTransId="{F710DE14-D2B9-425C-8C52-CE18D37D420D}" sibTransId="{4EBFAC47-DDC7-41A0-BD8F-221B6C6949C3}"/>
    <dgm:cxn modelId="{BDDE3AFE-96CF-4810-B497-BD3CBBA23CDC}" type="presOf" srcId="{256532B1-4120-4D3C-97EC-1F7377CB4329}" destId="{48404C61-A721-4E96-92EA-CC2DCF8B0389}" srcOrd="0" destOrd="0" presId="urn:microsoft.com/office/officeart/2008/layout/LinedList"/>
    <dgm:cxn modelId="{BD611EFF-6A98-4102-A7B0-773F3D00C0E1}" type="presOf" srcId="{6BA41670-071C-4627-8E57-8F0F401F239F}" destId="{297FC02A-BDC5-4009-A274-48CACCA1FD2D}" srcOrd="0" destOrd="0" presId="urn:microsoft.com/office/officeart/2008/layout/LinedList"/>
    <dgm:cxn modelId="{6EA63FED-FC38-4AA1-A65E-A3C0005B2314}" type="presParOf" srcId="{8FDA8A72-9AD4-4B9C-9065-5CF5620DEABF}" destId="{9103F815-52F7-4E28-A23A-5DB544EA6C4C}" srcOrd="0" destOrd="0" presId="urn:microsoft.com/office/officeart/2008/layout/LinedList"/>
    <dgm:cxn modelId="{8923F5A0-769D-4945-8F62-DE638CA645E1}" type="presParOf" srcId="{8FDA8A72-9AD4-4B9C-9065-5CF5620DEABF}" destId="{463850BE-A503-4C1D-9F82-A37EDCC241AB}" srcOrd="1" destOrd="0" presId="urn:microsoft.com/office/officeart/2008/layout/LinedList"/>
    <dgm:cxn modelId="{583FF38A-D8C0-430F-B776-6088FD183D64}" type="presParOf" srcId="{463850BE-A503-4C1D-9F82-A37EDCC241AB}" destId="{E2D654EC-0307-424C-84B5-E0A0A9420813}" srcOrd="0" destOrd="0" presId="urn:microsoft.com/office/officeart/2008/layout/LinedList"/>
    <dgm:cxn modelId="{F72A7848-2E3F-458D-AF6A-29A23BB78A24}" type="presParOf" srcId="{463850BE-A503-4C1D-9F82-A37EDCC241AB}" destId="{F7AA34FC-A760-4D3C-9C9D-BCFD9570A077}" srcOrd="1" destOrd="0" presId="urn:microsoft.com/office/officeart/2008/layout/LinedList"/>
    <dgm:cxn modelId="{7C0D7418-BDF6-4B0A-AD6A-0D8627CEF0C6}" type="presParOf" srcId="{8FDA8A72-9AD4-4B9C-9065-5CF5620DEABF}" destId="{0A7BC30D-B698-4798-A0B2-4742B583FC8B}" srcOrd="2" destOrd="0" presId="urn:microsoft.com/office/officeart/2008/layout/LinedList"/>
    <dgm:cxn modelId="{CB4AFEB9-82DF-4A89-9BB2-E86AC0D9FB9B}" type="presParOf" srcId="{8FDA8A72-9AD4-4B9C-9065-5CF5620DEABF}" destId="{D4CF07BA-8D77-48D5-B465-01B87428E285}" srcOrd="3" destOrd="0" presId="urn:microsoft.com/office/officeart/2008/layout/LinedList"/>
    <dgm:cxn modelId="{AA1C31B6-BB34-4435-9193-E64F0A39A0CE}" type="presParOf" srcId="{D4CF07BA-8D77-48D5-B465-01B87428E285}" destId="{75269116-AF33-4ADC-BF21-5151B3B8717A}" srcOrd="0" destOrd="0" presId="urn:microsoft.com/office/officeart/2008/layout/LinedList"/>
    <dgm:cxn modelId="{D9437D6C-FF67-4A67-98AC-08E2C56069E3}" type="presParOf" srcId="{D4CF07BA-8D77-48D5-B465-01B87428E285}" destId="{B68C852E-C093-44CA-BC98-9D7ABA929243}" srcOrd="1" destOrd="0" presId="urn:microsoft.com/office/officeart/2008/layout/LinedList"/>
    <dgm:cxn modelId="{B1CEC006-C926-4166-99EF-E2481C3AA980}" type="presParOf" srcId="{8FDA8A72-9AD4-4B9C-9065-5CF5620DEABF}" destId="{4DC8C227-977E-4130-A68B-600645686FF4}" srcOrd="4" destOrd="0" presId="urn:microsoft.com/office/officeart/2008/layout/LinedList"/>
    <dgm:cxn modelId="{18D21329-001D-4BD8-9C4C-9F9D99DB70F3}" type="presParOf" srcId="{8FDA8A72-9AD4-4B9C-9065-5CF5620DEABF}" destId="{48AF81DC-B79A-44E3-974C-1C23F4AE8C60}" srcOrd="5" destOrd="0" presId="urn:microsoft.com/office/officeart/2008/layout/LinedList"/>
    <dgm:cxn modelId="{6874A806-E024-4F79-A767-50D8AD66E83A}" type="presParOf" srcId="{48AF81DC-B79A-44E3-974C-1C23F4AE8C60}" destId="{A0BC4A60-2D4D-4203-A95D-FA965B5309EA}" srcOrd="0" destOrd="0" presId="urn:microsoft.com/office/officeart/2008/layout/LinedList"/>
    <dgm:cxn modelId="{9A803714-A26F-4B6E-BCE9-C0102050C635}" type="presParOf" srcId="{48AF81DC-B79A-44E3-974C-1C23F4AE8C60}" destId="{107A2F99-E08F-4550-B81C-62A2D896E6C3}" srcOrd="1" destOrd="0" presId="urn:microsoft.com/office/officeart/2008/layout/LinedList"/>
    <dgm:cxn modelId="{888C331E-0A2A-4772-9379-670C7CC0F3E8}" type="presParOf" srcId="{8FDA8A72-9AD4-4B9C-9065-5CF5620DEABF}" destId="{6B7DB4FE-F04B-49D9-A9A8-66FC9040F17C}" srcOrd="6" destOrd="0" presId="urn:microsoft.com/office/officeart/2008/layout/LinedList"/>
    <dgm:cxn modelId="{E4AC77E8-9589-4F87-BBE2-180A746A40B0}" type="presParOf" srcId="{8FDA8A72-9AD4-4B9C-9065-5CF5620DEABF}" destId="{BE58187E-8B2C-40EA-90DD-E9E4156FBF14}" srcOrd="7" destOrd="0" presId="urn:microsoft.com/office/officeart/2008/layout/LinedList"/>
    <dgm:cxn modelId="{1D166DE3-66E6-4041-BEB8-0D041A289FC3}" type="presParOf" srcId="{BE58187E-8B2C-40EA-90DD-E9E4156FBF14}" destId="{52209DFF-094F-4078-BD9E-780838727FEF}" srcOrd="0" destOrd="0" presId="urn:microsoft.com/office/officeart/2008/layout/LinedList"/>
    <dgm:cxn modelId="{9E7F5773-192A-4D88-8E3E-5167AEB06E15}" type="presParOf" srcId="{BE58187E-8B2C-40EA-90DD-E9E4156FBF14}" destId="{48EDF06B-17F1-428A-BD23-D6F31B67999E}" srcOrd="1" destOrd="0" presId="urn:microsoft.com/office/officeart/2008/layout/LinedList"/>
    <dgm:cxn modelId="{2A68D781-2960-48B1-B79C-9905894CBAB9}" type="presParOf" srcId="{8FDA8A72-9AD4-4B9C-9065-5CF5620DEABF}" destId="{F927D6BD-0826-4203-A058-1EFCC991A54E}" srcOrd="8" destOrd="0" presId="urn:microsoft.com/office/officeart/2008/layout/LinedList"/>
    <dgm:cxn modelId="{68F02C5B-7D12-43C5-BD99-1D0D0B153CD4}" type="presParOf" srcId="{8FDA8A72-9AD4-4B9C-9065-5CF5620DEABF}" destId="{3AEA05A0-2938-4B62-9833-0F6327BE5967}" srcOrd="9" destOrd="0" presId="urn:microsoft.com/office/officeart/2008/layout/LinedList"/>
    <dgm:cxn modelId="{85449ECB-E5A5-4370-818D-5A0166787652}" type="presParOf" srcId="{3AEA05A0-2938-4B62-9833-0F6327BE5967}" destId="{1B0487F8-4A3F-44B1-A240-226BA299BD14}" srcOrd="0" destOrd="0" presId="urn:microsoft.com/office/officeart/2008/layout/LinedList"/>
    <dgm:cxn modelId="{7D40E290-A403-42B2-A3BF-D2C28352571B}" type="presParOf" srcId="{3AEA05A0-2938-4B62-9833-0F6327BE5967}" destId="{FB12FF1B-77AD-4A4D-9C7A-85527CC4873B}" srcOrd="1" destOrd="0" presId="urn:microsoft.com/office/officeart/2008/layout/LinedList"/>
    <dgm:cxn modelId="{6B4FF357-B432-41B2-9CF7-5B344857B070}" type="presParOf" srcId="{8FDA8A72-9AD4-4B9C-9065-5CF5620DEABF}" destId="{FD1AC6EA-49A1-4298-A6A1-EA496D86AB13}" srcOrd="10" destOrd="0" presId="urn:microsoft.com/office/officeart/2008/layout/LinedList"/>
    <dgm:cxn modelId="{A83821F5-D080-4571-9F6B-C37B952C1DD3}" type="presParOf" srcId="{8FDA8A72-9AD4-4B9C-9065-5CF5620DEABF}" destId="{155A36B5-A5F6-4950-AFD5-58619D71BFA3}" srcOrd="11" destOrd="0" presId="urn:microsoft.com/office/officeart/2008/layout/LinedList"/>
    <dgm:cxn modelId="{8E2B6E90-1F25-44D6-9A11-D0FC5E5F2DC8}" type="presParOf" srcId="{155A36B5-A5F6-4950-AFD5-58619D71BFA3}" destId="{073EAAC0-4E92-4250-AD7C-3DAB90E7E72C}" srcOrd="0" destOrd="0" presId="urn:microsoft.com/office/officeart/2008/layout/LinedList"/>
    <dgm:cxn modelId="{21A96F2C-E7BE-4BA3-971B-53D1F37958AF}" type="presParOf" srcId="{155A36B5-A5F6-4950-AFD5-58619D71BFA3}" destId="{95573A28-DDB7-42C3-8BC1-5BF02AC2FB9B}" srcOrd="1" destOrd="0" presId="urn:microsoft.com/office/officeart/2008/layout/LinedList"/>
    <dgm:cxn modelId="{324D1D39-6949-4F3F-A4BA-DA85EE7899AE}" type="presParOf" srcId="{8FDA8A72-9AD4-4B9C-9065-5CF5620DEABF}" destId="{2C2FCBCD-4143-4DD0-B404-54D54D9A41E1}" srcOrd="12" destOrd="0" presId="urn:microsoft.com/office/officeart/2008/layout/LinedList"/>
    <dgm:cxn modelId="{081256B1-E37B-4BEB-B65F-1A407D7FAAD2}" type="presParOf" srcId="{8FDA8A72-9AD4-4B9C-9065-5CF5620DEABF}" destId="{E8572290-4385-499E-9AAF-80C751A3ED3A}" srcOrd="13" destOrd="0" presId="urn:microsoft.com/office/officeart/2008/layout/LinedList"/>
    <dgm:cxn modelId="{25C90B0A-4A22-49FA-9E73-5ACF12644EB0}" type="presParOf" srcId="{E8572290-4385-499E-9AAF-80C751A3ED3A}" destId="{297FC02A-BDC5-4009-A274-48CACCA1FD2D}" srcOrd="0" destOrd="0" presId="urn:microsoft.com/office/officeart/2008/layout/LinedList"/>
    <dgm:cxn modelId="{FD6C9D22-8AE0-467E-BC8E-4E77D1E637EE}" type="presParOf" srcId="{E8572290-4385-499E-9AAF-80C751A3ED3A}" destId="{F318D414-E114-4121-8217-9E93389444A6}" srcOrd="1" destOrd="0" presId="urn:microsoft.com/office/officeart/2008/layout/LinedList"/>
    <dgm:cxn modelId="{3937305F-0FED-41EB-B6DC-B67AF33F48BA}" type="presParOf" srcId="{8FDA8A72-9AD4-4B9C-9065-5CF5620DEABF}" destId="{3A984410-8E11-44EC-95AC-79CD8B2E1CC6}" srcOrd="14" destOrd="0" presId="urn:microsoft.com/office/officeart/2008/layout/LinedList"/>
    <dgm:cxn modelId="{931A8FBB-15B9-4661-84A6-A72EB88944C8}" type="presParOf" srcId="{8FDA8A72-9AD4-4B9C-9065-5CF5620DEABF}" destId="{C71CDE56-9225-4076-BC5E-45E6DB42742D}" srcOrd="15" destOrd="0" presId="urn:microsoft.com/office/officeart/2008/layout/LinedList"/>
    <dgm:cxn modelId="{C7345594-F3BE-4C97-ACF3-50932E1E6F24}" type="presParOf" srcId="{C71CDE56-9225-4076-BC5E-45E6DB42742D}" destId="{2DCEEBAC-7E27-4BFC-B7EF-266778C7230B}" srcOrd="0" destOrd="0" presId="urn:microsoft.com/office/officeart/2008/layout/LinedList"/>
    <dgm:cxn modelId="{B70F444A-664F-4CD3-BEA8-86105C5C325C}" type="presParOf" srcId="{C71CDE56-9225-4076-BC5E-45E6DB42742D}" destId="{0B44D69E-8D65-4283-ABFB-CB5B7CC6BED5}" srcOrd="1" destOrd="0" presId="urn:microsoft.com/office/officeart/2008/layout/LinedList"/>
    <dgm:cxn modelId="{350FB383-22AB-4174-82F0-8740F91F63AA}" type="presParOf" srcId="{8FDA8A72-9AD4-4B9C-9065-5CF5620DEABF}" destId="{039C7EB6-CE34-4F77-B133-0B8E8F5E4C4F}" srcOrd="16" destOrd="0" presId="urn:microsoft.com/office/officeart/2008/layout/LinedList"/>
    <dgm:cxn modelId="{F8D348BB-1325-45AE-9EE4-02B2D8A4E880}" type="presParOf" srcId="{8FDA8A72-9AD4-4B9C-9065-5CF5620DEABF}" destId="{5C729F27-C03F-449E-A12F-87733E982C47}" srcOrd="17" destOrd="0" presId="urn:microsoft.com/office/officeart/2008/layout/LinedList"/>
    <dgm:cxn modelId="{8B14F0A9-7B90-479A-851A-B777F61E9190}" type="presParOf" srcId="{5C729F27-C03F-449E-A12F-87733E982C47}" destId="{ABA717BC-3C35-4BE2-92D3-67CC80ED5230}" srcOrd="0" destOrd="0" presId="urn:microsoft.com/office/officeart/2008/layout/LinedList"/>
    <dgm:cxn modelId="{B8A131B9-4B07-42C9-8BC1-90CB370EA734}" type="presParOf" srcId="{5C729F27-C03F-449E-A12F-87733E982C47}" destId="{C69A18B9-5699-49A2-BCCB-0AE39AB20EB8}" srcOrd="1" destOrd="0" presId="urn:microsoft.com/office/officeart/2008/layout/LinedList"/>
    <dgm:cxn modelId="{60C18F97-917B-4F46-B801-A4F0B132B7A4}" type="presParOf" srcId="{8FDA8A72-9AD4-4B9C-9065-5CF5620DEABF}" destId="{F3874F2A-AA7D-4FCA-93B5-5E92F6F07BC5}" srcOrd="18" destOrd="0" presId="urn:microsoft.com/office/officeart/2008/layout/LinedList"/>
    <dgm:cxn modelId="{5252C039-A52C-4B04-9ACC-873462836490}" type="presParOf" srcId="{8FDA8A72-9AD4-4B9C-9065-5CF5620DEABF}" destId="{48944DC5-D74A-494D-B67D-8996F623DCCD}" srcOrd="19" destOrd="0" presId="urn:microsoft.com/office/officeart/2008/layout/LinedList"/>
    <dgm:cxn modelId="{714B9C09-5941-4077-847A-C281F2A7F471}" type="presParOf" srcId="{48944DC5-D74A-494D-B67D-8996F623DCCD}" destId="{48404C61-A721-4E96-92EA-CC2DCF8B0389}" srcOrd="0" destOrd="0" presId="urn:microsoft.com/office/officeart/2008/layout/LinedList"/>
    <dgm:cxn modelId="{EA8FC905-E621-460E-8323-CAE5ED8AD253}" type="presParOf" srcId="{48944DC5-D74A-494D-B67D-8996F623DCCD}" destId="{580AB109-646A-4511-BF24-1DE324CCFEDB}" srcOrd="1" destOrd="0" presId="urn:microsoft.com/office/officeart/2008/layout/LinedList"/>
    <dgm:cxn modelId="{DD8B468F-FA47-43A0-BF2C-3AEE05D69725}" type="presParOf" srcId="{8FDA8A72-9AD4-4B9C-9065-5CF5620DEABF}" destId="{9D3C2246-0CCC-498E-8A12-4E385119FCB2}" srcOrd="20" destOrd="0" presId="urn:microsoft.com/office/officeart/2008/layout/LinedList"/>
    <dgm:cxn modelId="{A048F5B8-46DE-46B1-8625-E50BA3EF6E85}" type="presParOf" srcId="{8FDA8A72-9AD4-4B9C-9065-5CF5620DEABF}" destId="{76F4D295-63D9-4EA0-9931-BE2C7AF2DACB}" srcOrd="21" destOrd="0" presId="urn:microsoft.com/office/officeart/2008/layout/LinedList"/>
    <dgm:cxn modelId="{C601A0F8-F196-4402-BD6F-246F464A9E38}" type="presParOf" srcId="{76F4D295-63D9-4EA0-9931-BE2C7AF2DACB}" destId="{B821510E-07D1-444B-B1E6-794E1E8128E8}" srcOrd="0" destOrd="0" presId="urn:microsoft.com/office/officeart/2008/layout/LinedList"/>
    <dgm:cxn modelId="{883B6529-570D-4589-8FD1-557DA3FA4BBE}" type="presParOf" srcId="{76F4D295-63D9-4EA0-9931-BE2C7AF2DACB}" destId="{24DAE9A5-3499-4FE0-9FE3-4387C145E16C}" srcOrd="1" destOrd="0" presId="urn:microsoft.com/office/officeart/2008/layout/LinedList"/>
    <dgm:cxn modelId="{6A3100DD-4AA3-406B-84A1-9226A4D719EC}" type="presParOf" srcId="{8FDA8A72-9AD4-4B9C-9065-5CF5620DEABF}" destId="{FAFE3002-21A3-4542-8BE4-4D124C84AC55}" srcOrd="22" destOrd="0" presId="urn:microsoft.com/office/officeart/2008/layout/LinedList"/>
    <dgm:cxn modelId="{E33F7AB1-246D-4145-B7F1-0449D815017C}" type="presParOf" srcId="{8FDA8A72-9AD4-4B9C-9065-5CF5620DEABF}" destId="{BCC601B1-85DB-46D8-8452-0A61F9A48EC5}" srcOrd="23" destOrd="0" presId="urn:microsoft.com/office/officeart/2008/layout/LinedList"/>
    <dgm:cxn modelId="{4EB802AA-F4C9-4B08-98C8-264A7AF8C9B5}" type="presParOf" srcId="{BCC601B1-85DB-46D8-8452-0A61F9A48EC5}" destId="{FF30ECB4-9B5E-428B-9EE6-F3C8C290D11A}" srcOrd="0" destOrd="0" presId="urn:microsoft.com/office/officeart/2008/layout/LinedList"/>
    <dgm:cxn modelId="{AA3A26DA-B15D-499C-A278-D92AD8DE75F5}" type="presParOf" srcId="{BCC601B1-85DB-46D8-8452-0A61F9A48EC5}" destId="{C4807305-BE40-4808-93D8-22CA2FE6CC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AEA38-CF65-45AA-920D-5A0960970E74}">
      <dsp:nvSpPr>
        <dsp:cNvPr id="0" name=""/>
        <dsp:cNvSpPr/>
      </dsp:nvSpPr>
      <dsp:spPr>
        <a:xfrm>
          <a:off x="0" y="363813"/>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1. To which extent, it is possible to incorporate blockchain in SDNs for enhancing the data routing security in dynamic setting?</a:t>
          </a:r>
          <a:endParaRPr lang="en-US" sz="1300" kern="1200"/>
        </a:p>
      </dsp:txBody>
      <dsp:txXfrm>
        <a:off x="25337" y="389150"/>
        <a:ext cx="10944986" cy="468367"/>
      </dsp:txXfrm>
    </dsp:sp>
    <dsp:sp modelId="{D9D07674-573C-494E-8457-16566B94A56A}">
      <dsp:nvSpPr>
        <dsp:cNvPr id="0" name=""/>
        <dsp:cNvSpPr/>
      </dsp:nvSpPr>
      <dsp:spPr>
        <a:xfrm>
          <a:off x="0" y="920294"/>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2. What is the part that machine learning can play to further improve and secure the data routing in SDNs using blockchain technology?</a:t>
          </a:r>
          <a:endParaRPr lang="en-US" sz="1300" kern="1200"/>
        </a:p>
      </dsp:txBody>
      <dsp:txXfrm>
        <a:off x="25337" y="945631"/>
        <a:ext cx="10944986" cy="468367"/>
      </dsp:txXfrm>
    </dsp:sp>
    <dsp:sp modelId="{77311853-3803-4D6E-A11D-6453DCFFC25B}">
      <dsp:nvSpPr>
        <dsp:cNvPr id="0" name=""/>
        <dsp:cNvSpPr/>
      </dsp:nvSpPr>
      <dsp:spPr>
        <a:xfrm>
          <a:off x="0" y="1476775"/>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3. What are the possible performance consequences from integrating the blockchain with machine learning for secure data transmission in dynamic SDNs?</a:t>
          </a:r>
          <a:endParaRPr lang="en-US" sz="1300" kern="1200"/>
        </a:p>
      </dsp:txBody>
      <dsp:txXfrm>
        <a:off x="25337" y="1502112"/>
        <a:ext cx="10944986" cy="468367"/>
      </dsp:txXfrm>
    </dsp:sp>
    <dsp:sp modelId="{AA3C7940-7EF0-441C-A090-5FE716931181}">
      <dsp:nvSpPr>
        <dsp:cNvPr id="0" name=""/>
        <dsp:cNvSpPr/>
      </dsp:nvSpPr>
      <dsp:spPr>
        <a:xfrm>
          <a:off x="0" y="2033257"/>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4. What strategies can be used to train and apply machine learning in real-time to changes in the topology and operating conditions of block chain secured SDNs?</a:t>
          </a:r>
          <a:endParaRPr lang="en-US" sz="1300" kern="1200"/>
        </a:p>
      </dsp:txBody>
      <dsp:txXfrm>
        <a:off x="25337" y="2058594"/>
        <a:ext cx="10944986" cy="468367"/>
      </dsp:txXfrm>
    </dsp:sp>
    <dsp:sp modelId="{12334EE3-6062-491D-B1B7-5BDF1256B39D}">
      <dsp:nvSpPr>
        <dsp:cNvPr id="0" name=""/>
        <dsp:cNvSpPr/>
      </dsp:nvSpPr>
      <dsp:spPr>
        <a:xfrm>
          <a:off x="0" y="2589738"/>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5. Along with that, not less attention should be paid to such an important aspect of distributed computing as optimization choices, such as prioritization of security or machines’ performance, etc when it comes to blockchain and machine learning-based solution for dynamic SDNs.</a:t>
          </a:r>
          <a:endParaRPr lang="en-US" sz="1300" kern="1200"/>
        </a:p>
      </dsp:txBody>
      <dsp:txXfrm>
        <a:off x="25337" y="2615075"/>
        <a:ext cx="10944986" cy="468367"/>
      </dsp:txXfrm>
    </dsp:sp>
    <dsp:sp modelId="{CE44C847-BAF0-47D9-BFA6-580101E90279}">
      <dsp:nvSpPr>
        <dsp:cNvPr id="0" name=""/>
        <dsp:cNvSpPr/>
      </dsp:nvSpPr>
      <dsp:spPr>
        <a:xfrm>
          <a:off x="0" y="3146219"/>
          <a:ext cx="10995660" cy="519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6. What is the pragmatic consideration of the use of the blockchain and machine learning based security framework used in the dynamic SDNs and how each can be addressed?</a:t>
          </a:r>
          <a:endParaRPr lang="en-US" sz="1300" kern="1200"/>
        </a:p>
      </dsp:txBody>
      <dsp:txXfrm>
        <a:off x="25337" y="3171556"/>
        <a:ext cx="10944986" cy="468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9F898-324F-4130-8CBF-F706D3263597}">
      <dsp:nvSpPr>
        <dsp:cNvPr id="0" name=""/>
        <dsp:cNvSpPr/>
      </dsp:nvSpPr>
      <dsp:spPr>
        <a:xfrm>
          <a:off x="0" y="3147"/>
          <a:ext cx="10995660" cy="670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22DDC-56D2-48D7-B240-362889740313}">
      <dsp:nvSpPr>
        <dsp:cNvPr id="0" name=""/>
        <dsp:cNvSpPr/>
      </dsp:nvSpPr>
      <dsp:spPr>
        <a:xfrm>
          <a:off x="202815" y="154001"/>
          <a:ext cx="368754" cy="368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EE6B0-B71D-4F71-A3FA-8594007AD411}">
      <dsp:nvSpPr>
        <dsp:cNvPr id="0" name=""/>
        <dsp:cNvSpPr/>
      </dsp:nvSpPr>
      <dsp:spPr>
        <a:xfrm>
          <a:off x="774384" y="3147"/>
          <a:ext cx="10221275" cy="67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57" tIns="70957" rIns="70957" bIns="70957" numCol="1" spcCol="1270" anchor="ctr" anchorCtr="0">
          <a:noAutofit/>
        </a:bodyPr>
        <a:lstStyle/>
        <a:p>
          <a:pPr marL="0" lvl="0" indent="0" algn="l" defTabSz="711200">
            <a:lnSpc>
              <a:spcPct val="100000"/>
            </a:lnSpc>
            <a:spcBef>
              <a:spcPct val="0"/>
            </a:spcBef>
            <a:spcAft>
              <a:spcPct val="35000"/>
            </a:spcAft>
            <a:buNone/>
          </a:pPr>
          <a:r>
            <a:rPr lang="en-US" sz="1600" b="1" kern="1200"/>
            <a:t>SDN in Network Management:</a:t>
          </a:r>
          <a:r>
            <a:rPr lang="en-US" sz="1600" kern="1200"/>
            <a:t> Research shows SDN enhances network control and flexibility but lacks built-in security measures, making it vulnerable to attacks.</a:t>
          </a:r>
        </a:p>
      </dsp:txBody>
      <dsp:txXfrm>
        <a:off x="774384" y="3147"/>
        <a:ext cx="10221275" cy="670463"/>
      </dsp:txXfrm>
    </dsp:sp>
    <dsp:sp modelId="{328F7230-22FF-4A3B-A040-9FCD1C19370B}">
      <dsp:nvSpPr>
        <dsp:cNvPr id="0" name=""/>
        <dsp:cNvSpPr/>
      </dsp:nvSpPr>
      <dsp:spPr>
        <a:xfrm>
          <a:off x="0" y="841226"/>
          <a:ext cx="10995660" cy="670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F492A4-813F-4E67-9CE9-A1AD88BB47FD}">
      <dsp:nvSpPr>
        <dsp:cNvPr id="0" name=""/>
        <dsp:cNvSpPr/>
      </dsp:nvSpPr>
      <dsp:spPr>
        <a:xfrm>
          <a:off x="202815" y="992080"/>
          <a:ext cx="368754" cy="368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16702-8038-46AD-954E-BB7B1256CAE6}">
      <dsp:nvSpPr>
        <dsp:cNvPr id="0" name=""/>
        <dsp:cNvSpPr/>
      </dsp:nvSpPr>
      <dsp:spPr>
        <a:xfrm>
          <a:off x="774384" y="841226"/>
          <a:ext cx="10221275" cy="67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57" tIns="70957" rIns="70957" bIns="70957" numCol="1" spcCol="1270" anchor="ctr" anchorCtr="0">
          <a:noAutofit/>
        </a:bodyPr>
        <a:lstStyle/>
        <a:p>
          <a:pPr marL="0" lvl="0" indent="0" algn="l" defTabSz="711200">
            <a:lnSpc>
              <a:spcPct val="100000"/>
            </a:lnSpc>
            <a:spcBef>
              <a:spcPct val="0"/>
            </a:spcBef>
            <a:spcAft>
              <a:spcPct val="35000"/>
            </a:spcAft>
            <a:buNone/>
          </a:pPr>
          <a:r>
            <a:rPr lang="en-US" sz="1600" b="1" kern="1200"/>
            <a:t>Machine Learning in Cybersecurity:</a:t>
          </a:r>
          <a:r>
            <a:rPr lang="en-US" sz="1600" kern="1200"/>
            <a:t> Widely used for anomaly detection and traffic prediction, offering proactive threat identification but often disconnected from real-time network control.</a:t>
          </a:r>
        </a:p>
      </dsp:txBody>
      <dsp:txXfrm>
        <a:off x="774384" y="841226"/>
        <a:ext cx="10221275" cy="670463"/>
      </dsp:txXfrm>
    </dsp:sp>
    <dsp:sp modelId="{B0E91620-C08A-4512-83AE-101838B76373}">
      <dsp:nvSpPr>
        <dsp:cNvPr id="0" name=""/>
        <dsp:cNvSpPr/>
      </dsp:nvSpPr>
      <dsp:spPr>
        <a:xfrm>
          <a:off x="0" y="1679305"/>
          <a:ext cx="10995660" cy="670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98E60-3FA6-4D09-96B7-08B8F177BC91}">
      <dsp:nvSpPr>
        <dsp:cNvPr id="0" name=""/>
        <dsp:cNvSpPr/>
      </dsp:nvSpPr>
      <dsp:spPr>
        <a:xfrm>
          <a:off x="202815" y="1830159"/>
          <a:ext cx="368754" cy="368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22F97-68D9-4F27-849E-480527475EE2}">
      <dsp:nvSpPr>
        <dsp:cNvPr id="0" name=""/>
        <dsp:cNvSpPr/>
      </dsp:nvSpPr>
      <dsp:spPr>
        <a:xfrm>
          <a:off x="774384" y="1679305"/>
          <a:ext cx="10221275" cy="67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57" tIns="70957" rIns="70957" bIns="70957" numCol="1" spcCol="1270" anchor="ctr" anchorCtr="0">
          <a:noAutofit/>
        </a:bodyPr>
        <a:lstStyle/>
        <a:p>
          <a:pPr marL="0" lvl="0" indent="0" algn="l" defTabSz="711200">
            <a:lnSpc>
              <a:spcPct val="100000"/>
            </a:lnSpc>
            <a:spcBef>
              <a:spcPct val="0"/>
            </a:spcBef>
            <a:spcAft>
              <a:spcPct val="35000"/>
            </a:spcAft>
            <a:buNone/>
          </a:pPr>
          <a:r>
            <a:rPr lang="en-US" sz="1600" b="1" kern="1200"/>
            <a:t>Blockchain for Security:</a:t>
          </a:r>
          <a:r>
            <a:rPr lang="en-US" sz="1600" kern="1200"/>
            <a:t> Provides an immutable and decentralized method for logging decisions, enhancing security and auditability but faces scalability and latency issues.</a:t>
          </a:r>
        </a:p>
      </dsp:txBody>
      <dsp:txXfrm>
        <a:off x="774384" y="1679305"/>
        <a:ext cx="10221275" cy="670463"/>
      </dsp:txXfrm>
    </dsp:sp>
    <dsp:sp modelId="{212BB9AC-09BE-473C-94B3-4BE46FF31705}">
      <dsp:nvSpPr>
        <dsp:cNvPr id="0" name=""/>
        <dsp:cNvSpPr/>
      </dsp:nvSpPr>
      <dsp:spPr>
        <a:xfrm>
          <a:off x="0" y="2517384"/>
          <a:ext cx="10995660" cy="670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8C609-DF56-44EC-9057-6CB651A91561}">
      <dsp:nvSpPr>
        <dsp:cNvPr id="0" name=""/>
        <dsp:cNvSpPr/>
      </dsp:nvSpPr>
      <dsp:spPr>
        <a:xfrm>
          <a:off x="202815" y="2668238"/>
          <a:ext cx="368754" cy="368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6ED328-C8C0-44BF-AC01-0102C742F252}">
      <dsp:nvSpPr>
        <dsp:cNvPr id="0" name=""/>
        <dsp:cNvSpPr/>
      </dsp:nvSpPr>
      <dsp:spPr>
        <a:xfrm>
          <a:off x="774384" y="2517384"/>
          <a:ext cx="10221275" cy="67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57" tIns="70957" rIns="70957" bIns="70957" numCol="1" spcCol="1270" anchor="ctr" anchorCtr="0">
          <a:noAutofit/>
        </a:bodyPr>
        <a:lstStyle/>
        <a:p>
          <a:pPr marL="0" lvl="0" indent="0" algn="l" defTabSz="711200">
            <a:lnSpc>
              <a:spcPct val="100000"/>
            </a:lnSpc>
            <a:spcBef>
              <a:spcPct val="0"/>
            </a:spcBef>
            <a:spcAft>
              <a:spcPct val="35000"/>
            </a:spcAft>
            <a:buNone/>
          </a:pPr>
          <a:r>
            <a:rPr lang="en-US" sz="1600" b="1" kern="1200"/>
            <a:t>Existing Integration Gaps:</a:t>
          </a:r>
          <a:r>
            <a:rPr lang="en-US" sz="1600" kern="1200"/>
            <a:t> Few studies combine SDN, ML, and Blockchain, leaving a gap in real-time, secure, and adaptive network management solutions.</a:t>
          </a:r>
        </a:p>
      </dsp:txBody>
      <dsp:txXfrm>
        <a:off x="774384" y="2517384"/>
        <a:ext cx="10221275" cy="670463"/>
      </dsp:txXfrm>
    </dsp:sp>
    <dsp:sp modelId="{B9C7FE88-6C47-49C5-B358-2CCA42EF81B9}">
      <dsp:nvSpPr>
        <dsp:cNvPr id="0" name=""/>
        <dsp:cNvSpPr/>
      </dsp:nvSpPr>
      <dsp:spPr>
        <a:xfrm>
          <a:off x="0" y="3355463"/>
          <a:ext cx="10995660" cy="6704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22C92-EF3D-41ED-831C-FD7FED1039AF}">
      <dsp:nvSpPr>
        <dsp:cNvPr id="0" name=""/>
        <dsp:cNvSpPr/>
      </dsp:nvSpPr>
      <dsp:spPr>
        <a:xfrm>
          <a:off x="202815" y="3506317"/>
          <a:ext cx="368754" cy="3687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40286-EE91-4725-A63D-DC25FBFACC06}">
      <dsp:nvSpPr>
        <dsp:cNvPr id="0" name=""/>
        <dsp:cNvSpPr/>
      </dsp:nvSpPr>
      <dsp:spPr>
        <a:xfrm>
          <a:off x="774384" y="3355463"/>
          <a:ext cx="10221275" cy="67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957" tIns="70957" rIns="70957" bIns="70957" numCol="1" spcCol="1270" anchor="ctr" anchorCtr="0">
          <a:noAutofit/>
        </a:bodyPr>
        <a:lstStyle/>
        <a:p>
          <a:pPr marL="0" lvl="0" indent="0" algn="l" defTabSz="711200">
            <a:lnSpc>
              <a:spcPct val="100000"/>
            </a:lnSpc>
            <a:spcBef>
              <a:spcPct val="0"/>
            </a:spcBef>
            <a:spcAft>
              <a:spcPct val="35000"/>
            </a:spcAft>
            <a:buNone/>
          </a:pPr>
          <a:r>
            <a:rPr lang="en-US" sz="1600" b="1" kern="1200"/>
            <a:t>Need for Holistic Solutions:</a:t>
          </a:r>
          <a:r>
            <a:rPr lang="en-US" sz="1600" kern="1200"/>
            <a:t> Emphasizes the need for integrated approaches that address security, efficiency, and real-time adaptability in dynamic network environments</a:t>
          </a:r>
        </a:p>
      </dsp:txBody>
      <dsp:txXfrm>
        <a:off x="774384" y="3355463"/>
        <a:ext cx="10221275" cy="670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B8453-7910-4476-BBA6-998EFF0444A7}">
      <dsp:nvSpPr>
        <dsp:cNvPr id="0" name=""/>
        <dsp:cNvSpPr/>
      </dsp:nvSpPr>
      <dsp:spPr>
        <a:xfrm>
          <a:off x="0" y="428"/>
          <a:ext cx="105892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398F0C6-D5AD-41AF-929C-2E464145F68B}">
      <dsp:nvSpPr>
        <dsp:cNvPr id="0" name=""/>
        <dsp:cNvSpPr/>
      </dsp:nvSpPr>
      <dsp:spPr>
        <a:xfrm>
          <a:off x="0" y="428"/>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ML Model Training:</a:t>
          </a:r>
          <a:endParaRPr lang="en-US" sz="1700" kern="1200"/>
        </a:p>
      </dsp:txBody>
      <dsp:txXfrm>
        <a:off x="0" y="428"/>
        <a:ext cx="10589262" cy="390119"/>
      </dsp:txXfrm>
    </dsp:sp>
    <dsp:sp modelId="{92E7C5BD-0E07-47C2-A8DA-C59D12831A53}">
      <dsp:nvSpPr>
        <dsp:cNvPr id="0" name=""/>
        <dsp:cNvSpPr/>
      </dsp:nvSpPr>
      <dsp:spPr>
        <a:xfrm>
          <a:off x="0" y="390548"/>
          <a:ext cx="1058926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0D840D-C163-477A-A3EF-AE272667172E}">
      <dsp:nvSpPr>
        <dsp:cNvPr id="0" name=""/>
        <dsp:cNvSpPr/>
      </dsp:nvSpPr>
      <dsp:spPr>
        <a:xfrm>
          <a:off x="0" y="390548"/>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Logistic regression model development for anomaly detection.</a:t>
          </a:r>
        </a:p>
      </dsp:txBody>
      <dsp:txXfrm>
        <a:off x="0" y="390548"/>
        <a:ext cx="10589262" cy="390119"/>
      </dsp:txXfrm>
    </dsp:sp>
    <dsp:sp modelId="{564D65C0-3849-4FDB-BAA1-F1687B0E52CF}">
      <dsp:nvSpPr>
        <dsp:cNvPr id="0" name=""/>
        <dsp:cNvSpPr/>
      </dsp:nvSpPr>
      <dsp:spPr>
        <a:xfrm>
          <a:off x="0" y="780667"/>
          <a:ext cx="1058926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59B0E0-0FB5-40C9-BF15-32A46154ED81}">
      <dsp:nvSpPr>
        <dsp:cNvPr id="0" name=""/>
        <dsp:cNvSpPr/>
      </dsp:nvSpPr>
      <dsp:spPr>
        <a:xfrm>
          <a:off x="0" y="780667"/>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Standardization and train-test split of datasets.</a:t>
          </a:r>
        </a:p>
      </dsp:txBody>
      <dsp:txXfrm>
        <a:off x="0" y="780667"/>
        <a:ext cx="10589262" cy="390119"/>
      </dsp:txXfrm>
    </dsp:sp>
    <dsp:sp modelId="{F5B564B5-ACC3-476E-A18C-78AE7E2E0EC2}">
      <dsp:nvSpPr>
        <dsp:cNvPr id="0" name=""/>
        <dsp:cNvSpPr/>
      </dsp:nvSpPr>
      <dsp:spPr>
        <a:xfrm>
          <a:off x="0" y="1170786"/>
          <a:ext cx="1058926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97CB2E3-EFFD-40E9-8404-C2ED2D93DCC2}">
      <dsp:nvSpPr>
        <dsp:cNvPr id="0" name=""/>
        <dsp:cNvSpPr/>
      </dsp:nvSpPr>
      <dsp:spPr>
        <a:xfrm>
          <a:off x="0" y="1170786"/>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Blockchain Integration:</a:t>
          </a:r>
          <a:endParaRPr lang="en-US" sz="1700" kern="1200"/>
        </a:p>
      </dsp:txBody>
      <dsp:txXfrm>
        <a:off x="0" y="1170786"/>
        <a:ext cx="10589262" cy="390119"/>
      </dsp:txXfrm>
    </dsp:sp>
    <dsp:sp modelId="{EFA1EF60-4A76-4F06-BCA0-D43278FD620C}">
      <dsp:nvSpPr>
        <dsp:cNvPr id="0" name=""/>
        <dsp:cNvSpPr/>
      </dsp:nvSpPr>
      <dsp:spPr>
        <a:xfrm>
          <a:off x="0" y="1560906"/>
          <a:ext cx="1058926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96D0F47-E3B2-4B98-A804-E9D24E64FB2E}">
      <dsp:nvSpPr>
        <dsp:cNvPr id="0" name=""/>
        <dsp:cNvSpPr/>
      </dsp:nvSpPr>
      <dsp:spPr>
        <a:xfrm>
          <a:off x="0" y="1560906"/>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Smart contracts for decision validation.</a:t>
          </a:r>
        </a:p>
      </dsp:txBody>
      <dsp:txXfrm>
        <a:off x="0" y="1560906"/>
        <a:ext cx="10589262" cy="390119"/>
      </dsp:txXfrm>
    </dsp:sp>
    <dsp:sp modelId="{A594D83A-2A91-4B7D-9844-10018FCF0720}">
      <dsp:nvSpPr>
        <dsp:cNvPr id="0" name=""/>
        <dsp:cNvSpPr/>
      </dsp:nvSpPr>
      <dsp:spPr>
        <a:xfrm>
          <a:off x="0" y="1951025"/>
          <a:ext cx="1058926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5498F62-F291-44F8-AFCA-215BC3C7ABAB}">
      <dsp:nvSpPr>
        <dsp:cNvPr id="0" name=""/>
        <dsp:cNvSpPr/>
      </dsp:nvSpPr>
      <dsp:spPr>
        <a:xfrm>
          <a:off x="0" y="1951025"/>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Transaction batching and optimized proof-of-work.</a:t>
          </a:r>
        </a:p>
      </dsp:txBody>
      <dsp:txXfrm>
        <a:off x="0" y="1951025"/>
        <a:ext cx="10589262" cy="390119"/>
      </dsp:txXfrm>
    </dsp:sp>
    <dsp:sp modelId="{60456ADE-FAF8-44BC-8A84-1F9DAB6758A2}">
      <dsp:nvSpPr>
        <dsp:cNvPr id="0" name=""/>
        <dsp:cNvSpPr/>
      </dsp:nvSpPr>
      <dsp:spPr>
        <a:xfrm>
          <a:off x="0" y="2341145"/>
          <a:ext cx="1058926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DD08037-380B-494A-BE42-75A97E9D65F6}">
      <dsp:nvSpPr>
        <dsp:cNvPr id="0" name=""/>
        <dsp:cNvSpPr/>
      </dsp:nvSpPr>
      <dsp:spPr>
        <a:xfrm>
          <a:off x="0" y="2341145"/>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SDN Controller Integration:</a:t>
          </a:r>
          <a:endParaRPr lang="en-US" sz="1700" kern="1200"/>
        </a:p>
      </dsp:txBody>
      <dsp:txXfrm>
        <a:off x="0" y="2341145"/>
        <a:ext cx="10589262" cy="390119"/>
      </dsp:txXfrm>
    </dsp:sp>
    <dsp:sp modelId="{4F347FA3-5D13-4DEE-AF62-2E907B98816C}">
      <dsp:nvSpPr>
        <dsp:cNvPr id="0" name=""/>
        <dsp:cNvSpPr/>
      </dsp:nvSpPr>
      <dsp:spPr>
        <a:xfrm>
          <a:off x="0" y="2731264"/>
          <a:ext cx="1058926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B142AFB-B190-4862-87D7-60997B51B03B}">
      <dsp:nvSpPr>
        <dsp:cNvPr id="0" name=""/>
        <dsp:cNvSpPr/>
      </dsp:nvSpPr>
      <dsp:spPr>
        <a:xfrm>
          <a:off x="0" y="2731264"/>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RESTful APIs for real-time interaction.</a:t>
          </a:r>
        </a:p>
      </dsp:txBody>
      <dsp:txXfrm>
        <a:off x="0" y="2731264"/>
        <a:ext cx="10589262" cy="390119"/>
      </dsp:txXfrm>
    </dsp:sp>
    <dsp:sp modelId="{E3077B45-106E-4AE2-BC25-749C00CD07CA}">
      <dsp:nvSpPr>
        <dsp:cNvPr id="0" name=""/>
        <dsp:cNvSpPr/>
      </dsp:nvSpPr>
      <dsp:spPr>
        <a:xfrm>
          <a:off x="0" y="3121383"/>
          <a:ext cx="1058926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0EB4151-DF88-40DA-8131-E0355B497DD5}">
      <dsp:nvSpPr>
        <dsp:cNvPr id="0" name=""/>
        <dsp:cNvSpPr/>
      </dsp:nvSpPr>
      <dsp:spPr>
        <a:xfrm>
          <a:off x="0" y="3121383"/>
          <a:ext cx="10589262" cy="390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Logging and validating routing decisions.</a:t>
          </a:r>
        </a:p>
      </dsp:txBody>
      <dsp:txXfrm>
        <a:off x="0" y="3121383"/>
        <a:ext cx="10589262" cy="390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3F815-52F7-4E28-A23A-5DB544EA6C4C}">
      <dsp:nvSpPr>
        <dsp:cNvPr id="0" name=""/>
        <dsp:cNvSpPr/>
      </dsp:nvSpPr>
      <dsp:spPr>
        <a:xfrm>
          <a:off x="0" y="1967"/>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654EC-0307-424C-84B5-E0A0A9420813}">
      <dsp:nvSpPr>
        <dsp:cNvPr id="0" name=""/>
        <dsp:cNvSpPr/>
      </dsp:nvSpPr>
      <dsp:spPr>
        <a:xfrm>
          <a:off x="0" y="1967"/>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Abou El Houda, Z. H. A. a. K. L., 2023. Mitfed: A privacy preserving collaborative network attack mitigation framework based on federated learning using SDN and blockchain. </a:t>
          </a:r>
          <a:r>
            <a:rPr lang="en-GB" sz="900" i="1" kern="1200"/>
            <a:t>IEEE Transactions on Network Science and Engineering, 10(4), pp.1985-2001..</a:t>
          </a:r>
          <a:endParaRPr lang="en-US" sz="900" kern="1200"/>
        </a:p>
      </dsp:txBody>
      <dsp:txXfrm>
        <a:off x="0" y="1967"/>
        <a:ext cx="10995660" cy="335428"/>
      </dsp:txXfrm>
    </dsp:sp>
    <dsp:sp modelId="{0A7BC30D-B698-4798-A0B2-4742B583FC8B}">
      <dsp:nvSpPr>
        <dsp:cNvPr id="0" name=""/>
        <dsp:cNvSpPr/>
      </dsp:nvSpPr>
      <dsp:spPr>
        <a:xfrm>
          <a:off x="0" y="337395"/>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69116-AF33-4ADC-BF21-5151B3B8717A}">
      <dsp:nvSpPr>
        <dsp:cNvPr id="0" name=""/>
        <dsp:cNvSpPr/>
      </dsp:nvSpPr>
      <dsp:spPr>
        <a:xfrm>
          <a:off x="0" y="337395"/>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Alkhamisi, A. K. I. a. B. S., 2024. Blockchain-Based Control Plane Attack Detection Mechanisms for Multi-Controller Software-Defined Networks. </a:t>
          </a:r>
          <a:r>
            <a:rPr lang="en-GB" sz="900" i="1" kern="1200"/>
            <a:t>Electronics, 13(12), p.2279..</a:t>
          </a:r>
          <a:endParaRPr lang="en-US" sz="900" kern="1200"/>
        </a:p>
      </dsp:txBody>
      <dsp:txXfrm>
        <a:off x="0" y="337395"/>
        <a:ext cx="10995660" cy="335428"/>
      </dsp:txXfrm>
    </dsp:sp>
    <dsp:sp modelId="{4DC8C227-977E-4130-A68B-600645686FF4}">
      <dsp:nvSpPr>
        <dsp:cNvPr id="0" name=""/>
        <dsp:cNvSpPr/>
      </dsp:nvSpPr>
      <dsp:spPr>
        <a:xfrm>
          <a:off x="0" y="672823"/>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BC4A60-2D4D-4203-A95D-FA965B5309EA}">
      <dsp:nvSpPr>
        <dsp:cNvPr id="0" name=""/>
        <dsp:cNvSpPr/>
      </dsp:nvSpPr>
      <dsp:spPr>
        <a:xfrm>
          <a:off x="0" y="672823"/>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Apruzzese, G. L. P. M. d. O. E. M. W. B. R. L. G. A. a. D. F. F., 2023. The role of machine learning in cybersecurity.. </a:t>
          </a:r>
          <a:r>
            <a:rPr lang="en-GB" sz="900" i="1" kern="1200"/>
            <a:t>Digital Threats: Research and Practice, 4(1), pp.1-38..</a:t>
          </a:r>
          <a:endParaRPr lang="en-US" sz="900" kern="1200"/>
        </a:p>
      </dsp:txBody>
      <dsp:txXfrm>
        <a:off x="0" y="672823"/>
        <a:ext cx="10995660" cy="335428"/>
      </dsp:txXfrm>
    </dsp:sp>
    <dsp:sp modelId="{6B7DB4FE-F04B-49D9-A9A8-66FC9040F17C}">
      <dsp:nvSpPr>
        <dsp:cNvPr id="0" name=""/>
        <dsp:cNvSpPr/>
      </dsp:nvSpPr>
      <dsp:spPr>
        <a:xfrm>
          <a:off x="0" y="1008252"/>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209DFF-094F-4078-BD9E-780838727FEF}">
      <dsp:nvSpPr>
        <dsp:cNvPr id="0" name=""/>
        <dsp:cNvSpPr/>
      </dsp:nvSpPr>
      <dsp:spPr>
        <a:xfrm>
          <a:off x="0" y="1008252"/>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Arif, M. W. G. G. O. B. V. T. P. B. A. a. C. J., 2020. SDN-based vanets, security attacks, applications, and challenges.. </a:t>
          </a:r>
          <a:r>
            <a:rPr lang="en-GB" sz="900" i="1" kern="1200"/>
            <a:t>Applied Sciences, 10(9), p.3217..</a:t>
          </a:r>
          <a:endParaRPr lang="en-US" sz="900" kern="1200"/>
        </a:p>
      </dsp:txBody>
      <dsp:txXfrm>
        <a:off x="0" y="1008252"/>
        <a:ext cx="10995660" cy="335428"/>
      </dsp:txXfrm>
    </dsp:sp>
    <dsp:sp modelId="{F927D6BD-0826-4203-A058-1EFCC991A54E}">
      <dsp:nvSpPr>
        <dsp:cNvPr id="0" name=""/>
        <dsp:cNvSpPr/>
      </dsp:nvSpPr>
      <dsp:spPr>
        <a:xfrm>
          <a:off x="0" y="1343680"/>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0487F8-4A3F-44B1-A240-226BA299BD14}">
      <dsp:nvSpPr>
        <dsp:cNvPr id="0" name=""/>
        <dsp:cNvSpPr/>
      </dsp:nvSpPr>
      <dsp:spPr>
        <a:xfrm>
          <a:off x="0" y="1343680"/>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Awan, S. J. N. U. S. K. A. Q. A. a. C. J., 2022. Blockchain based secure routing and trust management in wireless sensor networks.. </a:t>
          </a:r>
          <a:r>
            <a:rPr lang="en-GB" sz="900" i="1" kern="1200"/>
            <a:t>Sensors, 22(2), p.411..</a:t>
          </a:r>
          <a:endParaRPr lang="en-US" sz="900" kern="1200"/>
        </a:p>
      </dsp:txBody>
      <dsp:txXfrm>
        <a:off x="0" y="1343680"/>
        <a:ext cx="10995660" cy="335428"/>
      </dsp:txXfrm>
    </dsp:sp>
    <dsp:sp modelId="{FD1AC6EA-49A1-4298-A6A1-EA496D86AB13}">
      <dsp:nvSpPr>
        <dsp:cNvPr id="0" name=""/>
        <dsp:cNvSpPr/>
      </dsp:nvSpPr>
      <dsp:spPr>
        <a:xfrm>
          <a:off x="0" y="1679108"/>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EAAC0-4E92-4250-AD7C-3DAB90E7E72C}">
      <dsp:nvSpPr>
        <dsp:cNvPr id="0" name=""/>
        <dsp:cNvSpPr/>
      </dsp:nvSpPr>
      <dsp:spPr>
        <a:xfrm>
          <a:off x="0" y="1679108"/>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Bhandari, A. C. A. a. K. F., 2023. Machine learning and blockchain integration for security applications. </a:t>
          </a:r>
          <a:r>
            <a:rPr lang="en-GB" sz="900" i="1" kern="1200"/>
            <a:t>In Big Data Analytics and Intelligent Systems for Cyber Threat Intelligence (pp. 129-173). River Publishers..</a:t>
          </a:r>
          <a:endParaRPr lang="en-US" sz="900" kern="1200"/>
        </a:p>
      </dsp:txBody>
      <dsp:txXfrm>
        <a:off x="0" y="1679108"/>
        <a:ext cx="10995660" cy="335428"/>
      </dsp:txXfrm>
    </dsp:sp>
    <dsp:sp modelId="{2C2FCBCD-4143-4DD0-B404-54D54D9A41E1}">
      <dsp:nvSpPr>
        <dsp:cNvPr id="0" name=""/>
        <dsp:cNvSpPr/>
      </dsp:nvSpPr>
      <dsp:spPr>
        <a:xfrm>
          <a:off x="0" y="2014536"/>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7FC02A-BDC5-4009-A274-48CACCA1FD2D}">
      <dsp:nvSpPr>
        <dsp:cNvPr id="0" name=""/>
        <dsp:cNvSpPr/>
      </dsp:nvSpPr>
      <dsp:spPr>
        <a:xfrm>
          <a:off x="0" y="2014537"/>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Bonanni, M. C. F. F. R. a. P. L., 2023. Dynamic control architecture based on software defined networking for the internet of things.. </a:t>
          </a:r>
          <a:r>
            <a:rPr lang="en-GB" sz="900" i="1" kern="1200"/>
            <a:t>Future Internet, 13(5), p.113.`.</a:t>
          </a:r>
          <a:endParaRPr lang="en-US" sz="900" kern="1200"/>
        </a:p>
      </dsp:txBody>
      <dsp:txXfrm>
        <a:off x="0" y="2014537"/>
        <a:ext cx="10995660" cy="335428"/>
      </dsp:txXfrm>
    </dsp:sp>
    <dsp:sp modelId="{3A984410-8E11-44EC-95AC-79CD8B2E1CC6}">
      <dsp:nvSpPr>
        <dsp:cNvPr id="0" name=""/>
        <dsp:cNvSpPr/>
      </dsp:nvSpPr>
      <dsp:spPr>
        <a:xfrm>
          <a:off x="0" y="2349965"/>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EEBAC-7E27-4BFC-B7EF-266778C7230B}">
      <dsp:nvSpPr>
        <dsp:cNvPr id="0" name=""/>
        <dsp:cNvSpPr/>
      </dsp:nvSpPr>
      <dsp:spPr>
        <a:xfrm>
          <a:off x="0" y="2349965"/>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Boualouache, A. a. E. T., 2022. A survey on machine learning-based misbehavior detection systems for 5g and beyond vehicular networks.. </a:t>
          </a:r>
          <a:r>
            <a:rPr lang="en-GB" sz="900" i="1" kern="1200"/>
            <a:t>IEEE Communications Surveys &amp; Tutorials, 25(2), pp.1128-1172..</a:t>
          </a:r>
          <a:endParaRPr lang="en-US" sz="900" kern="1200"/>
        </a:p>
      </dsp:txBody>
      <dsp:txXfrm>
        <a:off x="0" y="2349965"/>
        <a:ext cx="10995660" cy="335428"/>
      </dsp:txXfrm>
    </dsp:sp>
    <dsp:sp modelId="{039C7EB6-CE34-4F77-B133-0B8E8F5E4C4F}">
      <dsp:nvSpPr>
        <dsp:cNvPr id="0" name=""/>
        <dsp:cNvSpPr/>
      </dsp:nvSpPr>
      <dsp:spPr>
        <a:xfrm>
          <a:off x="0" y="2685393"/>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A717BC-3C35-4BE2-92D3-67CC80ED5230}">
      <dsp:nvSpPr>
        <dsp:cNvPr id="0" name=""/>
        <dsp:cNvSpPr/>
      </dsp:nvSpPr>
      <dsp:spPr>
        <a:xfrm>
          <a:off x="0" y="2685393"/>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Decision Tree, S., 2024. GATE-BC: Genetic Algorithm-Powered QoS-Aware Cross-Network Traffic Engineering in Blockchain-Enabled SDN. </a:t>
          </a:r>
          <a:r>
            <a:rPr lang="en-GB" sz="900" i="1" kern="1200"/>
            <a:t>IEEE.</a:t>
          </a:r>
          <a:endParaRPr lang="en-US" sz="900" kern="1200"/>
        </a:p>
      </dsp:txBody>
      <dsp:txXfrm>
        <a:off x="0" y="2685393"/>
        <a:ext cx="10995660" cy="335428"/>
      </dsp:txXfrm>
    </dsp:sp>
    <dsp:sp modelId="{F3874F2A-AA7D-4FCA-93B5-5E92F6F07BC5}">
      <dsp:nvSpPr>
        <dsp:cNvPr id="0" name=""/>
        <dsp:cNvSpPr/>
      </dsp:nvSpPr>
      <dsp:spPr>
        <a:xfrm>
          <a:off x="0" y="3020821"/>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04C61-A721-4E96-92EA-CC2DCF8B0389}">
      <dsp:nvSpPr>
        <dsp:cNvPr id="0" name=""/>
        <dsp:cNvSpPr/>
      </dsp:nvSpPr>
      <dsp:spPr>
        <a:xfrm>
          <a:off x="0" y="3020821"/>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Dhurandher, S. S. J. N. P. K. R. a. G. G., 2022. A blockchain-based secure routing protocol for opportunistic networks. </a:t>
          </a:r>
          <a:r>
            <a:rPr lang="en-GB" sz="900" i="1" kern="1200"/>
            <a:t>ournal of Ambient Intelligence and Humanized Computing, 13(4), pp.2191-2203..</a:t>
          </a:r>
          <a:endParaRPr lang="en-US" sz="900" kern="1200"/>
        </a:p>
      </dsp:txBody>
      <dsp:txXfrm>
        <a:off x="0" y="3020821"/>
        <a:ext cx="10995660" cy="335428"/>
      </dsp:txXfrm>
    </dsp:sp>
    <dsp:sp modelId="{9D3C2246-0CCC-498E-8A12-4E385119FCB2}">
      <dsp:nvSpPr>
        <dsp:cNvPr id="0" name=""/>
        <dsp:cNvSpPr/>
      </dsp:nvSpPr>
      <dsp:spPr>
        <a:xfrm>
          <a:off x="0" y="3356250"/>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1510E-07D1-444B-B1E6-794E1E8128E8}">
      <dsp:nvSpPr>
        <dsp:cNvPr id="0" name=""/>
        <dsp:cNvSpPr/>
      </dsp:nvSpPr>
      <dsp:spPr>
        <a:xfrm>
          <a:off x="0" y="3356250"/>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Hamarsheh, A., 2024. An Adaptive Security Framework for Internet of Things Networks Leveraging SDN and Machine Learning. </a:t>
          </a:r>
          <a:r>
            <a:rPr lang="en-GB" sz="900" i="1" kern="1200"/>
            <a:t>Applied Sciences, 14(11), p.4530..</a:t>
          </a:r>
          <a:endParaRPr lang="en-US" sz="900" kern="1200"/>
        </a:p>
      </dsp:txBody>
      <dsp:txXfrm>
        <a:off x="0" y="3356250"/>
        <a:ext cx="10995660" cy="335428"/>
      </dsp:txXfrm>
    </dsp:sp>
    <dsp:sp modelId="{FAFE3002-21A3-4542-8BE4-4D124C84AC55}">
      <dsp:nvSpPr>
        <dsp:cNvPr id="0" name=""/>
        <dsp:cNvSpPr/>
      </dsp:nvSpPr>
      <dsp:spPr>
        <a:xfrm>
          <a:off x="0" y="3691678"/>
          <a:ext cx="109956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0ECB4-9B5E-428B-9EE6-F3C8C290D11A}">
      <dsp:nvSpPr>
        <dsp:cNvPr id="0" name=""/>
        <dsp:cNvSpPr/>
      </dsp:nvSpPr>
      <dsp:spPr>
        <a:xfrm>
          <a:off x="0" y="3691678"/>
          <a:ext cx="10995660" cy="33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GB" sz="900" kern="1200"/>
            <a:t>Hanif, M., 2024. BUILDING RESILIENCE IN IoT: SDN AND BLOCKCHAIN-BASED DEFENSE AGAINST DDoS ATTACKS. </a:t>
          </a:r>
          <a:endParaRPr lang="en-US" sz="900" kern="1200"/>
        </a:p>
      </dsp:txBody>
      <dsp:txXfrm>
        <a:off x="0" y="3691678"/>
        <a:ext cx="10995660" cy="3354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5140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7274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43728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4291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2237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1635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3112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2397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3482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10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9295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9/5/2024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5973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9/5/2024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2270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0" r:id="rId7"/>
    <p:sldLayoutId id="2147483801" r:id="rId8"/>
    <p:sldLayoutId id="2147483802" r:id="rId9"/>
    <p:sldLayoutId id="2147483803" r:id="rId10"/>
    <p:sldLayoutId id="2147483804" r:id="rId11"/>
    <p:sldLayoutId id="2147483806" r:id="rId12"/>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E5101733-A021-44D6-BE4E-2D908CFF5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a:xfrm>
            <a:off x="548640" y="952500"/>
            <a:ext cx="3528060" cy="3893582"/>
          </a:xfrm>
        </p:spPr>
        <p:txBody>
          <a:bodyPr vert="horz" lIns="91440" tIns="45720" rIns="91440" bIns="45720" rtlCol="0" anchor="t">
            <a:normAutofit/>
          </a:bodyPr>
          <a:lstStyle/>
          <a:p>
            <a:r>
              <a:rPr lang="en-US"/>
              <a:t>Analyzing the Viability of Blockchain-based Secure Data Routing in Dynamic SDNs</a:t>
            </a:r>
          </a:p>
          <a:p>
            <a:endParaRPr lang="en-US"/>
          </a:p>
        </p:txBody>
      </p:sp>
      <p:cxnSp>
        <p:nvCxnSpPr>
          <p:cNvPr id="9" name="Straight Connector 8">
            <a:extLst>
              <a:ext uri="{FF2B5EF4-FFF2-40B4-BE49-F238E27FC236}">
                <a16:creationId xmlns:a16="http://schemas.microsoft.com/office/drawing/2014/main" id="{6F4598CC-172A-48F9-9A7C-3E3E635F6C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76DBA5A-6AAB-56C1-06C4-01807977331A}"/>
              </a:ext>
            </a:extLst>
          </p:cNvPr>
          <p:cNvPicPr>
            <a:picLocks noChangeAspect="1"/>
          </p:cNvPicPr>
          <p:nvPr/>
        </p:nvPicPr>
        <p:blipFill>
          <a:blip r:embed="rId3"/>
          <a:srcRect t="8893" r="-2" b="682"/>
          <a:stretch/>
        </p:blipFill>
        <p:spPr>
          <a:xfrm>
            <a:off x="4648200" y="1564347"/>
            <a:ext cx="6896100" cy="3881706"/>
          </a:xfrm>
          <a:prstGeom prst="rect">
            <a:avLst/>
          </a:prstGeom>
        </p:spPr>
      </p:pic>
      <p:cxnSp>
        <p:nvCxnSpPr>
          <p:cNvPr id="11" name="Straight Connector 10">
            <a:extLst>
              <a:ext uri="{FF2B5EF4-FFF2-40B4-BE49-F238E27FC236}">
                <a16:creationId xmlns:a16="http://schemas.microsoft.com/office/drawing/2014/main" id="{587A0454-7A54-450D-9B36-0C5378D020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1461CB7-62ED-4795-A634-D387EE9C4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04086-9BB7-B02F-7724-4A033E7BC0CE}"/>
              </a:ext>
            </a:extLst>
          </p:cNvPr>
          <p:cNvSpPr>
            <a:spLocks noGrp="1"/>
          </p:cNvSpPr>
          <p:nvPr>
            <p:ph type="title"/>
          </p:nvPr>
        </p:nvSpPr>
        <p:spPr>
          <a:xfrm>
            <a:off x="548639" y="950976"/>
            <a:ext cx="10995659" cy="1077849"/>
          </a:xfrm>
        </p:spPr>
        <p:txBody>
          <a:bodyPr vert="horz" lIns="91440" tIns="45720" rIns="91440" bIns="45720" rtlCol="0" anchor="t">
            <a:normAutofit/>
          </a:bodyPr>
          <a:lstStyle/>
          <a:p>
            <a:r>
              <a:rPr lang="en-US" sz="4400" kern="1200">
                <a:solidFill>
                  <a:schemeClr val="accent1"/>
                </a:solidFill>
                <a:latin typeface="+mj-lt"/>
                <a:ea typeface="+mj-ea"/>
                <a:cs typeface="+mj-cs"/>
              </a:rPr>
              <a:t>Discussion</a:t>
            </a:r>
          </a:p>
        </p:txBody>
      </p:sp>
      <p:cxnSp>
        <p:nvCxnSpPr>
          <p:cNvPr id="18" name="Straight Connector 17">
            <a:extLst>
              <a:ext uri="{FF2B5EF4-FFF2-40B4-BE49-F238E27FC236}">
                <a16:creationId xmlns:a16="http://schemas.microsoft.com/office/drawing/2014/main" id="{5BB41ABC-012E-4DF8-A240-44161B32B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491E037-5623-81D5-3526-CB18F39768CE}"/>
              </a:ext>
            </a:extLst>
          </p:cNvPr>
          <p:cNvSpPr txBox="1"/>
          <p:nvPr/>
        </p:nvSpPr>
        <p:spPr>
          <a:xfrm>
            <a:off x="548641" y="2247091"/>
            <a:ext cx="3528060" cy="38254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Font typeface="Arial" panose="020B0604020202020204" pitchFamily="34" charset="0"/>
              <a:buChar char="•"/>
            </a:pPr>
            <a:r>
              <a:rPr lang="en-US" b="1" dirty="0"/>
              <a:t>Comparison with Previous Research</a:t>
            </a:r>
          </a:p>
          <a:p>
            <a:pPr indent="-228600" defTabSz="914400">
              <a:lnSpc>
                <a:spcPct val="120000"/>
              </a:lnSpc>
              <a:spcAft>
                <a:spcPts val="600"/>
              </a:spcAft>
              <a:buFont typeface="Arial" panose="020B0604020202020204" pitchFamily="34" charset="0"/>
              <a:buChar char="•"/>
            </a:pPr>
            <a:endParaRPr lang="en-US" dirty="0"/>
          </a:p>
        </p:txBody>
      </p:sp>
      <p:cxnSp>
        <p:nvCxnSpPr>
          <p:cNvPr id="19" name="Straight Connector 18">
            <a:extLst>
              <a:ext uri="{FF2B5EF4-FFF2-40B4-BE49-F238E27FC236}">
                <a16:creationId xmlns:a16="http://schemas.microsoft.com/office/drawing/2014/main" id="{B5854327-44B3-47A2-891B-0580ACB5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1F1692B9-F766-FE7C-EFAB-C2410A4AC15F}"/>
              </a:ext>
            </a:extLst>
          </p:cNvPr>
          <p:cNvGraphicFramePr>
            <a:graphicFrameLocks noGrp="1"/>
          </p:cNvGraphicFramePr>
          <p:nvPr>
            <p:ph idx="1"/>
          </p:nvPr>
        </p:nvGraphicFramePr>
        <p:xfrm>
          <a:off x="4648200" y="2567300"/>
          <a:ext cx="6915153" cy="3203919"/>
        </p:xfrm>
        <a:graphic>
          <a:graphicData uri="http://schemas.openxmlformats.org/drawingml/2006/table">
            <a:tbl>
              <a:tblPr firstRow="1" firstCol="1" bandRow="1">
                <a:tableStyleId>{3B4B98B0-60AC-42C2-AFA5-B58CD77FA1E5}</a:tableStyleId>
              </a:tblPr>
              <a:tblGrid>
                <a:gridCol w="948527">
                  <a:extLst>
                    <a:ext uri="{9D8B030D-6E8A-4147-A177-3AD203B41FA5}">
                      <a16:colId xmlns:a16="http://schemas.microsoft.com/office/drawing/2014/main" val="1358587347"/>
                    </a:ext>
                  </a:extLst>
                </a:gridCol>
                <a:gridCol w="856355">
                  <a:extLst>
                    <a:ext uri="{9D8B030D-6E8A-4147-A177-3AD203B41FA5}">
                      <a16:colId xmlns:a16="http://schemas.microsoft.com/office/drawing/2014/main" val="1927504899"/>
                    </a:ext>
                  </a:extLst>
                </a:gridCol>
                <a:gridCol w="856355">
                  <a:extLst>
                    <a:ext uri="{9D8B030D-6E8A-4147-A177-3AD203B41FA5}">
                      <a16:colId xmlns:a16="http://schemas.microsoft.com/office/drawing/2014/main" val="534442985"/>
                    </a:ext>
                  </a:extLst>
                </a:gridCol>
                <a:gridCol w="638496">
                  <a:extLst>
                    <a:ext uri="{9D8B030D-6E8A-4147-A177-3AD203B41FA5}">
                      <a16:colId xmlns:a16="http://schemas.microsoft.com/office/drawing/2014/main" val="1850150782"/>
                    </a:ext>
                  </a:extLst>
                </a:gridCol>
                <a:gridCol w="638496">
                  <a:extLst>
                    <a:ext uri="{9D8B030D-6E8A-4147-A177-3AD203B41FA5}">
                      <a16:colId xmlns:a16="http://schemas.microsoft.com/office/drawing/2014/main" val="1665220207"/>
                    </a:ext>
                  </a:extLst>
                </a:gridCol>
                <a:gridCol w="1614674">
                  <a:extLst>
                    <a:ext uri="{9D8B030D-6E8A-4147-A177-3AD203B41FA5}">
                      <a16:colId xmlns:a16="http://schemas.microsoft.com/office/drawing/2014/main" val="3197667859"/>
                    </a:ext>
                  </a:extLst>
                </a:gridCol>
                <a:gridCol w="1362250">
                  <a:extLst>
                    <a:ext uri="{9D8B030D-6E8A-4147-A177-3AD203B41FA5}">
                      <a16:colId xmlns:a16="http://schemas.microsoft.com/office/drawing/2014/main" val="4084790695"/>
                    </a:ext>
                  </a:extLst>
                </a:gridCol>
              </a:tblGrid>
              <a:tr h="533588">
                <a:tc>
                  <a:txBody>
                    <a:bodyPr/>
                    <a:lstStyle/>
                    <a:p>
                      <a:pPr algn="just">
                        <a:lnSpc>
                          <a:spcPct val="150000"/>
                        </a:lnSpc>
                      </a:pPr>
                      <a:r>
                        <a:rPr lang="en-US" sz="1200" b="1">
                          <a:effectLst/>
                        </a:rPr>
                        <a:t>Study</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Accuracy</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Precision</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Recall</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F1 Score</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Techniques</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b="1">
                          <a:effectLst/>
                        </a:rPr>
                        <a:t>Dataset</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2221235"/>
                  </a:ext>
                </a:extLst>
              </a:tr>
              <a:tr h="533588">
                <a:tc>
                  <a:txBody>
                    <a:bodyPr/>
                    <a:lstStyle/>
                    <a:p>
                      <a:pPr algn="just">
                        <a:lnSpc>
                          <a:spcPct val="150000"/>
                        </a:lnSpc>
                      </a:pPr>
                      <a:r>
                        <a:rPr lang="en-US" sz="1200" b="1">
                          <a:effectLst/>
                          <a:highlight>
                            <a:srgbClr val="FFFF00"/>
                          </a:highlight>
                        </a:rPr>
                        <a:t>Our Study</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0.9993</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0.9998</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0.9996</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0.9997</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Logistic Regression, SDN, Blockchain</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highlight>
                            <a:srgbClr val="FFFF00"/>
                          </a:highlight>
                        </a:rPr>
                        <a:t>Custom Network Dataset</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5622289"/>
                  </a:ext>
                </a:extLst>
              </a:tr>
              <a:tr h="534385">
                <a:tc>
                  <a:txBody>
                    <a:bodyPr/>
                    <a:lstStyle/>
                    <a:p>
                      <a:pPr algn="just">
                        <a:lnSpc>
                          <a:spcPct val="150000"/>
                        </a:lnSpc>
                      </a:pPr>
                      <a:r>
                        <a:rPr lang="en-US" sz="1200">
                          <a:effectLst/>
                          <a:latin typeface="Times New Roman" panose="02020603050405020304" pitchFamily="18" charset="0"/>
                          <a:ea typeface="Times New Roman" panose="02020603050405020304" pitchFamily="18" charset="0"/>
                          <a:cs typeface="Arial" panose="020B0604020202020204" pitchFamily="34" charset="0"/>
                        </a:rPr>
                        <a:t>(Hamarsheh, 2024)</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0.9700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0.9600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0.9650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0.9625</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Random Forest, SDN</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KDD Cup 99 Dataset</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0964118"/>
                  </a:ext>
                </a:extLst>
              </a:tr>
              <a:tr h="533588">
                <a:tc>
                  <a:txBody>
                    <a:bodyPr/>
                    <a:lstStyle/>
                    <a:p>
                      <a:pPr algn="just">
                        <a:lnSpc>
                          <a:spcPct val="150000"/>
                        </a:lnSpc>
                      </a:pPr>
                      <a:r>
                        <a:rPr lang="en-US" sz="1200">
                          <a:effectLst/>
                          <a:latin typeface="Times New Roman" panose="02020603050405020304" pitchFamily="18" charset="0"/>
                          <a:ea typeface="Times New Roman" panose="02020603050405020304" pitchFamily="18" charset="0"/>
                          <a:cs typeface="Arial" panose="020B0604020202020204" pitchFamily="34" charset="0"/>
                        </a:rPr>
                        <a:t>(Hanif, 2024)</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0.9650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0.9550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0.9600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0.9575</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Support Vector Machine, SDN</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NSL-KDD Dataset</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5349308"/>
                  </a:ext>
                </a:extLst>
              </a:tr>
              <a:tr h="534385">
                <a:tc>
                  <a:txBody>
                    <a:bodyPr/>
                    <a:lstStyle/>
                    <a:p>
                      <a:pPr algn="just">
                        <a:lnSpc>
                          <a:spcPct val="150000"/>
                        </a:lnSpc>
                      </a:pPr>
                      <a:r>
                        <a:rPr lang="en-US" sz="1200">
                          <a:effectLst/>
                          <a:latin typeface="Times New Roman" panose="02020603050405020304" pitchFamily="18" charset="0"/>
                          <a:ea typeface="Times New Roman" panose="02020603050405020304" pitchFamily="18" charset="0"/>
                          <a:cs typeface="Arial" panose="020B0604020202020204" pitchFamily="34" charset="0"/>
                        </a:rPr>
                        <a:t>(Decision Tree, 2024)</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0.9500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0.9400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0.9450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0.9425</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Decision Tree, SDN</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UNSW-NB15 Dataset</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4850752"/>
                  </a:ext>
                </a:extLst>
              </a:tr>
              <a:tr h="534385">
                <a:tc>
                  <a:txBody>
                    <a:bodyPr/>
                    <a:lstStyle/>
                    <a:p>
                      <a:pPr algn="just">
                        <a:lnSpc>
                          <a:spcPct val="150000"/>
                        </a:lnSpc>
                      </a:pPr>
                      <a:r>
                        <a:rPr lang="en-US" sz="1200">
                          <a:effectLst/>
                          <a:latin typeface="Times New Roman" panose="02020603050405020304" pitchFamily="18" charset="0"/>
                          <a:ea typeface="Times New Roman" panose="02020603050405020304" pitchFamily="18" charset="0"/>
                          <a:cs typeface="Arial" panose="020B0604020202020204" pitchFamily="34" charset="0"/>
                        </a:rPr>
                        <a:t>(Saveetha, 2023)</a:t>
                      </a:r>
                      <a:endParaRPr lang="en-US" sz="1200">
                        <a:effectLst/>
                      </a:endParaRP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0.9550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0.9450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0.9500</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0.9475</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Gradient Boosting, SDN</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pPr>
                      <a:r>
                        <a:rPr lang="en-US" sz="1200">
                          <a:effectLst/>
                        </a:rPr>
                        <a:t>CICIDS 2017 Dataset</a:t>
                      </a:r>
                    </a:p>
                  </a:txBody>
                  <a:tcPr marL="45248" marR="45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6714011"/>
                  </a:ext>
                </a:extLst>
              </a:tr>
            </a:tbl>
          </a:graphicData>
        </a:graphic>
      </p:graphicFrame>
    </p:spTree>
    <p:extLst>
      <p:ext uri="{BB962C8B-B14F-4D97-AF65-F5344CB8AC3E}">
        <p14:creationId xmlns:p14="http://schemas.microsoft.com/office/powerpoint/2010/main" val="202967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853F-2866-A621-3C33-43F66CF2BFB8}"/>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8E6A85CB-43D5-2354-C058-C9DFC5C169B6}"/>
              </a:ext>
            </a:extLst>
          </p:cNvPr>
          <p:cNvSpPr>
            <a:spLocks noGrp="1"/>
          </p:cNvSpPr>
          <p:nvPr>
            <p:ph idx="1"/>
          </p:nvPr>
        </p:nvSpPr>
        <p:spPr/>
        <p:txBody>
          <a:bodyPr vert="horz" lIns="91440" tIns="45720" rIns="91440" bIns="45720" rtlCol="0" anchor="t">
            <a:normAutofit fontScale="70000" lnSpcReduction="20000"/>
          </a:bodyPr>
          <a:lstStyle/>
          <a:p>
            <a:endParaRPr lang="en-US"/>
          </a:p>
          <a:p>
            <a:r>
              <a:rPr lang="en-US" dirty="0">
                <a:ea typeface="+mn-lt"/>
                <a:cs typeface="+mn-lt"/>
              </a:rPr>
              <a:t>The integration of SDN, ML, and Blockchain significantly improved network security, enabling real-time anomaly detection and secure data routing.</a:t>
            </a:r>
            <a:endParaRPr lang="en-US" dirty="0"/>
          </a:p>
          <a:p>
            <a:r>
              <a:rPr lang="en-US" dirty="0">
                <a:ea typeface="+mn-lt"/>
                <a:cs typeface="+mn-lt"/>
              </a:rPr>
              <a:t>The logistic regression model provided high accuracy, precision, and recall, proving effective for traffic anomaly detection and prediction.</a:t>
            </a:r>
            <a:endParaRPr lang="en-US"/>
          </a:p>
          <a:p>
            <a:r>
              <a:rPr lang="en-US" dirty="0">
                <a:ea typeface="+mn-lt"/>
                <a:cs typeface="+mn-lt"/>
              </a:rPr>
              <a:t> Blockchain's use of smart contracts and tamper-proof ledger ensured scalable and transparent routing decisions, enhancing network trustworthiness.</a:t>
            </a:r>
            <a:endParaRPr lang="en-US"/>
          </a:p>
          <a:p>
            <a:r>
              <a:rPr lang="en-US" dirty="0">
                <a:ea typeface="+mn-lt"/>
                <a:cs typeface="+mn-lt"/>
              </a:rPr>
              <a:t>Optimizations to the blockchain, such as simplified proof-of-work and transaction batching, minimized processing delays, making the system suitable for real-time applications.</a:t>
            </a:r>
            <a:endParaRPr lang="en-US" dirty="0"/>
          </a:p>
          <a:p>
            <a:r>
              <a:rPr lang="en-US" dirty="0">
                <a:ea typeface="+mn-lt"/>
                <a:cs typeface="+mn-lt"/>
              </a:rPr>
              <a:t>The overall system demonstrated robust integration, leveraging the strengths of SDN, ML, and Blockchain to create a dynamic and secure network management framework.</a:t>
            </a:r>
            <a:endParaRPr lang="en-US"/>
          </a:p>
          <a:p>
            <a:r>
              <a:rPr lang="en-US" dirty="0">
                <a:ea typeface="+mn-lt"/>
                <a:cs typeface="+mn-lt"/>
              </a:rPr>
              <a:t>Plan for deployment in larger, real-world network environments to validate the system's scalability and effectiveness.</a:t>
            </a:r>
            <a:endParaRPr lang="en-US" dirty="0"/>
          </a:p>
          <a:p>
            <a:r>
              <a:rPr lang="en-US" dirty="0">
                <a:ea typeface="+mn-lt"/>
                <a:cs typeface="+mn-lt"/>
              </a:rPr>
              <a:t>Extend the framework to support IoT environments, focusing on secure, energy-efficient, and low-latency network management for resource-constrained devices.</a:t>
            </a:r>
            <a:endParaRPr lang="en-US" dirty="0"/>
          </a:p>
          <a:p>
            <a:pPr marL="0" indent="0">
              <a:buNone/>
            </a:pPr>
            <a:endParaRPr lang="en-US" dirty="0"/>
          </a:p>
        </p:txBody>
      </p:sp>
    </p:spTree>
    <p:extLst>
      <p:ext uri="{BB962C8B-B14F-4D97-AF65-F5344CB8AC3E}">
        <p14:creationId xmlns:p14="http://schemas.microsoft.com/office/powerpoint/2010/main" val="36690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8A29-BD1F-7A65-8A38-DEFC8469B248}"/>
              </a:ext>
            </a:extLst>
          </p:cNvPr>
          <p:cNvSpPr>
            <a:spLocks noGrp="1"/>
          </p:cNvSpPr>
          <p:nvPr>
            <p:ph type="title"/>
          </p:nvPr>
        </p:nvSpPr>
        <p:spPr/>
        <p:txBody>
          <a:bodyPr/>
          <a:lstStyle/>
          <a:p>
            <a:r>
              <a:rPr lang="en-US" dirty="0"/>
              <a:t>References</a:t>
            </a:r>
          </a:p>
        </p:txBody>
      </p:sp>
      <p:graphicFrame>
        <p:nvGraphicFramePr>
          <p:cNvPr id="5" name="Content Placeholder 2">
            <a:extLst>
              <a:ext uri="{FF2B5EF4-FFF2-40B4-BE49-F238E27FC236}">
                <a16:creationId xmlns:a16="http://schemas.microsoft.com/office/drawing/2014/main" id="{2E5E3407-4BE4-C08B-A4FC-21AD8B51690F}"/>
              </a:ext>
            </a:extLst>
          </p:cNvPr>
          <p:cNvGraphicFramePr>
            <a:graphicFrameLocks noGrp="1"/>
          </p:cNvGraphicFramePr>
          <p:nvPr>
            <p:ph idx="1"/>
          </p:nvPr>
        </p:nvGraphicFramePr>
        <p:xfrm>
          <a:off x="548641" y="2028826"/>
          <a:ext cx="10995660" cy="40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79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73521B64-6FE2-2D5E-D1F0-E04289892E96}"/>
              </a:ext>
            </a:extLst>
          </p:cNvPr>
          <p:cNvPicPr>
            <a:picLocks noChangeAspect="1"/>
          </p:cNvPicPr>
          <p:nvPr/>
        </p:nvPicPr>
        <p:blipFill>
          <a:blip r:embed="rId2"/>
          <a:srcRect t="7719" r="-2" b="17231"/>
          <a:stretch/>
        </p:blipFill>
        <p:spPr>
          <a:xfrm>
            <a:off x="20" y="10"/>
            <a:ext cx="12191981" cy="6857990"/>
          </a:xfrm>
          <a:prstGeom prst="rect">
            <a:avLst/>
          </a:prstGeom>
        </p:spPr>
      </p:pic>
      <p:sp>
        <p:nvSpPr>
          <p:cNvPr id="14" name="Rectangle 13">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A230C-9769-5B4F-1909-2CD3D7411577}"/>
              </a:ext>
            </a:extLst>
          </p:cNvPr>
          <p:cNvSpPr>
            <a:spLocks noGrp="1"/>
          </p:cNvSpPr>
          <p:nvPr>
            <p:ph type="title"/>
          </p:nvPr>
        </p:nvSpPr>
        <p:spPr>
          <a:xfrm>
            <a:off x="6743700" y="952500"/>
            <a:ext cx="4800598" cy="2055558"/>
          </a:xfrm>
        </p:spPr>
        <p:txBody>
          <a:bodyPr vert="horz" lIns="91440" tIns="45720" rIns="91440" bIns="45720" rtlCol="0" anchor="t">
            <a:normAutofit/>
          </a:bodyPr>
          <a:lstStyle/>
          <a:p>
            <a:r>
              <a:rPr lang="en-US" sz="4400">
                <a:solidFill>
                  <a:srgbClr val="FFFFFF"/>
                </a:solidFill>
              </a:rPr>
              <a:t>Thankyou</a:t>
            </a:r>
          </a:p>
        </p:txBody>
      </p:sp>
      <p:cxnSp>
        <p:nvCxnSpPr>
          <p:cNvPr id="16" name="Straight Connector 15">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16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5101733-A021-44D6-BE4E-2D908CFF5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E4FFA-CF9F-6AAE-13E4-F3C9DAE8CBDD}"/>
              </a:ext>
            </a:extLst>
          </p:cNvPr>
          <p:cNvSpPr>
            <a:spLocks noGrp="1"/>
          </p:cNvSpPr>
          <p:nvPr>
            <p:ph type="title"/>
          </p:nvPr>
        </p:nvSpPr>
        <p:spPr>
          <a:xfrm>
            <a:off x="548640" y="952500"/>
            <a:ext cx="3528060" cy="3893582"/>
          </a:xfrm>
        </p:spPr>
        <p:txBody>
          <a:bodyPr vert="horz" lIns="91440" tIns="45720" rIns="91440" bIns="45720" rtlCol="0" anchor="t">
            <a:normAutofit/>
          </a:bodyPr>
          <a:lstStyle/>
          <a:p>
            <a:r>
              <a:rPr lang="en-US" dirty="0"/>
              <a:t>Any questions?</a:t>
            </a:r>
          </a:p>
        </p:txBody>
      </p:sp>
      <p:cxnSp>
        <p:nvCxnSpPr>
          <p:cNvPr id="15" name="Straight Connector 14">
            <a:extLst>
              <a:ext uri="{FF2B5EF4-FFF2-40B4-BE49-F238E27FC236}">
                <a16:creationId xmlns:a16="http://schemas.microsoft.com/office/drawing/2014/main" id="{6F4598CC-172A-48F9-9A7C-3E3E635F6C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Graphic 5" descr="Question mark">
            <a:extLst>
              <a:ext uri="{FF2B5EF4-FFF2-40B4-BE49-F238E27FC236}">
                <a16:creationId xmlns:a16="http://schemas.microsoft.com/office/drawing/2014/main" id="{E2A21D03-3F87-D0EA-6703-3180D10BA0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8200" y="952500"/>
            <a:ext cx="5105400" cy="5105400"/>
          </a:xfrm>
          <a:prstGeom prst="rect">
            <a:avLst/>
          </a:prstGeom>
        </p:spPr>
      </p:pic>
      <p:cxnSp>
        <p:nvCxnSpPr>
          <p:cNvPr id="17" name="Straight Connector 16">
            <a:extLst>
              <a:ext uri="{FF2B5EF4-FFF2-40B4-BE49-F238E27FC236}">
                <a16:creationId xmlns:a16="http://schemas.microsoft.com/office/drawing/2014/main" id="{587A0454-7A54-450D-9B36-0C5378D020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24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02FC-7064-7765-A6E8-D75082CEA7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3AF225F-7B44-C4FD-13FF-5F47BD27BA2F}"/>
              </a:ext>
            </a:extLst>
          </p:cNvPr>
          <p:cNvSpPr>
            <a:spLocks noGrp="1"/>
          </p:cNvSpPr>
          <p:nvPr>
            <p:ph idx="1"/>
          </p:nvPr>
        </p:nvSpPr>
        <p:spPr/>
        <p:txBody>
          <a:bodyPr vert="horz" lIns="91440" tIns="45720" rIns="91440" bIns="45720" rtlCol="0" anchor="t">
            <a:normAutofit fontScale="85000" lnSpcReduction="10000"/>
          </a:bodyPr>
          <a:lstStyle/>
          <a:p>
            <a:r>
              <a:rPr lang="en-US" b="1" dirty="0">
                <a:ea typeface="+mn-lt"/>
                <a:cs typeface="+mn-lt"/>
              </a:rPr>
              <a:t>Background:</a:t>
            </a:r>
            <a:endParaRPr lang="en-US" dirty="0"/>
          </a:p>
          <a:p>
            <a:r>
              <a:rPr lang="en-US" dirty="0">
                <a:ea typeface="+mn-lt"/>
                <a:cs typeface="+mn-lt"/>
              </a:rPr>
              <a:t>Modern networks face rising cybersecurity threats due to increased connectivity and sophisticated attacks.</a:t>
            </a:r>
            <a:endParaRPr lang="en-US" dirty="0"/>
          </a:p>
          <a:p>
            <a:r>
              <a:rPr lang="en-US" dirty="0">
                <a:ea typeface="+mn-lt"/>
                <a:cs typeface="+mn-lt"/>
              </a:rPr>
              <a:t>Traditional network management approaches struggle to keep pace with dynamic and evolving threats.</a:t>
            </a:r>
            <a:endParaRPr lang="en-US" dirty="0"/>
          </a:p>
          <a:p>
            <a:r>
              <a:rPr lang="en-US" b="1" dirty="0">
                <a:ea typeface="+mn-lt"/>
                <a:cs typeface="+mn-lt"/>
              </a:rPr>
              <a:t>Technological Context:</a:t>
            </a:r>
            <a:endParaRPr lang="en-US" dirty="0"/>
          </a:p>
          <a:p>
            <a:r>
              <a:rPr lang="en-US" dirty="0">
                <a:ea typeface="+mn-lt"/>
                <a:cs typeface="+mn-lt"/>
              </a:rPr>
              <a:t>Software-Defined Networking (SDN) enables centralized, programmable network control, enhancing agility.</a:t>
            </a:r>
            <a:endParaRPr lang="en-US" dirty="0"/>
          </a:p>
          <a:p>
            <a:r>
              <a:rPr lang="en-US" dirty="0">
                <a:ea typeface="+mn-lt"/>
                <a:cs typeface="+mn-lt"/>
              </a:rPr>
              <a:t>Machine Learning (ML) provides intelligent anomaly detection and traffic prediction capabilities.</a:t>
            </a:r>
            <a:endParaRPr lang="en-US" dirty="0"/>
          </a:p>
          <a:p>
            <a:r>
              <a:rPr lang="en-US" dirty="0">
                <a:ea typeface="+mn-lt"/>
                <a:cs typeface="+mn-lt"/>
              </a:rPr>
              <a:t>Blockchain ensures secure, transparent, and immutable logging of network decisions.</a:t>
            </a:r>
            <a:endParaRPr lang="en-US" dirty="0"/>
          </a:p>
          <a:p>
            <a:r>
              <a:rPr lang="en-US" b="1" dirty="0">
                <a:ea typeface="+mn-lt"/>
                <a:cs typeface="+mn-lt"/>
              </a:rPr>
              <a:t>Importance of Integration:</a:t>
            </a:r>
            <a:endParaRPr lang="en-US" dirty="0"/>
          </a:p>
          <a:p>
            <a:r>
              <a:rPr lang="en-US" dirty="0">
                <a:ea typeface="+mn-lt"/>
                <a:cs typeface="+mn-lt"/>
              </a:rPr>
              <a:t>Combining SDN, ML, and Blockchain creates a robust, adaptive, and secure network management system.</a:t>
            </a:r>
            <a:endParaRPr lang="en-US" dirty="0"/>
          </a:p>
          <a:p>
            <a:endParaRPr lang="en-US" dirty="0"/>
          </a:p>
        </p:txBody>
      </p:sp>
    </p:spTree>
    <p:extLst>
      <p:ext uri="{BB962C8B-B14F-4D97-AF65-F5344CB8AC3E}">
        <p14:creationId xmlns:p14="http://schemas.microsoft.com/office/powerpoint/2010/main" val="397059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FF4B4-9160-8150-AD2E-4427CF589EB9}"/>
              </a:ext>
            </a:extLst>
          </p:cNvPr>
          <p:cNvSpPr>
            <a:spLocks noGrp="1"/>
          </p:cNvSpPr>
          <p:nvPr>
            <p:ph type="title"/>
          </p:nvPr>
        </p:nvSpPr>
        <p:spPr>
          <a:xfrm>
            <a:off x="548641" y="952498"/>
            <a:ext cx="3528060" cy="5087179"/>
          </a:xfrm>
        </p:spPr>
        <p:txBody>
          <a:bodyPr>
            <a:normAutofit/>
          </a:bodyPr>
          <a:lstStyle/>
          <a:p>
            <a:r>
              <a:rPr lang="en-US"/>
              <a:t>Aim and Objectives</a:t>
            </a:r>
          </a:p>
        </p:txBody>
      </p:sp>
      <p:cxnSp>
        <p:nvCxnSpPr>
          <p:cNvPr id="25" name="Straight Connector 24">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AA02F9-7915-DA93-C116-CD4006A5B2FC}"/>
              </a:ext>
            </a:extLst>
          </p:cNvPr>
          <p:cNvSpPr>
            <a:spLocks noGrp="1"/>
          </p:cNvSpPr>
          <p:nvPr>
            <p:ph idx="1"/>
          </p:nvPr>
        </p:nvSpPr>
        <p:spPr>
          <a:xfrm>
            <a:off x="4648200" y="952500"/>
            <a:ext cx="6880608" cy="5087184"/>
          </a:xfrm>
        </p:spPr>
        <p:txBody>
          <a:bodyPr vert="horz" lIns="91440" tIns="45720" rIns="91440" bIns="45720" rtlCol="0">
            <a:normAutofit/>
          </a:bodyPr>
          <a:lstStyle/>
          <a:p>
            <a:pPr marL="0" indent="0">
              <a:lnSpc>
                <a:spcPct val="110000"/>
              </a:lnSpc>
              <a:buNone/>
            </a:pPr>
            <a:r>
              <a:rPr lang="en-US" sz="1300">
                <a:latin typeface="Times New Roman"/>
                <a:cs typeface="Times New Roman"/>
              </a:rPr>
              <a:t> </a:t>
            </a:r>
            <a:endParaRPr lang="en-US" sz="1300"/>
          </a:p>
          <a:p>
            <a:pPr marL="0" indent="0">
              <a:lnSpc>
                <a:spcPct val="110000"/>
              </a:lnSpc>
              <a:buNone/>
            </a:pPr>
            <a:r>
              <a:rPr lang="en-GB" sz="1300">
                <a:ea typeface="+mn-lt"/>
                <a:cs typeface="+mn-lt"/>
              </a:rPr>
              <a:t>The main focus of this research is to compare the approaches of integrating blockchain technology and machine learning to address the issue of data routing that is proactive and secure in unpredictable Software-Defined Networks (SDNs). </a:t>
            </a:r>
            <a:endParaRPr lang="en-US" sz="1300">
              <a:ea typeface="+mn-lt"/>
              <a:cs typeface="+mn-lt"/>
            </a:endParaRPr>
          </a:p>
          <a:p>
            <a:pPr marL="342900" indent="-342900">
              <a:lnSpc>
                <a:spcPct val="110000"/>
              </a:lnSpc>
            </a:pPr>
            <a:r>
              <a:rPr lang="en-GB" sz="1300">
                <a:ea typeface="+mn-lt"/>
                <a:cs typeface="+mn-lt"/>
              </a:rPr>
              <a:t>To investigate the underlying principles and current state of blockchain technology, SDNs, and machine learning, and explore their potential integration for secure data routing.</a:t>
            </a:r>
            <a:endParaRPr lang="en-US" sz="1300"/>
          </a:p>
          <a:p>
            <a:pPr marL="342900" indent="-342900">
              <a:lnSpc>
                <a:spcPct val="110000"/>
              </a:lnSpc>
            </a:pPr>
            <a:r>
              <a:rPr lang="en-GB" sz="1300">
                <a:ea typeface="+mn-lt"/>
                <a:cs typeface="+mn-lt"/>
              </a:rPr>
              <a:t>To develop a blockchain-based framework that incorporates machine learning techniques to optimize data routing and enhance security in dynamic SDNs.</a:t>
            </a:r>
            <a:endParaRPr lang="en-US" sz="1300"/>
          </a:p>
          <a:p>
            <a:pPr marL="342900" indent="-342900">
              <a:lnSpc>
                <a:spcPct val="110000"/>
              </a:lnSpc>
            </a:pPr>
            <a:r>
              <a:rPr lang="en-GB" sz="1300">
                <a:ea typeface="+mn-lt"/>
                <a:cs typeface="+mn-lt"/>
              </a:rPr>
              <a:t>To evaluate the performance implications of integrating blockchain and machine learning in SDNs, focusing on metrics such as latency, scalability, and resource utilization.</a:t>
            </a:r>
            <a:endParaRPr lang="en-US" sz="1300"/>
          </a:p>
          <a:p>
            <a:pPr marL="342900" indent="-342900">
              <a:lnSpc>
                <a:spcPct val="110000"/>
              </a:lnSpc>
            </a:pPr>
            <a:r>
              <a:rPr lang="en-GB" sz="1300">
                <a:ea typeface="+mn-lt"/>
                <a:cs typeface="+mn-lt"/>
              </a:rPr>
              <a:t>To design and implement machine learning models that can adapt to real-time changes in SDN topology and conditions, ensuring consistent security and efficiency.</a:t>
            </a:r>
            <a:endParaRPr lang="en-US" sz="1300"/>
          </a:p>
          <a:p>
            <a:pPr marL="342900" indent="-342900">
              <a:lnSpc>
                <a:spcPct val="110000"/>
              </a:lnSpc>
            </a:pPr>
            <a:r>
              <a:rPr lang="en-GB" sz="1300">
                <a:ea typeface="+mn-lt"/>
                <a:cs typeface="+mn-lt"/>
              </a:rPr>
              <a:t>To analyze the trade-offs between security, performance, and scalability in the proposed blockchain and machine learning-based framework.</a:t>
            </a:r>
            <a:endParaRPr lang="en-US" sz="1300"/>
          </a:p>
          <a:p>
            <a:pPr marL="342900" indent="-342900">
              <a:lnSpc>
                <a:spcPct val="110000"/>
              </a:lnSpc>
            </a:pPr>
            <a:r>
              <a:rPr lang="en-GB" sz="1300">
                <a:ea typeface="+mn-lt"/>
                <a:cs typeface="+mn-lt"/>
              </a:rPr>
              <a:t>To identify practical challenges in the deployment of the proposed framework in dynamic SDNs and suggest strategies for overcoming these challenges.</a:t>
            </a:r>
            <a:endParaRPr lang="en-US" sz="1300"/>
          </a:p>
          <a:p>
            <a:pPr>
              <a:lnSpc>
                <a:spcPct val="110000"/>
              </a:lnSpc>
            </a:pPr>
            <a:endParaRPr lang="en-US" sz="1300"/>
          </a:p>
        </p:txBody>
      </p:sp>
      <p:cxnSp>
        <p:nvCxnSpPr>
          <p:cNvPr id="27" name="Straight Connector 26">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5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6B03-6364-01AF-4904-F156BA7771AD}"/>
              </a:ext>
            </a:extLst>
          </p:cNvPr>
          <p:cNvSpPr>
            <a:spLocks noGrp="1"/>
          </p:cNvSpPr>
          <p:nvPr>
            <p:ph type="title"/>
          </p:nvPr>
        </p:nvSpPr>
        <p:spPr/>
        <p:txBody>
          <a:bodyPr/>
          <a:lstStyle/>
          <a:p>
            <a:r>
              <a:rPr lang="en-US" dirty="0"/>
              <a:t>Research Questions</a:t>
            </a:r>
          </a:p>
        </p:txBody>
      </p:sp>
      <p:graphicFrame>
        <p:nvGraphicFramePr>
          <p:cNvPr id="5" name="Content Placeholder 2">
            <a:extLst>
              <a:ext uri="{FF2B5EF4-FFF2-40B4-BE49-F238E27FC236}">
                <a16:creationId xmlns:a16="http://schemas.microsoft.com/office/drawing/2014/main" id="{DC60434D-1B10-FC6C-BE70-C861D32C7598}"/>
              </a:ext>
            </a:extLst>
          </p:cNvPr>
          <p:cNvGraphicFramePr>
            <a:graphicFrameLocks noGrp="1"/>
          </p:cNvGraphicFramePr>
          <p:nvPr>
            <p:ph idx="1"/>
          </p:nvPr>
        </p:nvGraphicFramePr>
        <p:xfrm>
          <a:off x="548641" y="2028826"/>
          <a:ext cx="10995660" cy="40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67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8095-30E1-F56D-1350-CEC35FDF0728}"/>
              </a:ext>
            </a:extLst>
          </p:cNvPr>
          <p:cNvSpPr>
            <a:spLocks noGrp="1"/>
          </p:cNvSpPr>
          <p:nvPr>
            <p:ph type="title"/>
          </p:nvPr>
        </p:nvSpPr>
        <p:spPr/>
        <p:txBody>
          <a:bodyPr/>
          <a:lstStyle/>
          <a:p>
            <a:r>
              <a:rPr lang="en-US" dirty="0"/>
              <a:t>Literature Reviews</a:t>
            </a:r>
          </a:p>
        </p:txBody>
      </p:sp>
      <p:graphicFrame>
        <p:nvGraphicFramePr>
          <p:cNvPr id="5" name="Content Placeholder 2">
            <a:extLst>
              <a:ext uri="{FF2B5EF4-FFF2-40B4-BE49-F238E27FC236}">
                <a16:creationId xmlns:a16="http://schemas.microsoft.com/office/drawing/2014/main" id="{BD11F5EC-879F-EF91-F717-835B4920A6A3}"/>
              </a:ext>
            </a:extLst>
          </p:cNvPr>
          <p:cNvGraphicFramePr>
            <a:graphicFrameLocks noGrp="1"/>
          </p:cNvGraphicFramePr>
          <p:nvPr>
            <p:ph idx="1"/>
          </p:nvPr>
        </p:nvGraphicFramePr>
        <p:xfrm>
          <a:off x="548641" y="2028826"/>
          <a:ext cx="10995660" cy="40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61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0C33BFA-65DC-4FFB-B2E4-AC8BB5F50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2E63F-93F1-F70D-6DD0-849037BC5628}"/>
              </a:ext>
            </a:extLst>
          </p:cNvPr>
          <p:cNvSpPr>
            <a:spLocks noGrp="1"/>
          </p:cNvSpPr>
          <p:nvPr>
            <p:ph type="title"/>
          </p:nvPr>
        </p:nvSpPr>
        <p:spPr>
          <a:xfrm>
            <a:off x="548640" y="952500"/>
            <a:ext cx="6980971" cy="1250811"/>
          </a:xfrm>
        </p:spPr>
        <p:txBody>
          <a:bodyPr vert="horz" lIns="91440" tIns="45720" rIns="91440" bIns="45720" rtlCol="0" anchor="t">
            <a:normAutofit/>
          </a:bodyPr>
          <a:lstStyle/>
          <a:p>
            <a:r>
              <a:rPr lang="en-US" kern="1200">
                <a:solidFill>
                  <a:schemeClr val="accent1"/>
                </a:solidFill>
                <a:latin typeface="+mj-lt"/>
                <a:ea typeface="+mj-ea"/>
                <a:cs typeface="+mj-cs"/>
              </a:rPr>
              <a:t>Methodology</a:t>
            </a:r>
          </a:p>
        </p:txBody>
      </p:sp>
      <p:cxnSp>
        <p:nvCxnSpPr>
          <p:cNvPr id="17" name="Straight Connector 16">
            <a:extLst>
              <a:ext uri="{FF2B5EF4-FFF2-40B4-BE49-F238E27FC236}">
                <a16:creationId xmlns:a16="http://schemas.microsoft.com/office/drawing/2014/main" id="{5FF6D07E-E30A-4611-BD68-97C5DFBE9E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Content Placeholder 3" descr="A diagram of a blockchain&#10;&#10;Description automatically generated">
            <a:extLst>
              <a:ext uri="{FF2B5EF4-FFF2-40B4-BE49-F238E27FC236}">
                <a16:creationId xmlns:a16="http://schemas.microsoft.com/office/drawing/2014/main" id="{73A0DB80-CE46-65DE-66BC-A83B5140EC5C}"/>
              </a:ext>
            </a:extLst>
          </p:cNvPr>
          <p:cNvPicPr>
            <a:picLocks noGrp="1" noChangeAspect="1"/>
          </p:cNvPicPr>
          <p:nvPr>
            <p:ph idx="1"/>
          </p:nvPr>
        </p:nvPicPr>
        <p:blipFill>
          <a:blip r:embed="rId2"/>
          <a:srcRect l="1158" r="-2" b="-2"/>
          <a:stretch/>
        </p:blipFill>
        <p:spPr>
          <a:xfrm>
            <a:off x="647700" y="2412462"/>
            <a:ext cx="3137587" cy="1658060"/>
          </a:xfrm>
          <a:prstGeom prst="rect">
            <a:avLst/>
          </a:prstGeom>
        </p:spPr>
      </p:pic>
      <p:sp>
        <p:nvSpPr>
          <p:cNvPr id="5" name="TextBox 4">
            <a:extLst>
              <a:ext uri="{FF2B5EF4-FFF2-40B4-BE49-F238E27FC236}">
                <a16:creationId xmlns:a16="http://schemas.microsoft.com/office/drawing/2014/main" id="{662AD21C-B4A3-C35C-F64B-3024C9062D5B}"/>
              </a:ext>
            </a:extLst>
          </p:cNvPr>
          <p:cNvSpPr txBox="1"/>
          <p:nvPr/>
        </p:nvSpPr>
        <p:spPr>
          <a:xfrm>
            <a:off x="4521544" y="952500"/>
            <a:ext cx="7034880" cy="51054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lnSpc>
                <a:spcPct val="110000"/>
              </a:lnSpc>
              <a:spcAft>
                <a:spcPts val="600"/>
              </a:spcAft>
            </a:pPr>
            <a:r>
              <a:rPr lang="en-US" sz="900" b="1" dirty="0">
                <a:highlight>
                  <a:srgbClr val="FFFF00"/>
                </a:highlight>
              </a:rPr>
              <a:t>Framework for Secure Data Routing in Dynamic SDNs using Blockchain and Machine Learning:</a:t>
            </a:r>
            <a:endParaRPr lang="en-US">
              <a:highlight>
                <a:srgbClr val="FFFF00"/>
              </a:highlight>
            </a:endParaRPr>
          </a:p>
          <a:p>
            <a:pPr marL="285750" indent="-228600" defTabSz="914400">
              <a:lnSpc>
                <a:spcPct val="110000"/>
              </a:lnSpc>
              <a:spcAft>
                <a:spcPts val="600"/>
              </a:spcAft>
              <a:buFont typeface="Arial" panose="020B0604020202020204" pitchFamily="34" charset="0"/>
              <a:buChar char="•"/>
            </a:pPr>
            <a:r>
              <a:rPr lang="en-US" sz="900" b="1" dirty="0"/>
              <a:t>OVS Network (Open </a:t>
            </a:r>
            <a:r>
              <a:rPr lang="en-US" sz="900" b="1" err="1"/>
              <a:t>vSwitch</a:t>
            </a:r>
            <a:r>
              <a:rPr lang="en-US" sz="900" b="1" dirty="0"/>
              <a:t> Network):</a:t>
            </a:r>
          </a:p>
          <a:p>
            <a:pPr marL="742950" lvl="1" indent="-228600" defTabSz="914400">
              <a:lnSpc>
                <a:spcPct val="110000"/>
              </a:lnSpc>
              <a:spcAft>
                <a:spcPts val="600"/>
              </a:spcAft>
              <a:buFont typeface="Arial" panose="020B0604020202020204" pitchFamily="34" charset="0"/>
              <a:buChar char="•"/>
            </a:pPr>
            <a:r>
              <a:rPr lang="en-US" sz="900" b="1" dirty="0"/>
              <a:t>Acts as the underlying infrastructure to manage and direct network traffic within the Software-Defined Network (SDN).</a:t>
            </a:r>
          </a:p>
          <a:p>
            <a:pPr marL="742950" lvl="1" indent="-228600" defTabSz="914400">
              <a:lnSpc>
                <a:spcPct val="110000"/>
              </a:lnSpc>
              <a:spcAft>
                <a:spcPts val="600"/>
              </a:spcAft>
              <a:buFont typeface="Arial" panose="020B0604020202020204" pitchFamily="34" charset="0"/>
              <a:buChar char="•"/>
            </a:pPr>
            <a:r>
              <a:rPr lang="en-US" sz="900" b="1" dirty="0"/>
              <a:t>Communicates with the Dynamic SDN Controller to manage data flow.</a:t>
            </a:r>
          </a:p>
          <a:p>
            <a:pPr marL="285750" indent="-228600" defTabSz="914400">
              <a:lnSpc>
                <a:spcPct val="110000"/>
              </a:lnSpc>
              <a:spcAft>
                <a:spcPts val="600"/>
              </a:spcAft>
              <a:buFont typeface="Arial" panose="020B0604020202020204" pitchFamily="34" charset="0"/>
              <a:buChar char="•"/>
            </a:pPr>
            <a:r>
              <a:rPr lang="en-US" sz="900" b="1" dirty="0"/>
              <a:t>Dynamic SDN Controller:</a:t>
            </a:r>
          </a:p>
          <a:p>
            <a:pPr marL="742950" lvl="1" indent="-228600" defTabSz="914400">
              <a:lnSpc>
                <a:spcPct val="110000"/>
              </a:lnSpc>
              <a:spcAft>
                <a:spcPts val="600"/>
              </a:spcAft>
              <a:buFont typeface="Arial" panose="020B0604020202020204" pitchFamily="34" charset="0"/>
              <a:buChar char="•"/>
            </a:pPr>
            <a:r>
              <a:rPr lang="en-US" sz="900" b="1" dirty="0"/>
              <a:t>Central component that dynamically manages and controls the network flow in the SDN.</a:t>
            </a:r>
          </a:p>
          <a:p>
            <a:pPr marL="742950" lvl="1" indent="-228600" defTabSz="914400">
              <a:lnSpc>
                <a:spcPct val="110000"/>
              </a:lnSpc>
              <a:spcAft>
                <a:spcPts val="600"/>
              </a:spcAft>
              <a:buFont typeface="Arial" panose="020B0604020202020204" pitchFamily="34" charset="0"/>
              <a:buChar char="•"/>
            </a:pPr>
            <a:r>
              <a:rPr lang="en-US" sz="900" b="1" dirty="0"/>
              <a:t>Sends routing instructions to the OVS Network and interacts with the Blockchain Layer for secure data transmission.</a:t>
            </a:r>
          </a:p>
          <a:p>
            <a:pPr marL="285750" indent="-228600" defTabSz="914400">
              <a:lnSpc>
                <a:spcPct val="110000"/>
              </a:lnSpc>
              <a:spcAft>
                <a:spcPts val="600"/>
              </a:spcAft>
              <a:buFont typeface="Arial" panose="020B0604020202020204" pitchFamily="34" charset="0"/>
              <a:buChar char="•"/>
            </a:pPr>
            <a:r>
              <a:rPr lang="en-US" sz="900" b="1" dirty="0"/>
              <a:t>Blockchain Layer:</a:t>
            </a:r>
          </a:p>
          <a:p>
            <a:pPr marL="742950" lvl="1" indent="-228600" defTabSz="914400">
              <a:lnSpc>
                <a:spcPct val="110000"/>
              </a:lnSpc>
              <a:spcAft>
                <a:spcPts val="600"/>
              </a:spcAft>
              <a:buFont typeface="Arial" panose="020B0604020202020204" pitchFamily="34" charset="0"/>
              <a:buChar char="•"/>
            </a:pPr>
            <a:r>
              <a:rPr lang="en-US" sz="900" b="1" dirty="0"/>
              <a:t>Ledger:</a:t>
            </a:r>
          </a:p>
          <a:p>
            <a:pPr marL="1200150" lvl="2" indent="-228600" defTabSz="914400">
              <a:lnSpc>
                <a:spcPct val="110000"/>
              </a:lnSpc>
              <a:spcAft>
                <a:spcPts val="600"/>
              </a:spcAft>
              <a:buFont typeface="Arial" panose="020B0604020202020204" pitchFamily="34" charset="0"/>
              <a:buChar char="•"/>
            </a:pPr>
            <a:r>
              <a:rPr lang="en-US" sz="900" b="1" dirty="0"/>
              <a:t>Stores a record of all transactions and data flow within the network in an immutable format.</a:t>
            </a:r>
          </a:p>
          <a:p>
            <a:pPr marL="742950" lvl="1" indent="-228600" defTabSz="914400">
              <a:lnSpc>
                <a:spcPct val="110000"/>
              </a:lnSpc>
              <a:spcAft>
                <a:spcPts val="600"/>
              </a:spcAft>
              <a:buFont typeface="Arial" panose="020B0604020202020204" pitchFamily="34" charset="0"/>
              <a:buChar char="•"/>
            </a:pPr>
            <a:r>
              <a:rPr lang="en-US" sz="900" b="1" dirty="0"/>
              <a:t>Transactions:</a:t>
            </a:r>
          </a:p>
          <a:p>
            <a:pPr marL="1200150" lvl="2" indent="-228600" defTabSz="914400">
              <a:lnSpc>
                <a:spcPct val="110000"/>
              </a:lnSpc>
              <a:spcAft>
                <a:spcPts val="600"/>
              </a:spcAft>
              <a:buFont typeface="Arial" panose="020B0604020202020204" pitchFamily="34" charset="0"/>
              <a:buChar char="•"/>
            </a:pPr>
            <a:r>
              <a:rPr lang="en-US" sz="900" b="1" dirty="0"/>
              <a:t>Records data routing decisions, ensuring secure and transparent transaction logging.</a:t>
            </a:r>
          </a:p>
          <a:p>
            <a:pPr marL="742950" lvl="1" indent="-228600" defTabSz="914400">
              <a:lnSpc>
                <a:spcPct val="110000"/>
              </a:lnSpc>
              <a:spcAft>
                <a:spcPts val="600"/>
              </a:spcAft>
              <a:buFont typeface="Arial" panose="020B0604020202020204" pitchFamily="34" charset="0"/>
              <a:buChar char="•"/>
            </a:pPr>
            <a:r>
              <a:rPr lang="en-US" sz="900" b="1" dirty="0"/>
              <a:t>Blocks:</a:t>
            </a:r>
          </a:p>
          <a:p>
            <a:pPr marL="1200150" lvl="2" indent="-228600" defTabSz="914400">
              <a:lnSpc>
                <a:spcPct val="110000"/>
              </a:lnSpc>
              <a:spcAft>
                <a:spcPts val="600"/>
              </a:spcAft>
              <a:buFont typeface="Arial" panose="020B0604020202020204" pitchFamily="34" charset="0"/>
              <a:buChar char="•"/>
            </a:pPr>
            <a:r>
              <a:rPr lang="en-US" sz="900" b="1" dirty="0"/>
              <a:t>Groups of transactions are bundled into blocks to ensure data integrity, preventing tampering and enhancing security across the network.</a:t>
            </a:r>
          </a:p>
          <a:p>
            <a:pPr marL="285750" indent="-228600" defTabSz="914400">
              <a:lnSpc>
                <a:spcPct val="110000"/>
              </a:lnSpc>
              <a:spcAft>
                <a:spcPts val="600"/>
              </a:spcAft>
              <a:buFont typeface="Arial" panose="020B0604020202020204" pitchFamily="34" charset="0"/>
              <a:buChar char="•"/>
            </a:pPr>
            <a:r>
              <a:rPr lang="en-US" sz="900" b="1" dirty="0"/>
              <a:t>Machine Learning (Logistic Regression):</a:t>
            </a:r>
          </a:p>
          <a:p>
            <a:pPr marL="742950" lvl="1" indent="-228600" defTabSz="914400">
              <a:lnSpc>
                <a:spcPct val="110000"/>
              </a:lnSpc>
              <a:spcAft>
                <a:spcPts val="600"/>
              </a:spcAft>
              <a:buFont typeface="Arial" panose="020B0604020202020204" pitchFamily="34" charset="0"/>
              <a:buChar char="•"/>
            </a:pPr>
            <a:r>
              <a:rPr lang="en-US" sz="900" b="1" dirty="0"/>
              <a:t>Utilized to predict and optimize data routing paths in real-time.</a:t>
            </a:r>
          </a:p>
          <a:p>
            <a:pPr marL="742950" lvl="1" indent="-228600" defTabSz="914400">
              <a:lnSpc>
                <a:spcPct val="110000"/>
              </a:lnSpc>
              <a:spcAft>
                <a:spcPts val="600"/>
              </a:spcAft>
              <a:buFont typeface="Arial" panose="020B0604020202020204" pitchFamily="34" charset="0"/>
              <a:buChar char="•"/>
            </a:pPr>
            <a:r>
              <a:rPr lang="en-US" sz="900" b="1" dirty="0"/>
              <a:t>Receives data from the SDN Controller and analyzes it to improve routing efficiency and security.</a:t>
            </a:r>
          </a:p>
          <a:p>
            <a:pPr marL="742950" lvl="1" indent="-228600" defTabSz="914400">
              <a:lnSpc>
                <a:spcPct val="110000"/>
              </a:lnSpc>
              <a:spcAft>
                <a:spcPts val="600"/>
              </a:spcAft>
              <a:buFont typeface="Arial" panose="020B0604020202020204" pitchFamily="34" charset="0"/>
              <a:buChar char="•"/>
            </a:pPr>
            <a:r>
              <a:rPr lang="en-US" sz="900" b="1" dirty="0"/>
              <a:t>Works in conjunction with the Blockchain Layer to ensure the routing decisions are secure and proactive.</a:t>
            </a:r>
          </a:p>
          <a:p>
            <a:pPr marL="285750" indent="-228600" defTabSz="914400">
              <a:lnSpc>
                <a:spcPct val="110000"/>
              </a:lnSpc>
              <a:spcAft>
                <a:spcPts val="600"/>
              </a:spcAft>
              <a:buFont typeface="Arial" panose="020B0604020202020204" pitchFamily="34" charset="0"/>
              <a:buChar char="•"/>
            </a:pPr>
            <a:r>
              <a:rPr lang="en-US" sz="900" b="1" dirty="0"/>
              <a:t>Overall Interaction:</a:t>
            </a:r>
          </a:p>
          <a:p>
            <a:pPr marL="742950" lvl="1" indent="-228600" defTabSz="914400">
              <a:lnSpc>
                <a:spcPct val="110000"/>
              </a:lnSpc>
              <a:spcAft>
                <a:spcPts val="600"/>
              </a:spcAft>
              <a:buFont typeface="Arial" panose="020B0604020202020204" pitchFamily="34" charset="0"/>
              <a:buChar char="•"/>
            </a:pPr>
            <a:r>
              <a:rPr lang="en-US" sz="900" b="1" dirty="0"/>
              <a:t>The Dynamic SDN Controller monitors and manages the network flow.</a:t>
            </a:r>
          </a:p>
          <a:p>
            <a:pPr marL="742950" lvl="1" indent="-228600" defTabSz="914400">
              <a:lnSpc>
                <a:spcPct val="110000"/>
              </a:lnSpc>
              <a:spcAft>
                <a:spcPts val="600"/>
              </a:spcAft>
              <a:buFont typeface="Arial" panose="020B0604020202020204" pitchFamily="34" charset="0"/>
              <a:buChar char="•"/>
            </a:pPr>
            <a:r>
              <a:rPr lang="en-US" sz="900" b="1" dirty="0"/>
              <a:t>Machine Learning (Logistic Regression) predicts optimal routing and sends decisions back to the SDN Controller.</a:t>
            </a:r>
          </a:p>
          <a:p>
            <a:pPr marL="742950" lvl="1" indent="-228600" defTabSz="914400">
              <a:lnSpc>
                <a:spcPct val="110000"/>
              </a:lnSpc>
              <a:spcAft>
                <a:spcPts val="600"/>
              </a:spcAft>
              <a:buFont typeface="Arial" panose="020B0604020202020204" pitchFamily="34" charset="0"/>
              <a:buChar char="•"/>
            </a:pPr>
            <a:r>
              <a:rPr lang="en-US" sz="900" b="1" dirty="0"/>
              <a:t>The Blockchain Layer ensures secure, tamper-proof recording of all routing actions and decisions in the network.</a:t>
            </a:r>
          </a:p>
          <a:p>
            <a:pPr indent="-228600" defTabSz="914400">
              <a:lnSpc>
                <a:spcPct val="110000"/>
              </a:lnSpc>
              <a:spcAft>
                <a:spcPts val="600"/>
              </a:spcAft>
              <a:buFont typeface="Arial" panose="020B0604020202020204" pitchFamily="34" charset="0"/>
              <a:buChar char="•"/>
            </a:pPr>
            <a:endParaRPr lang="en-US" sz="500" b="1"/>
          </a:p>
        </p:txBody>
      </p:sp>
      <p:cxnSp>
        <p:nvCxnSpPr>
          <p:cNvPr id="19" name="Straight Connector 18">
            <a:extLst>
              <a:ext uri="{FF2B5EF4-FFF2-40B4-BE49-F238E27FC236}">
                <a16:creationId xmlns:a16="http://schemas.microsoft.com/office/drawing/2014/main" id="{A817D951-B5F3-40CD-8677-E844CCB4BA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09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1461CB7-62ED-4795-A634-D387EE9C4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DF79B-82C7-37F5-6514-794A1367E19A}"/>
              </a:ext>
            </a:extLst>
          </p:cNvPr>
          <p:cNvSpPr>
            <a:spLocks noGrp="1"/>
          </p:cNvSpPr>
          <p:nvPr>
            <p:ph type="title"/>
          </p:nvPr>
        </p:nvSpPr>
        <p:spPr>
          <a:xfrm>
            <a:off x="548639" y="950976"/>
            <a:ext cx="10995659" cy="1077849"/>
          </a:xfrm>
        </p:spPr>
        <p:txBody>
          <a:bodyPr vert="horz" lIns="91440" tIns="45720" rIns="91440" bIns="45720" rtlCol="0" anchor="t">
            <a:normAutofit/>
          </a:bodyPr>
          <a:lstStyle/>
          <a:p>
            <a:r>
              <a:rPr lang="en-US" sz="4400" kern="1200">
                <a:solidFill>
                  <a:schemeClr val="accent1"/>
                </a:solidFill>
                <a:latin typeface="+mj-lt"/>
                <a:ea typeface="+mj-ea"/>
                <a:cs typeface="+mj-cs"/>
              </a:rPr>
              <a:t>Implementation</a:t>
            </a:r>
          </a:p>
        </p:txBody>
      </p:sp>
      <p:cxnSp>
        <p:nvCxnSpPr>
          <p:cNvPr id="22" name="Straight Connector 21">
            <a:extLst>
              <a:ext uri="{FF2B5EF4-FFF2-40B4-BE49-F238E27FC236}">
                <a16:creationId xmlns:a16="http://schemas.microsoft.com/office/drawing/2014/main" id="{5BB41ABC-012E-4DF8-A240-44161B32B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F3B0F1F-7CAC-C832-0BFD-24ACA54204F0}"/>
              </a:ext>
            </a:extLst>
          </p:cNvPr>
          <p:cNvSpPr txBox="1"/>
          <p:nvPr/>
        </p:nvSpPr>
        <p:spPr>
          <a:xfrm>
            <a:off x="548641" y="2247091"/>
            <a:ext cx="3528060" cy="38254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Font typeface="Arial" panose="020B0604020202020204" pitchFamily="34" charset="0"/>
              <a:buChar char="•"/>
            </a:pPr>
            <a:r>
              <a:rPr lang="en-US" dirty="0"/>
              <a:t>Tools and techniques used in your research</a:t>
            </a:r>
          </a:p>
          <a:p>
            <a:pPr indent="-228600" defTabSz="914400">
              <a:lnSpc>
                <a:spcPct val="120000"/>
              </a:lnSpc>
              <a:spcAft>
                <a:spcPts val="600"/>
              </a:spcAft>
              <a:buFont typeface="Arial" panose="020B0604020202020204" pitchFamily="34" charset="0"/>
              <a:buChar char="•"/>
            </a:pPr>
            <a:endParaRPr lang="en-US"/>
          </a:p>
          <a:p>
            <a:pPr indent="-228600" defTabSz="914400">
              <a:lnSpc>
                <a:spcPct val="120000"/>
              </a:lnSpc>
              <a:spcAft>
                <a:spcPts val="600"/>
              </a:spcAft>
              <a:buFont typeface="Arial" panose="020B0604020202020204" pitchFamily="34" charset="0"/>
              <a:buChar char="•"/>
            </a:pPr>
            <a:endParaRPr lang="en-US"/>
          </a:p>
        </p:txBody>
      </p:sp>
      <p:cxnSp>
        <p:nvCxnSpPr>
          <p:cNvPr id="24" name="Straight Connector 23">
            <a:extLst>
              <a:ext uri="{FF2B5EF4-FFF2-40B4-BE49-F238E27FC236}">
                <a16:creationId xmlns:a16="http://schemas.microsoft.com/office/drawing/2014/main" id="{B5854327-44B3-47A2-891B-0580ACB5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66B62625-B81C-21E4-F402-0C4A344B04C7}"/>
              </a:ext>
            </a:extLst>
          </p:cNvPr>
          <p:cNvGraphicFramePr>
            <a:graphicFrameLocks noGrp="1"/>
          </p:cNvGraphicFramePr>
          <p:nvPr>
            <p:ph idx="1"/>
          </p:nvPr>
        </p:nvGraphicFramePr>
        <p:xfrm>
          <a:off x="4648200" y="2478962"/>
          <a:ext cx="6915151" cy="3380596"/>
        </p:xfrm>
        <a:graphic>
          <a:graphicData uri="http://schemas.openxmlformats.org/drawingml/2006/table">
            <a:tbl>
              <a:tblPr firstRow="1" firstCol="1" bandRow="1">
                <a:tableStyleId>{69012ECD-51FC-41F1-AA8D-1B2483CD663E}</a:tableStyleId>
              </a:tblPr>
              <a:tblGrid>
                <a:gridCol w="1176096">
                  <a:extLst>
                    <a:ext uri="{9D8B030D-6E8A-4147-A177-3AD203B41FA5}">
                      <a16:colId xmlns:a16="http://schemas.microsoft.com/office/drawing/2014/main" val="641263090"/>
                    </a:ext>
                  </a:extLst>
                </a:gridCol>
                <a:gridCol w="1761895">
                  <a:extLst>
                    <a:ext uri="{9D8B030D-6E8A-4147-A177-3AD203B41FA5}">
                      <a16:colId xmlns:a16="http://schemas.microsoft.com/office/drawing/2014/main" val="1158315905"/>
                    </a:ext>
                  </a:extLst>
                </a:gridCol>
                <a:gridCol w="3977160">
                  <a:extLst>
                    <a:ext uri="{9D8B030D-6E8A-4147-A177-3AD203B41FA5}">
                      <a16:colId xmlns:a16="http://schemas.microsoft.com/office/drawing/2014/main" val="1249628113"/>
                    </a:ext>
                  </a:extLst>
                </a:gridCol>
              </a:tblGrid>
              <a:tr h="316726">
                <a:tc>
                  <a:txBody>
                    <a:bodyPr/>
                    <a:lstStyle/>
                    <a:p>
                      <a:pPr algn="ctr"/>
                      <a:r>
                        <a:rPr lang="en-US" sz="1400" b="0" cap="none" spc="0">
                          <a:solidFill>
                            <a:schemeClr val="bg1"/>
                          </a:solidFill>
                          <a:effectLst/>
                        </a:rPr>
                        <a:t>Component</a:t>
                      </a:r>
                    </a:p>
                  </a:txBody>
                  <a:tcPr marL="50897" marR="50897" marT="67861" marB="0" anchor="ctr"/>
                </a:tc>
                <a:tc>
                  <a:txBody>
                    <a:bodyPr/>
                    <a:lstStyle/>
                    <a:p>
                      <a:pPr algn="ctr"/>
                      <a:r>
                        <a:rPr lang="en-US" sz="1400" b="0" cap="none" spc="0">
                          <a:solidFill>
                            <a:schemeClr val="bg1"/>
                          </a:solidFill>
                          <a:effectLst/>
                        </a:rPr>
                        <a:t>Tool/Technique</a:t>
                      </a:r>
                    </a:p>
                  </a:txBody>
                  <a:tcPr marL="50897" marR="50897" marT="67861" marB="0" anchor="ctr"/>
                </a:tc>
                <a:tc>
                  <a:txBody>
                    <a:bodyPr/>
                    <a:lstStyle/>
                    <a:p>
                      <a:pPr algn="ctr"/>
                      <a:r>
                        <a:rPr lang="en-US" sz="1400" b="0" cap="none" spc="0">
                          <a:solidFill>
                            <a:schemeClr val="bg1"/>
                          </a:solidFill>
                          <a:effectLst/>
                        </a:rPr>
                        <a:t>Description</a:t>
                      </a:r>
                    </a:p>
                  </a:txBody>
                  <a:tcPr marL="50897" marR="50897" marT="67861" marB="0" anchor="ctr"/>
                </a:tc>
                <a:extLst>
                  <a:ext uri="{0D108BD9-81ED-4DB2-BD59-A6C34878D82A}">
                    <a16:rowId xmlns:a16="http://schemas.microsoft.com/office/drawing/2014/main" val="294219937"/>
                  </a:ext>
                </a:extLst>
              </a:tr>
              <a:tr h="429845">
                <a:tc>
                  <a:txBody>
                    <a:bodyPr/>
                    <a:lstStyle/>
                    <a:p>
                      <a:r>
                        <a:rPr lang="en-US" sz="1100" b="1" cap="none" spc="0">
                          <a:solidFill>
                            <a:schemeClr val="tx1"/>
                          </a:solidFill>
                          <a:effectLst/>
                        </a:rPr>
                        <a:t>SDN Controller</a:t>
                      </a:r>
                    </a:p>
                  </a:txBody>
                  <a:tcPr marL="50897" marR="50897" marT="67861" marB="0"/>
                </a:tc>
                <a:tc>
                  <a:txBody>
                    <a:bodyPr/>
                    <a:lstStyle/>
                    <a:p>
                      <a:r>
                        <a:rPr lang="en-US" sz="1100" cap="none" spc="0">
                          <a:solidFill>
                            <a:schemeClr val="tx1"/>
                          </a:solidFill>
                          <a:effectLst/>
                        </a:rPr>
                        <a:t>Python (Mininet, Ryu/POX/ONOS)</a:t>
                      </a:r>
                    </a:p>
                  </a:txBody>
                  <a:tcPr marL="50897" marR="50897" marT="67861" marB="0"/>
                </a:tc>
                <a:tc>
                  <a:txBody>
                    <a:bodyPr/>
                    <a:lstStyle/>
                    <a:p>
                      <a:r>
                        <a:rPr lang="en-US" sz="1100" cap="none" spc="0">
                          <a:solidFill>
                            <a:schemeClr val="tx1"/>
                          </a:solidFill>
                          <a:effectLst/>
                        </a:rPr>
                        <a:t>Used for setting up and configuring the SDN controller, allowing network simulation and control of traffic flows.</a:t>
                      </a:r>
                    </a:p>
                  </a:txBody>
                  <a:tcPr marL="50897" marR="50897" marT="67861" marB="0"/>
                </a:tc>
                <a:extLst>
                  <a:ext uri="{0D108BD9-81ED-4DB2-BD59-A6C34878D82A}">
                    <a16:rowId xmlns:a16="http://schemas.microsoft.com/office/drawing/2014/main" val="114945670"/>
                  </a:ext>
                </a:extLst>
              </a:tr>
              <a:tr h="591445">
                <a:tc>
                  <a:txBody>
                    <a:bodyPr/>
                    <a:lstStyle/>
                    <a:p>
                      <a:r>
                        <a:rPr lang="en-US" sz="1100" b="1" cap="none" spc="0">
                          <a:solidFill>
                            <a:schemeClr val="tx1"/>
                          </a:solidFill>
                          <a:effectLst/>
                        </a:rPr>
                        <a:t>Blockchain Integration</a:t>
                      </a:r>
                    </a:p>
                  </a:txBody>
                  <a:tcPr marL="50897" marR="50897" marT="67861" marB="0"/>
                </a:tc>
                <a:tc>
                  <a:txBody>
                    <a:bodyPr/>
                    <a:lstStyle/>
                    <a:p>
                      <a:r>
                        <a:rPr lang="en-US" sz="1100" cap="none" spc="0">
                          <a:solidFill>
                            <a:schemeClr val="tx1"/>
                          </a:solidFill>
                          <a:effectLst/>
                        </a:rPr>
                        <a:t>Python (Web3.py, Hyperledger SDK)</a:t>
                      </a:r>
                    </a:p>
                  </a:txBody>
                  <a:tcPr marL="50897" marR="50897" marT="67861" marB="0"/>
                </a:tc>
                <a:tc>
                  <a:txBody>
                    <a:bodyPr/>
                    <a:lstStyle/>
                    <a:p>
                      <a:r>
                        <a:rPr lang="en-US" sz="1100" cap="none" spc="0">
                          <a:solidFill>
                            <a:schemeClr val="tx1"/>
                          </a:solidFill>
                          <a:effectLst/>
                        </a:rPr>
                        <a:t>Implemented blockchain-based secure data routing, smart contracts for decision-making, and maintaining a distributed ledger of routing decisions.</a:t>
                      </a:r>
                    </a:p>
                  </a:txBody>
                  <a:tcPr marL="50897" marR="50897" marT="67861" marB="0"/>
                </a:tc>
                <a:extLst>
                  <a:ext uri="{0D108BD9-81ED-4DB2-BD59-A6C34878D82A}">
                    <a16:rowId xmlns:a16="http://schemas.microsoft.com/office/drawing/2014/main" val="1607936440"/>
                  </a:ext>
                </a:extLst>
              </a:tr>
              <a:tr h="591445">
                <a:tc>
                  <a:txBody>
                    <a:bodyPr/>
                    <a:lstStyle/>
                    <a:p>
                      <a:r>
                        <a:rPr lang="en-US" sz="1100" b="1" cap="none" spc="0">
                          <a:solidFill>
                            <a:schemeClr val="tx1"/>
                          </a:solidFill>
                          <a:effectLst/>
                        </a:rPr>
                        <a:t>Machine Learning</a:t>
                      </a:r>
                    </a:p>
                  </a:txBody>
                  <a:tcPr marL="50897" marR="50897" marT="67861" marB="0"/>
                </a:tc>
                <a:tc>
                  <a:txBody>
                    <a:bodyPr/>
                    <a:lstStyle/>
                    <a:p>
                      <a:r>
                        <a:rPr lang="en-US" sz="1100" cap="none" spc="0">
                          <a:solidFill>
                            <a:schemeClr val="tx1"/>
                          </a:solidFill>
                          <a:effectLst/>
                        </a:rPr>
                        <a:t>Python (Scikit-learn, Pandas)</a:t>
                      </a:r>
                    </a:p>
                  </a:txBody>
                  <a:tcPr marL="50897" marR="50897" marT="67861" marB="0"/>
                </a:tc>
                <a:tc>
                  <a:txBody>
                    <a:bodyPr/>
                    <a:lstStyle/>
                    <a:p>
                      <a:r>
                        <a:rPr lang="en-US" sz="1100" cap="none" spc="0">
                          <a:solidFill>
                            <a:schemeClr val="tx1"/>
                          </a:solidFill>
                          <a:effectLst/>
                        </a:rPr>
                        <a:t>Logistic regression model developed for anomaly detection and traffic prediction, trained, tested, and evaluated using relevant metrics.</a:t>
                      </a:r>
                    </a:p>
                  </a:txBody>
                  <a:tcPr marL="50897" marR="50897" marT="67861" marB="0"/>
                </a:tc>
                <a:extLst>
                  <a:ext uri="{0D108BD9-81ED-4DB2-BD59-A6C34878D82A}">
                    <a16:rowId xmlns:a16="http://schemas.microsoft.com/office/drawing/2014/main" val="1015853428"/>
                  </a:ext>
                </a:extLst>
              </a:tr>
              <a:tr h="429845">
                <a:tc>
                  <a:txBody>
                    <a:bodyPr/>
                    <a:lstStyle/>
                    <a:p>
                      <a:r>
                        <a:rPr lang="en-US" sz="1100" b="1" cap="none" spc="0">
                          <a:solidFill>
                            <a:schemeClr val="tx1"/>
                          </a:solidFill>
                          <a:effectLst/>
                        </a:rPr>
                        <a:t>Data Visualization</a:t>
                      </a:r>
                    </a:p>
                  </a:txBody>
                  <a:tcPr marL="50897" marR="50897" marT="67861" marB="0"/>
                </a:tc>
                <a:tc>
                  <a:txBody>
                    <a:bodyPr/>
                    <a:lstStyle/>
                    <a:p>
                      <a:r>
                        <a:rPr lang="en-US" sz="1100" cap="none" spc="0">
                          <a:solidFill>
                            <a:schemeClr val="tx1"/>
                          </a:solidFill>
                          <a:effectLst/>
                        </a:rPr>
                        <a:t>Python (Matplotlib, Seaborn)</a:t>
                      </a:r>
                    </a:p>
                  </a:txBody>
                  <a:tcPr marL="50897" marR="50897" marT="67861" marB="0"/>
                </a:tc>
                <a:tc>
                  <a:txBody>
                    <a:bodyPr/>
                    <a:lstStyle/>
                    <a:p>
                      <a:r>
                        <a:rPr lang="en-US" sz="1100" cap="none" spc="0">
                          <a:solidFill>
                            <a:schemeClr val="tx1"/>
                          </a:solidFill>
                          <a:effectLst/>
                        </a:rPr>
                        <a:t>Visualization of data patterns, feature importance, model performance metrics, and blockchain transaction flows.</a:t>
                      </a:r>
                    </a:p>
                  </a:txBody>
                  <a:tcPr marL="50897" marR="50897" marT="67861" marB="0"/>
                </a:tc>
                <a:extLst>
                  <a:ext uri="{0D108BD9-81ED-4DB2-BD59-A6C34878D82A}">
                    <a16:rowId xmlns:a16="http://schemas.microsoft.com/office/drawing/2014/main" val="1603227146"/>
                  </a:ext>
                </a:extLst>
              </a:tr>
              <a:tr h="591445">
                <a:tc>
                  <a:txBody>
                    <a:bodyPr/>
                    <a:lstStyle/>
                    <a:p>
                      <a:r>
                        <a:rPr lang="en-US" sz="1100" b="1" cap="none" spc="0">
                          <a:solidFill>
                            <a:schemeClr val="tx1"/>
                          </a:solidFill>
                          <a:effectLst/>
                        </a:rPr>
                        <a:t>API Integration</a:t>
                      </a:r>
                    </a:p>
                  </a:txBody>
                  <a:tcPr marL="50897" marR="50897" marT="67861" marB="0"/>
                </a:tc>
                <a:tc>
                  <a:txBody>
                    <a:bodyPr/>
                    <a:lstStyle/>
                    <a:p>
                      <a:r>
                        <a:rPr lang="en-US" sz="1100" cap="none" spc="0">
                          <a:solidFill>
                            <a:schemeClr val="tx1"/>
                          </a:solidFill>
                          <a:effectLst/>
                        </a:rPr>
                        <a:t>Python (Flask, REST API)</a:t>
                      </a:r>
                    </a:p>
                  </a:txBody>
                  <a:tcPr marL="50897" marR="50897" marT="67861" marB="0"/>
                </a:tc>
                <a:tc>
                  <a:txBody>
                    <a:bodyPr/>
                    <a:lstStyle/>
                    <a:p>
                      <a:r>
                        <a:rPr lang="en-US" sz="1100" cap="none" spc="0">
                          <a:solidFill>
                            <a:schemeClr val="tx1"/>
                          </a:solidFill>
                          <a:effectLst/>
                        </a:rPr>
                        <a:t>Facilitated the communication between SDN controller, ML model, and blockchain, ensuring seamless data exchange and decision-making in the system.</a:t>
                      </a:r>
                    </a:p>
                  </a:txBody>
                  <a:tcPr marL="50897" marR="50897" marT="67861" marB="0"/>
                </a:tc>
                <a:extLst>
                  <a:ext uri="{0D108BD9-81ED-4DB2-BD59-A6C34878D82A}">
                    <a16:rowId xmlns:a16="http://schemas.microsoft.com/office/drawing/2014/main" val="1729920392"/>
                  </a:ext>
                </a:extLst>
              </a:tr>
              <a:tr h="429845">
                <a:tc>
                  <a:txBody>
                    <a:bodyPr/>
                    <a:lstStyle/>
                    <a:p>
                      <a:r>
                        <a:rPr lang="en-US" sz="1100" b="1" cap="none" spc="0">
                          <a:solidFill>
                            <a:schemeClr val="tx1"/>
                          </a:solidFill>
                          <a:effectLst/>
                        </a:rPr>
                        <a:t>Data Preprocessing</a:t>
                      </a:r>
                    </a:p>
                  </a:txBody>
                  <a:tcPr marL="50897" marR="50897" marT="67861" marB="0"/>
                </a:tc>
                <a:tc>
                  <a:txBody>
                    <a:bodyPr/>
                    <a:lstStyle/>
                    <a:p>
                      <a:r>
                        <a:rPr lang="en-US" sz="1100" cap="none" spc="0">
                          <a:solidFill>
                            <a:schemeClr val="tx1"/>
                          </a:solidFill>
                          <a:effectLst/>
                        </a:rPr>
                        <a:t>Python (Pandas, NumPy)</a:t>
                      </a:r>
                    </a:p>
                  </a:txBody>
                  <a:tcPr marL="50897" marR="50897" marT="67861" marB="0"/>
                </a:tc>
                <a:tc>
                  <a:txBody>
                    <a:bodyPr/>
                    <a:lstStyle/>
                    <a:p>
                      <a:r>
                        <a:rPr lang="en-US" sz="1100" cap="none" spc="0">
                          <a:solidFill>
                            <a:schemeClr val="tx1"/>
                          </a:solidFill>
                          <a:effectLst/>
                        </a:rPr>
                        <a:t>Preprocessed and standardized data sets to prepare them for ML model training and testing.</a:t>
                      </a:r>
                    </a:p>
                  </a:txBody>
                  <a:tcPr marL="50897" marR="50897" marT="67861" marB="0"/>
                </a:tc>
                <a:extLst>
                  <a:ext uri="{0D108BD9-81ED-4DB2-BD59-A6C34878D82A}">
                    <a16:rowId xmlns:a16="http://schemas.microsoft.com/office/drawing/2014/main" val="1876984810"/>
                  </a:ext>
                </a:extLst>
              </a:tr>
            </a:tbl>
          </a:graphicData>
        </a:graphic>
      </p:graphicFrame>
    </p:spTree>
    <p:extLst>
      <p:ext uri="{BB962C8B-B14F-4D97-AF65-F5344CB8AC3E}">
        <p14:creationId xmlns:p14="http://schemas.microsoft.com/office/powerpoint/2010/main" val="414443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D1EA06-65E5-423D-918F-BC9B4B261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0B32D-410E-9667-5548-F2C7010B9CF6}"/>
              </a:ext>
            </a:extLst>
          </p:cNvPr>
          <p:cNvSpPr>
            <a:spLocks noGrp="1"/>
          </p:cNvSpPr>
          <p:nvPr>
            <p:ph type="title"/>
          </p:nvPr>
        </p:nvSpPr>
        <p:spPr>
          <a:xfrm>
            <a:off x="548640" y="950976"/>
            <a:ext cx="3536516" cy="2478024"/>
          </a:xfrm>
        </p:spPr>
        <p:txBody>
          <a:bodyPr anchor="t">
            <a:normAutofit/>
          </a:bodyPr>
          <a:lstStyle/>
          <a:p>
            <a:r>
              <a:rPr lang="en-US" dirty="0"/>
              <a:t>Implementation</a:t>
            </a:r>
          </a:p>
        </p:txBody>
      </p:sp>
      <p:cxnSp>
        <p:nvCxnSpPr>
          <p:cNvPr id="13" name="Straight Connector 12">
            <a:extLst>
              <a:ext uri="{FF2B5EF4-FFF2-40B4-BE49-F238E27FC236}">
                <a16:creationId xmlns:a16="http://schemas.microsoft.com/office/drawing/2014/main" id="{4C284A1A-5912-4234-8058-F3E2BC7ABC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Description automatically generated">
            <a:extLst>
              <a:ext uri="{FF2B5EF4-FFF2-40B4-BE49-F238E27FC236}">
                <a16:creationId xmlns:a16="http://schemas.microsoft.com/office/drawing/2014/main" id="{3DC44597-28DF-A639-678A-04D78AF18F4D}"/>
              </a:ext>
            </a:extLst>
          </p:cNvPr>
          <p:cNvPicPr>
            <a:picLocks noChangeAspect="1"/>
          </p:cNvPicPr>
          <p:nvPr/>
        </p:nvPicPr>
        <p:blipFill>
          <a:blip r:embed="rId2"/>
          <a:stretch>
            <a:fillRect/>
          </a:stretch>
        </p:blipFill>
        <p:spPr>
          <a:xfrm>
            <a:off x="4672724" y="952500"/>
            <a:ext cx="6889698" cy="1187429"/>
          </a:xfrm>
          <a:prstGeom prst="rect">
            <a:avLst/>
          </a:prstGeom>
        </p:spPr>
      </p:pic>
      <p:cxnSp>
        <p:nvCxnSpPr>
          <p:cNvPr id="15" name="Straight Connector 14">
            <a:extLst>
              <a:ext uri="{FF2B5EF4-FFF2-40B4-BE49-F238E27FC236}">
                <a16:creationId xmlns:a16="http://schemas.microsoft.com/office/drawing/2014/main" id="{DCC2EB05-BDF8-45BF-BA9A-F4E9D8AD82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24A1DAE2-FB24-E23F-99FD-3D8D249A56B1}"/>
              </a:ext>
            </a:extLst>
          </p:cNvPr>
          <p:cNvGraphicFramePr>
            <a:graphicFrameLocks noGrp="1"/>
          </p:cNvGraphicFramePr>
          <p:nvPr>
            <p:ph idx="1"/>
            <p:extLst>
              <p:ext uri="{D42A27DB-BD31-4B8C-83A1-F6EECF244321}">
                <p14:modId xmlns:p14="http://schemas.microsoft.com/office/powerpoint/2010/main" val="274098297"/>
              </p:ext>
            </p:extLst>
          </p:nvPr>
        </p:nvGraphicFramePr>
        <p:xfrm>
          <a:off x="966081" y="2545968"/>
          <a:ext cx="10589262" cy="3511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627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1461CB7-62ED-4795-A634-D387EE9C4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B5BB4-0E1F-41A0-B2A7-103E5EFC0441}"/>
              </a:ext>
            </a:extLst>
          </p:cNvPr>
          <p:cNvSpPr>
            <a:spLocks noGrp="1"/>
          </p:cNvSpPr>
          <p:nvPr>
            <p:ph type="title"/>
          </p:nvPr>
        </p:nvSpPr>
        <p:spPr>
          <a:xfrm>
            <a:off x="548639" y="950976"/>
            <a:ext cx="10995659" cy="1077849"/>
          </a:xfrm>
        </p:spPr>
        <p:txBody>
          <a:bodyPr vert="horz" lIns="91440" tIns="45720" rIns="91440" bIns="45720" rtlCol="0" anchor="t">
            <a:normAutofit/>
          </a:bodyPr>
          <a:lstStyle/>
          <a:p>
            <a:r>
              <a:rPr lang="en-US" sz="4400" kern="1200">
                <a:solidFill>
                  <a:schemeClr val="accent1"/>
                </a:solidFill>
                <a:latin typeface="+mj-lt"/>
                <a:ea typeface="+mj-ea"/>
                <a:cs typeface="+mj-cs"/>
              </a:rPr>
              <a:t>Results</a:t>
            </a:r>
          </a:p>
        </p:txBody>
      </p:sp>
      <p:cxnSp>
        <p:nvCxnSpPr>
          <p:cNvPr id="15" name="Straight Connector 14">
            <a:extLst>
              <a:ext uri="{FF2B5EF4-FFF2-40B4-BE49-F238E27FC236}">
                <a16:creationId xmlns:a16="http://schemas.microsoft.com/office/drawing/2014/main" id="{5BB41ABC-012E-4DF8-A240-44161B32B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8C7EE0-D71D-CA71-949E-5930CEE2E815}"/>
              </a:ext>
            </a:extLst>
          </p:cNvPr>
          <p:cNvSpPr txBox="1"/>
          <p:nvPr/>
        </p:nvSpPr>
        <p:spPr>
          <a:xfrm>
            <a:off x="548641" y="2247091"/>
            <a:ext cx="3528060" cy="382540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defTabSz="914400">
              <a:lnSpc>
                <a:spcPct val="110000"/>
              </a:lnSpc>
              <a:spcAft>
                <a:spcPts val="600"/>
              </a:spcAft>
              <a:buFont typeface="Arial" panose="020B0604020202020204" pitchFamily="34" charset="0"/>
              <a:buChar char="•"/>
            </a:pPr>
            <a:r>
              <a:rPr lang="en-US" sz="1100" b="1"/>
              <a:t>High Detection Accuracy:</a:t>
            </a:r>
            <a:r>
              <a:rPr lang="en-US" sz="1100"/>
              <a:t> The implemented logistic regression model achieved a high accuracy rate of 99.93%, indicating its effectiveness in distinguishing between normal and anomalous traffic.</a:t>
            </a:r>
          </a:p>
          <a:p>
            <a:pPr marL="228600" indent="-228600" defTabSz="914400">
              <a:lnSpc>
                <a:spcPct val="110000"/>
              </a:lnSpc>
              <a:spcAft>
                <a:spcPts val="600"/>
              </a:spcAft>
              <a:buFont typeface="Arial" panose="020B0604020202020204" pitchFamily="34" charset="0"/>
              <a:buChar char="•"/>
            </a:pPr>
            <a:r>
              <a:rPr lang="en-US" sz="1100" b="1"/>
              <a:t>Blockchain Enhancements:</a:t>
            </a:r>
            <a:r>
              <a:rPr lang="en-US" sz="1100"/>
              <a:t> Optimized blockchain integration with transaction batching and simplified proof-of-work, reducing computational overhead and improving processing speed.</a:t>
            </a:r>
          </a:p>
          <a:p>
            <a:pPr marL="228600" indent="-228600" defTabSz="914400">
              <a:lnSpc>
                <a:spcPct val="110000"/>
              </a:lnSpc>
              <a:spcAft>
                <a:spcPts val="600"/>
              </a:spcAft>
              <a:buFont typeface="Arial" panose="020B0604020202020204" pitchFamily="34" charset="0"/>
              <a:buChar char="•"/>
            </a:pPr>
            <a:r>
              <a:rPr lang="en-US" sz="1100" b="1"/>
              <a:t>Secure Data Routing:</a:t>
            </a:r>
            <a:r>
              <a:rPr lang="en-US" sz="1100"/>
              <a:t> The integration of Blockchain with SDN ensured secure, tamper-proof routing decisions, enhancing network security and transparency.</a:t>
            </a:r>
          </a:p>
          <a:p>
            <a:pPr marL="228600" indent="-228600" defTabSz="914400">
              <a:lnSpc>
                <a:spcPct val="110000"/>
              </a:lnSpc>
              <a:spcAft>
                <a:spcPts val="600"/>
              </a:spcAft>
              <a:buFont typeface="Arial" panose="020B0604020202020204" pitchFamily="34" charset="0"/>
              <a:buChar char="•"/>
            </a:pPr>
            <a:r>
              <a:rPr lang="en-US" sz="1100" b="1"/>
              <a:t>Performance Evaluation:</a:t>
            </a:r>
            <a:r>
              <a:rPr lang="en-US" sz="1100"/>
              <a:t> The system demonstrated efficient real-time anomaly detection and secure decision validation, showing improved performance over traditional network management methods.</a:t>
            </a:r>
          </a:p>
        </p:txBody>
      </p:sp>
      <p:pic>
        <p:nvPicPr>
          <p:cNvPr id="7" name="Content Placeholder 6" descr="A screenshot of a graph&#10;&#10;Description automatically generated">
            <a:extLst>
              <a:ext uri="{FF2B5EF4-FFF2-40B4-BE49-F238E27FC236}">
                <a16:creationId xmlns:a16="http://schemas.microsoft.com/office/drawing/2014/main" id="{1160BAA1-271B-0E7B-4288-83D3E698F802}"/>
              </a:ext>
            </a:extLst>
          </p:cNvPr>
          <p:cNvPicPr>
            <a:picLocks noGrp="1" noChangeAspect="1"/>
          </p:cNvPicPr>
          <p:nvPr>
            <p:ph idx="1"/>
          </p:nvPr>
        </p:nvPicPr>
        <p:blipFill>
          <a:blip r:embed="rId2"/>
          <a:stretch>
            <a:fillRect/>
          </a:stretch>
        </p:blipFill>
        <p:spPr>
          <a:xfrm>
            <a:off x="5453188" y="2266027"/>
            <a:ext cx="5305174" cy="3806463"/>
          </a:xfrm>
          <a:prstGeom prst="rect">
            <a:avLst/>
          </a:prstGeom>
        </p:spPr>
      </p:pic>
      <p:cxnSp>
        <p:nvCxnSpPr>
          <p:cNvPr id="17" name="Straight Connector 16">
            <a:extLst>
              <a:ext uri="{FF2B5EF4-FFF2-40B4-BE49-F238E27FC236}">
                <a16:creationId xmlns:a16="http://schemas.microsoft.com/office/drawing/2014/main" id="{B5854327-44B3-47A2-891B-0580ACB56B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439451"/>
      </p:ext>
    </p:extLst>
  </p:cSld>
  <p:clrMapOvr>
    <a:masterClrMapping/>
  </p:clrMapOvr>
</p:sld>
</file>

<file path=ppt/theme/theme1.xml><?xml version="1.0" encoding="utf-8"?>
<a:theme xmlns:a="http://schemas.openxmlformats.org/drawingml/2006/main" name="TribuneVTI">
  <a:themeElements>
    <a:clrScheme name="AnalogousFromDarkSeedRightStep">
      <a:dk1>
        <a:srgbClr val="000000"/>
      </a:dk1>
      <a:lt1>
        <a:srgbClr val="FFFFFF"/>
      </a:lt1>
      <a:dk2>
        <a:srgbClr val="1B2F2F"/>
      </a:dk2>
      <a:lt2>
        <a:srgbClr val="F3F0F0"/>
      </a:lt2>
      <a:accent1>
        <a:srgbClr val="45AFAC"/>
      </a:accent1>
      <a:accent2>
        <a:srgbClr val="3B84B1"/>
      </a:accent2>
      <a:accent3>
        <a:srgbClr val="4D65C3"/>
      </a:accent3>
      <a:accent4>
        <a:srgbClr val="5E47B6"/>
      </a:accent4>
      <a:accent5>
        <a:srgbClr val="974DC3"/>
      </a:accent5>
      <a:accent6>
        <a:srgbClr val="B13BAC"/>
      </a:accent6>
      <a:hlink>
        <a:srgbClr val="699832"/>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3.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422</Words>
  <Application>Microsoft Office PowerPoint</Application>
  <PresentationFormat>Widescreen</PresentationFormat>
  <Paragraphs>120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TribuneVTI</vt:lpstr>
      <vt:lpstr>Analyzing the Viability of Blockchain-based Secure Data Routing in Dynamic SDNs </vt:lpstr>
      <vt:lpstr>Introduction</vt:lpstr>
      <vt:lpstr>Aim and Objectives</vt:lpstr>
      <vt:lpstr>Research Questions</vt:lpstr>
      <vt:lpstr>Literature Reviews</vt:lpstr>
      <vt:lpstr>Methodology</vt:lpstr>
      <vt:lpstr>Implementation</vt:lpstr>
      <vt:lpstr>Implementation</vt:lpstr>
      <vt:lpstr>Results</vt:lpstr>
      <vt:lpstr>Discussion</vt:lpstr>
      <vt:lpstr>Conclusions and future Work</vt:lpstr>
      <vt:lpstr>References</vt:lpstr>
      <vt:lpstr>Thankyou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130</cp:revision>
  <dcterms:created xsi:type="dcterms:W3CDTF">2024-09-05T10:53:43Z</dcterms:created>
  <dcterms:modified xsi:type="dcterms:W3CDTF">2024-09-05T11:19:14Z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