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364" r:id="rId2"/>
    <p:sldId id="302" r:id="rId3"/>
    <p:sldId id="340" r:id="rId4"/>
    <p:sldId id="341" r:id="rId5"/>
    <p:sldId id="342" r:id="rId6"/>
    <p:sldId id="344" r:id="rId7"/>
    <p:sldId id="346" r:id="rId8"/>
    <p:sldId id="278" r:id="rId9"/>
    <p:sldId id="310" r:id="rId10"/>
    <p:sldId id="347" r:id="rId11"/>
    <p:sldId id="293" r:id="rId12"/>
    <p:sldId id="348" r:id="rId13"/>
    <p:sldId id="349" r:id="rId14"/>
    <p:sldId id="350" r:id="rId15"/>
    <p:sldId id="357" r:id="rId16"/>
    <p:sldId id="358" r:id="rId17"/>
    <p:sldId id="360" r:id="rId18"/>
    <p:sldId id="361" r:id="rId19"/>
    <p:sldId id="315" r:id="rId20"/>
    <p:sldId id="362" r:id="rId21"/>
    <p:sldId id="363"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F78931"/>
    <a:srgbClr val="E8B589"/>
    <a:srgbClr val="F48C37"/>
    <a:srgbClr val="EC75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2482" autoAdjust="0"/>
  </p:normalViewPr>
  <p:slideViewPr>
    <p:cSldViewPr snapToGrid="0">
      <p:cViewPr varScale="1">
        <p:scale>
          <a:sx n="57" d="100"/>
          <a:sy n="57" d="100"/>
        </p:scale>
        <p:origin x="10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9E84D-83BF-40E4-B4E9-9BD825489147}"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5B355-FACD-49F1-8DB7-911F1B36DEE7}" type="slidenum">
              <a:rPr lang="en-US" smtClean="0"/>
              <a:t>‹#›</a:t>
            </a:fld>
            <a:endParaRPr lang="en-US"/>
          </a:p>
        </p:txBody>
      </p:sp>
    </p:spTree>
    <p:extLst>
      <p:ext uri="{BB962C8B-B14F-4D97-AF65-F5344CB8AC3E}">
        <p14:creationId xmlns:p14="http://schemas.microsoft.com/office/powerpoint/2010/main" val="76627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5B355-FACD-49F1-8DB7-911F1B36DEE7}" type="slidenum">
              <a:rPr lang="en-US" smtClean="0"/>
              <a:t>2</a:t>
            </a:fld>
            <a:endParaRPr lang="en-US"/>
          </a:p>
        </p:txBody>
      </p:sp>
    </p:spTree>
    <p:extLst>
      <p:ext uri="{BB962C8B-B14F-4D97-AF65-F5344CB8AC3E}">
        <p14:creationId xmlns:p14="http://schemas.microsoft.com/office/powerpoint/2010/main" val="131143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5B355-FACD-49F1-8DB7-911F1B36DEE7}" type="slidenum">
              <a:rPr lang="en-US" smtClean="0"/>
              <a:t>3</a:t>
            </a:fld>
            <a:endParaRPr lang="en-US"/>
          </a:p>
        </p:txBody>
      </p:sp>
    </p:spTree>
    <p:extLst>
      <p:ext uri="{BB962C8B-B14F-4D97-AF65-F5344CB8AC3E}">
        <p14:creationId xmlns:p14="http://schemas.microsoft.com/office/powerpoint/2010/main" val="134367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5B355-FACD-49F1-8DB7-911F1B36DEE7}" type="slidenum">
              <a:rPr lang="en-US" smtClean="0"/>
              <a:t>4</a:t>
            </a:fld>
            <a:endParaRPr lang="en-US"/>
          </a:p>
        </p:txBody>
      </p:sp>
    </p:spTree>
    <p:extLst>
      <p:ext uri="{BB962C8B-B14F-4D97-AF65-F5344CB8AC3E}">
        <p14:creationId xmlns:p14="http://schemas.microsoft.com/office/powerpoint/2010/main" val="2858916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5B355-FACD-49F1-8DB7-911F1B36DEE7}" type="slidenum">
              <a:rPr lang="en-US" smtClean="0"/>
              <a:t>5</a:t>
            </a:fld>
            <a:endParaRPr lang="en-US"/>
          </a:p>
        </p:txBody>
      </p:sp>
    </p:spTree>
    <p:extLst>
      <p:ext uri="{BB962C8B-B14F-4D97-AF65-F5344CB8AC3E}">
        <p14:creationId xmlns:p14="http://schemas.microsoft.com/office/powerpoint/2010/main" val="393174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5B355-FACD-49F1-8DB7-911F1B36DEE7}" type="slidenum">
              <a:rPr lang="en-US" smtClean="0"/>
              <a:t>6</a:t>
            </a:fld>
            <a:endParaRPr lang="en-US"/>
          </a:p>
        </p:txBody>
      </p:sp>
    </p:spTree>
    <p:extLst>
      <p:ext uri="{BB962C8B-B14F-4D97-AF65-F5344CB8AC3E}">
        <p14:creationId xmlns:p14="http://schemas.microsoft.com/office/powerpoint/2010/main" val="87804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3022C4-ADFA-4482-8456-426A5ACF808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989487"/>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889D0-11F7-457F-9E0B-AEC2FF74BB8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022C4-ADFA-4482-8456-426A5ACF808A}" type="slidenum">
              <a:rPr lang="en-US" smtClean="0"/>
              <a:t>‹#›</a:t>
            </a:fld>
            <a:endParaRPr lang="en-US"/>
          </a:p>
        </p:txBody>
      </p:sp>
    </p:spTree>
    <p:extLst>
      <p:ext uri="{BB962C8B-B14F-4D97-AF65-F5344CB8AC3E}">
        <p14:creationId xmlns:p14="http://schemas.microsoft.com/office/powerpoint/2010/main" val="182402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00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04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spTree>
    <p:extLst>
      <p:ext uri="{BB962C8B-B14F-4D97-AF65-F5344CB8AC3E}">
        <p14:creationId xmlns:p14="http://schemas.microsoft.com/office/powerpoint/2010/main" val="262888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761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28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654746"/>
      </p:ext>
    </p:extLst>
  </p:cSld>
  <p:clrMapOvr>
    <a:masterClrMapping/>
  </p:clrMapOvr>
  <p:transition spd="slow">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621091"/>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spTree>
    <p:extLst>
      <p:ext uri="{BB962C8B-B14F-4D97-AF65-F5344CB8AC3E}">
        <p14:creationId xmlns:p14="http://schemas.microsoft.com/office/powerpoint/2010/main" val="2529584753"/>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889D0-11F7-457F-9E0B-AEC2FF74BB82}"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022C4-ADFA-4482-8456-426A5ACF808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040379"/>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F889D0-11F7-457F-9E0B-AEC2FF74BB8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022C4-ADFA-4482-8456-426A5ACF808A}" type="slidenum">
              <a:rPr lang="en-US" smtClean="0"/>
              <a:t>‹#›</a:t>
            </a:fld>
            <a:endParaRPr lang="en-US"/>
          </a:p>
        </p:txBody>
      </p:sp>
    </p:spTree>
    <p:extLst>
      <p:ext uri="{BB962C8B-B14F-4D97-AF65-F5344CB8AC3E}">
        <p14:creationId xmlns:p14="http://schemas.microsoft.com/office/powerpoint/2010/main" val="4078661723"/>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F889D0-11F7-457F-9E0B-AEC2FF74BB82}"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022C4-ADFA-4482-8456-426A5ACF808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549760"/>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F889D0-11F7-457F-9E0B-AEC2FF74BB82}"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3022C4-ADFA-4482-8456-426A5ACF80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96064"/>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889D0-11F7-457F-9E0B-AEC2FF74BB82}"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3022C4-ADFA-4482-8456-426A5ACF808A}" type="slidenum">
              <a:rPr lang="en-US" smtClean="0"/>
              <a:t>‹#›</a:t>
            </a:fld>
            <a:endParaRPr lang="en-US"/>
          </a:p>
        </p:txBody>
      </p:sp>
    </p:spTree>
    <p:extLst>
      <p:ext uri="{BB962C8B-B14F-4D97-AF65-F5344CB8AC3E}">
        <p14:creationId xmlns:p14="http://schemas.microsoft.com/office/powerpoint/2010/main" val="4129666891"/>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889D0-11F7-457F-9E0B-AEC2FF74BB8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022C4-ADFA-4482-8456-426A5ACF808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030907"/>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889D0-11F7-457F-9E0B-AEC2FF74BB82}"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022C4-ADFA-4482-8456-426A5ACF808A}" type="slidenum">
              <a:rPr lang="en-US" smtClean="0"/>
              <a:t>‹#›</a:t>
            </a:fld>
            <a:endParaRPr lang="en-US"/>
          </a:p>
        </p:txBody>
      </p:sp>
    </p:spTree>
    <p:extLst>
      <p:ext uri="{BB962C8B-B14F-4D97-AF65-F5344CB8AC3E}">
        <p14:creationId xmlns:p14="http://schemas.microsoft.com/office/powerpoint/2010/main" val="1138372907"/>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F889D0-11F7-457F-9E0B-AEC2FF74BB82}" type="datetimeFigureOut">
              <a:rPr lang="en-US" smtClean="0"/>
              <a:t>1/7/2023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3022C4-ADFA-4482-8456-426A5ACF808A}" type="slidenum">
              <a:rPr lang="en-US" smtClean="0"/>
              <a:t>‹#›</a:t>
            </a:fld>
            <a:endParaRPr lang="en-US"/>
          </a:p>
        </p:txBody>
      </p:sp>
    </p:spTree>
    <p:extLst>
      <p:ext uri="{BB962C8B-B14F-4D97-AF65-F5344CB8AC3E}">
        <p14:creationId xmlns:p14="http://schemas.microsoft.com/office/powerpoint/2010/main" val="29947330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slow">
    <p:push dir="u"/>
  </p:transition>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Malware is a malicious file or piece of code, typically delivered over a network, that infects, explores, steals or conducts virtually any behavior an attacker wa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651" y="605117"/>
            <a:ext cx="11026590" cy="5513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84929" y="-187864"/>
            <a:ext cx="8211669" cy="2554545"/>
          </a:xfrm>
          <a:prstGeom prst="rect">
            <a:avLst/>
          </a:prstGeom>
        </p:spPr>
        <p:txBody>
          <a:bodyPr wrap="square">
            <a:spAutoFit/>
          </a:bodyPr>
          <a:lstStyle/>
          <a:p>
            <a:r>
              <a:rPr lang="en-US" sz="4000" b="1" dirty="0">
                <a:solidFill>
                  <a:srgbClr val="FFFF00"/>
                </a:solidFill>
              </a:rPr>
              <a:t>Malware detection and analysis using ML</a:t>
            </a:r>
            <a:br>
              <a:rPr lang="en-US" sz="4000" b="1" dirty="0">
                <a:solidFill>
                  <a:srgbClr val="FFFF00"/>
                </a:solidFill>
              </a:rPr>
            </a:br>
            <a:r>
              <a:rPr lang="en-US" sz="4000" b="1" dirty="0">
                <a:solidFill>
                  <a:srgbClr val="FFFF00"/>
                </a:solidFill>
                <a:latin typeface="Arial" panose="020B0604020202020204" pitchFamily="34" charset="0"/>
                <a:cs typeface="Arial" panose="020B0604020202020204" pitchFamily="34" charset="0"/>
              </a:rPr>
              <a:t/>
            </a:r>
            <a:br>
              <a:rPr lang="en-US" sz="4000" b="1" dirty="0">
                <a:solidFill>
                  <a:srgbClr val="FFFF00"/>
                </a:solidFill>
                <a:latin typeface="Arial" panose="020B0604020202020204" pitchFamily="34" charset="0"/>
                <a:cs typeface="Arial" panose="020B0604020202020204" pitchFamily="34" charset="0"/>
              </a:rPr>
            </a:br>
            <a:endParaRPr lang="en-US" sz="4000" b="1" dirty="0">
              <a:solidFill>
                <a:srgbClr val="FFFF00"/>
              </a:solidFill>
            </a:endParaRPr>
          </a:p>
        </p:txBody>
      </p:sp>
      <p:sp>
        <p:nvSpPr>
          <p:cNvPr id="5" name="Rectangle 4"/>
          <p:cNvSpPr/>
          <p:nvPr/>
        </p:nvSpPr>
        <p:spPr>
          <a:xfrm>
            <a:off x="134470" y="3792070"/>
            <a:ext cx="5862918" cy="1200329"/>
          </a:xfrm>
          <a:prstGeom prst="rect">
            <a:avLst/>
          </a:prstGeom>
        </p:spPr>
        <p:txBody>
          <a:bodyPr wrap="square">
            <a:spAutoFit/>
          </a:bodyPr>
          <a:lstStyle/>
          <a:p>
            <a:r>
              <a:rPr lang="en-US" b="1" dirty="0"/>
              <a:t>Write your name here</a:t>
            </a:r>
          </a:p>
          <a:p>
            <a:endParaRPr lang="en-US" b="1" dirty="0"/>
          </a:p>
          <a:p>
            <a:r>
              <a:rPr lang="de-DE" b="1" dirty="0"/>
              <a:t>Supervised BY: </a:t>
            </a:r>
          </a:p>
          <a:p>
            <a:r>
              <a:rPr lang="de-DE" b="1" dirty="0"/>
              <a:t>Professor </a:t>
            </a:r>
            <a:endParaRPr lang="en-US" b="1" dirty="0"/>
          </a:p>
        </p:txBody>
      </p:sp>
    </p:spTree>
    <p:extLst>
      <p:ext uri="{BB962C8B-B14F-4D97-AF65-F5344CB8AC3E}">
        <p14:creationId xmlns:p14="http://schemas.microsoft.com/office/powerpoint/2010/main" val="65080892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151" y="305300"/>
            <a:ext cx="8229600" cy="71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Aims and Objectives</a:t>
            </a:r>
            <a:endParaRPr lang="en-US" dirty="0"/>
          </a:p>
        </p:txBody>
      </p:sp>
      <p:sp>
        <p:nvSpPr>
          <p:cNvPr id="2" name="Rectangle 1"/>
          <p:cNvSpPr/>
          <p:nvPr/>
        </p:nvSpPr>
        <p:spPr>
          <a:xfrm>
            <a:off x="751957" y="969353"/>
            <a:ext cx="10813696" cy="3599062"/>
          </a:xfrm>
          <a:prstGeom prst="rect">
            <a:avLst/>
          </a:prstGeom>
        </p:spPr>
        <p:txBody>
          <a:bodyPr wrap="square">
            <a:spAutoFit/>
          </a:bodyPr>
          <a:lstStyle/>
          <a:p>
            <a:pPr algn="just">
              <a:lnSpc>
                <a:spcPct val="150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This research uses machine learning to investigate the public dataset to learn more about the malware's operations, behaviors, and activities on the victims' systems.</a:t>
            </a:r>
          </a:p>
          <a:p>
            <a:pPr algn="just">
              <a:lnSpc>
                <a:spcPct val="150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This </a:t>
            </a:r>
            <a:r>
              <a:rPr lang="en-US" dirty="0">
                <a:latin typeface="Calibri" panose="020F0502020204030204" pitchFamily="34" charset="0"/>
                <a:ea typeface="Calibri" panose="020F0502020204030204" pitchFamily="34" charset="0"/>
                <a:cs typeface="Times New Roman" panose="02020603050405020304" pitchFamily="18" charset="0"/>
              </a:rPr>
              <a:t>research's main objectives are as follows:</a:t>
            </a:r>
          </a:p>
          <a:p>
            <a:pPr algn="just">
              <a:lnSpc>
                <a:spcPct val="150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It offers a novel ML-based malware detection technique.</a:t>
            </a:r>
          </a:p>
          <a:p>
            <a:pPr algn="just">
              <a:lnSpc>
                <a:spcPct val="150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It offers the testing and training of the given model using multiple ML techniques.</a:t>
            </a:r>
          </a:p>
          <a:p>
            <a:pPr algn="just">
              <a:lnSpc>
                <a:spcPct val="150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It also emphasized effectiveness of the suggested technique in the light of malicious attack</a:t>
            </a:r>
          </a:p>
          <a:p>
            <a:pPr algn="just">
              <a:lnSpc>
                <a:spcPct val="150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210991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90600" y="243840"/>
            <a:ext cx="2545080" cy="1051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1">
                    <a:lumMod val="75000"/>
                  </a:schemeClr>
                </a:solidFill>
              </a:rPr>
              <a:t>Proposed Framework</a:t>
            </a:r>
            <a:endParaRPr lang="en-US" dirty="0">
              <a:solidFill>
                <a:schemeClr val="accent1">
                  <a:lumMod val="75000"/>
                </a:schemeClr>
              </a:solidFill>
            </a:endParaRPr>
          </a:p>
        </p:txBody>
      </p:sp>
      <p:sp>
        <p:nvSpPr>
          <p:cNvPr id="9" name="Content Placeholder 8"/>
          <p:cNvSpPr>
            <a:spLocks noGrp="1"/>
          </p:cNvSpPr>
          <p:nvPr>
            <p:ph idx="1"/>
          </p:nvPr>
        </p:nvSpPr>
        <p:spPr>
          <a:xfrm>
            <a:off x="401934" y="1507253"/>
            <a:ext cx="4853354" cy="4669710"/>
          </a:xfrm>
        </p:spPr>
        <p:txBody>
          <a:bodyPr>
            <a:noAutofit/>
          </a:bodyPr>
          <a:lstStyle/>
          <a:p>
            <a:pPr marL="0" indent="0">
              <a:buNone/>
            </a:pPr>
            <a:r>
              <a:rPr lang="en-US" sz="2000" dirty="0" smtClean="0"/>
              <a:t>The Proposed Framework consists of the following components.</a:t>
            </a:r>
          </a:p>
          <a:p>
            <a:r>
              <a:rPr lang="en-US" sz="2000" dirty="0" smtClean="0"/>
              <a:t>Data Collection</a:t>
            </a:r>
          </a:p>
          <a:p>
            <a:r>
              <a:rPr lang="en-US" sz="2000" dirty="0" smtClean="0"/>
              <a:t>Data Exploration and Pre-Processing</a:t>
            </a:r>
          </a:p>
          <a:p>
            <a:r>
              <a:rPr lang="en-US" sz="2000" dirty="0" smtClean="0"/>
              <a:t>Selection and Training of ML Model</a:t>
            </a:r>
          </a:p>
          <a:p>
            <a:r>
              <a:rPr lang="en-US" sz="2000" dirty="0" smtClean="0"/>
              <a:t>Data Splitting</a:t>
            </a:r>
          </a:p>
          <a:p>
            <a:r>
              <a:rPr lang="en-US" sz="2000" dirty="0" smtClean="0"/>
              <a:t>Training Model</a:t>
            </a:r>
          </a:p>
          <a:p>
            <a:r>
              <a:rPr lang="en-US" sz="2000" dirty="0" smtClean="0"/>
              <a:t>Evaluation of Prediction Model</a:t>
            </a:r>
            <a:endParaRPr lang="en-US" sz="2000" dirty="0"/>
          </a:p>
        </p:txBody>
      </p:sp>
      <p:pic>
        <p:nvPicPr>
          <p:cNvPr id="5" name="Picture 4" descr="1.JPG"/>
          <p:cNvPicPr/>
          <p:nvPr/>
        </p:nvPicPr>
        <p:blipFill>
          <a:blip r:embed="rId2" cstate="print"/>
          <a:stretch>
            <a:fillRect/>
          </a:stretch>
        </p:blipFill>
        <p:spPr>
          <a:xfrm>
            <a:off x="5015753" y="712694"/>
            <a:ext cx="6804211" cy="5930153"/>
          </a:xfrm>
          <a:prstGeom prst="rect">
            <a:avLst/>
          </a:prstGeom>
        </p:spPr>
      </p:pic>
    </p:spTree>
    <p:extLst>
      <p:ext uri="{BB962C8B-B14F-4D97-AF65-F5344CB8AC3E}">
        <p14:creationId xmlns:p14="http://schemas.microsoft.com/office/powerpoint/2010/main" val="193267132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90600" y="243840"/>
            <a:ext cx="2545080" cy="1051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1">
                    <a:lumMod val="75000"/>
                  </a:schemeClr>
                </a:solidFill>
              </a:rPr>
              <a:t>Dataset</a:t>
            </a:r>
            <a:endParaRPr lang="en-US" dirty="0">
              <a:solidFill>
                <a:schemeClr val="accent1">
                  <a:lumMod val="75000"/>
                </a:schemeClr>
              </a:solidFill>
            </a:endParaRPr>
          </a:p>
        </p:txBody>
      </p:sp>
      <p:sp>
        <p:nvSpPr>
          <p:cNvPr id="4" name="Rectangle 3"/>
          <p:cNvSpPr/>
          <p:nvPr/>
        </p:nvSpPr>
        <p:spPr>
          <a:xfrm>
            <a:off x="990600" y="1939332"/>
            <a:ext cx="10786068" cy="1220206"/>
          </a:xfrm>
          <a:prstGeom prst="rect">
            <a:avLst/>
          </a:prstGeom>
        </p:spPr>
        <p:txBody>
          <a:bodyPr wrap="square">
            <a:spAutoFit/>
          </a:bodyPr>
          <a:lstStyle/>
          <a:p>
            <a:pPr>
              <a:lnSpc>
                <a:spcPct val="90000"/>
              </a:lnSpc>
              <a:spcBef>
                <a:spcPts val="1000"/>
              </a:spcBef>
            </a:pPr>
            <a:r>
              <a:rPr lang="en-US" dirty="0">
                <a:cs typeface="Sabon Next LT"/>
              </a:rPr>
              <a:t>The total final collection is 2112, with 478 being targeted and 1634 being conventional. Malware specimens. For each malware kind, </a:t>
            </a:r>
            <a:r>
              <a:rPr lang="en-US" dirty="0" err="1">
                <a:cs typeface="Sabon Next LT"/>
              </a:rPr>
              <a:t>i</a:t>
            </a:r>
            <a:r>
              <a:rPr lang="en-US" dirty="0">
                <a:cs typeface="Sabon Next LT"/>
              </a:rPr>
              <a:t> used numerous models representative of real-world distribution; when the number of targeted malware is minimal, a proportion of typical malware is used</a:t>
            </a:r>
            <a:r>
              <a:rPr lang="en-US" dirty="0" smtClean="0">
                <a:cs typeface="Sabon Next LT"/>
              </a:rPr>
              <a:t>.</a:t>
            </a:r>
          </a:p>
          <a:p>
            <a:pPr>
              <a:lnSpc>
                <a:spcPct val="90000"/>
              </a:lnSpc>
              <a:spcBef>
                <a:spcPts val="1000"/>
              </a:spcBef>
            </a:pPr>
            <a:endParaRPr lang="en-US" dirty="0">
              <a:cs typeface="Sabon Next LT"/>
            </a:endParaRPr>
          </a:p>
        </p:txBody>
      </p:sp>
      <p:pic>
        <p:nvPicPr>
          <p:cNvPr id="5" name="Picture 4" descr="0.PNG"/>
          <p:cNvPicPr/>
          <p:nvPr/>
        </p:nvPicPr>
        <p:blipFill>
          <a:blip r:embed="rId2" cstate="print"/>
          <a:stretch>
            <a:fillRect/>
          </a:stretch>
        </p:blipFill>
        <p:spPr>
          <a:xfrm>
            <a:off x="3230245" y="2909309"/>
            <a:ext cx="5731510" cy="3110230"/>
          </a:xfrm>
          <a:prstGeom prst="rect">
            <a:avLst/>
          </a:prstGeom>
        </p:spPr>
      </p:pic>
    </p:spTree>
    <p:extLst>
      <p:ext uri="{BB962C8B-B14F-4D97-AF65-F5344CB8AC3E}">
        <p14:creationId xmlns:p14="http://schemas.microsoft.com/office/powerpoint/2010/main" val="43482058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80961A1-B3B2-9B44-D55E-0A622B319265}"/>
              </a:ext>
            </a:extLst>
          </p:cNvPr>
          <p:cNvSpPr>
            <a:spLocks noGrp="1"/>
          </p:cNvSpPr>
          <p:nvPr>
            <p:ph type="body" idx="1"/>
          </p:nvPr>
        </p:nvSpPr>
        <p:spPr>
          <a:xfrm>
            <a:off x="690984" y="2313580"/>
            <a:ext cx="5318562" cy="3137276"/>
          </a:xfrm>
        </p:spPr>
        <p:txBody>
          <a:bodyPr vert="horz" lIns="91440" tIns="45720" rIns="91440" bIns="45720" rtlCol="0" anchor="t">
            <a:normAutofit/>
          </a:bodyPr>
          <a:lstStyle/>
          <a:p>
            <a:pPr>
              <a:lnSpc>
                <a:spcPct val="100000"/>
              </a:lnSpc>
            </a:pPr>
            <a:r>
              <a:rPr lang="en-US" sz="1800" dirty="0">
                <a:solidFill>
                  <a:schemeClr val="tx1"/>
                </a:solidFill>
              </a:rPr>
              <a:t/>
            </a:r>
            <a:br>
              <a:rPr lang="en-US" sz="1800" dirty="0">
                <a:solidFill>
                  <a:schemeClr val="tx1"/>
                </a:solidFill>
              </a:rPr>
            </a:br>
            <a:endParaRPr lang="en-US" sz="1800" dirty="0">
              <a:solidFill>
                <a:schemeClr val="tx1"/>
              </a:solidFill>
            </a:endParaRPr>
          </a:p>
          <a:p>
            <a:endParaRPr lang="en-US" sz="2800" dirty="0">
              <a:solidFill>
                <a:schemeClr val="tx1"/>
              </a:solidFill>
            </a:endParaRPr>
          </a:p>
          <a:p>
            <a:endParaRPr lang="en-US" sz="2800" dirty="0">
              <a:solidFill>
                <a:schemeClr val="tx1"/>
              </a:solidFill>
            </a:endParaRPr>
          </a:p>
        </p:txBody>
      </p:sp>
      <p:sp>
        <p:nvSpPr>
          <p:cNvPr id="8" name="Rounded Rectangle 7"/>
          <p:cNvSpPr/>
          <p:nvPr/>
        </p:nvSpPr>
        <p:spPr>
          <a:xfrm>
            <a:off x="915716" y="806548"/>
            <a:ext cx="2545080" cy="1051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accent1">
                    <a:lumMod val="75000"/>
                  </a:schemeClr>
                </a:solidFill>
              </a:rPr>
              <a:t>Features Selections</a:t>
            </a:r>
            <a:endParaRPr lang="en-US" dirty="0">
              <a:solidFill>
                <a:schemeClr val="accent1">
                  <a:lumMod val="75000"/>
                </a:schemeClr>
              </a:solidFill>
            </a:endParaRPr>
          </a:p>
        </p:txBody>
      </p:sp>
      <p:pic>
        <p:nvPicPr>
          <p:cNvPr id="5" name="Picture 4"/>
          <p:cNvPicPr/>
          <p:nvPr/>
        </p:nvPicPr>
        <p:blipFill>
          <a:blip r:embed="rId2"/>
          <a:stretch>
            <a:fillRect/>
          </a:stretch>
        </p:blipFill>
        <p:spPr>
          <a:xfrm>
            <a:off x="3124200" y="2129155"/>
            <a:ext cx="5943600" cy="2599690"/>
          </a:xfrm>
          <a:prstGeom prst="rect">
            <a:avLst/>
          </a:prstGeom>
        </p:spPr>
      </p:pic>
    </p:spTree>
    <p:extLst>
      <p:ext uri="{BB962C8B-B14F-4D97-AF65-F5344CB8AC3E}">
        <p14:creationId xmlns:p14="http://schemas.microsoft.com/office/powerpoint/2010/main" val="39648608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5716" y="806548"/>
            <a:ext cx="2545080" cy="1051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Classes Distribution</a:t>
            </a:r>
          </a:p>
          <a:p>
            <a:pPr algn="ctr"/>
            <a:endParaRPr lang="en-US" dirty="0">
              <a:solidFill>
                <a:schemeClr val="accent1">
                  <a:lumMod val="75000"/>
                </a:schemeClr>
              </a:solidFill>
            </a:endParaRPr>
          </a:p>
        </p:txBody>
      </p:sp>
      <p:pic>
        <p:nvPicPr>
          <p:cNvPr id="6" name="Picture 5"/>
          <p:cNvPicPr/>
          <p:nvPr/>
        </p:nvPicPr>
        <p:blipFill>
          <a:blip r:embed="rId2"/>
          <a:stretch>
            <a:fillRect/>
          </a:stretch>
        </p:blipFill>
        <p:spPr>
          <a:xfrm>
            <a:off x="3741868" y="1858108"/>
            <a:ext cx="6397214" cy="3236876"/>
          </a:xfrm>
          <a:prstGeom prst="rect">
            <a:avLst/>
          </a:prstGeom>
        </p:spPr>
      </p:pic>
    </p:spTree>
    <p:extLst>
      <p:ext uri="{BB962C8B-B14F-4D97-AF65-F5344CB8AC3E}">
        <p14:creationId xmlns:p14="http://schemas.microsoft.com/office/powerpoint/2010/main" val="382090747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6139" y="1323262"/>
            <a:ext cx="9303262" cy="5389037"/>
          </a:xfrm>
        </p:spPr>
        <p:txBody>
          <a:bodyPr>
            <a:normAutofit/>
          </a:bodyPr>
          <a:lstStyle/>
          <a:p>
            <a:pPr marL="0" indent="0" algn="just">
              <a:buNone/>
            </a:pPr>
            <a:r>
              <a:rPr lang="en-US" sz="2400" dirty="0" smtClean="0">
                <a:solidFill>
                  <a:schemeClr val="accent1">
                    <a:lumMod val="75000"/>
                  </a:schemeClr>
                </a:solidFill>
              </a:rPr>
              <a:t>I </a:t>
            </a:r>
            <a:r>
              <a:rPr lang="en-US" sz="2400" dirty="0">
                <a:solidFill>
                  <a:schemeClr val="accent1">
                    <a:lumMod val="75000"/>
                  </a:schemeClr>
                </a:solidFill>
              </a:rPr>
              <a:t>used Supervised learning. There are </a:t>
            </a:r>
            <a:r>
              <a:rPr lang="en-US" sz="2400" dirty="0" smtClean="0">
                <a:solidFill>
                  <a:schemeClr val="accent1">
                    <a:lumMod val="75000"/>
                  </a:schemeClr>
                </a:solidFill>
              </a:rPr>
              <a:t>two main </a:t>
            </a:r>
            <a:r>
              <a:rPr lang="en-US" sz="2400" dirty="0">
                <a:solidFill>
                  <a:schemeClr val="accent1">
                    <a:lumMod val="75000"/>
                  </a:schemeClr>
                </a:solidFill>
              </a:rPr>
              <a:t>types of supervised machine </a:t>
            </a:r>
            <a:r>
              <a:rPr lang="en-US" sz="2400" dirty="0" smtClean="0">
                <a:solidFill>
                  <a:schemeClr val="accent1">
                    <a:lumMod val="75000"/>
                  </a:schemeClr>
                </a:solidFill>
              </a:rPr>
              <a:t>learning i.e., classification </a:t>
            </a:r>
            <a:r>
              <a:rPr lang="en-US" sz="2400" dirty="0">
                <a:solidFill>
                  <a:schemeClr val="accent1">
                    <a:lumMod val="75000"/>
                  </a:schemeClr>
                </a:solidFill>
              </a:rPr>
              <a:t>and regression.</a:t>
            </a:r>
          </a:p>
          <a:p>
            <a:pPr marL="0" indent="0" algn="just">
              <a:buNone/>
            </a:pPr>
            <a:r>
              <a:rPr lang="it-IT" sz="2400" dirty="0" smtClean="0">
                <a:solidFill>
                  <a:schemeClr val="accent1">
                    <a:lumMod val="75000"/>
                  </a:schemeClr>
                </a:solidFill>
              </a:rPr>
              <a:t> </a:t>
            </a:r>
            <a:endParaRPr lang="it-IT" sz="2400" dirty="0">
              <a:solidFill>
                <a:schemeClr val="accent1">
                  <a:lumMod val="75000"/>
                </a:schemeClr>
              </a:solidFill>
            </a:endParaRPr>
          </a:p>
          <a:p>
            <a:pPr marL="0" indent="0" algn="just">
              <a:buNone/>
            </a:pPr>
            <a:endParaRPr lang="en-US" sz="2400" dirty="0" smtClean="0"/>
          </a:p>
          <a:p>
            <a:pPr marL="0" indent="0" algn="just">
              <a:buNone/>
            </a:pPr>
            <a:endParaRPr lang="en-US" sz="2400" dirty="0"/>
          </a:p>
          <a:p>
            <a:pPr marL="0" indent="0" algn="just">
              <a:buNone/>
            </a:pPr>
            <a:r>
              <a:rPr lang="en-US" sz="2400" dirty="0" smtClean="0"/>
              <a:t>Used </a:t>
            </a:r>
            <a:r>
              <a:rPr lang="en-US" dirty="0" smtClean="0"/>
              <a:t>four</a:t>
            </a:r>
            <a:r>
              <a:rPr lang="en-US" sz="2400" dirty="0" smtClean="0"/>
              <a:t> </a:t>
            </a:r>
            <a:r>
              <a:rPr lang="en-US" sz="2400" dirty="0"/>
              <a:t>Machine learning models consider to train the dataset</a:t>
            </a:r>
            <a:r>
              <a:rPr lang="en-US" sz="2400" dirty="0" smtClean="0"/>
              <a:t>.</a:t>
            </a:r>
          </a:p>
          <a:p>
            <a:pPr algn="just"/>
            <a:r>
              <a:rPr lang="en-US" sz="2400" dirty="0" smtClean="0"/>
              <a:t>Random forest</a:t>
            </a:r>
          </a:p>
          <a:p>
            <a:pPr algn="just"/>
            <a:r>
              <a:rPr lang="en-US" dirty="0" smtClean="0"/>
              <a:t>Decision tree</a:t>
            </a:r>
          </a:p>
          <a:p>
            <a:pPr algn="just"/>
            <a:r>
              <a:rPr lang="en-US" sz="2400" dirty="0" smtClean="0"/>
              <a:t>Logistic regression</a:t>
            </a:r>
          </a:p>
          <a:p>
            <a:pPr algn="just"/>
            <a:r>
              <a:rPr lang="en-US" dirty="0" smtClean="0"/>
              <a:t>ANN</a:t>
            </a:r>
            <a:endParaRPr lang="en-US" sz="2400" dirty="0"/>
          </a:p>
          <a:p>
            <a:pPr marL="0" indent="0" algn="just">
              <a:buNone/>
            </a:pPr>
            <a:endParaRPr lang="en-US" sz="2400" dirty="0"/>
          </a:p>
        </p:txBody>
      </p:sp>
      <p:sp>
        <p:nvSpPr>
          <p:cNvPr id="4" name="Rounded Rectangle 3"/>
          <p:cNvSpPr/>
          <p:nvPr/>
        </p:nvSpPr>
        <p:spPr>
          <a:xfrm>
            <a:off x="1034289" y="366953"/>
            <a:ext cx="9995112"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solidFill>
                  <a:schemeClr val="accent5">
                    <a:lumMod val="75000"/>
                  </a:schemeClr>
                </a:solidFill>
                <a:latin typeface="+mj-lt"/>
              </a:rPr>
              <a:t> Proposed Framework Implementation</a:t>
            </a:r>
            <a:endParaRPr lang="en-US" sz="2400" b="1" dirty="0">
              <a:solidFill>
                <a:schemeClr val="accent5">
                  <a:lumMod val="75000"/>
                </a:schemeClr>
              </a:solidFill>
              <a:latin typeface="+mj-lt"/>
            </a:endParaRPr>
          </a:p>
        </p:txBody>
      </p:sp>
      <p:cxnSp>
        <p:nvCxnSpPr>
          <p:cNvPr id="15" name="Straight Connector 14"/>
          <p:cNvCxnSpPr/>
          <p:nvPr/>
        </p:nvCxnSpPr>
        <p:spPr>
          <a:xfrm>
            <a:off x="1377191" y="1234440"/>
            <a:ext cx="0" cy="52425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8403" y="2533450"/>
            <a:ext cx="377573" cy="39219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1169802" y="1407281"/>
            <a:ext cx="377573" cy="392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1188403" y="3659620"/>
            <a:ext cx="377573" cy="392197"/>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Tree>
    <p:extLst>
      <p:ext uri="{BB962C8B-B14F-4D97-AF65-F5344CB8AC3E}">
        <p14:creationId xmlns:p14="http://schemas.microsoft.com/office/powerpoint/2010/main" val="427605940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34289" y="366953"/>
            <a:ext cx="9995112"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solidFill>
                  <a:schemeClr val="accent5">
                    <a:lumMod val="75000"/>
                  </a:schemeClr>
                </a:solidFill>
                <a:latin typeface="+mj-lt"/>
              </a:rPr>
              <a:t> Model Evaluations</a:t>
            </a:r>
            <a:endParaRPr lang="en-US" sz="2400" b="1" dirty="0">
              <a:solidFill>
                <a:schemeClr val="accent5">
                  <a:lumMod val="75000"/>
                </a:schemeClr>
              </a:solidFill>
              <a:latin typeface="+mj-lt"/>
            </a:endParaRPr>
          </a:p>
        </p:txBody>
      </p:sp>
      <p:sp>
        <p:nvSpPr>
          <p:cNvPr id="5" name="Rectangle 4"/>
          <p:cNvSpPr/>
          <p:nvPr/>
        </p:nvSpPr>
        <p:spPr>
          <a:xfrm>
            <a:off x="877556" y="2050757"/>
            <a:ext cx="6096000" cy="923330"/>
          </a:xfrm>
          <a:prstGeom prst="rect">
            <a:avLst/>
          </a:prstGeom>
        </p:spPr>
        <p:txBody>
          <a:bodyPr>
            <a:spAutoFit/>
          </a:bodyPr>
          <a:lstStyle/>
          <a:p>
            <a:r>
              <a:rPr lang="en-US" dirty="0" smtClean="0"/>
              <a:t>The graph shows that ANN has high </a:t>
            </a:r>
          </a:p>
          <a:p>
            <a:r>
              <a:rPr lang="en-US" dirty="0" smtClean="0"/>
              <a:t>accuracy i.e., 98.9 %, as compared to </a:t>
            </a:r>
          </a:p>
          <a:p>
            <a:r>
              <a:rPr lang="en-US" dirty="0" smtClean="0"/>
              <a:t>other ML Models </a:t>
            </a:r>
            <a:endParaRPr lang="en-US" dirty="0"/>
          </a:p>
        </p:txBody>
      </p:sp>
      <p:pic>
        <p:nvPicPr>
          <p:cNvPr id="6" name="Picture 5"/>
          <p:cNvPicPr/>
          <p:nvPr/>
        </p:nvPicPr>
        <p:blipFill>
          <a:blip r:embed="rId2"/>
          <a:stretch>
            <a:fillRect/>
          </a:stretch>
        </p:blipFill>
        <p:spPr>
          <a:xfrm>
            <a:off x="5454418" y="1149097"/>
            <a:ext cx="5574983" cy="3649980"/>
          </a:xfrm>
          <a:prstGeom prst="rect">
            <a:avLst/>
          </a:prstGeom>
        </p:spPr>
      </p:pic>
    </p:spTree>
    <p:extLst>
      <p:ext uri="{BB962C8B-B14F-4D97-AF65-F5344CB8AC3E}">
        <p14:creationId xmlns:p14="http://schemas.microsoft.com/office/powerpoint/2010/main" val="406663540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34289" y="366953"/>
            <a:ext cx="9995112"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solidFill>
                  <a:schemeClr val="accent5">
                    <a:lumMod val="75000"/>
                  </a:schemeClr>
                </a:solidFill>
                <a:latin typeface="+mj-lt"/>
              </a:rPr>
              <a:t> Conclusion</a:t>
            </a:r>
            <a:endParaRPr lang="en-US" sz="2400" b="1" dirty="0">
              <a:solidFill>
                <a:schemeClr val="accent5">
                  <a:lumMod val="75000"/>
                </a:schemeClr>
              </a:solidFill>
              <a:latin typeface="+mj-lt"/>
            </a:endParaRPr>
          </a:p>
        </p:txBody>
      </p:sp>
      <p:sp>
        <p:nvSpPr>
          <p:cNvPr id="3" name="Rectangle 2"/>
          <p:cNvSpPr/>
          <p:nvPr/>
        </p:nvSpPr>
        <p:spPr>
          <a:xfrm>
            <a:off x="753626" y="1708221"/>
            <a:ext cx="11023042" cy="3468642"/>
          </a:xfrm>
          <a:prstGeom prst="rect">
            <a:avLst/>
          </a:prstGeom>
        </p:spPr>
        <p:txBody>
          <a:bodyPr wrap="square">
            <a:spAutoFit/>
          </a:bodyPr>
          <a:lstStyle/>
          <a:p>
            <a:pPr marL="285750" indent="-285750">
              <a:lnSpc>
                <a:spcPct val="90000"/>
              </a:lnSpc>
              <a:spcAft>
                <a:spcPts val="600"/>
              </a:spcAft>
              <a:buFont typeface="Arial" panose="020B0604020202020204" pitchFamily="34" charset="0"/>
              <a:buChar char="•"/>
            </a:pPr>
            <a:r>
              <a:rPr lang="en-US" dirty="0"/>
              <a:t>To conclude, Malware is software that contains malicious code designed to harm or exploit any controllable device, service, or network. Malware detection determines whether Malware is present on a system and whether particular software is destructive or benign. </a:t>
            </a:r>
            <a:endParaRPr lang="en-US" dirty="0" smtClean="0"/>
          </a:p>
          <a:p>
            <a:pPr marL="285750" indent="-285750">
              <a:lnSpc>
                <a:spcPct val="90000"/>
              </a:lnSpc>
              <a:spcAft>
                <a:spcPts val="600"/>
              </a:spcAft>
              <a:buFont typeface="Arial" panose="020B0604020202020204" pitchFamily="34" charset="0"/>
              <a:buChar char="•"/>
            </a:pPr>
            <a:r>
              <a:rPr lang="en-US" dirty="0" smtClean="0"/>
              <a:t>The </a:t>
            </a:r>
            <a:r>
              <a:rPr lang="en-US" dirty="0"/>
              <a:t>most common types of Malware include rootkits, viruses, spyware, Trojan horses, and worms. Malware detection utilizing machine learning algorithms acts as an early warning mechanism for any firm or individual to prevent the leakage of sensitive data.</a:t>
            </a:r>
          </a:p>
          <a:p>
            <a:pPr marL="285750" indent="-285750">
              <a:lnSpc>
                <a:spcPct val="90000"/>
              </a:lnSpc>
              <a:spcAft>
                <a:spcPts val="600"/>
              </a:spcAft>
              <a:buFont typeface="Arial" panose="020B0604020202020204" pitchFamily="34" charset="0"/>
              <a:buChar char="•"/>
            </a:pPr>
            <a:r>
              <a:rPr lang="en-US" dirty="0"/>
              <a:t>ANN is used in this research to discover the features that best describe the provided training data</a:t>
            </a:r>
            <a:r>
              <a:rPr lang="en-US" dirty="0" smtClean="0"/>
              <a:t>.</a:t>
            </a:r>
          </a:p>
          <a:p>
            <a:pPr marL="285750" indent="-285750">
              <a:lnSpc>
                <a:spcPct val="90000"/>
              </a:lnSpc>
              <a:spcAft>
                <a:spcPts val="600"/>
              </a:spcAft>
              <a:buFont typeface="Arial" panose="020B0604020202020204" pitchFamily="34" charset="0"/>
              <a:buChar char="•"/>
            </a:pPr>
            <a:r>
              <a:rPr lang="en-US" dirty="0" smtClean="0"/>
              <a:t> </a:t>
            </a:r>
            <a:r>
              <a:rPr lang="en-US" dirty="0"/>
              <a:t>The ANN learns the parts from PE files in this context. As a result, machine learning-based solutions detect current &amp; novel Malware with low false favorable rates. </a:t>
            </a:r>
            <a:endParaRPr lang="en-US" dirty="0" smtClean="0"/>
          </a:p>
          <a:p>
            <a:pPr marL="285750" indent="-285750">
              <a:lnSpc>
                <a:spcPct val="90000"/>
              </a:lnSpc>
              <a:spcAft>
                <a:spcPts val="600"/>
              </a:spcAft>
              <a:buFont typeface="Arial" panose="020B0604020202020204" pitchFamily="34" charset="0"/>
              <a:buChar char="•"/>
            </a:pPr>
            <a:r>
              <a:rPr lang="en-US" dirty="0" smtClean="0"/>
              <a:t>This </a:t>
            </a:r>
            <a:r>
              <a:rPr lang="en-US" dirty="0"/>
              <a:t>research uses Random forest </a:t>
            </a:r>
            <a:r>
              <a:rPr lang="en-US" dirty="0" err="1"/>
              <a:t>Rf</a:t>
            </a:r>
            <a:r>
              <a:rPr lang="en-US" dirty="0"/>
              <a:t> , Decision tree Dt , linear regression LR, &amp; ANN Artificial neural network to determine if a particular portable executable (PE) file is Malware. Overall, the ANN model gets 98.9% accuracy.</a:t>
            </a:r>
          </a:p>
          <a:p>
            <a:pPr>
              <a:lnSpc>
                <a:spcPct val="90000"/>
              </a:lnSpc>
              <a:spcAft>
                <a:spcPts val="600"/>
              </a:spcAft>
            </a:pPr>
            <a:endParaRPr lang="en-US" dirty="0" smtClean="0"/>
          </a:p>
        </p:txBody>
      </p:sp>
    </p:spTree>
    <p:extLst>
      <p:ext uri="{BB962C8B-B14F-4D97-AF65-F5344CB8AC3E}">
        <p14:creationId xmlns:p14="http://schemas.microsoft.com/office/powerpoint/2010/main" val="305152539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34289" y="366953"/>
            <a:ext cx="9995112"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solidFill>
                  <a:schemeClr val="accent5">
                    <a:lumMod val="75000"/>
                  </a:schemeClr>
                </a:solidFill>
                <a:latin typeface="+mj-lt"/>
              </a:rPr>
              <a:t> Future Directions</a:t>
            </a:r>
            <a:endParaRPr lang="en-US" sz="2400" b="1" dirty="0">
              <a:solidFill>
                <a:schemeClr val="accent5">
                  <a:lumMod val="75000"/>
                </a:schemeClr>
              </a:solidFill>
              <a:latin typeface="+mj-lt"/>
            </a:endParaRPr>
          </a:p>
        </p:txBody>
      </p:sp>
      <p:sp>
        <p:nvSpPr>
          <p:cNvPr id="3" name="Rectangle 2"/>
          <p:cNvSpPr/>
          <p:nvPr/>
        </p:nvSpPr>
        <p:spPr>
          <a:xfrm>
            <a:off x="753626" y="1708221"/>
            <a:ext cx="10461222" cy="2280624"/>
          </a:xfrm>
          <a:prstGeom prst="rect">
            <a:avLst/>
          </a:prstGeom>
        </p:spPr>
        <p:txBody>
          <a:bodyPr wrap="square">
            <a:spAutoFit/>
          </a:bodyPr>
          <a:lstStyle/>
          <a:p>
            <a:pPr indent="-228600">
              <a:lnSpc>
                <a:spcPct val="90000"/>
              </a:lnSpc>
              <a:buFont typeface="Arial" panose="020B0604020202020204" pitchFamily="34" charset="0"/>
              <a:buChar char="•"/>
            </a:pPr>
            <a:r>
              <a:rPr lang="en-US" sz="2800" dirty="0"/>
              <a:t>It is beneficial to do careful evaluations of different Machine &amp; Deep Learning approaches using this </a:t>
            </a:r>
            <a:r>
              <a:rPr lang="en-US" sz="2800" dirty="0" smtClean="0"/>
              <a:t>dataset</a:t>
            </a:r>
          </a:p>
          <a:p>
            <a:pPr indent="-228600">
              <a:lnSpc>
                <a:spcPct val="90000"/>
              </a:lnSpc>
              <a:buFont typeface="Arial" panose="020B0604020202020204" pitchFamily="34" charset="0"/>
              <a:buChar char="•"/>
            </a:pPr>
            <a:r>
              <a:rPr lang="en-US" sz="2800" dirty="0"/>
              <a:t>I</a:t>
            </a:r>
            <a:r>
              <a:rPr lang="en-US" sz="2800" dirty="0" smtClean="0"/>
              <a:t>t </a:t>
            </a:r>
            <a:r>
              <a:rPr lang="en-US" sz="2800" dirty="0"/>
              <a:t>is also worthwhile to conduct this study using multiples malware dataset to determine why artificial neural network still provides the best-predicted output.</a:t>
            </a:r>
          </a:p>
          <a:p>
            <a:pPr indent="-228600">
              <a:lnSpc>
                <a:spcPct val="90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120712404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73562"/>
          </a:xfrm>
        </p:spPr>
        <p:txBody>
          <a:bodyPr/>
          <a:lstStyle/>
          <a:p>
            <a:r>
              <a:rPr lang="en-US" dirty="0" smtClean="0"/>
              <a:t>References</a:t>
            </a:r>
            <a:endParaRPr lang="en-US" dirty="0"/>
          </a:p>
        </p:txBody>
      </p:sp>
      <p:sp>
        <p:nvSpPr>
          <p:cNvPr id="3" name="Content Placeholder 2"/>
          <p:cNvSpPr>
            <a:spLocks noGrp="1"/>
          </p:cNvSpPr>
          <p:nvPr>
            <p:ph idx="1"/>
          </p:nvPr>
        </p:nvSpPr>
        <p:spPr>
          <a:xfrm>
            <a:off x="833718" y="1761565"/>
            <a:ext cx="10627098" cy="4437528"/>
          </a:xfrm>
        </p:spPr>
        <p:txBody>
          <a:bodyPr>
            <a:noAutofit/>
          </a:bodyPr>
          <a:lstStyle/>
          <a:p>
            <a:pPr marL="0" indent="0">
              <a:buNone/>
            </a:pPr>
            <a:endParaRPr lang="en-US" sz="2200" dirty="0" smtClean="0"/>
          </a:p>
          <a:p>
            <a:pPr marL="0" indent="0" algn="just">
              <a:buNone/>
            </a:pPr>
            <a:endParaRPr lang="en-US" sz="2200" dirty="0" smtClean="0"/>
          </a:p>
        </p:txBody>
      </p:sp>
    </p:spTree>
    <p:extLst>
      <p:ext uri="{BB962C8B-B14F-4D97-AF65-F5344CB8AC3E}">
        <p14:creationId xmlns:p14="http://schemas.microsoft.com/office/powerpoint/2010/main" val="9120476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8596" y="1045029"/>
            <a:ext cx="10152821" cy="5131934"/>
          </a:xfrm>
        </p:spPr>
      </p:pic>
      <p:sp>
        <p:nvSpPr>
          <p:cNvPr id="5" name="Rectangle 4"/>
          <p:cNvSpPr/>
          <p:nvPr/>
        </p:nvSpPr>
        <p:spPr>
          <a:xfrm>
            <a:off x="8313420" y="1813560"/>
            <a:ext cx="172212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Introduction</a:t>
            </a:r>
            <a:endParaRPr lang="en-US" sz="2000" dirty="0"/>
          </a:p>
        </p:txBody>
      </p:sp>
      <p:sp>
        <p:nvSpPr>
          <p:cNvPr id="6" name="Rectangle 5"/>
          <p:cNvSpPr/>
          <p:nvPr/>
        </p:nvSpPr>
        <p:spPr>
          <a:xfrm>
            <a:off x="9174480" y="3941921"/>
            <a:ext cx="23622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Problems in Existing Architectures</a:t>
            </a:r>
            <a:endParaRPr lang="en-US" sz="2000" dirty="0"/>
          </a:p>
        </p:txBody>
      </p:sp>
      <p:sp>
        <p:nvSpPr>
          <p:cNvPr id="7" name="Rectangle 6"/>
          <p:cNvSpPr/>
          <p:nvPr/>
        </p:nvSpPr>
        <p:spPr>
          <a:xfrm>
            <a:off x="8641080" y="4817132"/>
            <a:ext cx="2362200" cy="8064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Proposed Architecture</a:t>
            </a:r>
            <a:endParaRPr lang="en-US" sz="2000" dirty="0"/>
          </a:p>
        </p:txBody>
      </p:sp>
      <p:sp>
        <p:nvSpPr>
          <p:cNvPr id="8" name="Rectangle 7"/>
          <p:cNvSpPr/>
          <p:nvPr/>
        </p:nvSpPr>
        <p:spPr>
          <a:xfrm>
            <a:off x="609600" y="4953646"/>
            <a:ext cx="23622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Dataset</a:t>
            </a:r>
            <a:endParaRPr lang="en-US" sz="2000" dirty="0"/>
          </a:p>
        </p:txBody>
      </p:sp>
      <p:sp>
        <p:nvSpPr>
          <p:cNvPr id="9" name="Rectangle 8"/>
          <p:cNvSpPr/>
          <p:nvPr/>
        </p:nvSpPr>
        <p:spPr>
          <a:xfrm>
            <a:off x="0" y="3997029"/>
            <a:ext cx="23622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Feature Extraction</a:t>
            </a:r>
            <a:endParaRPr lang="en-US" sz="2000" dirty="0"/>
          </a:p>
        </p:txBody>
      </p:sp>
      <p:sp>
        <p:nvSpPr>
          <p:cNvPr id="10" name="Rectangle 9"/>
          <p:cNvSpPr/>
          <p:nvPr/>
        </p:nvSpPr>
        <p:spPr>
          <a:xfrm>
            <a:off x="0" y="2943939"/>
            <a:ext cx="25146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Implementation Results</a:t>
            </a:r>
            <a:endParaRPr lang="en-US" sz="2000" dirty="0"/>
          </a:p>
        </p:txBody>
      </p:sp>
      <p:sp>
        <p:nvSpPr>
          <p:cNvPr id="11" name="Rectangle 10"/>
          <p:cNvSpPr/>
          <p:nvPr/>
        </p:nvSpPr>
        <p:spPr>
          <a:xfrm>
            <a:off x="893333" y="1954869"/>
            <a:ext cx="23622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Conclusion</a:t>
            </a:r>
            <a:endParaRPr lang="en-US" sz="2000" dirty="0"/>
          </a:p>
        </p:txBody>
      </p:sp>
      <p:pic>
        <p:nvPicPr>
          <p:cNvPr id="13" name="Picture 12"/>
          <p:cNvPicPr>
            <a:picLocks noChangeAspect="1"/>
          </p:cNvPicPr>
          <p:nvPr/>
        </p:nvPicPr>
        <p:blipFill rotWithShape="1">
          <a:blip r:embed="rId4"/>
          <a:srcRect l="11385" t="8359" r="10159" b="15590"/>
          <a:stretch/>
        </p:blipFill>
        <p:spPr>
          <a:xfrm>
            <a:off x="8503209" y="2656760"/>
            <a:ext cx="548640" cy="574358"/>
          </a:xfrm>
          <a:prstGeom prst="rect">
            <a:avLst/>
          </a:prstGeom>
        </p:spPr>
      </p:pic>
      <p:pic>
        <p:nvPicPr>
          <p:cNvPr id="1026" name="Picture 2" descr="Image result for problem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3209" y="3767816"/>
            <a:ext cx="748665" cy="7486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e cas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1800" y="4869109"/>
            <a:ext cx="737758" cy="7024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7"/>
          <a:stretch>
            <a:fillRect/>
          </a:stretch>
        </p:blipFill>
        <p:spPr>
          <a:xfrm>
            <a:off x="3206294" y="1909149"/>
            <a:ext cx="634059" cy="634059"/>
          </a:xfrm>
          <a:prstGeom prst="rect">
            <a:avLst/>
          </a:prstGeom>
        </p:spPr>
      </p:pic>
      <p:pic>
        <p:nvPicPr>
          <p:cNvPr id="5122" name="Picture 2" descr="Implementation Png &amp; Free Implementation.png Transparent Images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193265" y="2836632"/>
            <a:ext cx="1133195" cy="5841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odel Icon - Free 3D Printer Icons - SoftIcons.co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V="1">
            <a:off x="2442411" y="3933009"/>
            <a:ext cx="737758" cy="73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89690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941294" y="1976717"/>
            <a:ext cx="10519522" cy="3877243"/>
          </a:xfrm>
        </p:spPr>
        <p:txBody>
          <a:bodyPr>
            <a:noAutofit/>
          </a:bodyPr>
          <a:lstStyle/>
          <a:p>
            <a:pPr marL="0" indent="0" algn="just">
              <a:buNone/>
            </a:pPr>
            <a:endParaRPr lang="en-US" sz="1800" dirty="0" smtClean="0"/>
          </a:p>
        </p:txBody>
      </p:sp>
    </p:spTree>
    <p:extLst>
      <p:ext uri="{BB962C8B-B14F-4D97-AF65-F5344CB8AC3E}">
        <p14:creationId xmlns:p14="http://schemas.microsoft.com/office/powerpoint/2010/main" val="148122443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941294" y="2097741"/>
            <a:ext cx="10519522" cy="3756220"/>
          </a:xfrm>
        </p:spPr>
        <p:txBody>
          <a:bodyPr>
            <a:noAutofit/>
          </a:bodyPr>
          <a:lstStyle/>
          <a:p>
            <a:pPr marL="0" indent="0" algn="just">
              <a:buNone/>
            </a:pPr>
            <a:endParaRPr lang="en-US" sz="2200" dirty="0" smtClean="0"/>
          </a:p>
        </p:txBody>
      </p:sp>
    </p:spTree>
    <p:extLst>
      <p:ext uri="{BB962C8B-B14F-4D97-AF65-F5344CB8AC3E}">
        <p14:creationId xmlns:p14="http://schemas.microsoft.com/office/powerpoint/2010/main" val="283294568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600" dirty="0" smtClean="0">
                <a:solidFill>
                  <a:srgbClr val="E60000"/>
                </a:solidFill>
                <a:latin typeface="Forte" panose="03060902040502070203" pitchFamily="66" charset="0"/>
              </a:rPr>
              <a:t>Thank you </a:t>
            </a:r>
          </a:p>
          <a:p>
            <a:pPr marL="0" indent="0" algn="ctr">
              <a:buNone/>
            </a:pPr>
            <a:r>
              <a:rPr lang="en-US" sz="6600" dirty="0" smtClean="0">
                <a:solidFill>
                  <a:srgbClr val="E60000"/>
                </a:solidFill>
                <a:latin typeface="Forte" panose="03060902040502070203" pitchFamily="66" charset="0"/>
              </a:rPr>
              <a:t>Any Questions</a:t>
            </a:r>
            <a:endParaRPr lang="en-US" sz="6600" dirty="0">
              <a:solidFill>
                <a:srgbClr val="E60000"/>
              </a:solidFill>
              <a:latin typeface="Forte" panose="03060902040502070203"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035" y="3731265"/>
            <a:ext cx="4773930" cy="2689538"/>
          </a:xfrm>
          <a:prstGeom prst="rect">
            <a:avLst/>
          </a:prstGeom>
        </p:spPr>
      </p:pic>
    </p:spTree>
    <p:extLst>
      <p:ext uri="{BB962C8B-B14F-4D97-AF65-F5344CB8AC3E}">
        <p14:creationId xmlns:p14="http://schemas.microsoft.com/office/powerpoint/2010/main" val="28678527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960" y="1764665"/>
            <a:ext cx="8244839" cy="4351338"/>
          </a:xfrm>
        </p:spPr>
        <p:txBody>
          <a:bodyPr>
            <a:normAutofit/>
          </a:bodyPr>
          <a:lstStyle/>
          <a:p>
            <a:pPr algn="just"/>
            <a:r>
              <a:rPr lang="en-US" dirty="0"/>
              <a:t>What is </a:t>
            </a:r>
            <a:r>
              <a:rPr lang="en-US" dirty="0" smtClean="0"/>
              <a:t>malware?</a:t>
            </a:r>
          </a:p>
          <a:p>
            <a:pPr marL="0" indent="0" algn="just">
              <a:buNone/>
            </a:pPr>
            <a:r>
              <a:rPr lang="en-US" dirty="0" smtClean="0"/>
              <a:t>Can </a:t>
            </a:r>
            <a:r>
              <a:rPr lang="en-US" dirty="0"/>
              <a:t>be loosely defined as “Malicious computer </a:t>
            </a:r>
            <a:r>
              <a:rPr lang="en-US" dirty="0" err="1"/>
              <a:t>executable”A</a:t>
            </a:r>
            <a:r>
              <a:rPr lang="en-US" dirty="0"/>
              <a:t> bit flexible </a:t>
            </a:r>
            <a:r>
              <a:rPr lang="en-US" dirty="0" err="1"/>
              <a:t>definitionAnnoying</a:t>
            </a:r>
            <a:r>
              <a:rPr lang="en-US" dirty="0"/>
              <a:t> software or program </a:t>
            </a:r>
            <a:r>
              <a:rPr lang="en-US" dirty="0" err="1"/>
              <a:t>codesRunning</a:t>
            </a:r>
            <a:r>
              <a:rPr lang="en-US" dirty="0"/>
              <a:t> a code without user’s </a:t>
            </a:r>
            <a:r>
              <a:rPr lang="en-US" dirty="0" err="1"/>
              <a:t>consent“If</a:t>
            </a:r>
            <a:r>
              <a:rPr lang="en-US" dirty="0"/>
              <a:t> you let somebody else execute code on your computer, then it is not your own </a:t>
            </a:r>
            <a:r>
              <a:rPr lang="en-US" dirty="0" err="1"/>
              <a:t>computer”Not</a:t>
            </a:r>
            <a:r>
              <a:rPr lang="en-US" dirty="0"/>
              <a:t> only virus or </a:t>
            </a:r>
            <a:r>
              <a:rPr lang="en-US" dirty="0" err="1"/>
              <a:t>wormSometimes</a:t>
            </a:r>
            <a:r>
              <a:rPr lang="en-US" dirty="0"/>
              <a:t> known as computer </a:t>
            </a:r>
            <a:r>
              <a:rPr lang="en-US" dirty="0" err="1"/>
              <a:t>contaminantShould</a:t>
            </a:r>
            <a:r>
              <a:rPr lang="en-US" dirty="0"/>
              <a:t> not be confused with defective software which contains harmful </a:t>
            </a:r>
            <a:r>
              <a:rPr lang="en-US" dirty="0" smtClean="0"/>
              <a:t>bugs.</a:t>
            </a:r>
          </a:p>
          <a:p>
            <a:pPr marL="0" indent="0" algn="just">
              <a:buNone/>
            </a:pPr>
            <a:r>
              <a:rPr lang="en-US" dirty="0"/>
              <a:t/>
            </a:r>
            <a:br>
              <a:rPr lang="en-US" dirty="0"/>
            </a:br>
            <a:endParaRPr lang="en-US" dirty="0"/>
          </a:p>
          <a:p>
            <a:pPr algn="just"/>
            <a:endParaRPr lang="en-US" sz="2400" dirty="0"/>
          </a:p>
        </p:txBody>
      </p:sp>
      <p:cxnSp>
        <p:nvCxnSpPr>
          <p:cNvPr id="4" name="Straight Connector 3"/>
          <p:cNvCxnSpPr/>
          <p:nvPr/>
        </p:nvCxnSpPr>
        <p:spPr>
          <a:xfrm>
            <a:off x="1188720" y="1463040"/>
            <a:ext cx="0" cy="423672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06680" y="853440"/>
            <a:ext cx="233172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accent2"/>
                </a:solidFill>
              </a:rPr>
              <a:t>Introduction</a:t>
            </a:r>
            <a:endParaRPr lang="en-US" sz="2000" dirty="0">
              <a:solidFill>
                <a:schemeClr val="accent2"/>
              </a:solidFill>
            </a:endParaRPr>
          </a:p>
        </p:txBody>
      </p:sp>
      <p:cxnSp>
        <p:nvCxnSpPr>
          <p:cNvPr id="10" name="Elbow Connector 9"/>
          <p:cNvCxnSpPr/>
          <p:nvPr/>
        </p:nvCxnSpPr>
        <p:spPr>
          <a:xfrm flipV="1">
            <a:off x="2087880" y="2072640"/>
            <a:ext cx="1021080" cy="853440"/>
          </a:xfrm>
          <a:prstGeom prst="bentConnector3">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2087880" y="2926080"/>
            <a:ext cx="1021080" cy="694198"/>
          </a:xfrm>
          <a:prstGeom prst="bentConnector3">
            <a:avLst/>
          </a:prstGeom>
          <a:ln>
            <a:prstDash val="lgDash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627" y="2287085"/>
            <a:ext cx="1637253" cy="9899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228" y="5099139"/>
            <a:ext cx="1626983" cy="1016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9" name="Elbow Connector 8"/>
          <p:cNvCxnSpPr/>
          <p:nvPr/>
        </p:nvCxnSpPr>
        <p:spPr>
          <a:xfrm rot="16200000" flipH="1">
            <a:off x="2314381" y="3943042"/>
            <a:ext cx="1200539" cy="632461"/>
          </a:xfrm>
          <a:prstGeom prst="bentConnector3">
            <a:avLst>
              <a:gd name="adj1" fmla="val 99383"/>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775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88720" y="1463040"/>
            <a:ext cx="0" cy="423672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06680" y="853440"/>
            <a:ext cx="233172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accent2"/>
                </a:solidFill>
              </a:rPr>
              <a:t>Introduction</a:t>
            </a:r>
            <a:endParaRPr lang="en-US" sz="2000" dirty="0">
              <a:solidFill>
                <a:schemeClr val="accent2"/>
              </a:solidFill>
            </a:endParaRPr>
          </a:p>
        </p:txBody>
      </p:sp>
      <p:cxnSp>
        <p:nvCxnSpPr>
          <p:cNvPr id="10" name="Elbow Connector 9"/>
          <p:cNvCxnSpPr/>
          <p:nvPr/>
        </p:nvCxnSpPr>
        <p:spPr>
          <a:xfrm>
            <a:off x="2106264" y="2782068"/>
            <a:ext cx="1710025" cy="12700"/>
          </a:xfrm>
          <a:prstGeom prst="bentConnector3">
            <a:avLst>
              <a:gd name="adj1" fmla="val 50000"/>
            </a:avLst>
          </a:prstGeom>
          <a:ln>
            <a:prstDash val="lgDashDot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627" y="2287085"/>
            <a:ext cx="1637253" cy="9899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228" y="5099139"/>
            <a:ext cx="1626983" cy="1016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p:cNvSpPr txBox="1"/>
          <p:nvPr/>
        </p:nvSpPr>
        <p:spPr>
          <a:xfrm>
            <a:off x="2232212" y="2460811"/>
            <a:ext cx="8498541" cy="2185214"/>
          </a:xfrm>
          <a:prstGeom prst="rect">
            <a:avLst/>
          </a:prstGeom>
          <a:noFill/>
        </p:spPr>
        <p:txBody>
          <a:bodyPr wrap="square" rtlCol="0">
            <a:spAutoFit/>
          </a:bodyPr>
          <a:lstStyle/>
          <a:p>
            <a:r>
              <a:rPr lang="en-US" b="1" dirty="0"/>
              <a:t>Reasons for increase Growing number and connectivity of </a:t>
            </a:r>
            <a:r>
              <a:rPr lang="en-US" b="1" dirty="0" smtClean="0"/>
              <a:t>computers:</a:t>
            </a:r>
          </a:p>
          <a:p>
            <a:endParaRPr lang="en-US" b="1" dirty="0" smtClean="0"/>
          </a:p>
          <a:p>
            <a:r>
              <a:rPr lang="en-US" sz="2000" dirty="0"/>
              <a:t>“everybody” is connected and </a:t>
            </a:r>
            <a:r>
              <a:rPr lang="en-US" sz="2000" dirty="0" err="1"/>
              <a:t>dependant</a:t>
            </a:r>
            <a:r>
              <a:rPr lang="en-US" sz="2000" dirty="0"/>
              <a:t> on </a:t>
            </a:r>
            <a:r>
              <a:rPr lang="en-US" sz="2000" dirty="0" err="1"/>
              <a:t>computersthe</a:t>
            </a:r>
            <a:r>
              <a:rPr lang="en-US" sz="2000" dirty="0"/>
              <a:t> number of attacks </a:t>
            </a:r>
            <a:r>
              <a:rPr lang="en-US" sz="2000" dirty="0" err="1"/>
              <a:t>increaseattacks</a:t>
            </a:r>
            <a:r>
              <a:rPr lang="en-US" sz="2000" dirty="0"/>
              <a:t> can be launched easily (automated attacks)Growing system </a:t>
            </a:r>
            <a:r>
              <a:rPr lang="en-US" sz="2000" dirty="0" err="1"/>
              <a:t>complexityunsafe</a:t>
            </a:r>
            <a:r>
              <a:rPr lang="en-US" sz="2000" dirty="0"/>
              <a:t> programming </a:t>
            </a:r>
            <a:r>
              <a:rPr lang="en-US" sz="2000" dirty="0" err="1"/>
              <a:t>languageshiding</a:t>
            </a:r>
            <a:r>
              <a:rPr lang="en-US" sz="2000" dirty="0"/>
              <a:t> code is </a:t>
            </a:r>
            <a:r>
              <a:rPr lang="en-US" sz="2000" dirty="0" err="1"/>
              <a:t>easyverification</a:t>
            </a:r>
            <a:r>
              <a:rPr lang="en-US" sz="2000" dirty="0"/>
              <a:t> and validation is </a:t>
            </a:r>
            <a:r>
              <a:rPr lang="en-US" sz="2000" dirty="0" err="1"/>
              <a:t>impossibleSystems</a:t>
            </a:r>
            <a:r>
              <a:rPr lang="en-US" sz="2000" dirty="0"/>
              <a:t> are easily </a:t>
            </a:r>
            <a:r>
              <a:rPr lang="en-US" sz="2000" dirty="0" err="1"/>
              <a:t>extensiblemobile</a:t>
            </a:r>
            <a:r>
              <a:rPr lang="en-US" sz="2000" dirty="0"/>
              <a:t> code, dynamically loadable </a:t>
            </a:r>
            <a:r>
              <a:rPr lang="en-US" sz="2000" dirty="0" err="1"/>
              <a:t>modulesincremental</a:t>
            </a:r>
            <a:r>
              <a:rPr lang="en-US" sz="2000" dirty="0"/>
              <a:t> evolution of systems</a:t>
            </a:r>
          </a:p>
        </p:txBody>
      </p:sp>
    </p:spTree>
    <p:extLst>
      <p:ext uri="{BB962C8B-B14F-4D97-AF65-F5344CB8AC3E}">
        <p14:creationId xmlns:p14="http://schemas.microsoft.com/office/powerpoint/2010/main" val="35086996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960" y="1764665"/>
            <a:ext cx="8244839" cy="4351338"/>
          </a:xfrm>
        </p:spPr>
        <p:txBody>
          <a:bodyPr>
            <a:normAutofit fontScale="92500"/>
          </a:bodyPr>
          <a:lstStyle/>
          <a:p>
            <a:pPr algn="just"/>
            <a:r>
              <a:rPr lang="en-US" sz="2400" dirty="0" smtClean="0"/>
              <a:t>Machine Learning (ML) can be described as the </a:t>
            </a:r>
            <a:r>
              <a:rPr lang="en-US" sz="2400" dirty="0"/>
              <a:t>use and development of computer systems that are able to learn and adapt without following explicit instructions, by using algorithms and statistical models to </a:t>
            </a:r>
            <a:r>
              <a:rPr lang="en-US" sz="2400" dirty="0" smtClean="0"/>
              <a:t>analyze </a:t>
            </a:r>
            <a:r>
              <a:rPr lang="en-US" sz="2400" dirty="0"/>
              <a:t>and draw inferences from patterns in data</a:t>
            </a:r>
            <a:r>
              <a:rPr lang="en-US" sz="2400" dirty="0" smtClean="0"/>
              <a:t>.</a:t>
            </a:r>
          </a:p>
          <a:p>
            <a:pPr algn="just"/>
            <a:r>
              <a:rPr lang="en-US" sz="2400" dirty="0"/>
              <a:t>ML is sometimes known as "learning from data." Traditional software solutions are based on deduction (an intelligent person identifies a set of rules and codes them as a series of if statements, which can then be applied to data). In contrast, machine learning solutions are based on induction (a machine learning algorithm automatically discovers rules by looking at many examples, and these practices can then be involved to still more data).</a:t>
            </a:r>
          </a:p>
          <a:p>
            <a:pPr algn="just"/>
            <a:endParaRPr lang="en-US" sz="2400" dirty="0"/>
          </a:p>
        </p:txBody>
      </p:sp>
      <p:cxnSp>
        <p:nvCxnSpPr>
          <p:cNvPr id="4" name="Straight Connector 3"/>
          <p:cNvCxnSpPr/>
          <p:nvPr/>
        </p:nvCxnSpPr>
        <p:spPr>
          <a:xfrm>
            <a:off x="1188720" y="1463040"/>
            <a:ext cx="0" cy="423672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06680" y="853440"/>
            <a:ext cx="233172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accent2"/>
                </a:solidFill>
              </a:rPr>
              <a:t>Introduction</a:t>
            </a:r>
            <a:endParaRPr lang="en-US" sz="2000" dirty="0">
              <a:solidFill>
                <a:schemeClr val="accent2"/>
              </a:solidFill>
            </a:endParaRPr>
          </a:p>
        </p:txBody>
      </p:sp>
      <p:cxnSp>
        <p:nvCxnSpPr>
          <p:cNvPr id="10" name="Elbow Connector 9"/>
          <p:cNvCxnSpPr/>
          <p:nvPr/>
        </p:nvCxnSpPr>
        <p:spPr>
          <a:xfrm rot="5400000" flipH="1" flipV="1">
            <a:off x="2043786" y="2486559"/>
            <a:ext cx="1616532" cy="513816"/>
          </a:xfrm>
          <a:prstGeom prst="bentConnector3">
            <a:avLst>
              <a:gd name="adj1" fmla="val 98485"/>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flipH="1" flipV="1">
            <a:off x="1889674" y="4900835"/>
            <a:ext cx="906952" cy="510540"/>
          </a:xfrm>
          <a:prstGeom prst="bentConnector3">
            <a:avLst>
              <a:gd name="adj1" fmla="val 143"/>
            </a:avLst>
          </a:prstGeom>
          <a:ln>
            <a:prstDash val="lgDash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627" y="2287085"/>
            <a:ext cx="1637253" cy="9899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228" y="5099139"/>
            <a:ext cx="1626983" cy="1016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9" name="Elbow Connector 8"/>
          <p:cNvCxnSpPr/>
          <p:nvPr/>
        </p:nvCxnSpPr>
        <p:spPr>
          <a:xfrm rot="5400000">
            <a:off x="2259176" y="3917903"/>
            <a:ext cx="1271957" cy="598951"/>
          </a:xfrm>
          <a:prstGeom prst="bentConnector3">
            <a:avLst>
              <a:gd name="adj1" fmla="val -559"/>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4815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960" y="1764665"/>
            <a:ext cx="8244839" cy="4351338"/>
          </a:xfrm>
        </p:spPr>
        <p:txBody>
          <a:bodyPr>
            <a:normAutofit/>
          </a:bodyPr>
          <a:lstStyle/>
          <a:p>
            <a:pPr algn="just"/>
            <a:r>
              <a:rPr lang="en-US" sz="2400" dirty="0" smtClean="0"/>
              <a:t>Random </a:t>
            </a:r>
            <a:r>
              <a:rPr lang="en-US" sz="2400" dirty="0" err="1" smtClean="0"/>
              <a:t>Fores</a:t>
            </a:r>
            <a:endParaRPr lang="en-US" sz="2400" dirty="0" smtClean="0"/>
          </a:p>
          <a:p>
            <a:pPr algn="just"/>
            <a:r>
              <a:rPr lang="en-US" dirty="0" smtClean="0"/>
              <a:t>Decision Tree</a:t>
            </a:r>
          </a:p>
          <a:p>
            <a:pPr algn="just"/>
            <a:r>
              <a:rPr lang="en-US" sz="2400" dirty="0" smtClean="0"/>
              <a:t>Logistic </a:t>
            </a:r>
            <a:r>
              <a:rPr lang="en-US" sz="2400" dirty="0" err="1" smtClean="0"/>
              <a:t>Regreesion</a:t>
            </a:r>
            <a:endParaRPr lang="en-US" sz="2400" dirty="0" smtClean="0"/>
          </a:p>
          <a:p>
            <a:pPr algn="just"/>
            <a:r>
              <a:rPr lang="en-US" dirty="0" smtClean="0"/>
              <a:t>Artificial Neural network</a:t>
            </a:r>
            <a:endParaRPr lang="en-US" sz="2400" dirty="0"/>
          </a:p>
        </p:txBody>
      </p:sp>
      <p:cxnSp>
        <p:nvCxnSpPr>
          <p:cNvPr id="4" name="Straight Connector 3"/>
          <p:cNvCxnSpPr/>
          <p:nvPr/>
        </p:nvCxnSpPr>
        <p:spPr>
          <a:xfrm>
            <a:off x="1188720" y="1463040"/>
            <a:ext cx="0" cy="423672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06680" y="853440"/>
            <a:ext cx="233172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accent2"/>
                </a:solidFill>
              </a:rPr>
              <a:t>Introduction</a:t>
            </a:r>
            <a:endParaRPr lang="en-US" sz="2000" dirty="0">
              <a:solidFill>
                <a:schemeClr val="accent2"/>
              </a:solidFill>
            </a:endParaRPr>
          </a:p>
        </p:txBody>
      </p:sp>
      <p:cxnSp>
        <p:nvCxnSpPr>
          <p:cNvPr id="10" name="Elbow Connector 9"/>
          <p:cNvCxnSpPr/>
          <p:nvPr/>
        </p:nvCxnSpPr>
        <p:spPr>
          <a:xfrm rot="5400000" flipH="1" flipV="1">
            <a:off x="2043786" y="2486559"/>
            <a:ext cx="1616532" cy="513816"/>
          </a:xfrm>
          <a:prstGeom prst="bentConnector3">
            <a:avLst>
              <a:gd name="adj1" fmla="val 98485"/>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flipH="1" flipV="1">
            <a:off x="1889674" y="4900835"/>
            <a:ext cx="906952" cy="510540"/>
          </a:xfrm>
          <a:prstGeom prst="bentConnector3">
            <a:avLst>
              <a:gd name="adj1" fmla="val 143"/>
            </a:avLst>
          </a:prstGeom>
          <a:ln>
            <a:prstDash val="lgDash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627" y="2287085"/>
            <a:ext cx="1637253" cy="9899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228" y="5099139"/>
            <a:ext cx="1626983" cy="1016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9" name="Elbow Connector 8"/>
          <p:cNvCxnSpPr/>
          <p:nvPr/>
        </p:nvCxnSpPr>
        <p:spPr>
          <a:xfrm rot="5400000">
            <a:off x="2259176" y="3917903"/>
            <a:ext cx="1271957" cy="598951"/>
          </a:xfrm>
          <a:prstGeom prst="bentConnector3">
            <a:avLst>
              <a:gd name="adj1" fmla="val -559"/>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87423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151" y="305300"/>
            <a:ext cx="8229600" cy="71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Research Questions</a:t>
            </a:r>
            <a:endParaRPr lang="en-US" dirty="0"/>
          </a:p>
        </p:txBody>
      </p:sp>
      <p:grpSp>
        <p:nvGrpSpPr>
          <p:cNvPr id="48" name="Group 47"/>
          <p:cNvGrpSpPr/>
          <p:nvPr/>
        </p:nvGrpSpPr>
        <p:grpSpPr>
          <a:xfrm>
            <a:off x="578829" y="1204076"/>
            <a:ext cx="3665862" cy="1646006"/>
            <a:chOff x="457200" y="1258353"/>
            <a:chExt cx="4032448" cy="1810607"/>
          </a:xfrm>
        </p:grpSpPr>
        <p:sp>
          <p:nvSpPr>
            <p:cNvPr id="49" name="TextBox 48"/>
            <p:cNvSpPr txBox="1"/>
            <p:nvPr/>
          </p:nvSpPr>
          <p:spPr>
            <a:xfrm>
              <a:off x="457200" y="1992981"/>
              <a:ext cx="4032448" cy="1075979"/>
            </a:xfrm>
            <a:prstGeom prst="rect">
              <a:avLst/>
            </a:prstGeom>
            <a:noFill/>
          </p:spPr>
          <p:txBody>
            <a:bodyPr wrap="square" rtlCol="0">
              <a:noAutofit/>
            </a:bodyPr>
            <a:lstStyle/>
            <a:p>
              <a:r>
                <a:rPr lang="en-US" dirty="0"/>
                <a:t>Why perform Malware analysis?</a:t>
              </a:r>
            </a:p>
          </p:txBody>
        </p:sp>
        <p:sp>
          <p:nvSpPr>
            <p:cNvPr id="50" name="Rectangle 49"/>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647642" y="1258353"/>
              <a:ext cx="653107" cy="763028"/>
              <a:chOff x="6947372" y="5143202"/>
              <a:chExt cx="1157020" cy="1351751"/>
            </a:xfrm>
          </p:grpSpPr>
          <p:sp>
            <p:nvSpPr>
              <p:cNvPr id="53" name="Oval 52"/>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947372" y="5143202"/>
                <a:ext cx="1157020" cy="1157021"/>
              </a:xfrm>
              <a:prstGeom prst="ellipse">
                <a:avLst/>
              </a:prstGeom>
              <a:solidFill>
                <a:schemeClr val="accent2">
                  <a:lumMod val="60000"/>
                  <a:lumOff val="40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lumMod val="95000"/>
                        <a:lumOff val="5000"/>
                      </a:schemeClr>
                    </a:solidFill>
                  </a:rPr>
                  <a:t>1</a:t>
                </a:r>
                <a:endParaRPr lang="en-US" sz="2400" b="1" dirty="0">
                  <a:solidFill>
                    <a:schemeClr val="tx1">
                      <a:lumMod val="95000"/>
                      <a:lumOff val="5000"/>
                    </a:schemeClr>
                  </a:solidFill>
                </a:endParaRPr>
              </a:p>
            </p:txBody>
          </p:sp>
        </p:grpSp>
        <p:sp>
          <p:nvSpPr>
            <p:cNvPr id="52" name="TextBox 51"/>
            <p:cNvSpPr txBox="1"/>
            <p:nvPr/>
          </p:nvSpPr>
          <p:spPr>
            <a:xfrm>
              <a:off x="1323990" y="1306834"/>
              <a:ext cx="3165658" cy="456471"/>
            </a:xfrm>
            <a:prstGeom prst="rect">
              <a:avLst/>
            </a:prstGeom>
            <a:noFill/>
          </p:spPr>
          <p:txBody>
            <a:bodyPr wrap="square" rtlCol="0">
              <a:noAutofit/>
            </a:bodyPr>
            <a:lstStyle/>
            <a:p>
              <a:endParaRPr lang="en-US" dirty="0">
                <a:latin typeface="Arial" panose="020B0604020202020204" pitchFamily="34" charset="0"/>
                <a:cs typeface="Arial" panose="020B0604020202020204" pitchFamily="34" charset="0"/>
              </a:endParaRPr>
            </a:p>
          </p:txBody>
        </p:sp>
      </p:grpSp>
      <p:grpSp>
        <p:nvGrpSpPr>
          <p:cNvPr id="55" name="Group 54"/>
          <p:cNvGrpSpPr/>
          <p:nvPr/>
        </p:nvGrpSpPr>
        <p:grpSpPr>
          <a:xfrm>
            <a:off x="578829" y="2984770"/>
            <a:ext cx="3665862" cy="1646005"/>
            <a:chOff x="457200" y="1258354"/>
            <a:chExt cx="4032448" cy="1810606"/>
          </a:xfrm>
        </p:grpSpPr>
        <p:sp>
          <p:nvSpPr>
            <p:cNvPr id="56" name="TextBox 55"/>
            <p:cNvSpPr txBox="1"/>
            <p:nvPr/>
          </p:nvSpPr>
          <p:spPr>
            <a:xfrm>
              <a:off x="457200" y="1992981"/>
              <a:ext cx="4032448" cy="1075979"/>
            </a:xfrm>
            <a:prstGeom prst="rect">
              <a:avLst/>
            </a:prstGeom>
            <a:noFill/>
          </p:spPr>
          <p:txBody>
            <a:bodyPr wrap="square" rtlCol="0">
              <a:noAutofit/>
            </a:bodyPr>
            <a:lstStyle/>
            <a:p>
              <a:r>
                <a:rPr lang="en-US" dirty="0"/>
                <a:t>How does malware Spread?</a:t>
              </a:r>
            </a:p>
          </p:txBody>
        </p:sp>
        <p:sp>
          <p:nvSpPr>
            <p:cNvPr id="57" name="Rectangle 56"/>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647642" y="1258354"/>
              <a:ext cx="653107" cy="763029"/>
              <a:chOff x="6947372" y="5143201"/>
              <a:chExt cx="1157020" cy="1351752"/>
            </a:xfrm>
          </p:grpSpPr>
          <p:sp>
            <p:nvSpPr>
              <p:cNvPr id="60" name="Oval 59"/>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947372" y="5143201"/>
                <a:ext cx="1157020" cy="1157020"/>
              </a:xfrm>
              <a:prstGeom prst="ellipse">
                <a:avLst/>
              </a:prstGeom>
              <a:solidFill>
                <a:schemeClr val="accent4">
                  <a:lumMod val="75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endParaRPr lang="en-US" sz="1400" b="1" dirty="0">
                  <a:solidFill>
                    <a:schemeClr val="tx1"/>
                  </a:solidFill>
                </a:endParaRPr>
              </a:p>
            </p:txBody>
          </p:sp>
        </p:grpSp>
        <p:sp>
          <p:nvSpPr>
            <p:cNvPr id="59" name="TextBox 58"/>
            <p:cNvSpPr txBox="1"/>
            <p:nvPr/>
          </p:nvSpPr>
          <p:spPr>
            <a:xfrm>
              <a:off x="1323990" y="1306834"/>
              <a:ext cx="3165658" cy="456471"/>
            </a:xfrm>
            <a:prstGeom prst="rect">
              <a:avLst/>
            </a:prstGeom>
            <a:noFill/>
          </p:spPr>
          <p:txBody>
            <a:bodyPr wrap="square" rtlCol="0">
              <a:noAutofit/>
            </a:bodyPr>
            <a:lstStyle/>
            <a:p>
              <a:endParaRPr lang="en-US" dirty="0">
                <a:latin typeface="Arial" panose="020B0604020202020204" pitchFamily="34" charset="0"/>
                <a:cs typeface="Arial" panose="020B0604020202020204" pitchFamily="34" charset="0"/>
              </a:endParaRPr>
            </a:p>
          </p:txBody>
        </p:sp>
      </p:grpSp>
      <p:grpSp>
        <p:nvGrpSpPr>
          <p:cNvPr id="62" name="Group 61"/>
          <p:cNvGrpSpPr/>
          <p:nvPr/>
        </p:nvGrpSpPr>
        <p:grpSpPr>
          <a:xfrm>
            <a:off x="4251874" y="4434423"/>
            <a:ext cx="3665862" cy="1646005"/>
            <a:chOff x="457200" y="1258354"/>
            <a:chExt cx="4032448" cy="1810606"/>
          </a:xfrm>
        </p:grpSpPr>
        <p:sp>
          <p:nvSpPr>
            <p:cNvPr id="63" name="TextBox 62"/>
            <p:cNvSpPr txBox="1"/>
            <p:nvPr/>
          </p:nvSpPr>
          <p:spPr>
            <a:xfrm>
              <a:off x="457200" y="1992982"/>
              <a:ext cx="3919151" cy="721242"/>
            </a:xfrm>
            <a:prstGeom prst="rect">
              <a:avLst/>
            </a:prstGeom>
            <a:noFill/>
          </p:spPr>
          <p:txBody>
            <a:bodyPr wrap="square" rtlCol="0">
              <a:noAutofit/>
            </a:bodyPr>
            <a:lstStyle/>
            <a:p>
              <a:r>
                <a:rPr lang="en-US" dirty="0"/>
                <a:t>How do we evaluate the Prediction Performance of malware Detection solutions?</a:t>
              </a:r>
              <a:endParaRPr lang="en-US" sz="1800" dirty="0">
                <a:latin typeface="Arial" panose="020B0604020202020204" pitchFamily="34" charset="0"/>
                <a:cs typeface="Arial" panose="020B0604020202020204" pitchFamily="34" charset="0"/>
              </a:endParaRPr>
            </a:p>
          </p:txBody>
        </p:sp>
        <p:sp>
          <p:nvSpPr>
            <p:cNvPr id="64" name="Rectangle 63"/>
            <p:cNvSpPr/>
            <p:nvPr/>
          </p:nvSpPr>
          <p:spPr>
            <a:xfrm>
              <a:off x="457200" y="1844824"/>
              <a:ext cx="4032448"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647642" y="1258354"/>
              <a:ext cx="653107" cy="763029"/>
              <a:chOff x="6947372" y="5143201"/>
              <a:chExt cx="1157020" cy="1351752"/>
            </a:xfrm>
          </p:grpSpPr>
          <p:sp>
            <p:nvSpPr>
              <p:cNvPr id="67" name="Oval 66"/>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947372" y="5143201"/>
                <a:ext cx="1157020" cy="1157020"/>
              </a:xfrm>
              <a:prstGeom prst="ellipse">
                <a:avLst/>
              </a:prstGeom>
              <a:solidFill>
                <a:schemeClr val="accent6">
                  <a:lumMod val="60000"/>
                  <a:lumOff val="40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grpSp>
        <p:sp>
          <p:nvSpPr>
            <p:cNvPr id="66" name="TextBox 65"/>
            <p:cNvSpPr txBox="1"/>
            <p:nvPr/>
          </p:nvSpPr>
          <p:spPr>
            <a:xfrm>
              <a:off x="1323990" y="1306834"/>
              <a:ext cx="3165658" cy="456471"/>
            </a:xfrm>
            <a:prstGeom prst="rect">
              <a:avLst/>
            </a:prstGeom>
            <a:noFill/>
          </p:spPr>
          <p:txBody>
            <a:bodyPr wrap="square" rtlCol="0">
              <a:noAutofit/>
            </a:bodyPr>
            <a:lstStyle/>
            <a:p>
              <a:endParaRPr lang="en-US" dirty="0">
                <a:latin typeface="Arial" panose="020B0604020202020204" pitchFamily="34" charset="0"/>
                <a:cs typeface="Arial" panose="020B0604020202020204" pitchFamily="34" charset="0"/>
              </a:endParaRPr>
            </a:p>
          </p:txBody>
        </p:sp>
      </p:grpSp>
      <p:grpSp>
        <p:nvGrpSpPr>
          <p:cNvPr id="69" name="Group 68"/>
          <p:cNvGrpSpPr/>
          <p:nvPr/>
        </p:nvGrpSpPr>
        <p:grpSpPr>
          <a:xfrm>
            <a:off x="5705163" y="985730"/>
            <a:ext cx="5287735" cy="1864352"/>
            <a:chOff x="457200" y="1258353"/>
            <a:chExt cx="5049683" cy="1810607"/>
          </a:xfrm>
        </p:grpSpPr>
        <p:sp>
          <p:nvSpPr>
            <p:cNvPr id="70" name="TextBox 69"/>
            <p:cNvSpPr txBox="1"/>
            <p:nvPr/>
          </p:nvSpPr>
          <p:spPr>
            <a:xfrm>
              <a:off x="457201" y="1992980"/>
              <a:ext cx="5049682" cy="1075980"/>
            </a:xfrm>
            <a:prstGeom prst="rect">
              <a:avLst/>
            </a:prstGeom>
            <a:noFill/>
          </p:spPr>
          <p:txBody>
            <a:bodyPr wrap="square" rtlCol="0">
              <a:noAutofit/>
            </a:bodyPr>
            <a:lstStyle/>
            <a:p>
              <a:r>
                <a:rPr lang="en-US" dirty="0"/>
                <a:t>Which machine learning algorithms should we use?</a:t>
              </a:r>
            </a:p>
          </p:txBody>
        </p:sp>
        <p:sp>
          <p:nvSpPr>
            <p:cNvPr id="71" name="Rectangle 70"/>
            <p:cNvSpPr/>
            <p:nvPr/>
          </p:nvSpPr>
          <p:spPr>
            <a:xfrm>
              <a:off x="457200" y="1844824"/>
              <a:ext cx="5049683"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647642" y="1258353"/>
              <a:ext cx="653107" cy="763028"/>
              <a:chOff x="6947372" y="5143202"/>
              <a:chExt cx="1157020" cy="1351751"/>
            </a:xfrm>
          </p:grpSpPr>
          <p:sp>
            <p:nvSpPr>
              <p:cNvPr id="74" name="Oval 73"/>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947372" y="5143202"/>
                <a:ext cx="1157020" cy="1157021"/>
              </a:xfrm>
              <a:prstGeom prst="ellipse">
                <a:avLst/>
              </a:prstGeom>
              <a:solidFill>
                <a:schemeClr val="accent2">
                  <a:lumMod val="60000"/>
                  <a:lumOff val="40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2</a:t>
                </a:r>
              </a:p>
            </p:txBody>
          </p:sp>
        </p:grpSp>
        <p:sp>
          <p:nvSpPr>
            <p:cNvPr id="73" name="TextBox 72"/>
            <p:cNvSpPr txBox="1"/>
            <p:nvPr/>
          </p:nvSpPr>
          <p:spPr>
            <a:xfrm>
              <a:off x="1323990" y="1306834"/>
              <a:ext cx="3165658" cy="456471"/>
            </a:xfrm>
            <a:prstGeom prst="rect">
              <a:avLst/>
            </a:prstGeom>
            <a:noFill/>
          </p:spPr>
          <p:txBody>
            <a:bodyPr wrap="square" rtlCol="0">
              <a:noAutofit/>
            </a:bodyPr>
            <a:lstStyle/>
            <a:p>
              <a:endParaRPr lang="en-US" dirty="0">
                <a:latin typeface="Arial" panose="020B0604020202020204" pitchFamily="34" charset="0"/>
                <a:cs typeface="Arial" panose="020B0604020202020204" pitchFamily="34" charset="0"/>
              </a:endParaRPr>
            </a:p>
          </p:txBody>
        </p:sp>
      </p:grpSp>
      <p:grpSp>
        <p:nvGrpSpPr>
          <p:cNvPr id="76" name="Group 75"/>
          <p:cNvGrpSpPr/>
          <p:nvPr/>
        </p:nvGrpSpPr>
        <p:grpSpPr>
          <a:xfrm>
            <a:off x="5705163" y="3028844"/>
            <a:ext cx="5287736" cy="1646005"/>
            <a:chOff x="457198" y="1258354"/>
            <a:chExt cx="7200838" cy="1810606"/>
          </a:xfrm>
        </p:grpSpPr>
        <p:sp>
          <p:nvSpPr>
            <p:cNvPr id="77" name="TextBox 76"/>
            <p:cNvSpPr txBox="1"/>
            <p:nvPr/>
          </p:nvSpPr>
          <p:spPr>
            <a:xfrm>
              <a:off x="457198" y="1992982"/>
              <a:ext cx="7200838" cy="1075978"/>
            </a:xfrm>
            <a:prstGeom prst="rect">
              <a:avLst/>
            </a:prstGeom>
            <a:noFill/>
          </p:spPr>
          <p:txBody>
            <a:bodyPr wrap="square" rtlCol="0">
              <a:noAutofit/>
            </a:bodyPr>
            <a:lstStyle/>
            <a:p>
              <a:pPr algn="just"/>
              <a:r>
                <a:rPr lang="en-US" dirty="0"/>
                <a:t>How do we explore the Practical Potential of malware Detection?</a:t>
              </a:r>
            </a:p>
            <a:p>
              <a:pPr algn="just"/>
              <a:endParaRPr lang="en-US" sz="1800" dirty="0">
                <a:latin typeface="Arial" panose="020B0604020202020204" pitchFamily="34" charset="0"/>
                <a:cs typeface="Arial" panose="020B0604020202020204" pitchFamily="34" charset="0"/>
              </a:endParaRPr>
            </a:p>
          </p:txBody>
        </p:sp>
        <p:sp>
          <p:nvSpPr>
            <p:cNvPr id="78" name="Rectangle 77"/>
            <p:cNvSpPr/>
            <p:nvPr/>
          </p:nvSpPr>
          <p:spPr>
            <a:xfrm>
              <a:off x="457198" y="1844824"/>
              <a:ext cx="7200837" cy="1224136"/>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647642" y="1258354"/>
              <a:ext cx="653107" cy="763029"/>
              <a:chOff x="6947372" y="5143201"/>
              <a:chExt cx="1157020" cy="1351752"/>
            </a:xfrm>
          </p:grpSpPr>
          <p:sp>
            <p:nvSpPr>
              <p:cNvPr id="81" name="Oval 80"/>
              <p:cNvSpPr/>
              <p:nvPr/>
            </p:nvSpPr>
            <p:spPr>
              <a:xfrm>
                <a:off x="6988545" y="6037753"/>
                <a:ext cx="1074674" cy="457200"/>
              </a:xfrm>
              <a:prstGeom prst="ellipse">
                <a:avLst/>
              </a:prstGeom>
              <a:gradFill flip="none" rotWithShape="1">
                <a:gsLst>
                  <a:gs pos="0">
                    <a:schemeClr val="tx1"/>
                  </a:gs>
                  <a:gs pos="100000">
                    <a:schemeClr val="tx1">
                      <a:alpha val="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947372" y="5143201"/>
                <a:ext cx="1157020" cy="1157020"/>
              </a:xfrm>
              <a:prstGeom prst="ellipse">
                <a:avLst/>
              </a:prstGeom>
              <a:solidFill>
                <a:schemeClr val="accent4">
                  <a:lumMod val="75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endParaRPr lang="en-US" sz="1400" b="1" dirty="0">
                  <a:solidFill>
                    <a:schemeClr val="tx1"/>
                  </a:solidFill>
                </a:endParaRPr>
              </a:p>
            </p:txBody>
          </p:sp>
        </p:grpSp>
        <p:sp>
          <p:nvSpPr>
            <p:cNvPr id="80" name="TextBox 79"/>
            <p:cNvSpPr txBox="1"/>
            <p:nvPr/>
          </p:nvSpPr>
          <p:spPr>
            <a:xfrm>
              <a:off x="1323990" y="1306834"/>
              <a:ext cx="3165658" cy="456471"/>
            </a:xfrm>
            <a:prstGeom prst="rect">
              <a:avLst/>
            </a:prstGeom>
            <a:noFill/>
          </p:spPr>
          <p:txBody>
            <a:bodyPr wrap="square" rtlCol="0">
              <a:noAutofit/>
            </a:bodyPr>
            <a:lstStyle/>
            <a:p>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5676499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probl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0158" y="1690688"/>
            <a:ext cx="2664143" cy="33268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98805" y="4405118"/>
            <a:ext cx="2143125" cy="2143125"/>
          </a:xfrm>
          <a:prstGeom prst="rect">
            <a:avLst/>
          </a:prstGeom>
        </p:spPr>
      </p:pic>
      <p:pic>
        <p:nvPicPr>
          <p:cNvPr id="5" name="Picture 4"/>
          <p:cNvPicPr>
            <a:picLocks noChangeAspect="1"/>
          </p:cNvPicPr>
          <p:nvPr/>
        </p:nvPicPr>
        <p:blipFill rotWithShape="1">
          <a:blip r:embed="rId4"/>
          <a:srcRect l="6311" t="6413" r="4872" b="6512"/>
          <a:stretch/>
        </p:blipFill>
        <p:spPr>
          <a:xfrm>
            <a:off x="4163193" y="3600977"/>
            <a:ext cx="1640447" cy="1608282"/>
          </a:xfrm>
          <a:prstGeom prst="rect">
            <a:avLst/>
          </a:prstGeom>
        </p:spPr>
      </p:pic>
    </p:spTree>
    <p:extLst>
      <p:ext uri="{BB962C8B-B14F-4D97-AF65-F5344CB8AC3E}">
        <p14:creationId xmlns:p14="http://schemas.microsoft.com/office/powerpoint/2010/main" val="21224270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42"/>
            <a:ext cx="8229600" cy="71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Problem Statement</a:t>
            </a:r>
            <a:endParaRPr lang="en-US" dirty="0"/>
          </a:p>
        </p:txBody>
      </p:sp>
      <p:sp>
        <p:nvSpPr>
          <p:cNvPr id="2" name="Rectangle 1"/>
          <p:cNvSpPr/>
          <p:nvPr/>
        </p:nvSpPr>
        <p:spPr>
          <a:xfrm>
            <a:off x="653143" y="1321673"/>
            <a:ext cx="10631156" cy="464871"/>
          </a:xfrm>
          <a:prstGeom prst="rect">
            <a:avLst/>
          </a:prstGeom>
        </p:spPr>
        <p:txBody>
          <a:bodyPr wrap="square">
            <a:spAutoFit/>
          </a:bodyPr>
          <a:lstStyle/>
          <a:p>
            <a:pPr algn="just">
              <a:lnSpc>
                <a:spcPct val="150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48000" y="617974"/>
            <a:ext cx="6096000" cy="5622052"/>
          </a:xfrm>
          <a:prstGeom prst="rect">
            <a:avLst/>
          </a:prstGeom>
        </p:spPr>
        <p:txBody>
          <a:bodyPr>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Arial" panose="020B0604020202020204" pitchFamily="34" charset="0"/>
              </a:rPr>
              <a:t>Malware, often known as malicious software or code, is characterized as "any code introduced, updated, or removed from a software system to purposefully inflict harm or disrupt the system's intended function". Malware could be a software component connected to a legal application, a separate program, or a mix of the two.</a:t>
            </a:r>
            <a:endParaRPr lang="en-US" sz="1600"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Arial" panose="020B0604020202020204" pitchFamily="34" charset="0"/>
              </a:rPr>
              <a:t>It is generated for various reasons; some are planned to show a vulnerability or idea that does not cause physical harm to networks, while other reasons are used to extract identities or damage systems. The sheer variety and number of today's systems and the amount of classified info they contain present various chances to benefit unlawfully through compromising authorized networks.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5460686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8161</TotalTime>
  <Words>740</Words>
  <Application>Microsoft Office PowerPoint</Application>
  <PresentationFormat>Widescreen</PresentationFormat>
  <Paragraphs>97</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Forte</vt:lpstr>
      <vt:lpstr>Garamond</vt:lpstr>
      <vt:lpstr>Sabon Next LT</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permission  delegation and access control  in internet of things</dc:title>
  <dc:creator>gauhar ali</dc:creator>
  <cp:lastModifiedBy>user</cp:lastModifiedBy>
  <cp:revision>227</cp:revision>
  <dcterms:created xsi:type="dcterms:W3CDTF">2019-03-14T06:34:07Z</dcterms:created>
  <dcterms:modified xsi:type="dcterms:W3CDTF">2023-01-07T14:19:27Z</dcterms:modified>
</cp:coreProperties>
</file>