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E2AF"/>
    <a:srgbClr val="F7CCAF"/>
    <a:srgbClr val="F5BE99"/>
    <a:srgbClr val="FFB3B3"/>
    <a:srgbClr val="FF7D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7614" autoAdjust="0"/>
    <p:restoredTop sz="94660"/>
  </p:normalViewPr>
  <p:slideViewPr>
    <p:cSldViewPr snapToGrid="0">
      <p:cViewPr varScale="1">
        <p:scale>
          <a:sx n="22" d="100"/>
          <a:sy n="22" d="100"/>
        </p:scale>
        <p:origin x="-1440" y="-5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8830270" y="0"/>
            <a:ext cx="21444943" cy="21383625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187" tIns="147593" rIns="295187" bIns="14759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861542" y="10691813"/>
            <a:ext cx="2138362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95187" tIns="147593" rIns="295187" bIns="14759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1147489" y="1663171"/>
            <a:ext cx="16903661" cy="8943107"/>
          </a:xfrm>
        </p:spPr>
        <p:txBody>
          <a:bodyPr lIns="147593" tIns="0" rIns="147593">
            <a:noAutofit/>
          </a:bodyPr>
          <a:lstStyle>
            <a:lvl1pPr algn="r">
              <a:defRPr sz="136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1106348" y="11037493"/>
            <a:ext cx="16934711" cy="3433752"/>
          </a:xfrm>
        </p:spPr>
        <p:txBody>
          <a:bodyPr lIns="147593" tIns="0" rIns="147593" bIns="0"/>
          <a:lstStyle>
            <a:lvl1pPr marL="0" indent="0" algn="r">
              <a:buNone/>
              <a:defRPr sz="7100">
                <a:solidFill>
                  <a:srgbClr val="FFFFFF"/>
                </a:solidFill>
                <a:effectLst/>
              </a:defRPr>
            </a:lvl1pPr>
            <a:lvl2pPr marL="1475933" indent="0" algn="ctr">
              <a:buNone/>
            </a:lvl2pPr>
            <a:lvl3pPr marL="2951866" indent="0" algn="ctr">
              <a:buNone/>
            </a:lvl3pPr>
            <a:lvl4pPr marL="4427799" indent="0" algn="ctr">
              <a:buNone/>
            </a:lvl4pPr>
            <a:lvl5pPr marL="5903732" indent="0" algn="ctr">
              <a:buNone/>
            </a:lvl5pPr>
            <a:lvl6pPr marL="7379665" indent="0" algn="ctr">
              <a:buNone/>
            </a:lvl6pPr>
            <a:lvl7pPr marL="8855598" indent="0" algn="ctr">
              <a:buNone/>
            </a:lvl7pPr>
            <a:lvl8pPr marL="10331531" indent="0" algn="ctr">
              <a:buNone/>
            </a:lvl8pPr>
            <a:lvl9pPr marL="11807464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19439256" y="20448040"/>
            <a:ext cx="6630033" cy="707493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9334857" y="20448040"/>
            <a:ext cx="9693505" cy="712788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26093115" y="20442745"/>
            <a:ext cx="1947944" cy="712788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97236" y="857327"/>
            <a:ext cx="5045869" cy="18245380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856351"/>
            <a:ext cx="19931182" cy="182453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047699" y="20448040"/>
            <a:ext cx="6630033" cy="707493"/>
          </a:xfrm>
        </p:spPr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3761" y="20442745"/>
            <a:ext cx="12110085" cy="712788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08246" y="20433241"/>
            <a:ext cx="1947944" cy="7127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108" y="8798646"/>
            <a:ext cx="20711530" cy="4247026"/>
          </a:xfrm>
        </p:spPr>
        <p:txBody>
          <a:bodyPr tIns="0" anchor="t"/>
          <a:lstStyle>
            <a:lvl1pPr algn="r">
              <a:buNone/>
              <a:defRPr sz="136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108" y="5939897"/>
            <a:ext cx="20711530" cy="2318296"/>
          </a:xfrm>
        </p:spPr>
        <p:txBody>
          <a:bodyPr anchor="b"/>
          <a:lstStyle>
            <a:lvl1pPr marL="0" indent="0" algn="r">
              <a:buNone/>
              <a:defRPr sz="6500">
                <a:solidFill>
                  <a:schemeClr val="tx1"/>
                </a:solidFill>
                <a:effectLst/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1657" y="20444498"/>
            <a:ext cx="6630033" cy="707493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5662" y="20444498"/>
            <a:ext cx="9587151" cy="712788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95694" y="20439203"/>
            <a:ext cx="1947944" cy="712788"/>
          </a:xfrm>
        </p:spPr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0" y="997902"/>
            <a:ext cx="23977969" cy="356393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4989514"/>
            <a:ext cx="11655957" cy="14112204"/>
          </a:xfrm>
        </p:spPr>
        <p:txBody>
          <a:bodyPr anchor="t"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35772" y="4989514"/>
            <a:ext cx="11655957" cy="14112204"/>
          </a:xfrm>
        </p:spPr>
        <p:txBody>
          <a:bodyPr anchor="t"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0" y="997902"/>
            <a:ext cx="23977969" cy="356393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18294879"/>
            <a:ext cx="11655957" cy="1425575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5800" b="1">
                <a:solidFill>
                  <a:schemeClr val="tx2"/>
                </a:solidFill>
                <a:effectLst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835772" y="18294879"/>
            <a:ext cx="11655957" cy="1425575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5800" b="1">
                <a:solidFill>
                  <a:schemeClr val="tx2"/>
                </a:solidFill>
                <a:effectLst/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513761" y="5337612"/>
            <a:ext cx="11655957" cy="1283017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35772" y="5337612"/>
            <a:ext cx="11655957" cy="1283017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0" y="997902"/>
            <a:ext cx="23977969" cy="356393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712787"/>
            <a:ext cx="19527512" cy="3658976"/>
          </a:xfrm>
        </p:spPr>
        <p:txBody>
          <a:bodyPr wrap="square" anchor="b"/>
          <a:lstStyle>
            <a:lvl1pPr algn="l">
              <a:buNone/>
              <a:defRPr lang="en-US" sz="77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3761" y="4669026"/>
            <a:ext cx="19527512" cy="1878666"/>
          </a:xfrm>
        </p:spPr>
        <p:txBody>
          <a:bodyPr rot="0" spcFirstLastPara="0" vertOverflow="overflow" horzOverflow="overflow" vert="horz" wrap="square" lIns="147593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13761" y="6652683"/>
            <a:ext cx="23967877" cy="1363136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1979836" y="3132612"/>
            <a:ext cx="14301684" cy="13446842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87" tIns="147593" rIns="295187" bIns="147593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1975658" y="3114365"/>
            <a:ext cx="14301684" cy="13446842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187" tIns="147593" rIns="295187" bIns="147593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967" y="3563937"/>
            <a:ext cx="11353205" cy="6415088"/>
          </a:xfrm>
        </p:spPr>
        <p:txBody>
          <a:bodyPr vert="horz" anchor="b"/>
          <a:lstStyle>
            <a:lvl1pPr algn="l">
              <a:buNone/>
              <a:defRPr sz="97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2967" y="10238553"/>
            <a:ext cx="11353205" cy="5987415"/>
          </a:xfrm>
        </p:spPr>
        <p:txBody>
          <a:bodyPr rot="0" spcFirstLastPara="0" vertOverflow="overflow" horzOverflow="overflow" vert="horz" wrap="square" lIns="265668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500" baseline="0">
                <a:solidFill>
                  <a:schemeClr val="tx1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2197410" y="3245902"/>
            <a:ext cx="13926598" cy="1311529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03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26995398" y="0"/>
            <a:ext cx="3279815" cy="21383625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187" tIns="147593" rIns="295187" bIns="14759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513761" y="997902"/>
            <a:ext cx="23967877" cy="3563938"/>
          </a:xfrm>
          <a:prstGeom prst="rect">
            <a:avLst/>
          </a:prstGeom>
        </p:spPr>
        <p:txBody>
          <a:bodyPr vert="horz" lIns="147593" tIns="0" rIns="147593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1513761" y="5018249"/>
            <a:ext cx="23967877" cy="15111095"/>
          </a:xfrm>
          <a:prstGeom prst="rect">
            <a:avLst/>
          </a:prstGeom>
        </p:spPr>
        <p:txBody>
          <a:bodyPr vert="horz" lIns="295187" tIns="147593" rIns="295187" bIns="14759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14058029" y="20448040"/>
            <a:ext cx="6630033" cy="707493"/>
          </a:xfrm>
          <a:prstGeom prst="rect">
            <a:avLst/>
          </a:prstGeom>
        </p:spPr>
        <p:txBody>
          <a:bodyPr vert="horz" lIns="295187" tIns="0" rIns="295187" bIns="0" anchor="b"/>
          <a:lstStyle>
            <a:lvl1pPr algn="l" eaLnBrk="1" latinLnBrk="0" hangingPunct="1">
              <a:defRPr kumimoji="0" sz="3200">
                <a:solidFill>
                  <a:schemeClr val="tx2"/>
                </a:solidFill>
              </a:defRPr>
            </a:lvl1pPr>
            <a:extLst/>
          </a:lstStyle>
          <a:p>
            <a:fld id="{D0365C76-E963-4EC0-BE5A-963D7AA9B3E5}" type="datetimeFigureOut">
              <a:rPr lang="en-GB" smtClean="0"/>
              <a:pPr/>
              <a:t>04/03/2022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3761" y="20448040"/>
            <a:ext cx="12110085" cy="712788"/>
          </a:xfrm>
          <a:prstGeom prst="rect">
            <a:avLst/>
          </a:prstGeom>
        </p:spPr>
        <p:txBody>
          <a:bodyPr vert="horz" lIns="295187" tIns="0" rIns="295187" bIns="0" anchor="b"/>
          <a:lstStyle>
            <a:lvl1pPr algn="r" eaLnBrk="1" latinLnBrk="0" hangingPunct="1">
              <a:defRPr kumimoji="0" sz="32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20698154" y="20442745"/>
            <a:ext cx="1947944" cy="71278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3600">
                <a:solidFill>
                  <a:schemeClr val="tx2"/>
                </a:solidFill>
              </a:defRPr>
            </a:lvl1pPr>
            <a:extLst/>
          </a:lstStyle>
          <a:p>
            <a:fld id="{899E6DCF-AA79-4DFF-A109-40BB853CF3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123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885560" indent="-885560" algn="l" rtl="0" eaLnBrk="1" latinLnBrk="0" hangingPunct="1">
        <a:spcBef>
          <a:spcPts val="1937"/>
        </a:spcBef>
        <a:buClr>
          <a:schemeClr val="tx2"/>
        </a:buClr>
        <a:buSzPct val="73000"/>
        <a:buFont typeface="Wingdings 2"/>
        <a:buChar char=""/>
        <a:defRPr kumimoji="0" sz="8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682564" indent="-737967" algn="l" rtl="0" eaLnBrk="1" latinLnBrk="0" hangingPunct="1">
        <a:spcBef>
          <a:spcPts val="1614"/>
        </a:spcBef>
        <a:buClr>
          <a:schemeClr val="accent4"/>
        </a:buClr>
        <a:buSzPct val="80000"/>
        <a:buFont typeface="Wingdings 2"/>
        <a:buChar char=""/>
        <a:defRPr kumimoji="0" sz="74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2450049" indent="-737967" algn="l" rtl="0" eaLnBrk="1" latinLnBrk="0" hangingPunct="1">
        <a:spcBef>
          <a:spcPts val="1291"/>
        </a:spcBef>
        <a:buClr>
          <a:schemeClr val="accent4"/>
        </a:buClr>
        <a:buSzPct val="60000"/>
        <a:buFont typeface="Wingdings"/>
        <a:buChar char=""/>
        <a:defRPr kumimoji="0"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3247053" indent="-737967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6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4132613" indent="-737967" algn="l" rtl="0" eaLnBrk="1" latinLnBrk="0" hangingPunct="1">
        <a:spcBef>
          <a:spcPts val="1291"/>
        </a:spcBef>
        <a:buClr>
          <a:schemeClr val="accent4"/>
        </a:buClr>
        <a:buSzPct val="70000"/>
        <a:buFont typeface="Wingdings"/>
        <a:buChar char=""/>
        <a:defRPr kumimoji="0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4752504" indent="-590373" algn="l" rtl="0" eaLnBrk="1" latinLnBrk="0" hangingPunct="1">
        <a:spcBef>
          <a:spcPts val="1291"/>
        </a:spcBef>
        <a:buClr>
          <a:schemeClr val="accent4"/>
        </a:buClr>
        <a:buSzPct val="80000"/>
        <a:buFont typeface="Wingdings 2"/>
        <a:buChar char=""/>
        <a:defRPr kumimoji="0" sz="5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5401915" indent="-590373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5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962769" indent="-590373" algn="l" rtl="0" eaLnBrk="1" latinLnBrk="0" hangingPunct="1">
        <a:spcBef>
          <a:spcPts val="968"/>
        </a:spcBef>
        <a:buClr>
          <a:schemeClr val="accent4"/>
        </a:buClr>
        <a:buSzPct val="100000"/>
        <a:buChar char="•"/>
        <a:defRPr kumimoji="0" sz="52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6641699" indent="-590373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4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3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9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5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4C5670-FB4B-499C-A94C-3CFA70304EAD}"/>
              </a:ext>
            </a:extLst>
          </p:cNvPr>
          <p:cNvSpPr txBox="1"/>
          <p:nvPr/>
        </p:nvSpPr>
        <p:spPr>
          <a:xfrm>
            <a:off x="19674348" y="19446791"/>
            <a:ext cx="9586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Verdana Pro SemiBold" panose="020B0604020202020204" pitchFamily="34" charset="0"/>
              </a:rPr>
              <a:t>SCHOOL OF COMPUTER SCIENCE AND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29BA4-A942-4606-897C-D4EE51C309E4}"/>
              </a:ext>
            </a:extLst>
          </p:cNvPr>
          <p:cNvSpPr txBox="1"/>
          <p:nvPr/>
        </p:nvSpPr>
        <p:spPr>
          <a:xfrm>
            <a:off x="-1" y="0"/>
            <a:ext cx="30275213" cy="2477729"/>
          </a:xfrm>
          <a:prstGeom prst="rect">
            <a:avLst/>
          </a:prstGeom>
          <a:solidFill>
            <a:srgbClr val="FFB3B3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823EB8-770C-45A6-940A-6D6972B77BDB}"/>
              </a:ext>
            </a:extLst>
          </p:cNvPr>
          <p:cNvSpPr txBox="1"/>
          <p:nvPr/>
        </p:nvSpPr>
        <p:spPr>
          <a:xfrm>
            <a:off x="0" y="0"/>
            <a:ext cx="30275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Securing Network Applications via embedded Security </a:t>
            </a:r>
            <a:r>
              <a:rPr lang="en-GB" sz="4800" b="1" dirty="0" smtClean="0"/>
              <a:t>Model</a:t>
            </a:r>
          </a:p>
          <a:p>
            <a:pPr algn="ctr"/>
            <a:r>
              <a:rPr lang="en-GB" sz="4800" b="1" dirty="0" smtClean="0">
                <a:latin typeface="Aparajita" panose="020B0502040204020203" pitchFamily="18" charset="0"/>
                <a:ea typeface="Gungsuh" panose="020B0503020000020004" pitchFamily="18" charset="-127"/>
                <a:cs typeface="Aparajita" panose="020B0502040204020203" pitchFamily="18" charset="0"/>
              </a:rPr>
              <a:t>Your </a:t>
            </a:r>
            <a:r>
              <a:rPr lang="en-GB" sz="4800" b="1" dirty="0">
                <a:latin typeface="Aparajita" panose="020B0502040204020203" pitchFamily="18" charset="0"/>
                <a:ea typeface="Gungsuh" panose="020B0503020000020004" pitchFamily="18" charset="-127"/>
                <a:cs typeface="Aparajita" panose="020B0502040204020203" pitchFamily="18" charset="0"/>
              </a:rPr>
              <a:t>name, student ID</a:t>
            </a:r>
          </a:p>
          <a:p>
            <a:pPr algn="ctr"/>
            <a:r>
              <a:rPr lang="en-GB" sz="4800" b="1" dirty="0">
                <a:latin typeface="Aparajita" panose="020B0502040204020203" pitchFamily="18" charset="0"/>
                <a:ea typeface="Gungsuh" panose="020B0503020000020004" pitchFamily="18" charset="-127"/>
                <a:cs typeface="Aparajita" panose="020B0502040204020203" pitchFamily="18" charset="0"/>
              </a:rPr>
              <a:t>MSc Project, Supervisor: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B10118-0B37-43CD-ACC8-18672D02B6CD}"/>
              </a:ext>
            </a:extLst>
          </p:cNvPr>
          <p:cNvSpPr txBox="1"/>
          <p:nvPr/>
        </p:nvSpPr>
        <p:spPr>
          <a:xfrm>
            <a:off x="140675" y="2542249"/>
            <a:ext cx="7308000" cy="158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9909F0-A034-4658-92C7-AA269DA1FB2F}"/>
              </a:ext>
            </a:extLst>
          </p:cNvPr>
          <p:cNvSpPr txBox="1"/>
          <p:nvPr/>
        </p:nvSpPr>
        <p:spPr>
          <a:xfrm>
            <a:off x="7713783" y="2541600"/>
            <a:ext cx="7308000" cy="15840000"/>
          </a:xfrm>
          <a:prstGeom prst="rect">
            <a:avLst/>
          </a:prstGeom>
          <a:solidFill>
            <a:srgbClr val="F7CCAF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33B15D-198A-4B66-9FF0-4C3375F53D9E}"/>
              </a:ext>
            </a:extLst>
          </p:cNvPr>
          <p:cNvSpPr txBox="1"/>
          <p:nvPr/>
        </p:nvSpPr>
        <p:spPr>
          <a:xfrm>
            <a:off x="15286892" y="2541600"/>
            <a:ext cx="7308000" cy="15840000"/>
          </a:xfrm>
          <a:prstGeom prst="rect">
            <a:avLst/>
          </a:prstGeom>
          <a:solidFill>
            <a:srgbClr val="F7E2AF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2B22FC-C7DD-4EE7-BC71-0E65C524F225}"/>
              </a:ext>
            </a:extLst>
          </p:cNvPr>
          <p:cNvSpPr txBox="1"/>
          <p:nvPr/>
        </p:nvSpPr>
        <p:spPr>
          <a:xfrm>
            <a:off x="22848265" y="2541600"/>
            <a:ext cx="7308000" cy="15840000"/>
          </a:xfrm>
          <a:prstGeom prst="rect">
            <a:avLst/>
          </a:prstGeom>
          <a:solidFill>
            <a:srgbClr val="F7CCAF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784E166-6203-4F55-9C7E-1F7743D5B04B}"/>
              </a:ext>
            </a:extLst>
          </p:cNvPr>
          <p:cNvCxnSpPr/>
          <p:nvPr/>
        </p:nvCxnSpPr>
        <p:spPr>
          <a:xfrm>
            <a:off x="140675" y="18674862"/>
            <a:ext cx="30015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28B0CE-407D-42F4-8DE1-293033410C35}"/>
              </a:ext>
            </a:extLst>
          </p:cNvPr>
          <p:cNvSpPr txBox="1"/>
          <p:nvPr/>
        </p:nvSpPr>
        <p:spPr>
          <a:xfrm>
            <a:off x="266699" y="3200401"/>
            <a:ext cx="71913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ABSTRACT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Novel model using machine learning algorithm for identify &amp; mitigating </a:t>
            </a:r>
            <a:r>
              <a:rPr lang="en-US" sz="3200" dirty="0" err="1" smtClean="0"/>
              <a:t>botnet</a:t>
            </a:r>
            <a:r>
              <a:rPr lang="en-US" sz="3200" dirty="0" smtClean="0"/>
              <a:t>-based attacks in an embedded network system.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Approach addresses the Network security challenges faced by </a:t>
            </a:r>
            <a:r>
              <a:rPr lang="en-US" sz="3200" dirty="0" err="1" smtClean="0"/>
              <a:t>bot</a:t>
            </a:r>
            <a:r>
              <a:rPr lang="en-US" sz="3200" dirty="0" smtClean="0"/>
              <a:t> attacks in embedded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Random Forest and Decision tree are best</a:t>
            </a:r>
          </a:p>
          <a:p>
            <a:pPr>
              <a:spcAft>
                <a:spcPts val="1200"/>
              </a:spcAft>
            </a:pPr>
            <a:endParaRPr lang="en-GB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1D2CA8E-2B59-4DB6-AF75-576B929DDEAE}"/>
              </a:ext>
            </a:extLst>
          </p:cNvPr>
          <p:cNvSpPr txBox="1"/>
          <p:nvPr/>
        </p:nvSpPr>
        <p:spPr>
          <a:xfrm>
            <a:off x="266699" y="8404128"/>
            <a:ext cx="7048501" cy="1852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INTRODUCTION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Identify </a:t>
            </a:r>
            <a:r>
              <a:rPr lang="en-US" sz="3200" dirty="0" err="1" smtClean="0"/>
              <a:t>botnet</a:t>
            </a:r>
            <a:r>
              <a:rPr lang="en-US" sz="3200" dirty="0" smtClean="0"/>
              <a:t> attack on embedded </a:t>
            </a:r>
            <a:r>
              <a:rPr lang="en-US" sz="3200" dirty="0" smtClean="0"/>
              <a:t>system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err="1" smtClean="0"/>
              <a:t>DoS</a:t>
            </a:r>
            <a:r>
              <a:rPr lang="en-US" sz="3200" dirty="0" smtClean="0"/>
              <a:t> attack on embedded </a:t>
            </a:r>
            <a:r>
              <a:rPr lang="en-US" sz="3200" dirty="0" smtClean="0"/>
              <a:t>network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Who might care?</a:t>
            </a:r>
          </a:p>
          <a:p>
            <a:pPr>
              <a:buNone/>
            </a:pPr>
            <a:r>
              <a:rPr lang="en-US" sz="3200" dirty="0" smtClean="0"/>
              <a:t>● Cyber security firms. </a:t>
            </a:r>
          </a:p>
          <a:p>
            <a:pPr>
              <a:buNone/>
            </a:pPr>
            <a:r>
              <a:rPr lang="en-US" sz="3200" dirty="0" smtClean="0"/>
              <a:t>● Large financial / corporate enterprises. </a:t>
            </a:r>
          </a:p>
          <a:p>
            <a:pPr>
              <a:buNone/>
            </a:pPr>
            <a:r>
              <a:rPr lang="en-US" sz="3200" dirty="0" smtClean="0"/>
              <a:t>● </a:t>
            </a:r>
            <a:r>
              <a:rPr lang="en-US" sz="3200" dirty="0" err="1" smtClean="0"/>
              <a:t>IoT</a:t>
            </a:r>
            <a:r>
              <a:rPr lang="en-US" sz="3200" dirty="0" smtClean="0"/>
              <a:t> Device Manufacturers. </a:t>
            </a:r>
          </a:p>
          <a:p>
            <a:pPr>
              <a:buNone/>
            </a:pPr>
            <a:r>
              <a:rPr lang="en-US" sz="3200" dirty="0" smtClean="0"/>
              <a:t>● Anyone who uses internet !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9347D9-5CBC-4CB5-9BA1-33618985F640}"/>
              </a:ext>
            </a:extLst>
          </p:cNvPr>
          <p:cNvSpPr txBox="1"/>
          <p:nvPr/>
        </p:nvSpPr>
        <p:spPr>
          <a:xfrm>
            <a:off x="7972425" y="3217609"/>
            <a:ext cx="6915150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RESEARCH </a:t>
            </a:r>
            <a:r>
              <a:rPr lang="en-GB" sz="4000" b="1" dirty="0" smtClean="0"/>
              <a:t>METHODOLOGY</a:t>
            </a:r>
          </a:p>
          <a:p>
            <a:r>
              <a:rPr lang="en-US" sz="3200" b="1" dirty="0" smtClean="0"/>
              <a:t>Data set:</a:t>
            </a:r>
          </a:p>
          <a:p>
            <a:pPr>
              <a:buNone/>
            </a:pPr>
            <a:r>
              <a:rPr lang="en-US" sz="3200" dirty="0" smtClean="0"/>
              <a:t>● 2 type of Malware - </a:t>
            </a:r>
            <a:r>
              <a:rPr lang="en-US" sz="3200" dirty="0" err="1" smtClean="0"/>
              <a:t>Mirai</a:t>
            </a:r>
            <a:r>
              <a:rPr lang="en-US" sz="3200" dirty="0" smtClean="0"/>
              <a:t> , </a:t>
            </a:r>
            <a:r>
              <a:rPr lang="en-US" sz="3200" dirty="0" err="1" smtClean="0"/>
              <a:t>Bashlite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● 5 Categories and 9 </a:t>
            </a:r>
            <a:r>
              <a:rPr lang="en-US" sz="3200" dirty="0" err="1" smtClean="0"/>
              <a:t>IoT</a:t>
            </a:r>
            <a:r>
              <a:rPr lang="en-US" sz="3200" dirty="0" smtClean="0"/>
              <a:t> Devices - Baby monitor, Webcam, Security Camera, Doorbell, Thermostat </a:t>
            </a:r>
          </a:p>
          <a:p>
            <a:r>
              <a:rPr lang="en-US" sz="3200" b="1" dirty="0" smtClean="0"/>
              <a:t>Modeling</a:t>
            </a:r>
            <a:endParaRPr lang="en-US" sz="3200" b="1" dirty="0" smtClean="0"/>
          </a:p>
          <a:p>
            <a:pPr>
              <a:buNone/>
            </a:pPr>
            <a:r>
              <a:rPr lang="en-US" sz="3200" dirty="0" smtClean="0"/>
              <a:t>● Supervised Learning </a:t>
            </a:r>
          </a:p>
          <a:p>
            <a:pPr>
              <a:buNone/>
            </a:pPr>
            <a:r>
              <a:rPr lang="en-US" sz="3200" dirty="0" smtClean="0"/>
              <a:t>● 3 class &amp; 11 class</a:t>
            </a:r>
          </a:p>
          <a:p>
            <a:pPr>
              <a:buNone/>
            </a:pPr>
            <a:r>
              <a:rPr lang="en-US" sz="3200" dirty="0" smtClean="0"/>
              <a:t>● Highly imbalanced data </a:t>
            </a:r>
          </a:p>
          <a:p>
            <a:pPr>
              <a:buNone/>
            </a:pPr>
            <a:r>
              <a:rPr lang="en-US" sz="3200" dirty="0" smtClean="0"/>
              <a:t>● </a:t>
            </a:r>
            <a:r>
              <a:rPr lang="en-US" sz="3200" dirty="0" err="1" smtClean="0"/>
              <a:t>Scikit</a:t>
            </a:r>
            <a:r>
              <a:rPr lang="en-US" sz="3200" dirty="0" smtClean="0"/>
              <a:t> learn and </a:t>
            </a:r>
            <a:r>
              <a:rPr lang="en-US" sz="3200" dirty="0" err="1" smtClean="0"/>
              <a:t>imblearn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● Label Encoding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● </a:t>
            </a:r>
            <a:r>
              <a:rPr lang="en-US" sz="3200" dirty="0" smtClean="0"/>
              <a:t>Data splitting into training and test data (70% - 30%) </a:t>
            </a:r>
          </a:p>
          <a:p>
            <a:pPr>
              <a:buNone/>
            </a:pPr>
            <a:endParaRPr lang="en-GB" sz="4000" b="1" dirty="0"/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1873B3-2FA3-48E2-A434-F56A82228A90}"/>
              </a:ext>
            </a:extLst>
          </p:cNvPr>
          <p:cNvSpPr txBox="1"/>
          <p:nvPr/>
        </p:nvSpPr>
        <p:spPr>
          <a:xfrm>
            <a:off x="7799134" y="11077892"/>
            <a:ext cx="71819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DESIGN / DEVELOPMENT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6883E1B-3F32-4E5C-8D1A-5F8102E6AF49}"/>
              </a:ext>
            </a:extLst>
          </p:cNvPr>
          <p:cNvSpPr txBox="1"/>
          <p:nvPr/>
        </p:nvSpPr>
        <p:spPr>
          <a:xfrm>
            <a:off x="15324806" y="3227439"/>
            <a:ext cx="7181975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 smtClean="0"/>
              <a:t>TESTING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Model </a:t>
            </a:r>
            <a:r>
              <a:rPr lang="en-US" sz="3200" dirty="0" smtClean="0"/>
              <a:t>comparisons</a:t>
            </a:r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r>
              <a:rPr lang="en-US" sz="3200" dirty="0" smtClean="0"/>
              <a:t>Logistic Regression is the worst and Random forest classifier is the best</a:t>
            </a:r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US" sz="3200" dirty="0" smtClean="0"/>
          </a:p>
          <a:p>
            <a:pPr>
              <a:spcAft>
                <a:spcPts val="1200"/>
              </a:spcAft>
            </a:pPr>
            <a:endParaRPr lang="en-GB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EB1415-217E-47B6-B09F-CDAB5C0673A0}"/>
              </a:ext>
            </a:extLst>
          </p:cNvPr>
          <p:cNvSpPr txBox="1"/>
          <p:nvPr/>
        </p:nvSpPr>
        <p:spPr>
          <a:xfrm>
            <a:off x="15329721" y="8515042"/>
            <a:ext cx="7181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RESULTS / </a:t>
            </a:r>
            <a:r>
              <a:rPr lang="en-GB" sz="4000" b="1" dirty="0" smtClean="0"/>
              <a:t>EVALUATION</a:t>
            </a:r>
          </a:p>
          <a:p>
            <a:pPr>
              <a:spcAft>
                <a:spcPts val="1200"/>
              </a:spcAft>
            </a:pPr>
            <a:endParaRPr lang="en-GB" sz="4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1E8461A-2D91-444E-A047-B3518B5BD4AD}"/>
              </a:ext>
            </a:extLst>
          </p:cNvPr>
          <p:cNvSpPr txBox="1"/>
          <p:nvPr/>
        </p:nvSpPr>
        <p:spPr>
          <a:xfrm>
            <a:off x="22915317" y="3178277"/>
            <a:ext cx="7181975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/>
              <a:t>DISCUSSION / </a:t>
            </a:r>
            <a:r>
              <a:rPr lang="en-GB" sz="4000" b="1" dirty="0" smtClean="0"/>
              <a:t>CONCLUSIONS</a:t>
            </a:r>
          </a:p>
          <a:p>
            <a:r>
              <a:rPr lang="en-GB" sz="2800" dirty="0" smtClean="0"/>
              <a:t>we need to develop a model for each device, and I explored four different approaches using this approach. As a result of the EDA assaults, we found that malicious data outnumbers benign data. This is mostly due to attack data being further divided into ten categories. With this in mind, I trained a model with three classes, eleven classes, three classes with under sampled data, and eleven classes with under sampled data.</a:t>
            </a:r>
            <a:endParaRPr lang="en-US" sz="2800" dirty="0" smtClean="0"/>
          </a:p>
          <a:p>
            <a:r>
              <a:rPr lang="en-GB" sz="2800" dirty="0" smtClean="0"/>
              <a:t>Due to computer power constraints, I only trained the model for individual devices. This model may be improved and then loaded into the device's software. This has the disadvantage of necessitating the training of a model for each and every device. Which is not sustainable in the long run. As a result, we must develop a generic model capable of identifying malware independent of device kind.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endParaRPr lang="en-GB" sz="4000" b="1" dirty="0" smtClean="0"/>
          </a:p>
          <a:p>
            <a:pPr>
              <a:spcAft>
                <a:spcPts val="1200"/>
              </a:spcAft>
            </a:pPr>
            <a:endParaRPr lang="en-GB" sz="4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150652-1FCA-4502-99EA-97914886B6BF}"/>
              </a:ext>
            </a:extLst>
          </p:cNvPr>
          <p:cNvSpPr txBox="1"/>
          <p:nvPr/>
        </p:nvSpPr>
        <p:spPr>
          <a:xfrm>
            <a:off x="23093238" y="13173074"/>
            <a:ext cx="65390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 smtClean="0"/>
              <a:t>REFERENCES</a:t>
            </a:r>
          </a:p>
          <a:p>
            <a:r>
              <a:rPr lang="en-GB" sz="2800" dirty="0" smtClean="0"/>
              <a:t>Ali, I. A. I. A. A. A. A. M. A. R. S. A. S. A. K. a. A. G., 2020. Systematic literature review on </a:t>
            </a:r>
            <a:r>
              <a:rPr lang="en-GB" sz="2800" dirty="0" err="1" smtClean="0"/>
              <a:t>IoT</a:t>
            </a:r>
            <a:r>
              <a:rPr lang="en-GB" sz="2800" dirty="0" smtClean="0"/>
              <a:t>-based </a:t>
            </a:r>
            <a:r>
              <a:rPr lang="en-GB" sz="2800" dirty="0" err="1" smtClean="0"/>
              <a:t>botnet</a:t>
            </a:r>
            <a:r>
              <a:rPr lang="en-GB" sz="2800" dirty="0" smtClean="0"/>
              <a:t> attack. </a:t>
            </a:r>
            <a:r>
              <a:rPr lang="en-GB" sz="2800" i="1" dirty="0" smtClean="0"/>
              <a:t>IEEE.</a:t>
            </a:r>
            <a:endParaRPr lang="en-US" sz="2800" dirty="0" smtClean="0"/>
          </a:p>
          <a:p>
            <a:r>
              <a:rPr lang="en-GB" sz="2800" dirty="0" err="1" smtClean="0"/>
              <a:t>Almalki</a:t>
            </a:r>
            <a:r>
              <a:rPr lang="en-GB" sz="2800" dirty="0" smtClean="0"/>
              <a:t>, F. A., 2020. Implementation of 5G </a:t>
            </a:r>
            <a:r>
              <a:rPr lang="en-GB" sz="2800" dirty="0" err="1" smtClean="0"/>
              <a:t>IoT</a:t>
            </a:r>
            <a:r>
              <a:rPr lang="en-GB" sz="2800" dirty="0" smtClean="0"/>
              <a:t> based smart buildings using VLAN configuration via Cisco packet tracer.. </a:t>
            </a:r>
            <a:r>
              <a:rPr lang="en-GB" sz="2800" i="1" dirty="0" smtClean="0"/>
              <a:t>International Journal of Electronics Communication and Computer Engineering, 11(4), 56-67.</a:t>
            </a:r>
            <a:endParaRPr lang="en-US" sz="2800" dirty="0" smtClean="0"/>
          </a:p>
          <a:p>
            <a:pPr>
              <a:spcAft>
                <a:spcPts val="1200"/>
              </a:spcAft>
            </a:pPr>
            <a:endParaRPr lang="en-GB" sz="4000" b="1" dirty="0" smtClean="0"/>
          </a:p>
          <a:p>
            <a:pPr>
              <a:spcAft>
                <a:spcPts val="1200"/>
              </a:spcAft>
            </a:pPr>
            <a:endParaRPr lang="en-GB" sz="4000" b="1" dirty="0"/>
          </a:p>
        </p:txBody>
      </p:sp>
      <p:pic>
        <p:nvPicPr>
          <p:cNvPr id="24" name="Picture 23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702" y="10255741"/>
            <a:ext cx="5111073" cy="2117233"/>
          </a:xfrm>
          <a:prstGeom prst="rect">
            <a:avLst/>
          </a:prstGeom>
        </p:spPr>
      </p:pic>
      <p:pic>
        <p:nvPicPr>
          <p:cNvPr id="25" name="Picture 24" descr="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763" y="12830175"/>
            <a:ext cx="6081518" cy="1971674"/>
          </a:xfrm>
          <a:prstGeom prst="rect">
            <a:avLst/>
          </a:prstGeom>
        </p:spPr>
      </p:pic>
      <p:pic>
        <p:nvPicPr>
          <p:cNvPr id="26" name="Content Placeholder 3" descr="0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876" y="12172949"/>
            <a:ext cx="6286499" cy="3400425"/>
          </a:xfrm>
          <a:prstGeom prst="rect">
            <a:avLst/>
          </a:prstGeom>
        </p:spPr>
      </p:pic>
      <p:pic>
        <p:nvPicPr>
          <p:cNvPr id="27" name="Content Placeholder 3" descr="0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87650" y="4743450"/>
            <a:ext cx="5800725" cy="2543175"/>
          </a:xfrm>
          <a:prstGeom prst="rect">
            <a:avLst/>
          </a:prstGeom>
        </p:spPr>
      </p:pic>
      <p:pic>
        <p:nvPicPr>
          <p:cNvPr id="28" name="Content Placeholder 3" descr="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30502" y="9247390"/>
            <a:ext cx="3028948" cy="4171062"/>
          </a:xfrm>
          <a:prstGeom prst="rect">
            <a:avLst/>
          </a:prstGeom>
        </p:spPr>
      </p:pic>
      <p:pic>
        <p:nvPicPr>
          <p:cNvPr id="29" name="Picture 28" descr="0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88024" y="9344026"/>
            <a:ext cx="3800475" cy="4086224"/>
          </a:xfrm>
          <a:prstGeom prst="rect">
            <a:avLst/>
          </a:prstGeom>
        </p:spPr>
      </p:pic>
      <p:pic>
        <p:nvPicPr>
          <p:cNvPr id="30" name="Picture 29" descr="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01048" y="13593663"/>
            <a:ext cx="5188217" cy="3854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6758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147</TotalTime>
  <Words>436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Vladan Velisavljevic</dc:creator>
  <cp:lastModifiedBy>user</cp:lastModifiedBy>
  <cp:revision>12</cp:revision>
  <dcterms:created xsi:type="dcterms:W3CDTF">2021-09-20T14:49:14Z</dcterms:created>
  <dcterms:modified xsi:type="dcterms:W3CDTF">2022-03-04T17:32:18Z</dcterms:modified>
</cp:coreProperties>
</file>