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99" r:id="rId5"/>
    <p:sldMasterId id="2147483720" r:id="rId6"/>
  </p:sldMasterIdLst>
  <p:notesMasterIdLst>
    <p:notesMasterId r:id="rId26"/>
  </p:notesMasterIdLst>
  <p:handoutMasterIdLst>
    <p:handoutMasterId r:id="rId27"/>
  </p:handoutMasterIdLst>
  <p:sldIdLst>
    <p:sldId id="256" r:id="rId7"/>
    <p:sldId id="277" r:id="rId8"/>
    <p:sldId id="275" r:id="rId9"/>
    <p:sldId id="287" r:id="rId10"/>
    <p:sldId id="298" r:id="rId11"/>
    <p:sldId id="299" r:id="rId12"/>
    <p:sldId id="300" r:id="rId13"/>
    <p:sldId id="297" r:id="rId14"/>
    <p:sldId id="301" r:id="rId15"/>
    <p:sldId id="306" r:id="rId16"/>
    <p:sldId id="307" r:id="rId17"/>
    <p:sldId id="308" r:id="rId18"/>
    <p:sldId id="304" r:id="rId19"/>
    <p:sldId id="305" r:id="rId20"/>
    <p:sldId id="293" r:id="rId21"/>
    <p:sldId id="294" r:id="rId22"/>
    <p:sldId id="295" r:id="rId23"/>
    <p:sldId id="296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Abeer Kiyani" initials="AK" lastIdx="1" clrIdx="2">
    <p:extLst>
      <p:ext uri="{19B8F6BF-5375-455C-9EA6-DF929625EA0E}">
        <p15:presenceInfo xmlns:p15="http://schemas.microsoft.com/office/powerpoint/2012/main" userId="f239e9fd390385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13173-8073-4051-A3B3-70B99E1391DB}" v="171" dt="2023-12-20T13:58:34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8" autoAdjust="0"/>
    <p:restoredTop sz="93215" autoAdjust="0"/>
  </p:normalViewPr>
  <p:slideViewPr>
    <p:cSldViewPr snapToGrid="0">
      <p:cViewPr varScale="1">
        <p:scale>
          <a:sx n="64" d="100"/>
          <a:sy n="64" d="100"/>
        </p:scale>
        <p:origin x="978" y="54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8/10/relationships/authors" Target="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svg"/><Relationship Id="rId5" Type="http://schemas.openxmlformats.org/officeDocument/2006/relationships/image" Target="../media/image32.png"/><Relationship Id="rId4" Type="http://schemas.openxmlformats.org/officeDocument/2006/relationships/image" Target="../media/image7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5.png"/><Relationship Id="rId5" Type="http://schemas.openxmlformats.org/officeDocument/2006/relationships/image" Target="../media/image13.svg"/><Relationship Id="rId4" Type="http://schemas.openxmlformats.org/officeDocument/2006/relationships/image" Target="../media/image3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svg"/><Relationship Id="rId5" Type="http://schemas.openxmlformats.org/officeDocument/2006/relationships/image" Target="../media/image32.png"/><Relationship Id="rId4" Type="http://schemas.openxmlformats.org/officeDocument/2006/relationships/image" Target="../media/image13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svg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svg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0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29.png"/><Relationship Id="rId4" Type="http://schemas.openxmlformats.org/officeDocument/2006/relationships/image" Target="../media/image34.png"/><Relationship Id="rId9" Type="http://schemas.openxmlformats.org/officeDocument/2006/relationships/image" Target="../media/image17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3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0.svg"/><Relationship Id="rId4" Type="http://schemas.openxmlformats.org/officeDocument/2006/relationships/image" Target="../media/image3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svg"/><Relationship Id="rId5" Type="http://schemas.openxmlformats.org/officeDocument/2006/relationships/image" Target="../media/image39.png"/><Relationship Id="rId4" Type="http://schemas.openxmlformats.org/officeDocument/2006/relationships/image" Target="../media/image22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4.png"/><Relationship Id="rId5" Type="http://schemas.openxmlformats.org/officeDocument/2006/relationships/image" Target="../media/image15.svg"/><Relationship Id="rId4" Type="http://schemas.openxmlformats.org/officeDocument/2006/relationships/image" Target="../media/image3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svg"/><Relationship Id="rId5" Type="http://schemas.openxmlformats.org/officeDocument/2006/relationships/image" Target="../media/image39.png"/><Relationship Id="rId4" Type="http://schemas.openxmlformats.org/officeDocument/2006/relationships/image" Target="../media/image22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5.png"/><Relationship Id="rId5" Type="http://schemas.openxmlformats.org/officeDocument/2006/relationships/image" Target="../media/image13.svg"/><Relationship Id="rId4" Type="http://schemas.openxmlformats.org/officeDocument/2006/relationships/image" Target="../media/image3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0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svg"/><Relationship Id="rId5" Type="http://schemas.openxmlformats.org/officeDocument/2006/relationships/image" Target="../media/image32.png"/><Relationship Id="rId4" Type="http://schemas.openxmlformats.org/officeDocument/2006/relationships/image" Target="../media/image7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5.png"/><Relationship Id="rId5" Type="http://schemas.openxmlformats.org/officeDocument/2006/relationships/image" Target="../media/image13.svg"/><Relationship Id="rId4" Type="http://schemas.openxmlformats.org/officeDocument/2006/relationships/image" Target="../media/image3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svg"/><Relationship Id="rId5" Type="http://schemas.openxmlformats.org/officeDocument/2006/relationships/image" Target="../media/image32.png"/><Relationship Id="rId4" Type="http://schemas.openxmlformats.org/officeDocument/2006/relationships/image" Target="../media/image13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3.svg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3.svg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0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29.png"/><Relationship Id="rId4" Type="http://schemas.openxmlformats.org/officeDocument/2006/relationships/image" Target="../media/image34.png"/><Relationship Id="rId9" Type="http://schemas.openxmlformats.org/officeDocument/2006/relationships/image" Target="../media/image17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svg"/><Relationship Id="rId4" Type="http://schemas.openxmlformats.org/officeDocument/2006/relationships/image" Target="../media/image3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svg"/><Relationship Id="rId4" Type="http://schemas.openxmlformats.org/officeDocument/2006/relationships/image" Target="../media/image37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4.svg"/><Relationship Id="rId5" Type="http://schemas.openxmlformats.org/officeDocument/2006/relationships/image" Target="../media/image39.png"/><Relationship Id="rId4" Type="http://schemas.openxmlformats.org/officeDocument/2006/relationships/image" Target="../media/image22.sv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4.png"/><Relationship Id="rId5" Type="http://schemas.openxmlformats.org/officeDocument/2006/relationships/image" Target="../media/image15.svg"/><Relationship Id="rId4" Type="http://schemas.openxmlformats.org/officeDocument/2006/relationships/image" Target="../media/image35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4.svg"/><Relationship Id="rId5" Type="http://schemas.openxmlformats.org/officeDocument/2006/relationships/image" Target="../media/image39.png"/><Relationship Id="rId4" Type="http://schemas.openxmlformats.org/officeDocument/2006/relationships/image" Target="../media/image22.sv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5.png"/><Relationship Id="rId5" Type="http://schemas.openxmlformats.org/officeDocument/2006/relationships/image" Target="../media/image13.svg"/><Relationship Id="rId4" Type="http://schemas.openxmlformats.org/officeDocument/2006/relationships/image" Target="../media/image3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/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-1" fmla="*/ 0 w 1828800"/>
              <a:gd name="connsiteY0-2" fmla="*/ 0 h 1828800"/>
              <a:gd name="connsiteX1-3" fmla="*/ 1828800 w 1828800"/>
              <a:gd name="connsiteY1-4" fmla="*/ 1828800 h 1828800"/>
              <a:gd name="connsiteX2-5" fmla="*/ 0 w 1828800"/>
              <a:gd name="connsiteY2-6" fmla="*/ 1828800 h 1828800"/>
              <a:gd name="connsiteX3-7" fmla="*/ 0 w 1828800"/>
              <a:gd name="connsiteY3-8" fmla="*/ 0 h 1828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/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-1" fmla="*/ 0 w 1828800"/>
              <a:gd name="connsiteY0-2" fmla="*/ 0 h 1828800"/>
              <a:gd name="connsiteX1-3" fmla="*/ 1828800 w 1828800"/>
              <a:gd name="connsiteY1-4" fmla="*/ 1828800 h 1828800"/>
              <a:gd name="connsiteX2-5" fmla="*/ 0 w 1828800"/>
              <a:gd name="connsiteY2-6" fmla="*/ 1828800 h 1828800"/>
              <a:gd name="connsiteX3-7" fmla="*/ 0 w 1828800"/>
              <a:gd name="connsiteY3-8" fmla="*/ 0 h 1828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/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/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/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/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/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/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/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/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/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/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/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/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/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/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/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/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/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/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/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/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/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/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-1" fmla="*/ 0 w 1828800"/>
              <a:gd name="connsiteY0-2" fmla="*/ 0 h 1828800"/>
              <a:gd name="connsiteX1-3" fmla="*/ 1828800 w 1828800"/>
              <a:gd name="connsiteY1-4" fmla="*/ 1828800 h 1828800"/>
              <a:gd name="connsiteX2-5" fmla="*/ 0 w 1828800"/>
              <a:gd name="connsiteY2-6" fmla="*/ 1828800 h 1828800"/>
              <a:gd name="connsiteX3-7" fmla="*/ 0 w 1828800"/>
              <a:gd name="connsiteY3-8" fmla="*/ 0 h 1828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/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/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/>
          <p:cNvCxnSpPr/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065827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-1" fmla="*/ 0 w 2029968"/>
              <a:gd name="connsiteY0-2" fmla="*/ 0 h 2029968"/>
              <a:gd name="connsiteX1-3" fmla="*/ 2029968 w 2029968"/>
              <a:gd name="connsiteY1-4" fmla="*/ 2029968 h 2029968"/>
              <a:gd name="connsiteX2-5" fmla="*/ 0 w 2029968"/>
              <a:gd name="connsiteY2-6" fmla="*/ 2029968 h 2029968"/>
              <a:gd name="connsiteX3-7" fmla="*/ 0 w 2029968"/>
              <a:gd name="connsiteY3-8" fmla="*/ 0 h 20299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/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/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/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/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/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/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/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/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/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/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/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/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/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/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/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/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/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/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/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/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/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/>
          <p:cNvCxnSpPr/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/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75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/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-1" fmla="*/ 0 w 2029968"/>
                <a:gd name="connsiteY0-2" fmla="*/ 0 h 2029968"/>
                <a:gd name="connsiteX1-3" fmla="*/ 2029968 w 2029968"/>
                <a:gd name="connsiteY1-4" fmla="*/ 2029968 h 2029968"/>
                <a:gd name="connsiteX2-5" fmla="*/ 0 w 2029968"/>
                <a:gd name="connsiteY2-6" fmla="*/ 2029968 h 2029968"/>
                <a:gd name="connsiteX3-7" fmla="*/ 0 w 2029968"/>
                <a:gd name="connsiteY3-8" fmla="*/ 0 h 20299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/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-1" fmla="*/ 0 w 2029968"/>
                <a:gd name="connsiteY0-2" fmla="*/ 0 h 2029968"/>
                <a:gd name="connsiteX1-3" fmla="*/ 2029968 w 2029968"/>
                <a:gd name="connsiteY1-4" fmla="*/ 2029968 h 2029968"/>
                <a:gd name="connsiteX2-5" fmla="*/ 0 w 2029968"/>
                <a:gd name="connsiteY2-6" fmla="*/ 2029968 h 2029968"/>
                <a:gd name="connsiteX3-7" fmla="*/ 0 w 2029968"/>
                <a:gd name="connsiteY3-8" fmla="*/ 0 h 20299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/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/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/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/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/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/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/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/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/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/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/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/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/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/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/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/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/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/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/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/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/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/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/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/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/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/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/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/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/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/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/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/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/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/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/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/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/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/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/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/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/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/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/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/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/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/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/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/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/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/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/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/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/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/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/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/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/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/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/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97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/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/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-1" fmla="*/ 0 w 2029968"/>
                <a:gd name="connsiteY0-2" fmla="*/ 0 h 2029968"/>
                <a:gd name="connsiteX1-3" fmla="*/ 2029968 w 2029968"/>
                <a:gd name="connsiteY1-4" fmla="*/ 2029968 h 2029968"/>
                <a:gd name="connsiteX2-5" fmla="*/ 0 w 2029968"/>
                <a:gd name="connsiteY2-6" fmla="*/ 2029968 h 2029968"/>
                <a:gd name="connsiteX3-7" fmla="*/ 0 w 2029968"/>
                <a:gd name="connsiteY3-8" fmla="*/ 0 h 20299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/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/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/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/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/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/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/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/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/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/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/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/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/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/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/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/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/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/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/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/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/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/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/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/>
            <p:cNvCxnSpPr/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/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45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/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/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-1" fmla="*/ 0 w 2029968"/>
                  <a:gd name="connsiteY0-2" fmla="*/ 0 h 2029968"/>
                  <a:gd name="connsiteX1-3" fmla="*/ 2029968 w 2029968"/>
                  <a:gd name="connsiteY1-4" fmla="*/ 2029968 h 2029968"/>
                  <a:gd name="connsiteX2-5" fmla="*/ 0 w 2029968"/>
                  <a:gd name="connsiteY2-6" fmla="*/ 2029968 h 2029968"/>
                  <a:gd name="connsiteX3-7" fmla="*/ 0 w 2029968"/>
                  <a:gd name="connsiteY3-8" fmla="*/ 0 h 20299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/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/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/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/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/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/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/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/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/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/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/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/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/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/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/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/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/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/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/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/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/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/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/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/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/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/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/>
              <p:cNvCxnSpPr/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834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/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-1" fmla="*/ 0 w 2029968"/>
              <a:gd name="connsiteY0-2" fmla="*/ 0 h 2029968"/>
              <a:gd name="connsiteX1-3" fmla="*/ 2029968 w 2029968"/>
              <a:gd name="connsiteY1-4" fmla="*/ 2029968 h 2029968"/>
              <a:gd name="connsiteX2-5" fmla="*/ 0 w 2029968"/>
              <a:gd name="connsiteY2-6" fmla="*/ 2029968 h 2029968"/>
              <a:gd name="connsiteX3-7" fmla="*/ 0 w 2029968"/>
              <a:gd name="connsiteY3-8" fmla="*/ 0 h 20299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/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/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/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/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/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/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/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/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/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/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/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/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/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/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/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/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/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/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/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/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/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/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/>
          <p:cNvCxnSpPr/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737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/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-1" fmla="*/ 0 w 1828800"/>
              <a:gd name="connsiteY0-2" fmla="*/ 0 h 1828800"/>
              <a:gd name="connsiteX1-3" fmla="*/ 1828800 w 1828800"/>
              <a:gd name="connsiteY1-4" fmla="*/ 1828800 h 1828800"/>
              <a:gd name="connsiteX2-5" fmla="*/ 0 w 1828800"/>
              <a:gd name="connsiteY2-6" fmla="*/ 1828800 h 1828800"/>
              <a:gd name="connsiteX3-7" fmla="*/ 0 w 1828800"/>
              <a:gd name="connsiteY3-8" fmla="*/ 0 h 1828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/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/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/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/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/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/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/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/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/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/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/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/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/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/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/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/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/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/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/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/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/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-1" fmla="*/ 0 w 2029968"/>
              <a:gd name="connsiteY0-2" fmla="*/ 0 h 2029968"/>
              <a:gd name="connsiteX1-3" fmla="*/ 2029968 w 2029968"/>
              <a:gd name="connsiteY1-4" fmla="*/ 2029968 h 2029968"/>
              <a:gd name="connsiteX2-5" fmla="*/ 0 w 2029968"/>
              <a:gd name="connsiteY2-6" fmla="*/ 2029968 h 2029968"/>
              <a:gd name="connsiteX3-7" fmla="*/ 0 w 2029968"/>
              <a:gd name="connsiteY3-8" fmla="*/ 0 h 20299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/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-1" fmla="*/ 0 w 1828800"/>
              <a:gd name="connsiteY0-2" fmla="*/ 0 h 1828800"/>
              <a:gd name="connsiteX1-3" fmla="*/ 1828800 w 1828800"/>
              <a:gd name="connsiteY1-4" fmla="*/ 1828800 h 1828800"/>
              <a:gd name="connsiteX2-5" fmla="*/ 0 w 1828800"/>
              <a:gd name="connsiteY2-6" fmla="*/ 1828800 h 1828800"/>
              <a:gd name="connsiteX3-7" fmla="*/ 0 w 1828800"/>
              <a:gd name="connsiteY3-8" fmla="*/ 0 h 1828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/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/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/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/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/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/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/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/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/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/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/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/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/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/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/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/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/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/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/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/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/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/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/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5" name="Oval 74"/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/>
          <p:cNvCxnSpPr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496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/>
          <p:cNvSpPr>
            <a:spLocks noGrp="1"/>
          </p:cNvSpPr>
          <p:nvPr>
            <p:ph type="clipArt" sz="quarter" idx="18" hasCustomPrompt="1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/>
          <p:cNvSpPr>
            <a:spLocks noGrp="1"/>
          </p:cNvSpPr>
          <p:nvPr>
            <p:ph type="clipArt" sz="quarter" idx="19" hasCustomPrompt="1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/>
          <p:cNvSpPr>
            <a:spLocks noGrp="1"/>
          </p:cNvSpPr>
          <p:nvPr>
            <p:ph type="clipArt" sz="quarter" idx="20" hasCustomPrompt="1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/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/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20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/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/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/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/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/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/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/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/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/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/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/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/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/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/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/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/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/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/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/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/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/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/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/>
            <p:cNvCxnSpPr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/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1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/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/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/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/>
          <p:cNvCxnSpPr/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/>
            <p:cNvCxnSpPr/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910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/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/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18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18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/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-1" fmla="*/ 0 w 2029968"/>
                  <a:gd name="connsiteY0-2" fmla="*/ 0 h 2029968"/>
                  <a:gd name="connsiteX1-3" fmla="*/ 2029968 w 2029968"/>
                  <a:gd name="connsiteY1-4" fmla="*/ 2029968 h 2029968"/>
                  <a:gd name="connsiteX2-5" fmla="*/ 0 w 2029968"/>
                  <a:gd name="connsiteY2-6" fmla="*/ 2029968 h 2029968"/>
                  <a:gd name="connsiteX3-7" fmla="*/ 0 w 2029968"/>
                  <a:gd name="connsiteY3-8" fmla="*/ 0 h 20299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/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/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-1" fmla="*/ 0 w 2029968"/>
                  <a:gd name="connsiteY0-2" fmla="*/ 0 h 2029968"/>
                  <a:gd name="connsiteX1-3" fmla="*/ 2029968 w 2029968"/>
                  <a:gd name="connsiteY1-4" fmla="*/ 2029968 h 2029968"/>
                  <a:gd name="connsiteX2-5" fmla="*/ 0 w 2029968"/>
                  <a:gd name="connsiteY2-6" fmla="*/ 2029968 h 2029968"/>
                  <a:gd name="connsiteX3-7" fmla="*/ 0 w 2029968"/>
                  <a:gd name="connsiteY3-8" fmla="*/ 0 h 20299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/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/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/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/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/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/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/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/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/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/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/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/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/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/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/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/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/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/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/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/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/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/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/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/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/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/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/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/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/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/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/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/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/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/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/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/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/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/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/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/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/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/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/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/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/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/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/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/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/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/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/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/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/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/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/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/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/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/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699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/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/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158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/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/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/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/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/>
          <p:cNvCxnSpPr/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/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/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/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/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573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/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-1" fmla="*/ 0 w 2029968"/>
              <a:gd name="connsiteY0-2" fmla="*/ 0 h 2029968"/>
              <a:gd name="connsiteX1-3" fmla="*/ 2029968 w 2029968"/>
              <a:gd name="connsiteY1-4" fmla="*/ 2029968 h 2029968"/>
              <a:gd name="connsiteX2-5" fmla="*/ 0 w 2029968"/>
              <a:gd name="connsiteY2-6" fmla="*/ 2029968 h 2029968"/>
              <a:gd name="connsiteX3-7" fmla="*/ 0 w 2029968"/>
              <a:gd name="connsiteY3-8" fmla="*/ 0 h 20299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549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199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/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224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/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6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/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-1" fmla="*/ 0 w 2029968"/>
              <a:gd name="connsiteY0-2" fmla="*/ 0 h 2029968"/>
              <a:gd name="connsiteX1-3" fmla="*/ 2029968 w 2029968"/>
              <a:gd name="connsiteY1-4" fmla="*/ 2029968 h 2029968"/>
              <a:gd name="connsiteX2-5" fmla="*/ 0 w 2029968"/>
              <a:gd name="connsiteY2-6" fmla="*/ 2029968 h 2029968"/>
              <a:gd name="connsiteX3-7" fmla="*/ 0 w 2029968"/>
              <a:gd name="connsiteY3-8" fmla="*/ 0 h 20299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/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-1" fmla="*/ 0 w 2029968"/>
              <a:gd name="connsiteY0-2" fmla="*/ 0 h 2029968"/>
              <a:gd name="connsiteX1-3" fmla="*/ 2029968 w 2029968"/>
              <a:gd name="connsiteY1-4" fmla="*/ 2029968 h 2029968"/>
              <a:gd name="connsiteX2-5" fmla="*/ 0 w 2029968"/>
              <a:gd name="connsiteY2-6" fmla="*/ 2029968 h 2029968"/>
              <a:gd name="connsiteX3-7" fmla="*/ 0 w 2029968"/>
              <a:gd name="connsiteY3-8" fmla="*/ 0 h 20299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/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/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/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/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/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/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/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/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/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/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/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/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/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/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/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/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/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/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/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/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/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/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/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/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/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/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/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/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/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/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/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/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/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/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/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/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/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/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/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/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/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/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/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/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/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/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/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/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/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/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/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/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/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/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/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/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/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492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798192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3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4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62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46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525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5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36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28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63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578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252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41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174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3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636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39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511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3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46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6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1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5ACBF0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1272">
          <p15:clr>
            <a:srgbClr val="9FCC3B"/>
          </p15:clr>
        </p15:guide>
        <p15:guide id="6" pos="2544">
          <p15:clr>
            <a:srgbClr val="9FCC3B"/>
          </p15:clr>
        </p15:guide>
        <p15:guide id="7" pos="5112">
          <p15:clr>
            <a:srgbClr val="9FCC3B"/>
          </p15:clr>
        </p15:guide>
        <p15:guide id="8" pos="6408">
          <p15:clr>
            <a:srgbClr val="9FCC3B"/>
          </p15:clr>
        </p15:guide>
        <p15:guide id="9" pos="3940">
          <p15:clr>
            <a:srgbClr val="F26B43"/>
          </p15:clr>
        </p15:guide>
        <p15:guide id="10" pos="710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278301"/>
            <a:ext cx="926396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XSS’</a:t>
            </a:r>
            <a:br>
              <a:rPr lang="en-US" dirty="0"/>
            </a:br>
            <a:r>
              <a:rPr lang="en-US" dirty="0"/>
              <a:t> (cross-site scripting)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429000"/>
            <a:ext cx="5486400" cy="1655762"/>
          </a:xfrm>
        </p:spPr>
        <p:txBody>
          <a:bodyPr/>
          <a:lstStyle/>
          <a:p>
            <a:r>
              <a:rPr lang="en-US" b="1" dirty="0"/>
              <a:t>FATIMA KIYANI</a:t>
            </a:r>
          </a:p>
          <a:p>
            <a:r>
              <a:rPr lang="en-US" b="1" dirty="0"/>
              <a:t>MARYAM ATHER</a:t>
            </a:r>
          </a:p>
          <a:p>
            <a:r>
              <a:rPr lang="en-US" b="1" dirty="0"/>
              <a:t>EIMAN JAVED</a:t>
            </a:r>
          </a:p>
          <a:p>
            <a:r>
              <a:rPr lang="en-US" b="1" dirty="0"/>
              <a:t>HIRA NASIR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20XX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Pitch deck title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6" descr="Image Source: OWAS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848" y="940159"/>
            <a:ext cx="6715044" cy="4687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9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Burp site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Platform for performing security testing of web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process, initial mapping and analysis </a:t>
            </a:r>
            <a:r>
              <a:rPr lang="en-US" dirty="0" err="1"/>
              <a:t>ofof</a:t>
            </a:r>
            <a:r>
              <a:rPr lang="en-US" dirty="0"/>
              <a:t> an applications attack surface.</a:t>
            </a:r>
          </a:p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Deeper manual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Exposes hidden attack surface.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20XX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Pitch deck title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83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20XX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Pitch deck title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030" name="Picture 6" descr="OWASP_AccessControls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899633"/>
            <a:ext cx="4296378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thodology_Attacking_Users_XSS_Reflected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778" y="1899633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49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20XX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Pitch deck title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050" name="Picture 2" descr="OWASP_DataExposure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02654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ethodology_Attacking_Users_XSS_Reflected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302654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ethodology_Attacking_Users_XSS_Reflected_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27914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ethodology_Attacking_Users_XSS_Reflected_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88" y="3327914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0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20XX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Pitch deck title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3074" name="Picture 2" descr="Methodology_Attacking_Users_XSS_Reflected_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1" y="328411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ethodology_Attacking_Users_XSS_Reflected_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673" y="328411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ethodology_Attacking_Users_XSS_Reflected_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1" y="3405187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ethodology_Attacking_Users_XSS_Reflected_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673" y="3492500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564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70D0-6C53-4882-AF93-2D2CBE8E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120" y="380939"/>
            <a:ext cx="6343650" cy="1325880"/>
          </a:xfrm>
        </p:spPr>
        <p:txBody>
          <a:bodyPr/>
          <a:lstStyle/>
          <a:p>
            <a:r>
              <a:rPr lang="en-GB" dirty="0"/>
              <a:t>XSS Remediation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0AC91-9D3A-44CE-A4F4-790C3FA13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2591" y="1338464"/>
            <a:ext cx="6343291" cy="464826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b="0" i="0" dirty="0">
                <a:effectLst/>
                <a:latin typeface="Times New Roman"/>
                <a:cs typeface="Times New Roman"/>
              </a:rPr>
              <a:t>Remediating Cross-Site Scripting (XSS) vulnerabilities involves implementing measures to prevent attackers from injecting and executing malicious scripts on a web application.</a:t>
            </a:r>
            <a:endParaRPr lang="en-GB" sz="3200" b="0" i="0">
              <a:effectLst/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GB" sz="3200" b="0" i="0" dirty="0">
                <a:solidFill>
                  <a:srgbClr val="252734"/>
                </a:solidFill>
                <a:effectLst/>
                <a:latin typeface="Times New Roman"/>
                <a:cs typeface="Times New Roman"/>
              </a:rPr>
              <a:t>The remediation of XSS vulnerabilities is heavily context-dependent and the patches vary.</a:t>
            </a:r>
          </a:p>
          <a:p>
            <a:pPr algn="l">
              <a:lnSpc>
                <a:spcPct val="100000"/>
              </a:lnSpc>
            </a:pPr>
            <a:endParaRPr lang="en-GB" sz="3200" b="1" i="0" dirty="0">
              <a:solidFill>
                <a:srgbClr val="252734"/>
              </a:solidFill>
              <a:effectLst/>
              <a:latin typeface="Averta Standard"/>
            </a:endParaRPr>
          </a:p>
          <a:p>
            <a:pPr>
              <a:lnSpc>
                <a:spcPct val="100000"/>
              </a:lnSpc>
            </a:pPr>
            <a:endParaRPr lang="en-GB" sz="3200" b="0" i="0" dirty="0">
              <a:solidFill>
                <a:srgbClr val="252734"/>
              </a:solidFill>
              <a:effectLst/>
              <a:latin typeface="Averta Standard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A9497-9E3F-43D2-97C5-46DB8212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0BB40-3F7A-4872-9610-CD21F250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42359-F251-4162-B89F-6F601B53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15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01E5-9CC4-4B73-83D5-2133B296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22" y="7127"/>
            <a:ext cx="6343650" cy="750786"/>
          </a:xfrm>
        </p:spPr>
        <p:txBody>
          <a:bodyPr>
            <a:normAutofit/>
          </a:bodyPr>
          <a:lstStyle/>
          <a:p>
            <a:r>
              <a:rPr lang="en-PK"/>
              <a:t>Input Validation</a:t>
            </a:r>
            <a:endParaRPr lang="en-US"/>
          </a:p>
          <a:p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DFC55-A3B8-4BA2-B2FA-6143D9CE9A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19194" y="571157"/>
            <a:ext cx="8111705" cy="17741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buAutoNum type="arabicParenR"/>
            </a:pPr>
            <a:r>
              <a:rPr lang="en-US" sz="2800" b="1" dirty="0">
                <a:latin typeface="Times New Roman"/>
                <a:cs typeface="Times New Roman"/>
              </a:rPr>
              <a:t>Server-Side Input Validation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Times New Roman"/>
                <a:ea typeface="+mn-lt"/>
                <a:cs typeface="+mn-lt"/>
              </a:rPr>
              <a:t>Validate all user inputs on the server side. </a:t>
            </a:r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Times New Roman"/>
                <a:ea typeface="+mn-lt"/>
                <a:cs typeface="+mn-lt"/>
              </a:rPr>
              <a:t>2)Use Whitelisting</a:t>
            </a:r>
            <a:endParaRPr lang="en-US"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Times New Roman"/>
                <a:ea typeface="+mn-lt"/>
                <a:cs typeface="+mn-lt"/>
              </a:rPr>
              <a:t>Employ a whitelist approach for input validation.</a:t>
            </a:r>
            <a:endParaRPr lang="en-US" sz="2800" dirty="0">
              <a:latin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59D30-50B7-4120-807A-B7BB16D4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81BDD-839A-4725-9BA9-9DB52508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E9C39-A056-4C0F-B936-1EE82B96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CD71CD-2544-8FE4-2082-A352C190FA85}"/>
              </a:ext>
            </a:extLst>
          </p:cNvPr>
          <p:cNvSpPr txBox="1">
            <a:spLocks/>
          </p:cNvSpPr>
          <p:nvPr/>
        </p:nvSpPr>
        <p:spPr>
          <a:xfrm>
            <a:off x="5230124" y="2344886"/>
            <a:ext cx="6343650" cy="9952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Output Encoding</a:t>
            </a:r>
          </a:p>
          <a:p>
            <a:endParaRPr lang="en-US" dirty="0"/>
          </a:p>
          <a:p>
            <a:endParaRPr lang="en-PK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B9B7F2A-C193-70C1-F27C-777D631F86AD}"/>
              </a:ext>
            </a:extLst>
          </p:cNvPr>
          <p:cNvSpPr txBox="1">
            <a:spLocks/>
          </p:cNvSpPr>
          <p:nvPr/>
        </p:nvSpPr>
        <p:spPr>
          <a:xfrm>
            <a:off x="4123067" y="2837029"/>
            <a:ext cx="8068572" cy="4017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arenR"/>
            </a:pPr>
            <a:r>
              <a:rPr lang="en-US" sz="2800" b="1" dirty="0">
                <a:latin typeface="Times New Roman"/>
                <a:ea typeface="+mn-lt"/>
                <a:cs typeface="+mn-lt"/>
              </a:rPr>
              <a:t>HTML Entity Encoding</a:t>
            </a:r>
            <a:endParaRPr lang="en-US" sz="2800" b="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Times New Roman"/>
                <a:ea typeface="+mn-lt"/>
                <a:cs typeface="+mn-lt"/>
              </a:rPr>
              <a:t>Encode user-generated content before rendering it in HTML</a:t>
            </a:r>
            <a:endParaRPr lang="en-US" sz="2800" b="1">
              <a:latin typeface="Times New Roman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Times New Roman"/>
                <a:ea typeface="+mn-lt"/>
                <a:cs typeface="+mn-lt"/>
              </a:rPr>
              <a:t>2)JavaScript String Encoding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Times New Roman"/>
                <a:ea typeface="+mn-lt"/>
                <a:cs typeface="+mn-lt"/>
              </a:rPr>
              <a:t>If user-generated content is included within JavaScript, encode it using JavaScript </a:t>
            </a:r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Times New Roman"/>
                <a:ea typeface="+mn-lt"/>
                <a:cs typeface="+mn-lt"/>
              </a:rPr>
              <a:t>3)URL Encoding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Times New Roman"/>
                <a:ea typeface="+mn-lt"/>
                <a:cs typeface="+mn-lt"/>
              </a:rPr>
              <a:t>If user-generated content is used in URLs, ensure that it is properly URL-encoded</a:t>
            </a:r>
            <a:endParaRPr lang="en-US" sz="28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7144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786A-7278-4FC0-92A4-A359DFE1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20" y="380939"/>
            <a:ext cx="10930027" cy="1325880"/>
          </a:xfrm>
        </p:spPr>
        <p:txBody>
          <a:bodyPr>
            <a:normAutofit/>
          </a:bodyPr>
          <a:lstStyle/>
          <a:p>
            <a:r>
              <a:rPr lang="en-PK"/>
              <a:t>Use Content Security </a:t>
            </a:r>
            <a:r>
              <a:rPr lang="en-PK" dirty="0"/>
              <a:t>Policy (CSP)</a:t>
            </a:r>
            <a:endParaRPr lang="en-US" dirty="0"/>
          </a:p>
          <a:p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F2ECA-A3F4-4188-A604-980FBA5837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3194" y="1059987"/>
            <a:ext cx="6400800" cy="52966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lnSpc>
                <a:spcPct val="100000"/>
              </a:lnSpc>
              <a:buAutoNum type="arabicParenR"/>
            </a:pPr>
            <a:r>
              <a:rPr lang="en-GB" sz="3200" b="1" dirty="0">
                <a:solidFill>
                  <a:srgbClr val="252734"/>
                </a:solidFill>
                <a:latin typeface="Times New Roman"/>
                <a:ea typeface="+mn-lt"/>
                <a:cs typeface="+mn-lt"/>
              </a:rPr>
              <a:t>Implement a Strong Content Security Policy</a:t>
            </a:r>
            <a:endParaRPr lang="en-US"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252734"/>
                </a:solidFill>
                <a:latin typeface="Times New Roman"/>
                <a:ea typeface="+mn-lt"/>
                <a:cs typeface="+mn-lt"/>
              </a:rPr>
              <a:t>Configure and enforce a Content Security Policy (CSP) header in your web server or within your HTML.</a:t>
            </a:r>
            <a:endParaRPr lang="en-GB"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GB" sz="3200" b="1" dirty="0">
              <a:solidFill>
                <a:srgbClr val="252734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GB" sz="3200" b="1" dirty="0">
              <a:solidFill>
                <a:srgbClr val="252734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GB" sz="3200" b="1" dirty="0">
              <a:solidFill>
                <a:srgbClr val="252734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252734"/>
                </a:solidFill>
                <a:latin typeface="Times New Roman"/>
                <a:ea typeface="+mn-lt"/>
                <a:cs typeface="+mn-lt"/>
              </a:rPr>
              <a:t>This example allows scripts to be executed only from the same origin.</a:t>
            </a:r>
            <a:endParaRPr lang="en-GB" sz="3200">
              <a:latin typeface="Times New Roman"/>
              <a:cs typeface="Times New Roman"/>
            </a:endParaRPr>
          </a:p>
          <a:p>
            <a:endParaRPr lang="en-GB" b="1" dirty="0">
              <a:solidFill>
                <a:srgbClr val="252734"/>
              </a:solidFill>
              <a:ea typeface="+mn-lt"/>
              <a:cs typeface="+mn-lt"/>
            </a:endParaRPr>
          </a:p>
          <a:p>
            <a:endParaRPr lang="en-GB" b="1" dirty="0">
              <a:solidFill>
                <a:srgbClr val="252734"/>
              </a:solidFill>
              <a:ea typeface="+mn-lt"/>
              <a:cs typeface="+mn-lt"/>
            </a:endParaRPr>
          </a:p>
          <a:p>
            <a:endParaRPr lang="en-GB" b="1" dirty="0">
              <a:solidFill>
                <a:srgbClr val="252734"/>
              </a:solidFill>
              <a:ea typeface="+mn-lt"/>
              <a:cs typeface="+mn-lt"/>
            </a:endParaRPr>
          </a:p>
          <a:p>
            <a:endParaRPr lang="en-GB" b="1" dirty="0">
              <a:solidFill>
                <a:srgbClr val="252734"/>
              </a:solidFill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3FAE1-D153-4EBD-8374-0F9E1080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44812-C685-4F30-B903-0F65A692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DF07-F804-4DBC-B147-CF934E8A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53DE5AD-F1E4-16A5-49D3-19AB86E7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6" y="3718795"/>
            <a:ext cx="11959446" cy="120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7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78A6-7B61-4500-B1A2-0EBC2D97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3"/>
            <a:ext cx="6343650" cy="885306"/>
          </a:xfrm>
        </p:spPr>
        <p:txBody>
          <a:bodyPr>
            <a:normAutofit/>
          </a:bodyPr>
          <a:lstStyle/>
          <a:p>
            <a:r>
              <a:rPr lang="en-GB" dirty="0"/>
              <a:t>Example;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FCB4F-776F-4E6E-952C-024CE0169B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252734"/>
                </a:solidFill>
                <a:effectLst/>
                <a:latin typeface="Averta Standard"/>
              </a:rPr>
              <a:t>Untrusted URL</a:t>
            </a:r>
          </a:p>
          <a:p>
            <a:pPr algn="l"/>
            <a:r>
              <a:rPr lang="en-GB" b="1" i="0" dirty="0">
                <a:solidFill>
                  <a:srgbClr val="252734"/>
                </a:solidFill>
                <a:effectLst/>
                <a:latin typeface="Averta Standard"/>
              </a:rPr>
              <a:t>Example</a:t>
            </a:r>
            <a:endParaRPr lang="en-GB" b="0" i="0" dirty="0">
              <a:solidFill>
                <a:srgbClr val="252734"/>
              </a:solidFill>
              <a:effectLst/>
              <a:latin typeface="Averta Standard"/>
            </a:endParaRPr>
          </a:p>
          <a:p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0C06-8FA8-406A-ADEF-115A6D4E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7D224-586A-4CEE-81C1-1069FA1F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3095E-6360-4FDA-81D2-00C64114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E375C2-90D2-4C84-A3EF-0F9120F07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49" y="3052762"/>
            <a:ext cx="51435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4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257" y="377403"/>
            <a:ext cx="9864237" cy="1226314"/>
          </a:xfrm>
        </p:spPr>
        <p:txBody>
          <a:bodyPr>
            <a:normAutofit fontScale="90000"/>
          </a:bodyPr>
          <a:lstStyle/>
          <a:p>
            <a:r>
              <a:rPr lang="en-GB" dirty="0"/>
              <a:t>Details of the vulnerability AND CONCEQUENCES 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1628917"/>
            <a:ext cx="6833087" cy="4727433"/>
          </a:xfrm>
        </p:spPr>
        <p:txBody>
          <a:bodyPr>
            <a:normAutofit/>
          </a:bodyPr>
          <a:lstStyle/>
          <a:p>
            <a:r>
              <a:rPr lang="en-GB" sz="2800" b="1" dirty="0"/>
              <a:t>Cross-Site Scripting (XSS) </a:t>
            </a:r>
            <a:r>
              <a:rPr lang="en-GB" sz="2800" dirty="0"/>
              <a:t>vulnerabilities arise due to improper handling of untrusted data within a web application. The fundamental issue is that user input is not properly validated, sanitized, or escaped before being included in the web page's output.</a:t>
            </a:r>
          </a:p>
          <a:p>
            <a:r>
              <a:rPr lang="en-GB" sz="2800" b="1" dirty="0"/>
              <a:t>Consequences</a:t>
            </a:r>
            <a:r>
              <a:rPr lang="en-GB" sz="2800" dirty="0"/>
              <a:t>: XSS vulnerabilities can lead to various attacks, including session hijacking, cookie theft, defacement of websites, delivery of malware, or even complete compromise of user accounts.</a:t>
            </a:r>
          </a:p>
          <a:p>
            <a:endParaRPr lang="en-US" sz="2800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743" y="753382"/>
            <a:ext cx="8897257" cy="1325880"/>
          </a:xfrm>
        </p:spPr>
        <p:txBody>
          <a:bodyPr>
            <a:normAutofit/>
          </a:bodyPr>
          <a:lstStyle/>
          <a:p>
            <a:r>
              <a:rPr lang="en-US" dirty="0"/>
              <a:t>HOW VULNERABILITY ARISES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1611086"/>
            <a:ext cx="6400800" cy="4493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1 Improper Input Handling: </a:t>
            </a:r>
          </a:p>
          <a:p>
            <a:r>
              <a:rPr lang="en-GB" dirty="0"/>
              <a:t>Web applications often take user input, If the application fails to properly validate and sanitize this input, it might inadvertently include malicious code provided by an attacker.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2 Failure to Validate and Sanitize:</a:t>
            </a:r>
          </a:p>
          <a:p>
            <a:r>
              <a:rPr lang="en-GB" dirty="0"/>
              <a:t>Validation involves checking whether the input conforms to expected formats and constraints Sanitization involves removing or encoding potentially dangerous characters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CDC2-CD20-4DB5-9E57-C77BD206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3610-5D4C-4D4E-9629-C65577BB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5E65-4915-4C63-8216-0ED593FF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724" y="316137"/>
            <a:ext cx="8232648" cy="807340"/>
          </a:xfrm>
        </p:spPr>
        <p:txBody>
          <a:bodyPr/>
          <a:lstStyle/>
          <a:p>
            <a:r>
              <a:rPr lang="en-US" dirty="0"/>
              <a:t>TYPES OF VULNERABILITIES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49715" y="1526108"/>
            <a:ext cx="3249603" cy="807340"/>
          </a:xfrm>
        </p:spPr>
        <p:txBody>
          <a:bodyPr/>
          <a:lstStyle/>
          <a:p>
            <a:r>
              <a:rPr lang="en-ZA" dirty="0"/>
              <a:t>&gt;Stored XSS (Persistent XSS):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49715" y="2439330"/>
            <a:ext cx="2468880" cy="295975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 sz="2000" dirty="0"/>
              <a:t>Occurs when the malicious script is permanently stored on the target server and served to users when they access a particular page.</a:t>
            </a:r>
            <a:endParaRPr lang="en-ZA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84800" y="1621833"/>
            <a:ext cx="3562459" cy="8073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noProof="1"/>
              <a:t>&gt;Reflected XSS (Non-Persistent XSS):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B42F1-D776-4124-8B16-57F2D738E6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99318" y="2327098"/>
            <a:ext cx="2468880" cy="3927177"/>
          </a:xfrm>
        </p:spPr>
        <p:txBody>
          <a:bodyPr/>
          <a:lstStyle/>
          <a:p>
            <a:r>
              <a:rPr lang="en-GB" dirty="0"/>
              <a:t>Involves the injection of a script that is included in the server's response to a particular user's request. This script is not stored on the server but is part of the response sent back to the user's browser.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E6EB39-B15D-4FE6-A30D-18F0F416CC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11615" y="2439330"/>
            <a:ext cx="2468880" cy="2743200"/>
          </a:xfrm>
        </p:spPr>
        <p:txBody>
          <a:bodyPr/>
          <a:lstStyle/>
          <a:p>
            <a:r>
              <a:rPr lang="en-GB" sz="2000" noProof="1"/>
              <a:t>This type occurs on the client side and involves the manipulation of the Document Object Model (DOM) by injecting malicious code</a:t>
            </a:r>
            <a:endParaRPr lang="en-ZA" sz="2000" noProof="1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1D4EAB4-6E8F-44AD-A635-F321DC94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3EC7D9-8DEA-4D02-9A04-30C73A63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CFF728-2FA4-4DAC-B08B-5B1FCAE97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14971" y="1593467"/>
            <a:ext cx="2627087" cy="572391"/>
          </a:xfrm>
        </p:spPr>
        <p:txBody>
          <a:bodyPr/>
          <a:lstStyle/>
          <a:p>
            <a:r>
              <a:rPr lang="en-GB" dirty="0"/>
              <a:t>&gt;DOM-based XSS: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7207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1325"/>
            <a:ext cx="10515600" cy="1335405"/>
          </a:xfrm>
        </p:spPr>
        <p:txBody>
          <a:bodyPr>
            <a:normAutofit/>
          </a:bodyPr>
          <a:lstStyle/>
          <a:p>
            <a:r>
              <a:rPr lang="en-GB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Detailed exploitation of the vulnerability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321310" y="1776730"/>
            <a:ext cx="11460480" cy="467233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sz="36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sz="3600">
                <a:latin typeface="Cascadia Mono SemiBold" panose="020B0609020000020004" charset="0"/>
                <a:cs typeface="Cascadia Mono SemiBold" panose="020B0609020000020004" charset="0"/>
              </a:rPr>
              <a:t>OVERVIEW: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3200" b="1">
                <a:solidFill>
                  <a:schemeClr val="tx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Identifying the Vulnerability</a:t>
            </a:r>
            <a:endParaRPr lang="en-GB" sz="3200" b="1" noProof="1">
              <a:solidFill>
                <a:schemeClr val="tx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3200" b="1">
                <a:solidFill>
                  <a:schemeClr val="tx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Crafting the Malicious Payload</a:t>
            </a:r>
            <a:endParaRPr lang="en-GB" sz="3200" b="1" noProof="1">
              <a:solidFill>
                <a:schemeClr val="tx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3200" b="1">
                <a:solidFill>
                  <a:schemeClr val="tx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Injection Point</a:t>
            </a:r>
            <a:endParaRPr lang="en-GB" sz="3200" b="1" noProof="1">
              <a:solidFill>
                <a:schemeClr val="tx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3200" b="1">
                <a:solidFill>
                  <a:schemeClr val="tx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Executing Stored XSS</a:t>
            </a:r>
            <a:endParaRPr lang="en-GB" sz="3200" b="1" noProof="1">
              <a:solidFill>
                <a:schemeClr val="tx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3200" b="1">
                <a:solidFill>
                  <a:schemeClr val="tx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Executing Reflected XSS</a:t>
            </a:r>
          </a:p>
          <a:p>
            <a:pPr marL="514350" indent="-514350" algn="l">
              <a:buClrTx/>
              <a:buSzTx/>
              <a:buFont typeface="Arial" panose="020B0604020202020204" pitchFamily="34" charset="0"/>
              <a:buAutoNum type="arabicPeriod"/>
            </a:pPr>
            <a:r>
              <a:rPr lang="en-GB" sz="3200" b="1">
                <a:solidFill>
                  <a:schemeClr val="tx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Executing DOM-based XSS</a:t>
            </a: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GB" sz="3200" b="1">
              <a:solidFill>
                <a:schemeClr val="tx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endParaRPr lang="en-GB" sz="3200" b="1" noProof="1">
              <a:solidFill>
                <a:schemeClr val="tx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endParaRPr lang="en-GB" sz="3200" b="1" noProof="1">
              <a:solidFill>
                <a:schemeClr val="tx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b="1">
              <a:solidFill>
                <a:schemeClr val="tx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b="1" noProof="1">
              <a:solidFill>
                <a:schemeClr val="tx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sz="3200" b="1" noProof="1">
              <a:solidFill>
                <a:schemeClr val="tx2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8F0E3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8F0E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427355" y="438150"/>
            <a:ext cx="6091555" cy="36715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GB" sz="3200" b="1" i="0" u="none" strike="noStrike" kern="1200" cap="none" spc="0" normalizeH="0" baseline="0" noProof="0">
                <a:ln>
                  <a:noFill/>
                </a:ln>
                <a:solidFill>
                  <a:srgbClr val="F8F0E3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  <a:sym typeface="+mn-ea"/>
              </a:rPr>
              <a:t>7. </a:t>
            </a: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rgbClr val="F8F0E3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  <a:sym typeface="+mn-ea"/>
              </a:rPr>
              <a:t>Malicious Payload Examples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GB" sz="3200" b="1" i="0" u="none" strike="noStrike" kern="1200" cap="none" spc="0" normalizeH="0" baseline="0" noProof="0">
                <a:ln>
                  <a:noFill/>
                </a:ln>
                <a:solidFill>
                  <a:srgbClr val="F8F0E3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  <a:sym typeface="+mn-ea"/>
              </a:rPr>
              <a:t>8. </a:t>
            </a: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rgbClr val="F8F0E3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  <a:sym typeface="+mn-ea"/>
              </a:rPr>
              <a:t>Evading Filters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rgbClr val="F8F0E3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9. Persistence and Automation: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rgbClr val="F8F0E3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10. Covering Tracks: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rgbClr val="F8F0E3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11.Exploitation Scenarios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rgbClr val="F8F0E3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12. Preventing and Mitigating XSS</a:t>
            </a:r>
          </a:p>
        </p:txBody>
      </p:sp>
      <p:graphicFrame>
        <p:nvGraphicFramePr>
          <p:cNvPr id="35" name="Table 34"/>
          <p:cNvGraphicFramePr/>
          <p:nvPr/>
        </p:nvGraphicFramePr>
        <p:xfrm>
          <a:off x="6748780" y="138430"/>
          <a:ext cx="5062220" cy="63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00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 b="1">
                        <a:solidFill>
                          <a:schemeClr val="tx2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2"/>
                          </a:solidFill>
                          <a:highlight>
                            <a:srgbClr val="000000"/>
                          </a:highlight>
                          <a:latin typeface="Arial Black" panose="020B0A04020102020204" charset="0"/>
                          <a:cs typeface="Arial Black" panose="020B0A04020102020204" charset="0"/>
                          <a:sym typeface="+mn-ea"/>
                        </a:rPr>
                        <a:t>Error Page XSS Attack Example</a:t>
                      </a:r>
                      <a:endParaRPr lang="en-US" sz="2000" b="1">
                        <a:solidFill>
                          <a:schemeClr val="tx2"/>
                        </a:solidFill>
                        <a:highlight>
                          <a:srgbClr val="000000"/>
                        </a:highlight>
                        <a:latin typeface="Arial Black" panose="020B0A04020102020204" charset="0"/>
                        <a:cs typeface="Arial Black" panose="020B0A0402010202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Consider a traditional 404 error page that displays the URL the user attempted to access and informs the user that it does not exist.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 sz="1800">
                        <a:solidFill>
                          <a:schemeClr val="tx2"/>
                        </a:solidFill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highlight>
                            <a:srgbClr val="000000"/>
                          </a:highlight>
                          <a:sym typeface="+mn-ea"/>
                        </a:rPr>
                        <a:t>&lt;html&gt;</a:t>
                      </a:r>
                      <a:endParaRPr lang="en-US" sz="1800">
                        <a:solidFill>
                          <a:schemeClr val="tx2"/>
                        </a:solidFill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endParaRPr lang="en-US" sz="1800">
                        <a:solidFill>
                          <a:schemeClr val="tx2"/>
                        </a:solidFill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highlight>
                            <a:srgbClr val="000000"/>
                          </a:highlight>
                          <a:sym typeface="+mn-ea"/>
                        </a:rPr>
                        <a:t>&lt;body&gt;</a:t>
                      </a:r>
                      <a:endParaRPr lang="en-US" sz="1800">
                        <a:solidFill>
                          <a:schemeClr val="tx2"/>
                        </a:solidFill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endParaRPr lang="en-US" sz="1800">
                        <a:solidFill>
                          <a:schemeClr val="tx2"/>
                        </a:solidFill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highlight>
                            <a:srgbClr val="000000"/>
                          </a:highlight>
                          <a:sym typeface="+mn-ea"/>
                        </a:rPr>
                        <a:t>&lt;? php</a:t>
                      </a:r>
                      <a:endParaRPr lang="en-US" sz="1800">
                        <a:solidFill>
                          <a:schemeClr val="tx2"/>
                        </a:solidFill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endParaRPr lang="en-US" sz="1800">
                        <a:solidFill>
                          <a:schemeClr val="tx2"/>
                        </a:solidFill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highlight>
                            <a:srgbClr val="000000"/>
                          </a:highlight>
                          <a:sym typeface="+mn-ea"/>
                        </a:rPr>
                        <a:t>print "Not found: " . </a:t>
                      </a:r>
                      <a:endParaRPr lang="en-US" sz="1800">
                        <a:solidFill>
                          <a:schemeClr val="tx2"/>
                        </a:solidFill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endParaRPr lang="en-US" sz="1800">
                        <a:solidFill>
                          <a:schemeClr val="tx2"/>
                        </a:solidFill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highlight>
                            <a:srgbClr val="000000"/>
                          </a:highlight>
                          <a:sym typeface="+mn-ea"/>
                        </a:rPr>
                        <a:t>urldecode($_SERVER["REQUEST_URI"]);</a:t>
                      </a:r>
                      <a:endParaRPr lang="en-US" sz="1800">
                        <a:solidFill>
                          <a:schemeClr val="tx2"/>
                        </a:solidFill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highlight>
                            <a:srgbClr val="000000"/>
                          </a:highlight>
                          <a:sym typeface="+mn-ea"/>
                        </a:rPr>
                        <a:t>?&gt;</a:t>
                      </a:r>
                      <a:endParaRPr lang="en-US" sz="1800">
                        <a:solidFill>
                          <a:schemeClr val="tx2"/>
                        </a:solidFill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endParaRPr lang="en-US" sz="1800">
                        <a:solidFill>
                          <a:schemeClr val="tx2"/>
                        </a:solidFill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highlight>
                            <a:srgbClr val="000000"/>
                          </a:highlight>
                          <a:sym typeface="+mn-ea"/>
                        </a:rPr>
                        <a:t>&lt;/body&gt;</a:t>
                      </a:r>
                      <a:endParaRPr lang="en-US" sz="1800">
                        <a:solidFill>
                          <a:schemeClr val="tx2"/>
                        </a:solidFill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endParaRPr lang="en-US" sz="1800">
                        <a:solidFill>
                          <a:schemeClr val="tx2"/>
                        </a:solidFill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highlight>
                            <a:srgbClr val="000000"/>
                          </a:highlight>
                          <a:sym typeface="+mn-ea"/>
                        </a:rPr>
                        <a:t>&lt;/html&gt;</a:t>
                      </a:r>
                      <a:endParaRPr lang="en-US" sz="1800">
                        <a:solidFill>
                          <a:schemeClr val="tx2"/>
                        </a:solidFill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Pitch deck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31" name="Content Placeholder 3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595" y="419735"/>
            <a:ext cx="10705465" cy="59296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70EA-2C4C-41D6-919E-D397EF31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TOOLS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B084-E75D-4189-812D-8B3094EE7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1.OWASP ZAP:</a:t>
            </a:r>
          </a:p>
          <a:p>
            <a:r>
              <a:rPr lang="en-US" sz="2000" dirty="0"/>
              <a:t>OWASP ZAP is a free and open-source web application security scanner.</a:t>
            </a:r>
          </a:p>
          <a:p>
            <a:r>
              <a:rPr lang="en-US" sz="2000" dirty="0"/>
              <a:t>Uses inactive HTTPS proxy server.</a:t>
            </a:r>
          </a:p>
          <a:p>
            <a:r>
              <a:rPr lang="en-US" sz="2000" dirty="0"/>
              <a:t>Can be used in </a:t>
            </a:r>
            <a:r>
              <a:rPr lang="en-US" sz="2000" dirty="0" err="1"/>
              <a:t>windows,linux</a:t>
            </a:r>
            <a:r>
              <a:rPr lang="en-US" sz="2000" dirty="0"/>
              <a:t>.</a:t>
            </a:r>
          </a:p>
          <a:p>
            <a:r>
              <a:rPr lang="en-US" sz="2000" b="1" dirty="0"/>
              <a:t>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Proxy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Spidering</a:t>
            </a:r>
            <a:r>
              <a:rPr lang="en-US" sz="2000" dirty="0"/>
              <a:t> and crawling.</a:t>
            </a:r>
          </a:p>
          <a:p>
            <a:r>
              <a:rPr lang="en-US" sz="2000" dirty="0" err="1"/>
              <a:t>Owasp</a:t>
            </a:r>
            <a:r>
              <a:rPr lang="en-US" sz="2000" dirty="0"/>
              <a:t> zap uses active and passive scanning modes.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Active mode: find additional vulnerabilities. real attacks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Passive mode: investigates all proxy requests and responses, but does not change the response in any way and is considered safe.</a:t>
            </a:r>
          </a:p>
          <a:p>
            <a:endParaRPr lang="en-US" sz="2000" dirty="0"/>
          </a:p>
          <a:p>
            <a:endParaRPr lang="x-none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7EE40-A97C-4415-80B4-2CF5F7EA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20XX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0EFA-3AB1-4DBD-8654-D372F18E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Pitch deck title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CC435-C0CA-43E9-81AF-CFF36910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05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</a:t>
            </a:r>
            <a:r>
              <a:rPr lang="en-US" dirty="0" err="1"/>
              <a:t>owasp</a:t>
            </a:r>
            <a:r>
              <a:rPr lang="en-US" dirty="0"/>
              <a:t> zap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Start ZAP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new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the </a:t>
            </a:r>
            <a:r>
              <a:rPr lang="en-US" sz="2000" b="1" dirty="0"/>
              <a:t>Attack URL</a:t>
            </a:r>
            <a:r>
              <a:rPr lang="en-US" sz="2000" dirty="0"/>
              <a:t> text box, enter the full URL of the web application.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Select either </a:t>
            </a:r>
            <a:r>
              <a:rPr lang="en-US" sz="2000" b="1" dirty="0"/>
              <a:t>Use traditional spider</a:t>
            </a:r>
            <a:r>
              <a:rPr lang="en-US" sz="2000" dirty="0"/>
              <a:t>, </a:t>
            </a:r>
            <a:r>
              <a:rPr lang="en-US" sz="2000" b="1" dirty="0"/>
              <a:t>Use </a:t>
            </a:r>
            <a:r>
              <a:rPr lang="en-US" sz="2000" b="1" dirty="0" err="1"/>
              <a:t>ajax</a:t>
            </a:r>
            <a:r>
              <a:rPr lang="en-US" sz="2000" b="1" dirty="0"/>
              <a:t> spider</a:t>
            </a:r>
            <a:r>
              <a:rPr lang="en-US" sz="2000" dirty="0"/>
              <a:t>  to scan.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Click </a:t>
            </a:r>
            <a:r>
              <a:rPr lang="en-US" sz="2000" b="1" dirty="0"/>
              <a:t>attack.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Review the scan results.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20XX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Pitch deck title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55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1_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{76B8030A-1940-4E4D-83BF-FED11D751194}tf33968143_win32</Template>
  <TotalTime>1721</TotalTime>
  <Words>792</Words>
  <Application>Microsoft Office PowerPoint</Application>
  <PresentationFormat>Widescreen</PresentationFormat>
  <Paragraphs>159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Black</vt:lpstr>
      <vt:lpstr>Avenir Next LT Pro</vt:lpstr>
      <vt:lpstr>Averta Standard</vt:lpstr>
      <vt:lpstr>Calibri</vt:lpstr>
      <vt:lpstr>Cascadia Mono SemiBold</vt:lpstr>
      <vt:lpstr>Times New Roman</vt:lpstr>
      <vt:lpstr>Office Theme</vt:lpstr>
      <vt:lpstr>1_Office Theme</vt:lpstr>
      <vt:lpstr>2_Office Theme</vt:lpstr>
      <vt:lpstr>XSS’  (cross-site scripting)</vt:lpstr>
      <vt:lpstr>Details of the vulnerability AND CONCEQUENCES </vt:lpstr>
      <vt:lpstr>HOW VULNERABILITY ARISES</vt:lpstr>
      <vt:lpstr>TYPES OF VULNERABILITIES</vt:lpstr>
      <vt:lpstr>Detailed exploitation of the vulnerability</vt:lpstr>
      <vt:lpstr>PowerPoint Presentation</vt:lpstr>
      <vt:lpstr>PowerPoint Presentation</vt:lpstr>
      <vt:lpstr>EXPLOITATION TOOLS</vt:lpstr>
      <vt:lpstr>Usage of owasp zap</vt:lpstr>
      <vt:lpstr>PowerPoint Presentation</vt:lpstr>
      <vt:lpstr>Burp site</vt:lpstr>
      <vt:lpstr>steps</vt:lpstr>
      <vt:lpstr>PowerPoint Presentation</vt:lpstr>
      <vt:lpstr>PowerPoint Presentation</vt:lpstr>
      <vt:lpstr>XSS Remediation</vt:lpstr>
      <vt:lpstr>Input Validation </vt:lpstr>
      <vt:lpstr>Use Content Security Policy (CSP) </vt:lpstr>
      <vt:lpstr>Example;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XSS’  (cross-site scripting)</dc:title>
  <dc:creator>Abeer Kiyani</dc:creator>
  <cp:lastModifiedBy>Abeer Kiyani</cp:lastModifiedBy>
  <cp:revision>148</cp:revision>
  <dcterms:created xsi:type="dcterms:W3CDTF">2023-12-19T08:35:20Z</dcterms:created>
  <dcterms:modified xsi:type="dcterms:W3CDTF">2023-12-20T14:25:16Z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