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4" r:id="rId5"/>
    <p:sldId id="256" r:id="rId6"/>
    <p:sldId id="266" r:id="rId7"/>
    <p:sldId id="259" r:id="rId8"/>
    <p:sldId id="267" r:id="rId9"/>
    <p:sldId id="269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/>
    <p:restoredTop sz="94762"/>
  </p:normalViewPr>
  <p:slideViewPr>
    <p:cSldViewPr snapToGrid="0" snapToObjects="1">
      <p:cViewPr varScale="1">
        <p:scale>
          <a:sx n="98" d="100"/>
          <a:sy n="9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0070-CC8D-B546-853B-DF38D79A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DDF98-7889-7943-9853-FE8D5858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BC2A-D61C-704E-869C-FB728C6F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4ADD-6C7E-1E49-A6D2-49ACF7C0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0ABC-6A91-3E4F-AB55-BB16EC74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DDCB-30BB-FB4A-B706-A804613C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2D83D-202B-E34B-8F50-66505E50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A77C-3328-1C43-BB07-65B15B29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64A48-4877-F747-BA6E-056FBDE3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7F27-3CB6-AB4B-BE94-6705E6D9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09CBD-966C-D546-B809-1DF875A20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AA6C9-04EC-EA40-971B-FAAFB9EDF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19B7-798C-B947-B02D-3DAB52D3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BD11-F158-B64D-8D85-0619B69E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DB32-DF27-2541-A53C-5EACE589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BBF0-1288-854F-ABF8-2D9DE47C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4444-1B08-B44A-95CD-83743BCB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22C0-46AF-9D40-9735-F0D8A6CA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2362-C404-5A43-9990-C4199961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22BD-7148-C544-9343-1F6E8DE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5781-BD22-7845-98A6-11D28FD6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AAB1-4B44-A74E-B674-D9E4C650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03A1-830A-1742-94DF-0C587E30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1417-6E39-884B-BB98-47F53A88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1FE0-F3EF-F74C-8FCD-F7412C0A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C4E1-3462-4B4A-B4B4-99685AF9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3130-141A-0D4E-BF2A-F5ECB571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96A29-2229-D04A-81EB-01B5EFC40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8F13F-0216-1A45-B956-B840E3BC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0773-4D16-C74A-A4BB-0F2F7887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1D016-3FC2-D449-AB05-F3E65E4E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8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BCF1-FCBC-4142-9D2E-81B0B2F9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A48C7-F17A-B346-A6FE-AC984910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8D728-27F4-2541-844C-D386808E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1FC0A-37A2-224E-B566-59F4D81C7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8B353-A1F7-AD42-B137-47A6D0E13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EF64A-5593-1842-A21A-4061A105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3425-469C-694E-B226-4D50D9F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681F3-52F6-F549-9E43-C65A28FA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2769-5CF1-D342-ADEB-DF541AA1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F057F-F390-6C43-9652-0AF89DBF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17237-7CBB-8F4F-A626-154014CB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FCA9-B483-C649-A24A-F16CC811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4CD42-0FD3-6847-9199-DFB8BF05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AC6D6-C598-9742-87C2-10C1D6F5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05668-6CB5-0F46-B833-78E2AD88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8B24-4C30-DC4D-B9B9-7F28684C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D946-8419-7448-A96A-B4212A64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C08FB-4A73-A446-9F91-0A9E256A3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8E4CA-0831-7F4D-9674-68A4ABB1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BD1A9-69BF-9A4E-AF24-B3B46EF9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29AA-8C42-D645-B4C7-EEC1F7F9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5F67-0F31-2B49-9CC2-6C208DD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ED406-5C1E-5E4B-B849-CC832C3B1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FA51-082E-8F4A-B85F-5BB6790D0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D41A-C15E-2043-B710-622FAAAA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47EE5-E6CF-5244-B3E7-3A5FE1D0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52567-619D-4043-AF8A-3F1BB994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57A90-4962-1942-9E51-22D99323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F7C4B-DA84-6B4F-8963-F75FB1B1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F561-18CA-044C-B322-75FE27E78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0398-C02B-8040-875C-A40CE54C2FA8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6219-8809-AA43-872E-0BABC6625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894B-A67E-D34F-A63B-933007B46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7E32-F2CC-934B-BF3B-FF18CE8B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5D2AD-96B3-3C4A-A9E5-91CA82052536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Longitudinal Plots: All trials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6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51E-74DF-0646-AF71-7E757E31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D9647F2-1A8C-EC45-9C06-8964B3FF4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C7ABF62-8055-EF43-A288-6E5744A9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38985-4673-5742-B37A-EE627BF4B68E}"/>
              </a:ext>
            </a:extLst>
          </p:cNvPr>
          <p:cNvSpPr txBox="1"/>
          <p:nvPr/>
        </p:nvSpPr>
        <p:spPr>
          <a:xfrm>
            <a:off x="827786" y="414111"/>
            <a:ext cx="516386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Trial 2: Illumination Curves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E317A-9233-DB44-BB09-9E0B049C0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5085B-5EAF-B748-BC04-48B2A5BA8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FEED9-8157-A948-AEF8-361B4F52BC25}"/>
              </a:ext>
            </a:extLst>
          </p:cNvPr>
          <p:cNvSpPr txBox="1"/>
          <p:nvPr/>
        </p:nvSpPr>
        <p:spPr>
          <a:xfrm>
            <a:off x="6385197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1</a:t>
            </a:r>
            <a:r>
              <a:rPr lang="en-US" sz="2000" baseline="30000" dirty="0">
                <a:latin typeface="+mj-lt"/>
                <a:ea typeface="+mj-ea"/>
                <a:cs typeface="+mj-cs"/>
              </a:rPr>
              <a:t>st</a:t>
            </a:r>
            <a:r>
              <a:rPr lang="en-US" sz="2000" dirty="0">
                <a:latin typeface="+mj-lt"/>
                <a:ea typeface="+mj-ea"/>
                <a:cs typeface="+mj-cs"/>
              </a:rPr>
              <a:t> half of gene deletion curves (poly: 3)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half of gene deletion curves (poly: 3)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CF8EAB-9F62-994F-B3CB-90B5384A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5232098A-5F23-044C-957F-AC0AF2B05E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A663B9-EAED-E542-A6B1-BC78B675A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1"/>
          <a:stretch/>
        </p:blipFill>
        <p:spPr>
          <a:xfrm>
            <a:off x="622800" y="2245333"/>
            <a:ext cx="5231900" cy="4504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45DADC-5F25-D943-81C9-9A3F4707B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62"/>
          <a:stretch/>
        </p:blipFill>
        <p:spPr>
          <a:xfrm>
            <a:off x="5943600" y="2149208"/>
            <a:ext cx="5153714" cy="44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8351E-74DF-0646-AF71-7E757E31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/>
              <a:t>Trial 2: Raw Data Curves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FEED9-8157-A948-AEF8-361B4F52BC2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half raw data curves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half raw data curves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14D1171-F9BC-6A49-9983-48B39FB89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3" b="3656"/>
          <a:stretch/>
        </p:blipFill>
        <p:spPr>
          <a:xfrm>
            <a:off x="809200" y="2509082"/>
            <a:ext cx="4551942" cy="42942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83794B-27A2-654A-A9A9-7DC76AE9F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19" b="2619"/>
          <a:stretch/>
        </p:blipFill>
        <p:spPr>
          <a:xfrm>
            <a:off x="6447589" y="2570407"/>
            <a:ext cx="4764310" cy="4221802"/>
          </a:xfrm>
          <a:prstGeom prst="rect">
            <a:avLst/>
          </a:prstGeom>
        </p:spPr>
      </p:pic>
      <p:sp>
        <p:nvSpPr>
          <p:cNvPr id="12" name="AutoShape 2">
            <a:extLst>
              <a:ext uri="{FF2B5EF4-FFF2-40B4-BE49-F238E27FC236}">
                <a16:creationId xmlns:a16="http://schemas.microsoft.com/office/drawing/2014/main" id="{5232098A-5F23-044C-957F-AC0AF2B05E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51E-74DF-0646-AF71-7E757E31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D9647F2-1A8C-EC45-9C06-8964B3FF4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C7ABF62-8055-EF43-A288-6E5744A9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38985-4673-5742-B37A-EE627BF4B68E}"/>
              </a:ext>
            </a:extLst>
          </p:cNvPr>
          <p:cNvSpPr txBox="1"/>
          <p:nvPr/>
        </p:nvSpPr>
        <p:spPr>
          <a:xfrm>
            <a:off x="827786" y="414111"/>
            <a:ext cx="516386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Trial 3: Illumination Curves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E317A-9233-DB44-BB09-9E0B049C0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5085B-5EAF-B748-BC04-48B2A5BA8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FEED9-8157-A948-AEF8-361B4F52BC25}"/>
              </a:ext>
            </a:extLst>
          </p:cNvPr>
          <p:cNvSpPr txBox="1"/>
          <p:nvPr/>
        </p:nvSpPr>
        <p:spPr>
          <a:xfrm>
            <a:off x="6385197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Inhibition curves (poly: 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Non-Longitudinal Curves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CF8EAB-9F62-994F-B3CB-90B5384A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5232098A-5F23-044C-957F-AC0AF2B05E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B920DD-D9A9-9D40-8FF5-2B7F4B97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4" y="1987259"/>
            <a:ext cx="5448816" cy="46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8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0A859-5151-9241-AD81-946D8132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Illumination Trial 1: All Concentration Curves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9F741B-CF46-B44F-A17D-0022F782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6"/>
          <a:stretch/>
        </p:blipFill>
        <p:spPr>
          <a:xfrm>
            <a:off x="1004325" y="2091095"/>
            <a:ext cx="4521002" cy="4206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4E72E7-1F1F-F14B-A79D-1A8B524E7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40"/>
          <a:stretch/>
        </p:blipFill>
        <p:spPr>
          <a:xfrm>
            <a:off x="6645023" y="2086081"/>
            <a:ext cx="4564306" cy="42062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626D7-E8D8-984A-882E-50E7E9004785}"/>
              </a:ext>
            </a:extLst>
          </p:cNvPr>
          <p:cNvSpPr txBox="1"/>
          <p:nvPr/>
        </p:nvSpPr>
        <p:spPr>
          <a:xfrm>
            <a:off x="6263449" y="491210"/>
            <a:ext cx="5059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Illumination Trial 1: INH Concentration curves</a:t>
            </a:r>
          </a:p>
        </p:txBody>
      </p:sp>
    </p:spTree>
    <p:extLst>
      <p:ext uri="{BB962C8B-B14F-4D97-AF65-F5344CB8AC3E}">
        <p14:creationId xmlns:p14="http://schemas.microsoft.com/office/powerpoint/2010/main" val="260792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0A859-5151-9241-AD81-946D8132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Illumination Trial 1: INH + LB Curves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6ACD06-1E74-E44C-81A3-22F20E73502A}"/>
              </a:ext>
            </a:extLst>
          </p:cNvPr>
          <p:cNvSpPr txBox="1">
            <a:spLocks/>
          </p:cNvSpPr>
          <p:nvPr/>
        </p:nvSpPr>
        <p:spPr>
          <a:xfrm>
            <a:off x="6422001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Illumination Trial 1: LB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23D74-3B67-EA45-B27B-FA1C33F2D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27"/>
          <a:stretch/>
        </p:blipFill>
        <p:spPr>
          <a:xfrm>
            <a:off x="837566" y="2153724"/>
            <a:ext cx="5032882" cy="4682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74150-D228-BA4E-84B2-B5B70FF2D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65"/>
          <a:stretch/>
        </p:blipFill>
        <p:spPr>
          <a:xfrm>
            <a:off x="6616022" y="2182752"/>
            <a:ext cx="5032880" cy="46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0A859-5151-9241-AD81-946D8132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Absorbance Trial 1: All Concentration Curves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EEDEF5-B02E-694B-A8F2-FDF8FE6C3A9E}"/>
              </a:ext>
            </a:extLst>
          </p:cNvPr>
          <p:cNvSpPr txBox="1">
            <a:spLocks/>
          </p:cNvSpPr>
          <p:nvPr/>
        </p:nvSpPr>
        <p:spPr>
          <a:xfrm>
            <a:off x="6374709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Absorbance Trial 1: All LB Concentration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DD4F4-B53C-2B44-AE62-EA388EC16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7"/>
          <a:stretch/>
        </p:blipFill>
        <p:spPr>
          <a:xfrm>
            <a:off x="725266" y="2053296"/>
            <a:ext cx="5064096" cy="4704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8F7F2-46D3-884F-8E51-B3217CD69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26"/>
          <a:stretch/>
        </p:blipFill>
        <p:spPr>
          <a:xfrm>
            <a:off x="6234789" y="2053297"/>
            <a:ext cx="5064096" cy="46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6A18-BD80-1A4C-AD25-0A96BF5747A0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Illumination Trial 2: First Half Deletion Curves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E4AA8-6DE5-4943-949E-CFE3E7B2E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3"/>
          <a:stretch/>
        </p:blipFill>
        <p:spPr>
          <a:xfrm>
            <a:off x="6385197" y="2182753"/>
            <a:ext cx="5001768" cy="4582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460B0-3DED-104F-B7AD-652ACC3C9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63"/>
          <a:stretch/>
        </p:blipFill>
        <p:spPr>
          <a:xfrm>
            <a:off x="805035" y="2124445"/>
            <a:ext cx="5065413" cy="4640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13732-EA74-4743-A4F7-1367B01FE47A}"/>
              </a:ext>
            </a:extLst>
          </p:cNvPr>
          <p:cNvSpPr txBox="1"/>
          <p:nvPr/>
        </p:nvSpPr>
        <p:spPr>
          <a:xfrm>
            <a:off x="6385197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Illumination Trial 2: Second Half Deletion Curves</a:t>
            </a:r>
          </a:p>
        </p:txBody>
      </p:sp>
    </p:spTree>
    <p:extLst>
      <p:ext uri="{BB962C8B-B14F-4D97-AF65-F5344CB8AC3E}">
        <p14:creationId xmlns:p14="http://schemas.microsoft.com/office/powerpoint/2010/main" val="78041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51E-74DF-0646-AF71-7E757E31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D9647F2-1A8C-EC45-9C06-8964B3FF4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C7ABF62-8055-EF43-A288-6E5744A9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38985-4673-5742-B37A-EE627BF4B68E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Illumination Trial 2: First Half Focused Deletion Curves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E317A-9233-DB44-BB09-9E0B049C0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5085B-5EAF-B748-BC04-48B2A5BA8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FEED9-8157-A948-AEF8-361B4F52BC25}"/>
              </a:ext>
            </a:extLst>
          </p:cNvPr>
          <p:cNvSpPr txBox="1"/>
          <p:nvPr/>
        </p:nvSpPr>
        <p:spPr>
          <a:xfrm>
            <a:off x="6385197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Illumination Trial 2: Second Half Focused Deletion Curves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0F73C6-F790-E045-BE78-48D0C8258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1" b="2321"/>
          <a:stretch/>
        </p:blipFill>
        <p:spPr>
          <a:xfrm>
            <a:off x="661419" y="2012888"/>
            <a:ext cx="5209029" cy="469979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1F1838-7D22-EA4C-891A-244D56240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231" b="2321"/>
          <a:stretch/>
        </p:blipFill>
        <p:spPr>
          <a:xfrm>
            <a:off x="6531867" y="2012888"/>
            <a:ext cx="4998714" cy="45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9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E8098-6B0B-5348-AE60-A5DA06C15B69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Trial 2: OD curves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EF79E-1BB3-5245-828D-258C34196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7" r="4785" b="2840"/>
          <a:stretch/>
        </p:blipFill>
        <p:spPr>
          <a:xfrm>
            <a:off x="114663" y="2441050"/>
            <a:ext cx="3908697" cy="3652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2D681-042A-F644-8160-0FB006F3C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80" r="5631"/>
          <a:stretch/>
        </p:blipFill>
        <p:spPr>
          <a:xfrm>
            <a:off x="4139183" y="2441050"/>
            <a:ext cx="3895215" cy="3827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A270-4A67-A541-8570-5E9B2AC3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769" y="2030665"/>
            <a:ext cx="4142231" cy="4281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E5825A-CC62-6D4A-B453-EC21212A70EA}"/>
              </a:ext>
            </a:extLst>
          </p:cNvPr>
          <p:cNvSpPr txBox="1"/>
          <p:nvPr/>
        </p:nvSpPr>
        <p:spPr>
          <a:xfrm>
            <a:off x="6653838" y="571474"/>
            <a:ext cx="226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First Half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First Half (no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Second Half</a:t>
            </a:r>
          </a:p>
        </p:txBody>
      </p:sp>
    </p:spTree>
    <p:extLst>
      <p:ext uri="{BB962C8B-B14F-4D97-AF65-F5344CB8AC3E}">
        <p14:creationId xmlns:p14="http://schemas.microsoft.com/office/powerpoint/2010/main" val="146471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51E-74DF-0646-AF71-7E757E31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D9647F2-1A8C-EC45-9C06-8964B3FF4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C7ABF62-8055-EF43-A288-6E5744A9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38985-4673-5742-B37A-EE627BF4B68E}"/>
              </a:ext>
            </a:extLst>
          </p:cNvPr>
          <p:cNvSpPr txBox="1"/>
          <p:nvPr/>
        </p:nvSpPr>
        <p:spPr>
          <a:xfrm>
            <a:off x="827786" y="414111"/>
            <a:ext cx="516386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Trial 3: Illumination Curves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E317A-9233-DB44-BB09-9E0B049C0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5085B-5EAF-B748-BC04-48B2A5BA8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FEED9-8157-A948-AEF8-361B4F52BC25}"/>
              </a:ext>
            </a:extLst>
          </p:cNvPr>
          <p:cNvSpPr txBox="1"/>
          <p:nvPr/>
        </p:nvSpPr>
        <p:spPr>
          <a:xfrm>
            <a:off x="6385197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All inhibition curves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Focused inhibition curves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Gene deletion curves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C1CF1-2048-F64E-98F8-B5C579CD8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8" r="5418"/>
          <a:stretch/>
        </p:blipFill>
        <p:spPr>
          <a:xfrm>
            <a:off x="54229" y="2273477"/>
            <a:ext cx="4044861" cy="387587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5F4361B-E788-284F-9861-B0232BA00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800" r="5064"/>
          <a:stretch/>
        </p:blipFill>
        <p:spPr>
          <a:xfrm>
            <a:off x="4080887" y="2273477"/>
            <a:ext cx="4029468" cy="3875876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0D5AB7-437C-9946-A5CB-7323C9CE5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74" r="4598"/>
          <a:stretch/>
        </p:blipFill>
        <p:spPr>
          <a:xfrm>
            <a:off x="8097360" y="2276570"/>
            <a:ext cx="4090219" cy="38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1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51E-74DF-0646-AF71-7E757E31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≠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D9647F2-1A8C-EC45-9C06-8964B3FF4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C7ABF62-8055-EF43-A288-6E5744A9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38985-4673-5742-B37A-EE627BF4B68E}"/>
              </a:ext>
            </a:extLst>
          </p:cNvPr>
          <p:cNvSpPr txBox="1"/>
          <p:nvPr/>
        </p:nvSpPr>
        <p:spPr>
          <a:xfrm>
            <a:off x="827786" y="414111"/>
            <a:ext cx="516386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Trial 1: Illumination Curves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E317A-9233-DB44-BB09-9E0B049C0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5085B-5EAF-B748-BC04-48B2A5BA8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FEED9-8157-A948-AEF8-361B4F52BC25}"/>
              </a:ext>
            </a:extLst>
          </p:cNvPr>
          <p:cNvSpPr txBox="1"/>
          <p:nvPr/>
        </p:nvSpPr>
        <p:spPr>
          <a:xfrm>
            <a:off x="6385197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10, 20, 50 INH Curves (poly: 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Non-Longitudinal Curves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CF8EAB-9F62-994F-B3CB-90B5384A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5232098A-5F23-044C-957F-AC0AF2B05E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A9D56D-0C8E-7F47-B83F-CE398778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2" y="2605463"/>
            <a:ext cx="3901238" cy="33456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ADA470-57E8-A545-90E9-53384027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53" y="2686774"/>
            <a:ext cx="4183993" cy="31829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E720D0-96DC-4445-8BB5-68A43A07B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30" b="2941"/>
          <a:stretch/>
        </p:blipFill>
        <p:spPr>
          <a:xfrm>
            <a:off x="8037582" y="2575301"/>
            <a:ext cx="4067856" cy="38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7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25192</TotalTime>
  <Words>191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Illumination Trial 1: All Concentration Curves</vt:lpstr>
      <vt:lpstr>Illumination Trial 1: INH + LB Curves</vt:lpstr>
      <vt:lpstr>Absorbance Trial 1: All Concentration Curves</vt:lpstr>
      <vt:lpstr>PowerPoint Presentation</vt:lpstr>
      <vt:lpstr>PowerPoint Presentation</vt:lpstr>
      <vt:lpstr>PowerPoint Presentation</vt:lpstr>
      <vt:lpstr>PowerPoint Presentation</vt:lpstr>
      <vt:lpstr>≠</vt:lpstr>
      <vt:lpstr>PowerPoint Presentation</vt:lpstr>
      <vt:lpstr>Trial 2: Raw Data Curves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Abdel-Azim</dc:creator>
  <cp:lastModifiedBy>Maryam Abdel-Azim</cp:lastModifiedBy>
  <cp:revision>14</cp:revision>
  <dcterms:created xsi:type="dcterms:W3CDTF">2021-08-04T22:43:47Z</dcterms:created>
  <dcterms:modified xsi:type="dcterms:W3CDTF">2021-11-17T23:50:08Z</dcterms:modified>
</cp:coreProperties>
</file>