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sldIdLst>
    <p:sldId id="256" r:id="rId2"/>
    <p:sldId id="262" r:id="rId3"/>
    <p:sldId id="260" r:id="rId4"/>
    <p:sldId id="261" r:id="rId5"/>
    <p:sldId id="263" r:id="rId6"/>
    <p:sldId id="268" r:id="rId7"/>
    <p:sldId id="278" r:id="rId8"/>
    <p:sldId id="270" r:id="rId9"/>
    <p:sldId id="273" r:id="rId10"/>
    <p:sldId id="284" r:id="rId11"/>
    <p:sldId id="285" r:id="rId12"/>
    <p:sldId id="287" r:id="rId13"/>
    <p:sldId id="288" r:id="rId14"/>
    <p:sldId id="264" r:id="rId15"/>
    <p:sldId id="266" r:id="rId16"/>
    <p:sldId id="289" r:id="rId17"/>
    <p:sldId id="291" r:id="rId18"/>
    <p:sldId id="292" r:id="rId19"/>
  </p:sldIdLst>
  <p:sldSz cx="12192000" cy="6858000"/>
  <p:notesSz cx="6858000" cy="9144000"/>
  <p:defaultText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33EB07-3A77-BB0B-B3DD-265F21D516B2}" v="151" dt="2020-11-25T12:02:20.481"/>
    <p1510:client id="{CB59E87F-8D71-D139-75A3-7176929BCFA5}" v="28" dt="2020-11-25T12:30:15.0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73" autoAdjust="0"/>
    <p:restoredTop sz="94696"/>
  </p:normalViewPr>
  <p:slideViewPr>
    <p:cSldViewPr snapToGrid="0" snapToObjects="1">
      <p:cViewPr varScale="1">
        <p:scale>
          <a:sx n="44" d="100"/>
          <a:sy n="44" d="100"/>
        </p:scale>
        <p:origin x="216" y="1496"/>
      </p:cViewPr>
      <p:guideLst>
        <p:guide orient="horz" pos="2160"/>
        <p:guide pos="3840"/>
      </p:guideLst>
    </p:cSldViewPr>
  </p:slideViewPr>
  <p:notesTextViewPr>
    <p:cViewPr>
      <p:scale>
        <a:sx n="1" d="1"/>
        <a:sy n="1" d="1"/>
      </p:scale>
      <p:origin x="0" y="0"/>
    </p:cViewPr>
  </p:notesTextViewPr>
  <p:sorterViewPr>
    <p:cViewPr>
      <p:scale>
        <a:sx n="66" d="100"/>
        <a:sy n="66" d="100"/>
      </p:scale>
      <p:origin x="0" y="26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F05FBF-ADEE-4DE2-8D1F-B35CC98E506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8767DCE-D484-433B-85E6-F97ECAFA5DC9}">
      <dgm:prSet custT="1"/>
      <dgm:spPr/>
      <dgm:t>
        <a:bodyPr/>
        <a:lstStyle/>
        <a:p>
          <a:pPr>
            <a:lnSpc>
              <a:spcPct val="100000"/>
            </a:lnSpc>
          </a:pPr>
          <a:r>
            <a:rPr lang="en-US" sz="1600" dirty="0"/>
            <a:t>The Bank Account Management System is an application for maintaining a person’s account in a bank. In this project we tried to show the working of a banking account system and cover the basic functionality of a Bank Account Management System.</a:t>
          </a:r>
        </a:p>
      </dgm:t>
    </dgm:pt>
    <dgm:pt modelId="{809B1542-A22C-4BAC-B63D-E83181CCA6FA}" type="parTrans" cxnId="{C940D173-F301-4B50-80E8-B145748122AA}">
      <dgm:prSet/>
      <dgm:spPr/>
      <dgm:t>
        <a:bodyPr/>
        <a:lstStyle/>
        <a:p>
          <a:endParaRPr lang="en-US"/>
        </a:p>
      </dgm:t>
    </dgm:pt>
    <dgm:pt modelId="{56AE92A2-0E52-419E-B9FB-28A0A79BDC6D}" type="sibTrans" cxnId="{C940D173-F301-4B50-80E8-B145748122AA}">
      <dgm:prSet/>
      <dgm:spPr/>
      <dgm:t>
        <a:bodyPr/>
        <a:lstStyle/>
        <a:p>
          <a:endParaRPr lang="en-US"/>
        </a:p>
      </dgm:t>
    </dgm:pt>
    <dgm:pt modelId="{A6A7FABC-C746-41DA-8890-C1280B2824ED}">
      <dgm:prSet custT="1"/>
      <dgm:spPr/>
      <dgm:t>
        <a:bodyPr/>
        <a:lstStyle/>
        <a:p>
          <a:pPr>
            <a:lnSpc>
              <a:spcPct val="100000"/>
            </a:lnSpc>
          </a:pPr>
          <a:r>
            <a:rPr lang="en-US" sz="2000" dirty="0"/>
            <a:t>The main aim of this project is to develop software for Bank Account Management System.</a:t>
          </a:r>
        </a:p>
      </dgm:t>
    </dgm:pt>
    <dgm:pt modelId="{BD8F6C1D-2861-4C10-A23C-85BD8DEE6E44}" type="parTrans" cxnId="{323C30BA-81C7-46C1-9D3F-0A93B28EEF2D}">
      <dgm:prSet/>
      <dgm:spPr/>
      <dgm:t>
        <a:bodyPr/>
        <a:lstStyle/>
        <a:p>
          <a:endParaRPr lang="en-US"/>
        </a:p>
      </dgm:t>
    </dgm:pt>
    <dgm:pt modelId="{0EA4F6CD-D7CF-42CD-990D-2485CAA30E3C}" type="sibTrans" cxnId="{323C30BA-81C7-46C1-9D3F-0A93B28EEF2D}">
      <dgm:prSet/>
      <dgm:spPr/>
      <dgm:t>
        <a:bodyPr/>
        <a:lstStyle/>
        <a:p>
          <a:endParaRPr lang="en-US"/>
        </a:p>
      </dgm:t>
    </dgm:pt>
    <dgm:pt modelId="{70DDCBF1-9C91-4C6E-91CD-E730CC5B1AC2}">
      <dgm:prSet custT="1"/>
      <dgm:spPr/>
      <dgm:t>
        <a:bodyPr/>
        <a:lstStyle/>
        <a:p>
          <a:pPr>
            <a:lnSpc>
              <a:spcPct val="100000"/>
            </a:lnSpc>
          </a:pPr>
          <a:r>
            <a:rPr lang="en-US" sz="2000" dirty="0"/>
            <a:t>This project is developed using online SQL Server language.</a:t>
          </a:r>
        </a:p>
      </dgm:t>
    </dgm:pt>
    <dgm:pt modelId="{8232E02F-D148-48CC-8246-B260706770A3}" type="parTrans" cxnId="{C5C0CEEE-4683-4ADF-AD24-184F5053CD4B}">
      <dgm:prSet/>
      <dgm:spPr/>
      <dgm:t>
        <a:bodyPr/>
        <a:lstStyle/>
        <a:p>
          <a:endParaRPr lang="en-US"/>
        </a:p>
      </dgm:t>
    </dgm:pt>
    <dgm:pt modelId="{4E64394B-83C4-4BA8-B15B-79FAEF29B8E8}" type="sibTrans" cxnId="{C5C0CEEE-4683-4ADF-AD24-184F5053CD4B}">
      <dgm:prSet/>
      <dgm:spPr/>
      <dgm:t>
        <a:bodyPr/>
        <a:lstStyle/>
        <a:p>
          <a:endParaRPr lang="en-US"/>
        </a:p>
      </dgm:t>
    </dgm:pt>
    <dgm:pt modelId="{42833642-E4F3-45EF-907E-6EFC351C5A7C}" type="pres">
      <dgm:prSet presAssocID="{41F05FBF-ADEE-4DE2-8D1F-B35CC98E5067}" presName="root" presStyleCnt="0">
        <dgm:presLayoutVars>
          <dgm:dir/>
          <dgm:resizeHandles val="exact"/>
        </dgm:presLayoutVars>
      </dgm:prSet>
      <dgm:spPr/>
    </dgm:pt>
    <dgm:pt modelId="{75F7B51D-8F86-4F9D-8D83-1A9E6A1C4A17}" type="pres">
      <dgm:prSet presAssocID="{18767DCE-D484-433B-85E6-F97ECAFA5DC9}" presName="compNode" presStyleCnt="0"/>
      <dgm:spPr/>
    </dgm:pt>
    <dgm:pt modelId="{26CBEA8F-8B67-41BB-8C77-787D008BB4B1}" type="pres">
      <dgm:prSet presAssocID="{18767DCE-D484-433B-85E6-F97ECAFA5DC9}" presName="bgRect" presStyleLbl="bgShp" presStyleIdx="0" presStyleCnt="3"/>
      <dgm:spPr/>
    </dgm:pt>
    <dgm:pt modelId="{22D6E67F-F61B-4665-A240-2CF9B671708C}" type="pres">
      <dgm:prSet presAssocID="{18767DCE-D484-433B-85E6-F97ECAFA5DC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Банк"/>
        </a:ext>
      </dgm:extLst>
    </dgm:pt>
    <dgm:pt modelId="{05D5DAB9-6603-4305-8EB6-C7F6CCB1E10F}" type="pres">
      <dgm:prSet presAssocID="{18767DCE-D484-433B-85E6-F97ECAFA5DC9}" presName="spaceRect" presStyleCnt="0"/>
      <dgm:spPr/>
    </dgm:pt>
    <dgm:pt modelId="{D727A566-E189-4DED-8B0A-F939D6A9AD69}" type="pres">
      <dgm:prSet presAssocID="{18767DCE-D484-433B-85E6-F97ECAFA5DC9}" presName="parTx" presStyleLbl="revTx" presStyleIdx="0" presStyleCnt="3">
        <dgm:presLayoutVars>
          <dgm:chMax val="0"/>
          <dgm:chPref val="0"/>
        </dgm:presLayoutVars>
      </dgm:prSet>
      <dgm:spPr/>
    </dgm:pt>
    <dgm:pt modelId="{2248A97F-5CD2-486D-B657-10FF353F7B55}" type="pres">
      <dgm:prSet presAssocID="{56AE92A2-0E52-419E-B9FB-28A0A79BDC6D}" presName="sibTrans" presStyleCnt="0"/>
      <dgm:spPr/>
    </dgm:pt>
    <dgm:pt modelId="{16E80C57-B647-4644-A8F9-AD79BC86B67C}" type="pres">
      <dgm:prSet presAssocID="{A6A7FABC-C746-41DA-8890-C1280B2824ED}" presName="compNode" presStyleCnt="0"/>
      <dgm:spPr/>
    </dgm:pt>
    <dgm:pt modelId="{E0314BBC-D850-4E6F-A625-6E32C6D36671}" type="pres">
      <dgm:prSet presAssocID="{A6A7FABC-C746-41DA-8890-C1280B2824ED}" presName="bgRect" presStyleLbl="bgShp" presStyleIdx="1" presStyleCnt="3"/>
      <dgm:spPr/>
    </dgm:pt>
    <dgm:pt modelId="{1898860E-1D5B-4DDE-86D3-4E7C00CE140B}" type="pres">
      <dgm:prSet presAssocID="{A6A7FABC-C746-41DA-8890-C1280B2824E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Иерархия"/>
        </a:ext>
      </dgm:extLst>
    </dgm:pt>
    <dgm:pt modelId="{ED609033-EB4F-4AAF-9A55-5F6723F423ED}" type="pres">
      <dgm:prSet presAssocID="{A6A7FABC-C746-41DA-8890-C1280B2824ED}" presName="spaceRect" presStyleCnt="0"/>
      <dgm:spPr/>
    </dgm:pt>
    <dgm:pt modelId="{15871A39-81BE-4F89-862D-41D2D3CE676E}" type="pres">
      <dgm:prSet presAssocID="{A6A7FABC-C746-41DA-8890-C1280B2824ED}" presName="parTx" presStyleLbl="revTx" presStyleIdx="1" presStyleCnt="3">
        <dgm:presLayoutVars>
          <dgm:chMax val="0"/>
          <dgm:chPref val="0"/>
        </dgm:presLayoutVars>
      </dgm:prSet>
      <dgm:spPr/>
    </dgm:pt>
    <dgm:pt modelId="{4295F52F-FA68-4603-AD94-2F99D803954D}" type="pres">
      <dgm:prSet presAssocID="{0EA4F6CD-D7CF-42CD-990D-2485CAA30E3C}" presName="sibTrans" presStyleCnt="0"/>
      <dgm:spPr/>
    </dgm:pt>
    <dgm:pt modelId="{960DCAE6-D111-41B6-94E1-F42FD05ED69D}" type="pres">
      <dgm:prSet presAssocID="{70DDCBF1-9C91-4C6E-91CD-E730CC5B1AC2}" presName="compNode" presStyleCnt="0"/>
      <dgm:spPr/>
    </dgm:pt>
    <dgm:pt modelId="{9A92F3B3-FDC9-408A-95EA-ECCB56FAE488}" type="pres">
      <dgm:prSet presAssocID="{70DDCBF1-9C91-4C6E-91CD-E730CC5B1AC2}" presName="bgRect" presStyleLbl="bgShp" presStyleIdx="2" presStyleCnt="3"/>
      <dgm:spPr/>
    </dgm:pt>
    <dgm:pt modelId="{CB1C9C99-C1F9-4446-963F-8B488A093D5F}" type="pres">
      <dgm:prSet presAssocID="{70DDCBF1-9C91-4C6E-91CD-E730CC5B1AC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8E51DE0F-8452-4AD0-9983-C05A645E0CF7}" type="pres">
      <dgm:prSet presAssocID="{70DDCBF1-9C91-4C6E-91CD-E730CC5B1AC2}" presName="spaceRect" presStyleCnt="0"/>
      <dgm:spPr/>
    </dgm:pt>
    <dgm:pt modelId="{6DB3FF3C-CCF5-4A17-ADAF-DA5D2A55CE76}" type="pres">
      <dgm:prSet presAssocID="{70DDCBF1-9C91-4C6E-91CD-E730CC5B1AC2}" presName="parTx" presStyleLbl="revTx" presStyleIdx="2" presStyleCnt="3">
        <dgm:presLayoutVars>
          <dgm:chMax val="0"/>
          <dgm:chPref val="0"/>
        </dgm:presLayoutVars>
      </dgm:prSet>
      <dgm:spPr/>
    </dgm:pt>
  </dgm:ptLst>
  <dgm:cxnLst>
    <dgm:cxn modelId="{516FC925-F8A0-462D-AC70-F479B25184B7}" type="presOf" srcId="{A6A7FABC-C746-41DA-8890-C1280B2824ED}" destId="{15871A39-81BE-4F89-862D-41D2D3CE676E}" srcOrd="0" destOrd="0" presId="urn:microsoft.com/office/officeart/2018/2/layout/IconVerticalSolidList"/>
    <dgm:cxn modelId="{C940D173-F301-4B50-80E8-B145748122AA}" srcId="{41F05FBF-ADEE-4DE2-8D1F-B35CC98E5067}" destId="{18767DCE-D484-433B-85E6-F97ECAFA5DC9}" srcOrd="0" destOrd="0" parTransId="{809B1542-A22C-4BAC-B63D-E83181CCA6FA}" sibTransId="{56AE92A2-0E52-419E-B9FB-28A0A79BDC6D}"/>
    <dgm:cxn modelId="{723363AC-7A7D-4BF9-AB2F-007A1C29D4F8}" type="presOf" srcId="{18767DCE-D484-433B-85E6-F97ECAFA5DC9}" destId="{D727A566-E189-4DED-8B0A-F939D6A9AD69}" srcOrd="0" destOrd="0" presId="urn:microsoft.com/office/officeart/2018/2/layout/IconVerticalSolidList"/>
    <dgm:cxn modelId="{323C30BA-81C7-46C1-9D3F-0A93B28EEF2D}" srcId="{41F05FBF-ADEE-4DE2-8D1F-B35CC98E5067}" destId="{A6A7FABC-C746-41DA-8890-C1280B2824ED}" srcOrd="1" destOrd="0" parTransId="{BD8F6C1D-2861-4C10-A23C-85BD8DEE6E44}" sibTransId="{0EA4F6CD-D7CF-42CD-990D-2485CAA30E3C}"/>
    <dgm:cxn modelId="{ECD758D4-7912-4B0F-BA81-FA7B40E44F90}" type="presOf" srcId="{70DDCBF1-9C91-4C6E-91CD-E730CC5B1AC2}" destId="{6DB3FF3C-CCF5-4A17-ADAF-DA5D2A55CE76}" srcOrd="0" destOrd="0" presId="urn:microsoft.com/office/officeart/2018/2/layout/IconVerticalSolidList"/>
    <dgm:cxn modelId="{4EB3A4DE-E6D9-4CB1-A175-042432E5EB5E}" type="presOf" srcId="{41F05FBF-ADEE-4DE2-8D1F-B35CC98E5067}" destId="{42833642-E4F3-45EF-907E-6EFC351C5A7C}" srcOrd="0" destOrd="0" presId="urn:microsoft.com/office/officeart/2018/2/layout/IconVerticalSolidList"/>
    <dgm:cxn modelId="{C5C0CEEE-4683-4ADF-AD24-184F5053CD4B}" srcId="{41F05FBF-ADEE-4DE2-8D1F-B35CC98E5067}" destId="{70DDCBF1-9C91-4C6E-91CD-E730CC5B1AC2}" srcOrd="2" destOrd="0" parTransId="{8232E02F-D148-48CC-8246-B260706770A3}" sibTransId="{4E64394B-83C4-4BA8-B15B-79FAEF29B8E8}"/>
    <dgm:cxn modelId="{227B3764-02E7-4EB2-A3BD-AC977AFA0799}" type="presParOf" srcId="{42833642-E4F3-45EF-907E-6EFC351C5A7C}" destId="{75F7B51D-8F86-4F9D-8D83-1A9E6A1C4A17}" srcOrd="0" destOrd="0" presId="urn:microsoft.com/office/officeart/2018/2/layout/IconVerticalSolidList"/>
    <dgm:cxn modelId="{746F71A9-504E-4ABB-8727-5FD9D95F290C}" type="presParOf" srcId="{75F7B51D-8F86-4F9D-8D83-1A9E6A1C4A17}" destId="{26CBEA8F-8B67-41BB-8C77-787D008BB4B1}" srcOrd="0" destOrd="0" presId="urn:microsoft.com/office/officeart/2018/2/layout/IconVerticalSolidList"/>
    <dgm:cxn modelId="{6CE520FE-ECE7-4B66-877E-27725C112518}" type="presParOf" srcId="{75F7B51D-8F86-4F9D-8D83-1A9E6A1C4A17}" destId="{22D6E67F-F61B-4665-A240-2CF9B671708C}" srcOrd="1" destOrd="0" presId="urn:microsoft.com/office/officeart/2018/2/layout/IconVerticalSolidList"/>
    <dgm:cxn modelId="{DB47E2EC-B607-4CBF-A63A-613363C40FA8}" type="presParOf" srcId="{75F7B51D-8F86-4F9D-8D83-1A9E6A1C4A17}" destId="{05D5DAB9-6603-4305-8EB6-C7F6CCB1E10F}" srcOrd="2" destOrd="0" presId="urn:microsoft.com/office/officeart/2018/2/layout/IconVerticalSolidList"/>
    <dgm:cxn modelId="{CC2B539B-3E95-4794-9F03-1B14CE36D6B4}" type="presParOf" srcId="{75F7B51D-8F86-4F9D-8D83-1A9E6A1C4A17}" destId="{D727A566-E189-4DED-8B0A-F939D6A9AD69}" srcOrd="3" destOrd="0" presId="urn:microsoft.com/office/officeart/2018/2/layout/IconVerticalSolidList"/>
    <dgm:cxn modelId="{17753306-E13C-4887-807F-81110D0C51EA}" type="presParOf" srcId="{42833642-E4F3-45EF-907E-6EFC351C5A7C}" destId="{2248A97F-5CD2-486D-B657-10FF353F7B55}" srcOrd="1" destOrd="0" presId="urn:microsoft.com/office/officeart/2018/2/layout/IconVerticalSolidList"/>
    <dgm:cxn modelId="{F8D9C5B8-9BA0-40DE-8ADF-40137D0B3890}" type="presParOf" srcId="{42833642-E4F3-45EF-907E-6EFC351C5A7C}" destId="{16E80C57-B647-4644-A8F9-AD79BC86B67C}" srcOrd="2" destOrd="0" presId="urn:microsoft.com/office/officeart/2018/2/layout/IconVerticalSolidList"/>
    <dgm:cxn modelId="{3D5A1F35-182E-4557-AA01-089B1E8BA5CB}" type="presParOf" srcId="{16E80C57-B647-4644-A8F9-AD79BC86B67C}" destId="{E0314BBC-D850-4E6F-A625-6E32C6D36671}" srcOrd="0" destOrd="0" presId="urn:microsoft.com/office/officeart/2018/2/layout/IconVerticalSolidList"/>
    <dgm:cxn modelId="{A699E1AF-0E9F-4A91-97AC-33EDFDD6DF48}" type="presParOf" srcId="{16E80C57-B647-4644-A8F9-AD79BC86B67C}" destId="{1898860E-1D5B-4DDE-86D3-4E7C00CE140B}" srcOrd="1" destOrd="0" presId="urn:microsoft.com/office/officeart/2018/2/layout/IconVerticalSolidList"/>
    <dgm:cxn modelId="{30F9BCCA-85F8-4703-B742-15C3965F1762}" type="presParOf" srcId="{16E80C57-B647-4644-A8F9-AD79BC86B67C}" destId="{ED609033-EB4F-4AAF-9A55-5F6723F423ED}" srcOrd="2" destOrd="0" presId="urn:microsoft.com/office/officeart/2018/2/layout/IconVerticalSolidList"/>
    <dgm:cxn modelId="{4050A367-D778-48BC-A751-8050C45B63AC}" type="presParOf" srcId="{16E80C57-B647-4644-A8F9-AD79BC86B67C}" destId="{15871A39-81BE-4F89-862D-41D2D3CE676E}" srcOrd="3" destOrd="0" presId="urn:microsoft.com/office/officeart/2018/2/layout/IconVerticalSolidList"/>
    <dgm:cxn modelId="{46BA0901-2166-4215-AE72-A2070F13D4FF}" type="presParOf" srcId="{42833642-E4F3-45EF-907E-6EFC351C5A7C}" destId="{4295F52F-FA68-4603-AD94-2F99D803954D}" srcOrd="3" destOrd="0" presId="urn:microsoft.com/office/officeart/2018/2/layout/IconVerticalSolidList"/>
    <dgm:cxn modelId="{7E735DF4-1333-4C03-AA7E-97F1E8C1E172}" type="presParOf" srcId="{42833642-E4F3-45EF-907E-6EFC351C5A7C}" destId="{960DCAE6-D111-41B6-94E1-F42FD05ED69D}" srcOrd="4" destOrd="0" presId="urn:microsoft.com/office/officeart/2018/2/layout/IconVerticalSolidList"/>
    <dgm:cxn modelId="{6B138DAC-1725-40AC-A8CA-7DC2640C48FC}" type="presParOf" srcId="{960DCAE6-D111-41B6-94E1-F42FD05ED69D}" destId="{9A92F3B3-FDC9-408A-95EA-ECCB56FAE488}" srcOrd="0" destOrd="0" presId="urn:microsoft.com/office/officeart/2018/2/layout/IconVerticalSolidList"/>
    <dgm:cxn modelId="{129E3017-F648-468E-BEF7-DAB9D733C784}" type="presParOf" srcId="{960DCAE6-D111-41B6-94E1-F42FD05ED69D}" destId="{CB1C9C99-C1F9-4446-963F-8B488A093D5F}" srcOrd="1" destOrd="0" presId="urn:microsoft.com/office/officeart/2018/2/layout/IconVerticalSolidList"/>
    <dgm:cxn modelId="{0A892E6D-19A7-4F7D-86F0-E11DB2815551}" type="presParOf" srcId="{960DCAE6-D111-41B6-94E1-F42FD05ED69D}" destId="{8E51DE0F-8452-4AD0-9983-C05A645E0CF7}" srcOrd="2" destOrd="0" presId="urn:microsoft.com/office/officeart/2018/2/layout/IconVerticalSolidList"/>
    <dgm:cxn modelId="{0713ECFD-3D8E-495C-BFD6-9F9137176955}" type="presParOf" srcId="{960DCAE6-D111-41B6-94E1-F42FD05ED69D}" destId="{6DB3FF3C-CCF5-4A17-ADAF-DA5D2A55CE7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CBEA8F-8B67-41BB-8C77-787D008BB4B1}">
      <dsp:nvSpPr>
        <dsp:cNvPr id="0" name=""/>
        <dsp:cNvSpPr/>
      </dsp:nvSpPr>
      <dsp:spPr>
        <a:xfrm>
          <a:off x="0" y="3003"/>
          <a:ext cx="5200651" cy="1289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D6E67F-F61B-4665-A240-2CF9B671708C}">
      <dsp:nvSpPr>
        <dsp:cNvPr id="0" name=""/>
        <dsp:cNvSpPr/>
      </dsp:nvSpPr>
      <dsp:spPr>
        <a:xfrm>
          <a:off x="38999" y="32011"/>
          <a:ext cx="70907" cy="709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27A566-E189-4DED-8B0A-F939D6A9AD69}">
      <dsp:nvSpPr>
        <dsp:cNvPr id="0" name=""/>
        <dsp:cNvSpPr/>
      </dsp:nvSpPr>
      <dsp:spPr>
        <a:xfrm>
          <a:off x="148906" y="3003"/>
          <a:ext cx="4568654" cy="1966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077" tIns="208077" rIns="208077" bIns="208077" numCol="1" spcCol="1270" anchor="ctr" anchorCtr="0">
          <a:noAutofit/>
        </a:bodyPr>
        <a:lstStyle/>
        <a:p>
          <a:pPr marL="0" lvl="0" indent="0" algn="l" defTabSz="711200">
            <a:lnSpc>
              <a:spcPct val="100000"/>
            </a:lnSpc>
            <a:spcBef>
              <a:spcPct val="0"/>
            </a:spcBef>
            <a:spcAft>
              <a:spcPct val="35000"/>
            </a:spcAft>
            <a:buNone/>
          </a:pPr>
          <a:r>
            <a:rPr lang="en-US" sz="1600" kern="1200" dirty="0"/>
            <a:t>The Bank Account Management System is an application for maintaining a person’s account in a bank. In this project we tried to show the working of a banking account system and cover the basic functionality of a Bank Account Management System.</a:t>
          </a:r>
        </a:p>
      </dsp:txBody>
      <dsp:txXfrm>
        <a:off x="148906" y="3003"/>
        <a:ext cx="4568654" cy="1966085"/>
      </dsp:txXfrm>
    </dsp:sp>
    <dsp:sp modelId="{E0314BBC-D850-4E6F-A625-6E32C6D36671}">
      <dsp:nvSpPr>
        <dsp:cNvPr id="0" name=""/>
        <dsp:cNvSpPr/>
      </dsp:nvSpPr>
      <dsp:spPr>
        <a:xfrm>
          <a:off x="0" y="2181638"/>
          <a:ext cx="5200651" cy="1289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98860E-1D5B-4DDE-86D3-4E7C00CE140B}">
      <dsp:nvSpPr>
        <dsp:cNvPr id="0" name=""/>
        <dsp:cNvSpPr/>
      </dsp:nvSpPr>
      <dsp:spPr>
        <a:xfrm>
          <a:off x="38999" y="2210646"/>
          <a:ext cx="70907" cy="709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871A39-81BE-4F89-862D-41D2D3CE676E}">
      <dsp:nvSpPr>
        <dsp:cNvPr id="0" name=""/>
        <dsp:cNvSpPr/>
      </dsp:nvSpPr>
      <dsp:spPr>
        <a:xfrm>
          <a:off x="148906" y="2181638"/>
          <a:ext cx="4568654" cy="1966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077" tIns="208077" rIns="208077" bIns="208077" numCol="1" spcCol="1270" anchor="ctr" anchorCtr="0">
          <a:noAutofit/>
        </a:bodyPr>
        <a:lstStyle/>
        <a:p>
          <a:pPr marL="0" lvl="0" indent="0" algn="l" defTabSz="889000">
            <a:lnSpc>
              <a:spcPct val="100000"/>
            </a:lnSpc>
            <a:spcBef>
              <a:spcPct val="0"/>
            </a:spcBef>
            <a:spcAft>
              <a:spcPct val="35000"/>
            </a:spcAft>
            <a:buNone/>
          </a:pPr>
          <a:r>
            <a:rPr lang="en-US" sz="2000" kern="1200" dirty="0"/>
            <a:t>The main aim of this project is to develop software for Bank Account Management System.</a:t>
          </a:r>
        </a:p>
      </dsp:txBody>
      <dsp:txXfrm>
        <a:off x="148906" y="2181638"/>
        <a:ext cx="4568654" cy="1966085"/>
      </dsp:txXfrm>
    </dsp:sp>
    <dsp:sp modelId="{9A92F3B3-FDC9-408A-95EA-ECCB56FAE488}">
      <dsp:nvSpPr>
        <dsp:cNvPr id="0" name=""/>
        <dsp:cNvSpPr/>
      </dsp:nvSpPr>
      <dsp:spPr>
        <a:xfrm>
          <a:off x="0" y="4360273"/>
          <a:ext cx="5200651" cy="1289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1C9C99-C1F9-4446-963F-8B488A093D5F}">
      <dsp:nvSpPr>
        <dsp:cNvPr id="0" name=""/>
        <dsp:cNvSpPr/>
      </dsp:nvSpPr>
      <dsp:spPr>
        <a:xfrm>
          <a:off x="38999" y="4389281"/>
          <a:ext cx="70907" cy="709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B3FF3C-CCF5-4A17-ADAF-DA5D2A55CE76}">
      <dsp:nvSpPr>
        <dsp:cNvPr id="0" name=""/>
        <dsp:cNvSpPr/>
      </dsp:nvSpPr>
      <dsp:spPr>
        <a:xfrm>
          <a:off x="148906" y="4360273"/>
          <a:ext cx="4568654" cy="1966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077" tIns="208077" rIns="208077" bIns="208077" numCol="1" spcCol="1270" anchor="ctr" anchorCtr="0">
          <a:noAutofit/>
        </a:bodyPr>
        <a:lstStyle/>
        <a:p>
          <a:pPr marL="0" lvl="0" indent="0" algn="l" defTabSz="889000">
            <a:lnSpc>
              <a:spcPct val="100000"/>
            </a:lnSpc>
            <a:spcBef>
              <a:spcPct val="0"/>
            </a:spcBef>
            <a:spcAft>
              <a:spcPct val="35000"/>
            </a:spcAft>
            <a:buNone/>
          </a:pPr>
          <a:r>
            <a:rPr lang="en-US" sz="2000" kern="1200" dirty="0"/>
            <a:t>This project is developed using online SQL Server language.</a:t>
          </a:r>
        </a:p>
      </dsp:txBody>
      <dsp:txXfrm>
        <a:off x="148906" y="4360273"/>
        <a:ext cx="4568654" cy="196608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pPr/>
              <a:t>Friday, November 27,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pPr/>
              <a:t>‹#›</a:t>
            </a:fld>
            <a:endParaRPr lang="en-US"/>
          </a:p>
        </p:txBody>
      </p:sp>
    </p:spTree>
    <p:extLst>
      <p:ext uri="{BB962C8B-B14F-4D97-AF65-F5344CB8AC3E}">
        <p14:creationId xmlns:p14="http://schemas.microsoft.com/office/powerpoint/2010/main" val="3042730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pPr/>
              <a:t>Friday, November 27,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pPr/>
              <a:t>‹#›</a:t>
            </a:fld>
            <a:endParaRPr lang="en-US"/>
          </a:p>
        </p:txBody>
      </p:sp>
    </p:spTree>
    <p:extLst>
      <p:ext uri="{BB962C8B-B14F-4D97-AF65-F5344CB8AC3E}">
        <p14:creationId xmlns:p14="http://schemas.microsoft.com/office/powerpoint/2010/main" val="142860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pPr/>
              <a:t>Friday, November 27,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pPr/>
              <a:t>‹#›</a:t>
            </a:fld>
            <a:endParaRPr lang="en-US"/>
          </a:p>
        </p:txBody>
      </p:sp>
    </p:spTree>
    <p:extLst>
      <p:ext uri="{BB962C8B-B14F-4D97-AF65-F5344CB8AC3E}">
        <p14:creationId xmlns:p14="http://schemas.microsoft.com/office/powerpoint/2010/main" val="3196421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pPr/>
              <a:t>Friday, November 27,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pPr/>
              <a:t>‹#›</a:t>
            </a:fld>
            <a:endParaRPr lang="en-US"/>
          </a:p>
        </p:txBody>
      </p:sp>
    </p:spTree>
    <p:extLst>
      <p:ext uri="{BB962C8B-B14F-4D97-AF65-F5344CB8AC3E}">
        <p14:creationId xmlns:p14="http://schemas.microsoft.com/office/powerpoint/2010/main" val="44824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pPr/>
              <a:t>Friday, November 27,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pPr/>
              <a:t>‹#›</a:t>
            </a:fld>
            <a:endParaRPr lang="en-US"/>
          </a:p>
        </p:txBody>
      </p:sp>
    </p:spTree>
    <p:extLst>
      <p:ext uri="{BB962C8B-B14F-4D97-AF65-F5344CB8AC3E}">
        <p14:creationId xmlns:p14="http://schemas.microsoft.com/office/powerpoint/2010/main" val="302300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pPr/>
              <a:t>Friday, November 27,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pPr/>
              <a:t>‹#›</a:t>
            </a:fld>
            <a:endParaRPr lang="en-US"/>
          </a:p>
        </p:txBody>
      </p:sp>
    </p:spTree>
    <p:extLst>
      <p:ext uri="{BB962C8B-B14F-4D97-AF65-F5344CB8AC3E}">
        <p14:creationId xmlns:p14="http://schemas.microsoft.com/office/powerpoint/2010/main" val="318334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pPr/>
              <a:t>Friday, November 27,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pPr/>
              <a:t>‹#›</a:t>
            </a:fld>
            <a:endParaRPr lang="en-US"/>
          </a:p>
        </p:txBody>
      </p:sp>
    </p:spTree>
    <p:extLst>
      <p:ext uri="{BB962C8B-B14F-4D97-AF65-F5344CB8AC3E}">
        <p14:creationId xmlns:p14="http://schemas.microsoft.com/office/powerpoint/2010/main" val="179636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pPr/>
              <a:t>Friday, November 27,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pPr/>
              <a:t>‹#›</a:t>
            </a:fld>
            <a:endParaRPr lang="en-US"/>
          </a:p>
        </p:txBody>
      </p:sp>
    </p:spTree>
    <p:extLst>
      <p:ext uri="{BB962C8B-B14F-4D97-AF65-F5344CB8AC3E}">
        <p14:creationId xmlns:p14="http://schemas.microsoft.com/office/powerpoint/2010/main" val="574306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pPr/>
              <a:t>Friday, November 27,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pPr/>
              <a:t>‹#›</a:t>
            </a:fld>
            <a:endParaRPr lang="en-US"/>
          </a:p>
        </p:txBody>
      </p:sp>
    </p:spTree>
    <p:extLst>
      <p:ext uri="{BB962C8B-B14F-4D97-AF65-F5344CB8AC3E}">
        <p14:creationId xmlns:p14="http://schemas.microsoft.com/office/powerpoint/2010/main" val="269049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pPr/>
              <a:t>Friday, November 27,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pPr/>
              <a:t>‹#›</a:t>
            </a:fld>
            <a:endParaRPr lang="en-US"/>
          </a:p>
        </p:txBody>
      </p:sp>
    </p:spTree>
    <p:extLst>
      <p:ext uri="{BB962C8B-B14F-4D97-AF65-F5344CB8AC3E}">
        <p14:creationId xmlns:p14="http://schemas.microsoft.com/office/powerpoint/2010/main" val="868095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pPr/>
              <a:t>Friday, November 27,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pPr/>
              <a:t>‹#›</a:t>
            </a:fld>
            <a:endParaRPr lang="en-US"/>
          </a:p>
        </p:txBody>
      </p:sp>
    </p:spTree>
    <p:extLst>
      <p:ext uri="{BB962C8B-B14F-4D97-AF65-F5344CB8AC3E}">
        <p14:creationId xmlns:p14="http://schemas.microsoft.com/office/powerpoint/2010/main" val="3178860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pPr/>
              <a:t>Friday, November 27,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892663879"/>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6" r:id="rId6"/>
    <p:sldLayoutId id="2147483771" r:id="rId7"/>
    <p:sldLayoutId id="2147483772" r:id="rId8"/>
    <p:sldLayoutId id="2147483773" r:id="rId9"/>
    <p:sldLayoutId id="2147483775" r:id="rId10"/>
    <p:sldLayoutId id="2147483774"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tiff"/><Relationship Id="rId2" Type="http://schemas.openxmlformats.org/officeDocument/2006/relationships/image" Target="../media/image26.tiff"/><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tiff"/></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3.jpe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phoenixajournal.wordpress.com/2012/02/23/thank-you/" TargetMode="External"/><Relationship Id="rId2" Type="http://schemas.openxmlformats.org/officeDocument/2006/relationships/image" Target="../media/image4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tiff"/><Relationship Id="rId4" Type="http://schemas.openxmlformats.org/officeDocument/2006/relationships/image" Target="../media/image11.tiff"/></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35C5297-7623-44A6-B13A-4424C8257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66E46BD-1D93-4B75-A1AD-F8DCF32C3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F6B6E3F8-8A96-B94C-84DC-CE823A8E0025}"/>
              </a:ext>
            </a:extLst>
          </p:cNvPr>
          <p:cNvSpPr>
            <a:spLocks noGrp="1"/>
          </p:cNvSpPr>
          <p:nvPr>
            <p:ph type="ctrTitle"/>
          </p:nvPr>
        </p:nvSpPr>
        <p:spPr>
          <a:xfrm>
            <a:off x="6480000" y="728663"/>
            <a:ext cx="5015638" cy="2795737"/>
          </a:xfrm>
        </p:spPr>
        <p:txBody>
          <a:bodyPr>
            <a:normAutofit fontScale="90000"/>
          </a:bodyPr>
          <a:lstStyle/>
          <a:p>
            <a:r>
              <a:rPr lang="en-US" dirty="0">
                <a:latin typeface="Times New Roman"/>
                <a:cs typeface="Times New Roman"/>
              </a:rPr>
              <a:t>Bank</a:t>
            </a:r>
            <a:br>
              <a:rPr lang="en-US" dirty="0">
                <a:latin typeface="Times New Roman"/>
                <a:cs typeface="Times New Roman"/>
              </a:rPr>
            </a:br>
            <a:r>
              <a:rPr lang="en-US" dirty="0">
                <a:latin typeface="Times New Roman"/>
                <a:cs typeface="Times New Roman"/>
              </a:rPr>
              <a:t>Account Management System</a:t>
            </a:r>
            <a:endParaRPr lang="ru-KZ" dirty="0">
              <a:latin typeface="Times New Roman"/>
              <a:cs typeface="Times New Roman"/>
            </a:endParaRPr>
          </a:p>
        </p:txBody>
      </p:sp>
      <p:sp>
        <p:nvSpPr>
          <p:cNvPr id="3" name="Подзаголовок 2">
            <a:extLst>
              <a:ext uri="{FF2B5EF4-FFF2-40B4-BE49-F238E27FC236}">
                <a16:creationId xmlns:a16="http://schemas.microsoft.com/office/drawing/2014/main" id="{3D45AE85-DE45-1B42-8FC2-2A71B3EDB0A0}"/>
              </a:ext>
            </a:extLst>
          </p:cNvPr>
          <p:cNvSpPr>
            <a:spLocks noGrp="1"/>
          </p:cNvSpPr>
          <p:nvPr>
            <p:ph type="subTitle" idx="1"/>
          </p:nvPr>
        </p:nvSpPr>
        <p:spPr>
          <a:xfrm>
            <a:off x="6480000" y="3830399"/>
            <a:ext cx="5015638" cy="2298938"/>
          </a:xfrm>
        </p:spPr>
        <p:txBody>
          <a:bodyPr>
            <a:normAutofit lnSpcReduction="10000"/>
          </a:bodyPr>
          <a:lstStyle/>
          <a:p>
            <a:r>
              <a:rPr lang="en-US" dirty="0">
                <a:latin typeface="Times New Roman"/>
                <a:cs typeface="Times New Roman"/>
              </a:rPr>
              <a:t>By </a:t>
            </a:r>
          </a:p>
          <a:p>
            <a:r>
              <a:rPr lang="en-US" dirty="0">
                <a:latin typeface="Times New Roman"/>
                <a:cs typeface="Times New Roman"/>
              </a:rPr>
              <a:t>Maryam Bayzhigitova</a:t>
            </a:r>
          </a:p>
          <a:p>
            <a:r>
              <a:rPr lang="en-US" dirty="0" err="1">
                <a:latin typeface="Times New Roman"/>
                <a:cs typeface="Times New Roman"/>
              </a:rPr>
              <a:t>Moldir</a:t>
            </a:r>
            <a:r>
              <a:rPr lang="en-US" dirty="0">
                <a:latin typeface="Times New Roman"/>
                <a:cs typeface="Times New Roman"/>
              </a:rPr>
              <a:t> </a:t>
            </a:r>
            <a:r>
              <a:rPr lang="en-US" dirty="0" err="1">
                <a:latin typeface="Times New Roman"/>
                <a:cs typeface="Times New Roman"/>
              </a:rPr>
              <a:t>Kumarbek</a:t>
            </a:r>
            <a:endParaRPr lang="en-US" dirty="0">
              <a:latin typeface="Times New Roman"/>
              <a:cs typeface="Times New Roman"/>
            </a:endParaRPr>
          </a:p>
          <a:p>
            <a:r>
              <a:rPr lang="en-US" dirty="0">
                <a:latin typeface="Times New Roman"/>
                <a:cs typeface="Times New Roman"/>
              </a:rPr>
              <a:t>(BD-2005)</a:t>
            </a:r>
            <a:endParaRPr lang="ru-KZ" dirty="0">
              <a:latin typeface="Times New Roman"/>
              <a:cs typeface="Times New Roman"/>
            </a:endParaRPr>
          </a:p>
        </p:txBody>
      </p:sp>
      <p:pic>
        <p:nvPicPr>
          <p:cNvPr id="4" name="Picture 3">
            <a:extLst>
              <a:ext uri="{FF2B5EF4-FFF2-40B4-BE49-F238E27FC236}">
                <a16:creationId xmlns:a16="http://schemas.microsoft.com/office/drawing/2014/main" id="{72800661-A19F-4A39-9F6F-0C13818714D8}"/>
              </a:ext>
            </a:extLst>
          </p:cNvPr>
          <p:cNvPicPr>
            <a:picLocks noChangeAspect="1"/>
          </p:cNvPicPr>
          <p:nvPr/>
        </p:nvPicPr>
        <p:blipFill rotWithShape="1">
          <a:blip r:embed="rId2"/>
          <a:srcRect l="16133" r="16131" b="-1"/>
          <a:stretch/>
        </p:blipFill>
        <p:spPr>
          <a:xfrm>
            <a:off x="647479" y="585438"/>
            <a:ext cx="5437859" cy="5358727"/>
          </a:xfrm>
          <a:custGeom>
            <a:avLst/>
            <a:gdLst/>
            <a:ahLst/>
            <a:cxnLst/>
            <a:rect l="l" t="t" r="r" b="b"/>
            <a:pathLst>
              <a:path w="5437859" h="5358727">
                <a:moveTo>
                  <a:pt x="2442245" y="12"/>
                </a:moveTo>
                <a:cubicBezTo>
                  <a:pt x="2708249" y="-1139"/>
                  <a:pt x="3417096" y="86121"/>
                  <a:pt x="3772502" y="222641"/>
                </a:cubicBezTo>
                <a:cubicBezTo>
                  <a:pt x="4178135" y="378663"/>
                  <a:pt x="4516888" y="502516"/>
                  <a:pt x="4794198" y="943240"/>
                </a:cubicBezTo>
                <a:cubicBezTo>
                  <a:pt x="5070964" y="1383427"/>
                  <a:pt x="5480948" y="2332430"/>
                  <a:pt x="5434186" y="2864301"/>
                </a:cubicBezTo>
                <a:cubicBezTo>
                  <a:pt x="5387424" y="3395099"/>
                  <a:pt x="5199832" y="3941446"/>
                  <a:pt x="4762661" y="4378953"/>
                </a:cubicBezTo>
                <a:cubicBezTo>
                  <a:pt x="4309722" y="4878654"/>
                  <a:pt x="3935081" y="5128505"/>
                  <a:pt x="3497910" y="5222333"/>
                </a:cubicBezTo>
                <a:cubicBezTo>
                  <a:pt x="3184713" y="5265762"/>
                  <a:pt x="2870973" y="5385861"/>
                  <a:pt x="2557776" y="5353156"/>
                </a:cubicBezTo>
                <a:cubicBezTo>
                  <a:pt x="2244579" y="5320450"/>
                  <a:pt x="1751402" y="5242707"/>
                  <a:pt x="1374043" y="5019128"/>
                </a:cubicBezTo>
                <a:cubicBezTo>
                  <a:pt x="1108696" y="4831472"/>
                  <a:pt x="796586" y="4519963"/>
                  <a:pt x="483933" y="4019189"/>
                </a:cubicBezTo>
                <a:cubicBezTo>
                  <a:pt x="171824" y="3582755"/>
                  <a:pt x="0" y="3082518"/>
                  <a:pt x="0" y="2536171"/>
                </a:cubicBezTo>
                <a:cubicBezTo>
                  <a:pt x="0" y="2411246"/>
                  <a:pt x="296885" y="1177542"/>
                  <a:pt x="749280" y="771132"/>
                </a:cubicBezTo>
                <a:cubicBezTo>
                  <a:pt x="1202764" y="365259"/>
                  <a:pt x="1858520" y="99860"/>
                  <a:pt x="2357678" y="6032"/>
                </a:cubicBezTo>
                <a:cubicBezTo>
                  <a:pt x="2375281" y="2145"/>
                  <a:pt x="2404244" y="176"/>
                  <a:pt x="2442245" y="12"/>
                </a:cubicBezTo>
                <a:close/>
              </a:path>
            </a:pathLst>
          </a:custGeom>
        </p:spPr>
      </p:pic>
    </p:spTree>
    <p:extLst>
      <p:ext uri="{BB962C8B-B14F-4D97-AF65-F5344CB8AC3E}">
        <p14:creationId xmlns:p14="http://schemas.microsoft.com/office/powerpoint/2010/main" val="276823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462" name="Rectangle 72">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463" name="Rectangle 74">
            <a:extLst>
              <a:ext uri="{FF2B5EF4-FFF2-40B4-BE49-F238E27FC236}">
                <a16:creationId xmlns:a16="http://schemas.microsoft.com/office/drawing/2014/main" id="{0822F368-138D-4537-B730-F699CA3A8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4" name="Rectangle 76">
            <a:extLst>
              <a:ext uri="{FF2B5EF4-FFF2-40B4-BE49-F238E27FC236}">
                <a16:creationId xmlns:a16="http://schemas.microsoft.com/office/drawing/2014/main" id="{C45336FC-0055-4ABA-BB8E-7AF6FBDC7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Заголовок 2"/>
          <p:cNvSpPr>
            <a:spLocks noGrp="1"/>
          </p:cNvSpPr>
          <p:nvPr>
            <p:ph type="title"/>
          </p:nvPr>
        </p:nvSpPr>
        <p:spPr>
          <a:xfrm>
            <a:off x="1349567" y="619199"/>
            <a:ext cx="9492866" cy="576000"/>
          </a:xfrm>
        </p:spPr>
        <p:txBody>
          <a:bodyPr vert="horz" wrap="square" lIns="0" tIns="0" rIns="0" bIns="0" rtlCol="0" anchor="t" anchorCtr="0">
            <a:normAutofit/>
          </a:bodyPr>
          <a:lstStyle/>
          <a:p>
            <a:pPr algn="ctr"/>
            <a:r>
              <a:rPr lang="en-US" spc="-100" dirty="0"/>
              <a:t>DELETE Statement (4/5)</a:t>
            </a:r>
          </a:p>
        </p:txBody>
      </p:sp>
      <p:grpSp>
        <p:nvGrpSpPr>
          <p:cNvPr id="19465" name="Group 78">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80"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466"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82"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84" name="Group 83">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85"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86"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87"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19459" name="Picture 3"/>
          <p:cNvPicPr>
            <a:picLocks noChangeAspect="1" noChangeArrowheads="1"/>
          </p:cNvPicPr>
          <p:nvPr/>
        </p:nvPicPr>
        <p:blipFill>
          <a:blip r:embed="rId2"/>
          <a:stretch>
            <a:fillRect/>
          </a:stretch>
        </p:blipFill>
        <p:spPr bwMode="auto">
          <a:xfrm>
            <a:off x="722391" y="1860462"/>
            <a:ext cx="4070655" cy="3908280"/>
          </a:xfrm>
          <a:custGeom>
            <a:avLst/>
            <a:gdLst/>
            <a:ahLst/>
            <a:cxnLst/>
            <a:rect l="l" t="t" r="r" b="b"/>
            <a:pathLst>
              <a:path w="5184162" h="3131903">
                <a:moveTo>
                  <a:pt x="0" y="0"/>
                </a:moveTo>
                <a:lnTo>
                  <a:pt x="5184162" y="0"/>
                </a:lnTo>
                <a:lnTo>
                  <a:pt x="5184162" y="3131903"/>
                </a:lnTo>
                <a:lnTo>
                  <a:pt x="0" y="3131903"/>
                </a:lnTo>
                <a:close/>
              </a:path>
            </a:pathLst>
          </a:custGeom>
          <a:noFill/>
        </p:spPr>
      </p:pic>
      <p:pic>
        <p:nvPicPr>
          <p:cNvPr id="19460" name="Picture 4"/>
          <p:cNvPicPr>
            <a:picLocks noChangeAspect="1" noChangeArrowheads="1"/>
          </p:cNvPicPr>
          <p:nvPr/>
        </p:nvPicPr>
        <p:blipFill>
          <a:blip r:embed="rId3"/>
          <a:stretch>
            <a:fillRect/>
          </a:stretch>
        </p:blipFill>
        <p:spPr bwMode="auto">
          <a:xfrm>
            <a:off x="5481438" y="1814398"/>
            <a:ext cx="4770584" cy="3908280"/>
          </a:xfrm>
          <a:custGeom>
            <a:avLst/>
            <a:gdLst/>
            <a:ahLst/>
            <a:cxnLst/>
            <a:rect l="l" t="t" r="r" b="b"/>
            <a:pathLst>
              <a:path w="5184163" h="3131903">
                <a:moveTo>
                  <a:pt x="0" y="0"/>
                </a:moveTo>
                <a:lnTo>
                  <a:pt x="5184163" y="0"/>
                </a:lnTo>
                <a:lnTo>
                  <a:pt x="5184163" y="3131903"/>
                </a:lnTo>
                <a:lnTo>
                  <a:pt x="0" y="3131903"/>
                </a:lnTo>
                <a:close/>
              </a:path>
            </a:pathLst>
          </a:custGeom>
          <a:noFill/>
        </p:spPr>
      </p:pic>
      <p:sp useBgFill="1">
        <p:nvSpPr>
          <p:cNvPr id="89" name="Freeform: Shape 88">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716196" y="855133"/>
            <a:ext cx="5379804" cy="2573867"/>
          </a:xfrm>
          <a:prstGeom prst="rect">
            <a:avLst/>
          </a:prstGeom>
          <a:noFill/>
          <a:ln w="9525">
            <a:noFill/>
            <a:miter lim="800000"/>
            <a:headEnd/>
            <a:tailEnd/>
          </a:ln>
        </p:spPr>
      </p:pic>
      <p:pic>
        <p:nvPicPr>
          <p:cNvPr id="20483" name="Picture 3"/>
          <p:cNvPicPr>
            <a:picLocks noChangeAspect="1" noChangeArrowheads="1"/>
          </p:cNvPicPr>
          <p:nvPr/>
        </p:nvPicPr>
        <p:blipFill>
          <a:blip r:embed="rId3"/>
          <a:srcRect/>
          <a:stretch>
            <a:fillRect/>
          </a:stretch>
        </p:blipFill>
        <p:spPr bwMode="auto">
          <a:xfrm>
            <a:off x="7310636" y="604485"/>
            <a:ext cx="3996223" cy="2824515"/>
          </a:xfrm>
          <a:prstGeom prst="rect">
            <a:avLst/>
          </a:prstGeom>
          <a:noFill/>
          <a:ln w="9525">
            <a:noFill/>
            <a:miter lim="800000"/>
            <a:headEnd/>
            <a:tailEnd/>
          </a:ln>
        </p:spPr>
      </p:pic>
      <p:pic>
        <p:nvPicPr>
          <p:cNvPr id="20484" name="Picture 4"/>
          <p:cNvPicPr>
            <a:picLocks noChangeAspect="1" noChangeArrowheads="1"/>
          </p:cNvPicPr>
          <p:nvPr/>
        </p:nvPicPr>
        <p:blipFill>
          <a:blip r:embed="rId4"/>
          <a:srcRect/>
          <a:stretch>
            <a:fillRect/>
          </a:stretch>
        </p:blipFill>
        <p:spPr bwMode="auto">
          <a:xfrm>
            <a:off x="716196" y="3714052"/>
            <a:ext cx="4804539" cy="2573867"/>
          </a:xfrm>
          <a:prstGeom prst="rect">
            <a:avLst/>
          </a:prstGeom>
          <a:noFill/>
          <a:ln w="9525">
            <a:noFill/>
            <a:miter lim="800000"/>
            <a:headEnd/>
            <a:tailEnd/>
          </a:ln>
        </p:spPr>
      </p:pic>
      <p:pic>
        <p:nvPicPr>
          <p:cNvPr id="20485" name="Picture 5"/>
          <p:cNvPicPr>
            <a:picLocks noChangeAspect="1" noChangeArrowheads="1"/>
          </p:cNvPicPr>
          <p:nvPr/>
        </p:nvPicPr>
        <p:blipFill>
          <a:blip r:embed="rId5"/>
          <a:srcRect/>
          <a:stretch>
            <a:fillRect/>
          </a:stretch>
        </p:blipFill>
        <p:spPr bwMode="auto">
          <a:xfrm>
            <a:off x="6526859" y="3714052"/>
            <a:ext cx="4780000" cy="2720463"/>
          </a:xfrm>
          <a:prstGeom prst="rect">
            <a:avLst/>
          </a:prstGeom>
          <a:noFill/>
          <a:ln w="9525">
            <a:noFill/>
            <a:miter lim="800000"/>
            <a:headEnd/>
            <a:tailEnd/>
          </a:ln>
        </p:spPr>
      </p:pic>
      <p:sp>
        <p:nvSpPr>
          <p:cNvPr id="2" name="TextBox 1">
            <a:extLst>
              <a:ext uri="{FF2B5EF4-FFF2-40B4-BE49-F238E27FC236}">
                <a16:creationId xmlns:a16="http://schemas.microsoft.com/office/drawing/2014/main" id="{30463E16-D7B3-B64C-9490-1C173A87AF08}"/>
              </a:ext>
            </a:extLst>
          </p:cNvPr>
          <p:cNvSpPr txBox="1"/>
          <p:nvPr/>
        </p:nvSpPr>
        <p:spPr>
          <a:xfrm>
            <a:off x="716196" y="141890"/>
            <a:ext cx="770259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Results of DELETE Statement (5/5)</a:t>
            </a:r>
            <a:endParaRPr lang="ru-KZ"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728322" cy="709538"/>
          </a:xfrm>
        </p:spPr>
        <p:txBody>
          <a:bodyPr/>
          <a:lstStyle/>
          <a:p>
            <a:pPr algn="ctr"/>
            <a:r>
              <a:rPr lang="en-US" dirty="0"/>
              <a:t>Queries (1/2)</a:t>
            </a:r>
            <a:endParaRPr lang="ru-RU" dirty="0"/>
          </a:p>
        </p:txBody>
      </p:sp>
      <p:pic>
        <p:nvPicPr>
          <p:cNvPr id="22530" name="Picture 2"/>
          <p:cNvPicPr>
            <a:picLocks noChangeAspect="1" noChangeArrowheads="1"/>
          </p:cNvPicPr>
          <p:nvPr/>
        </p:nvPicPr>
        <p:blipFill>
          <a:blip r:embed="rId2"/>
          <a:srcRect/>
          <a:stretch>
            <a:fillRect/>
          </a:stretch>
        </p:blipFill>
        <p:spPr bwMode="auto">
          <a:xfrm>
            <a:off x="245358" y="586846"/>
            <a:ext cx="8526462" cy="2842154"/>
          </a:xfrm>
          <a:prstGeom prst="rect">
            <a:avLst/>
          </a:prstGeom>
          <a:noFill/>
          <a:ln w="9525">
            <a:noFill/>
            <a:miter lim="800000"/>
            <a:headEnd/>
            <a:tailEnd/>
          </a:ln>
        </p:spPr>
      </p:pic>
      <p:pic>
        <p:nvPicPr>
          <p:cNvPr id="22531" name="Picture 3"/>
          <p:cNvPicPr>
            <a:picLocks noChangeAspect="1" noChangeArrowheads="1"/>
          </p:cNvPicPr>
          <p:nvPr/>
        </p:nvPicPr>
        <p:blipFill>
          <a:blip r:embed="rId3"/>
          <a:srcRect/>
          <a:stretch>
            <a:fillRect/>
          </a:stretch>
        </p:blipFill>
        <p:spPr bwMode="auto">
          <a:xfrm>
            <a:off x="245358" y="3633951"/>
            <a:ext cx="6927952" cy="293078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508389" y="838790"/>
            <a:ext cx="4380089" cy="5432668"/>
          </a:xfrm>
          <a:prstGeom prst="rect">
            <a:avLst/>
          </a:prstGeom>
          <a:noFill/>
          <a:ln w="9525">
            <a:noFill/>
            <a:miter lim="800000"/>
            <a:headEnd/>
            <a:tailEnd/>
          </a:ln>
        </p:spPr>
      </p:pic>
      <p:pic>
        <p:nvPicPr>
          <p:cNvPr id="23555" name="Picture 3"/>
          <p:cNvPicPr>
            <a:picLocks noChangeAspect="1" noChangeArrowheads="1"/>
          </p:cNvPicPr>
          <p:nvPr/>
        </p:nvPicPr>
        <p:blipFill>
          <a:blip r:embed="rId3"/>
          <a:srcRect/>
          <a:stretch>
            <a:fillRect/>
          </a:stretch>
        </p:blipFill>
        <p:spPr bwMode="auto">
          <a:xfrm>
            <a:off x="6096000" y="838790"/>
            <a:ext cx="5297542" cy="5432668"/>
          </a:xfrm>
          <a:prstGeom prst="rect">
            <a:avLst/>
          </a:prstGeom>
          <a:noFill/>
          <a:ln w="9525">
            <a:noFill/>
            <a:miter lim="800000"/>
            <a:headEnd/>
            <a:tailEnd/>
          </a:ln>
        </p:spPr>
      </p:pic>
      <p:sp>
        <p:nvSpPr>
          <p:cNvPr id="2" name="TextBox 1">
            <a:extLst>
              <a:ext uri="{FF2B5EF4-FFF2-40B4-BE49-F238E27FC236}">
                <a16:creationId xmlns:a16="http://schemas.microsoft.com/office/drawing/2014/main" id="{A30493CC-9172-164B-99B8-A770860930FB}"/>
              </a:ext>
            </a:extLst>
          </p:cNvPr>
          <p:cNvSpPr txBox="1"/>
          <p:nvPr/>
        </p:nvSpPr>
        <p:spPr>
          <a:xfrm>
            <a:off x="508389" y="127891"/>
            <a:ext cx="4118435"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Results of Queries (2/2)</a:t>
            </a:r>
            <a:endParaRPr lang="ru-KZ"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99D89EBB-72B3-43C9-BAA0-C3D3A97AD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A6BA549-E7EA-4091-94B3-7B2B3044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349567" y="619199"/>
            <a:ext cx="9492866" cy="576000"/>
          </a:xfrm>
        </p:spPr>
        <p:txBody>
          <a:bodyPr vert="horz" wrap="square" lIns="0" tIns="0" rIns="0" bIns="0" rtlCol="0" anchor="t" anchorCtr="0">
            <a:normAutofit/>
          </a:bodyPr>
          <a:lstStyle/>
          <a:p>
            <a:pPr algn="ctr"/>
            <a:r>
              <a:rPr lang="en-US" spc="-100" dirty="0">
                <a:latin typeface="Times New Roman" panose="02020603050405020304" pitchFamily="18" charset="0"/>
                <a:cs typeface="Times New Roman" panose="02020603050405020304" pitchFamily="18" charset="0"/>
              </a:rPr>
              <a:t>Subqueries (1/2)</a:t>
            </a:r>
          </a:p>
        </p:txBody>
      </p:sp>
      <p:grpSp>
        <p:nvGrpSpPr>
          <p:cNvPr id="14" name="Group 13">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5"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9" name="Group 18">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20"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4" name="Freeform: Shape 23">
            <a:extLst>
              <a:ext uri="{FF2B5EF4-FFF2-40B4-BE49-F238E27FC236}">
                <a16:creationId xmlns:a16="http://schemas.microsoft.com/office/drawing/2014/main" id="{613F3963-915E-4812-8B39-BE6EA7CC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4524375" y="-809624"/>
            <a:ext cx="3143251" cy="12192001"/>
          </a:xfrm>
          <a:custGeom>
            <a:avLst/>
            <a:gdLst>
              <a:gd name="connsiteX0" fmla="*/ 508 w 2932134"/>
              <a:gd name="connsiteY0" fmla="*/ 4431100 h 12192000"/>
              <a:gd name="connsiteX1" fmla="*/ 137030 w 2932134"/>
              <a:gd name="connsiteY1" fmla="*/ 177371 h 12192000"/>
              <a:gd name="connsiteX2" fmla="*/ 145443 w 2932134"/>
              <a:gd name="connsiteY2" fmla="*/ 0 h 12192000"/>
              <a:gd name="connsiteX3" fmla="*/ 2932134 w 2932134"/>
              <a:gd name="connsiteY3" fmla="*/ 0 h 12192000"/>
              <a:gd name="connsiteX4" fmla="*/ 2932133 w 2932134"/>
              <a:gd name="connsiteY4" fmla="*/ 12192000 h 12192000"/>
              <a:gd name="connsiteX5" fmla="*/ 172151 w 2932134"/>
              <a:gd name="connsiteY5" fmla="*/ 12192000 h 12192000"/>
              <a:gd name="connsiteX6" fmla="*/ 169761 w 2932134"/>
              <a:gd name="connsiteY6" fmla="*/ 12180928 h 12192000"/>
              <a:gd name="connsiteX7" fmla="*/ 169761 w 2932134"/>
              <a:gd name="connsiteY7" fmla="*/ 7234593 h 12192000"/>
              <a:gd name="connsiteX8" fmla="*/ 508 w 2932134"/>
              <a:gd name="connsiteY8" fmla="*/ 44311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2134" h="12192000">
                <a:moveTo>
                  <a:pt x="508" y="4431100"/>
                </a:moveTo>
                <a:cubicBezTo>
                  <a:pt x="-7698" y="2846728"/>
                  <a:pt x="85554" y="1238574"/>
                  <a:pt x="137030" y="177371"/>
                </a:cubicBezTo>
                <a:lnTo>
                  <a:pt x="145443" y="0"/>
                </a:lnTo>
                <a:lnTo>
                  <a:pt x="2932134" y="0"/>
                </a:lnTo>
                <a:lnTo>
                  <a:pt x="2932133" y="12192000"/>
                </a:lnTo>
                <a:lnTo>
                  <a:pt x="172151" y="12192000"/>
                </a:lnTo>
                <a:lnTo>
                  <a:pt x="169761" y="12180928"/>
                </a:lnTo>
                <a:cubicBezTo>
                  <a:pt x="169761" y="11800439"/>
                  <a:pt x="169761" y="10278492"/>
                  <a:pt x="169761" y="7234593"/>
                </a:cubicBezTo>
                <a:cubicBezTo>
                  <a:pt x="50398" y="6402277"/>
                  <a:pt x="5637" y="5421334"/>
                  <a:pt x="508" y="4431100"/>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pic>
        <p:nvPicPr>
          <p:cNvPr id="4" name="Рисунок 3">
            <a:extLst>
              <a:ext uri="{FF2B5EF4-FFF2-40B4-BE49-F238E27FC236}">
                <a16:creationId xmlns:a16="http://schemas.microsoft.com/office/drawing/2014/main" id="{CA853794-0B77-4F44-987B-5478B168A8E3}"/>
              </a:ext>
            </a:extLst>
          </p:cNvPr>
          <p:cNvPicPr>
            <a:picLocks noChangeAspect="1"/>
          </p:cNvPicPr>
          <p:nvPr/>
        </p:nvPicPr>
        <p:blipFill rotWithShape="1">
          <a:blip r:embed="rId2"/>
          <a:srcRect l="5710"/>
          <a:stretch/>
        </p:blipFill>
        <p:spPr>
          <a:xfrm>
            <a:off x="296748" y="2019684"/>
            <a:ext cx="11598504" cy="971115"/>
          </a:xfrm>
          <a:prstGeom prst="rect">
            <a:avLst/>
          </a:prstGeom>
        </p:spPr>
      </p:pic>
      <p:pic>
        <p:nvPicPr>
          <p:cNvPr id="18" name="Рисунок 17">
            <a:extLst>
              <a:ext uri="{FF2B5EF4-FFF2-40B4-BE49-F238E27FC236}">
                <a16:creationId xmlns:a16="http://schemas.microsoft.com/office/drawing/2014/main" id="{E6DA1155-BBFC-2141-BA24-7450E1D4E884}"/>
              </a:ext>
            </a:extLst>
          </p:cNvPr>
          <p:cNvPicPr>
            <a:picLocks noChangeAspect="1"/>
          </p:cNvPicPr>
          <p:nvPr/>
        </p:nvPicPr>
        <p:blipFill>
          <a:blip r:embed="rId3"/>
          <a:stretch>
            <a:fillRect/>
          </a:stretch>
        </p:blipFill>
        <p:spPr>
          <a:xfrm>
            <a:off x="296747" y="2990799"/>
            <a:ext cx="7918701" cy="770847"/>
          </a:xfrm>
          <a:prstGeom prst="rect">
            <a:avLst/>
          </a:prstGeom>
        </p:spPr>
      </p:pic>
      <p:pic>
        <p:nvPicPr>
          <p:cNvPr id="5" name="Рисунок 4">
            <a:extLst>
              <a:ext uri="{FF2B5EF4-FFF2-40B4-BE49-F238E27FC236}">
                <a16:creationId xmlns:a16="http://schemas.microsoft.com/office/drawing/2014/main" id="{250FEBEB-9F84-5349-8E33-6DF1D335821E}"/>
              </a:ext>
            </a:extLst>
          </p:cNvPr>
          <p:cNvPicPr>
            <a:picLocks noChangeAspect="1"/>
          </p:cNvPicPr>
          <p:nvPr/>
        </p:nvPicPr>
        <p:blipFill rotWithShape="1">
          <a:blip r:embed="rId4"/>
          <a:srcRect l="5520"/>
          <a:stretch/>
        </p:blipFill>
        <p:spPr>
          <a:xfrm>
            <a:off x="296747" y="4059041"/>
            <a:ext cx="11172861" cy="959869"/>
          </a:xfrm>
          <a:prstGeom prst="rect">
            <a:avLst/>
          </a:prstGeom>
        </p:spPr>
      </p:pic>
      <p:pic>
        <p:nvPicPr>
          <p:cNvPr id="23" name="Picture 2">
            <a:extLst>
              <a:ext uri="{FF2B5EF4-FFF2-40B4-BE49-F238E27FC236}">
                <a16:creationId xmlns:a16="http://schemas.microsoft.com/office/drawing/2014/main" id="{64F7ADB1-A07B-934A-BD12-617FBE31FC9A}"/>
              </a:ext>
            </a:extLst>
          </p:cNvPr>
          <p:cNvPicPr>
            <a:picLocks noChangeAspect="1" noChangeArrowheads="1"/>
          </p:cNvPicPr>
          <p:nvPr/>
        </p:nvPicPr>
        <p:blipFill rotWithShape="1">
          <a:blip r:embed="rId5"/>
          <a:srcRect t="59697" r="42033" b="16884"/>
          <a:stretch/>
        </p:blipFill>
        <p:spPr bwMode="auto">
          <a:xfrm>
            <a:off x="296748" y="5026216"/>
            <a:ext cx="7381060" cy="132093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2"/>
          <a:srcRect/>
          <a:stretch>
            <a:fillRect/>
          </a:stretch>
        </p:blipFill>
        <p:spPr bwMode="auto">
          <a:xfrm>
            <a:off x="293233" y="3643327"/>
            <a:ext cx="11605534" cy="1696993"/>
          </a:xfrm>
          <a:prstGeom prst="rect">
            <a:avLst/>
          </a:prstGeom>
          <a:noFill/>
          <a:ln w="9525">
            <a:noFill/>
            <a:miter lim="800000"/>
            <a:headEnd/>
            <a:tailEnd/>
          </a:ln>
        </p:spPr>
      </p:pic>
      <p:sp>
        <p:nvSpPr>
          <p:cNvPr id="2" name="TextBox 1">
            <a:extLst>
              <a:ext uri="{FF2B5EF4-FFF2-40B4-BE49-F238E27FC236}">
                <a16:creationId xmlns:a16="http://schemas.microsoft.com/office/drawing/2014/main" id="{D4FEA5FA-6DC1-364F-BCBD-64BE841D917E}"/>
              </a:ext>
            </a:extLst>
          </p:cNvPr>
          <p:cNvSpPr txBox="1"/>
          <p:nvPr/>
        </p:nvSpPr>
        <p:spPr>
          <a:xfrm>
            <a:off x="189186" y="299546"/>
            <a:ext cx="5942067"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Subqueries (2/2)</a:t>
            </a:r>
            <a:endParaRPr lang="ru-KZ" sz="3200" dirty="0">
              <a:latin typeface="Times New Roman" panose="02020603050405020304" pitchFamily="18" charset="0"/>
              <a:cs typeface="Times New Roman" panose="02020603050405020304" pitchFamily="18" charset="0"/>
            </a:endParaRPr>
          </a:p>
        </p:txBody>
      </p:sp>
      <p:pic>
        <p:nvPicPr>
          <p:cNvPr id="6" name="Рисунок 3" descr="Изображение выглядит как текст&#10;&#10;Автоматически созданное описание">
            <a:extLst>
              <a:ext uri="{FF2B5EF4-FFF2-40B4-BE49-F238E27FC236}">
                <a16:creationId xmlns:a16="http://schemas.microsoft.com/office/drawing/2014/main" id="{50BF98ED-2945-8644-8AD3-CCC70AA8989A}"/>
              </a:ext>
            </a:extLst>
          </p:cNvPr>
          <p:cNvPicPr>
            <a:picLocks noChangeAspect="1"/>
          </p:cNvPicPr>
          <p:nvPr/>
        </p:nvPicPr>
        <p:blipFill rotWithShape="1">
          <a:blip r:embed="rId3"/>
          <a:srcRect l="3939" t="64566" r="18113" b="-1"/>
          <a:stretch/>
        </p:blipFill>
        <p:spPr>
          <a:xfrm>
            <a:off x="293233" y="2008621"/>
            <a:ext cx="11605534" cy="1420379"/>
          </a:xfrm>
          <a:custGeom>
            <a:avLst/>
            <a:gdLst/>
            <a:ahLst/>
            <a:cxnLst/>
            <a:rect l="l" t="t" r="r" b="b"/>
            <a:pathLst>
              <a:path w="12192000" h="4008527">
                <a:moveTo>
                  <a:pt x="4189346" y="67"/>
                </a:moveTo>
                <a:cubicBezTo>
                  <a:pt x="6609616" y="-2813"/>
                  <a:pt x="11142685" y="89351"/>
                  <a:pt x="11767395" y="89351"/>
                </a:cubicBezTo>
                <a:cubicBezTo>
                  <a:pt x="11866707" y="89351"/>
                  <a:pt x="11953607" y="89351"/>
                  <a:pt x="12029645" y="89351"/>
                </a:cubicBezTo>
                <a:lnTo>
                  <a:pt x="12192000" y="89351"/>
                </a:lnTo>
                <a:lnTo>
                  <a:pt x="12192000" y="3985854"/>
                </a:lnTo>
                <a:lnTo>
                  <a:pt x="12191997" y="3985854"/>
                </a:lnTo>
                <a:lnTo>
                  <a:pt x="12191997" y="3974419"/>
                </a:lnTo>
                <a:lnTo>
                  <a:pt x="12184243" y="3974470"/>
                </a:lnTo>
                <a:cubicBezTo>
                  <a:pt x="11170126" y="3981070"/>
                  <a:pt x="9547540" y="3991630"/>
                  <a:pt x="6951408" y="4008527"/>
                </a:cubicBezTo>
                <a:cubicBezTo>
                  <a:pt x="6951408" y="4008527"/>
                  <a:pt x="6951408" y="4008527"/>
                  <a:pt x="3941397" y="3963467"/>
                </a:cubicBezTo>
                <a:cubicBezTo>
                  <a:pt x="3941397" y="3963467"/>
                  <a:pt x="3941397" y="3963467"/>
                  <a:pt x="1332721" y="3963467"/>
                </a:cubicBezTo>
                <a:cubicBezTo>
                  <a:pt x="1232387" y="3963467"/>
                  <a:pt x="831053" y="3963467"/>
                  <a:pt x="329384" y="3963467"/>
                </a:cubicBezTo>
                <a:lnTo>
                  <a:pt x="0" y="3969926"/>
                </a:lnTo>
                <a:lnTo>
                  <a:pt x="0" y="40691"/>
                </a:lnTo>
                <a:lnTo>
                  <a:pt x="20858" y="40713"/>
                </a:lnTo>
                <a:cubicBezTo>
                  <a:pt x="1271033" y="41633"/>
                  <a:pt x="2406326" y="39179"/>
                  <a:pt x="2925316" y="19546"/>
                </a:cubicBezTo>
                <a:cubicBezTo>
                  <a:pt x="3184813" y="6458"/>
                  <a:pt x="3630821" y="732"/>
                  <a:pt x="4189346" y="67"/>
                </a:cubicBezTo>
                <a:close/>
              </a:path>
            </a:pathLst>
          </a:cu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69CF112-CE49-4CE6-991F-E4A6FCAD4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Рисунок 4" descr="teamwork-people-with-puzzle-pieces_24877-54950.jpg"/>
          <p:cNvPicPr>
            <a:picLocks noChangeAspect="1"/>
          </p:cNvPicPr>
          <p:nvPr/>
        </p:nvPicPr>
        <p:blipFill rotWithShape="1">
          <a:blip r:embed="rId2"/>
          <a:srcRect l="22245" r="6908"/>
          <a:stretch/>
        </p:blipFill>
        <p:spPr>
          <a:xfrm>
            <a:off x="7333307" y="10"/>
            <a:ext cx="4858695" cy="6857990"/>
          </a:xfrm>
          <a:custGeom>
            <a:avLst/>
            <a:gdLst/>
            <a:ahLst/>
            <a:cxnLst/>
            <a:rect l="l" t="t" r="r" b="b"/>
            <a:pathLst>
              <a:path w="4858695" h="6858000">
                <a:moveTo>
                  <a:pt x="492746" y="0"/>
                </a:moveTo>
                <a:lnTo>
                  <a:pt x="4858695" y="0"/>
                </a:lnTo>
                <a:lnTo>
                  <a:pt x="4858695" y="6858000"/>
                </a:lnTo>
                <a:lnTo>
                  <a:pt x="0" y="6858000"/>
                </a:lnTo>
                <a:lnTo>
                  <a:pt x="8292" y="6849586"/>
                </a:lnTo>
                <a:cubicBezTo>
                  <a:pt x="364724" y="6471364"/>
                  <a:pt x="1039362" y="5693031"/>
                  <a:pt x="1267733" y="4893468"/>
                </a:cubicBezTo>
                <a:cubicBezTo>
                  <a:pt x="1496104" y="4093905"/>
                  <a:pt x="1464141" y="2947616"/>
                  <a:pt x="1378520" y="2052209"/>
                </a:cubicBezTo>
                <a:cubicBezTo>
                  <a:pt x="1292899" y="1156802"/>
                  <a:pt x="980727" y="345663"/>
                  <a:pt x="492746" y="0"/>
                </a:cubicBezTo>
                <a:close/>
              </a:path>
            </a:pathLst>
          </a:custGeom>
        </p:spPr>
      </p:pic>
      <p:sp>
        <p:nvSpPr>
          <p:cNvPr id="2" name="Заголовок 1"/>
          <p:cNvSpPr>
            <a:spLocks noGrp="1"/>
          </p:cNvSpPr>
          <p:nvPr>
            <p:ph type="title"/>
          </p:nvPr>
        </p:nvSpPr>
        <p:spPr>
          <a:xfrm>
            <a:off x="720000" y="619200"/>
            <a:ext cx="7320414" cy="1477614"/>
          </a:xfrm>
        </p:spPr>
        <p:txBody>
          <a:bodyPr wrap="square" anchor="ctr">
            <a:normAutofit/>
          </a:bodyPr>
          <a:lstStyle/>
          <a:p>
            <a:r>
              <a:rPr lang="en-US" dirty="0">
                <a:latin typeface="Times New Roman"/>
                <a:cs typeface="Times New Roman"/>
              </a:rPr>
              <a:t>Learning outcomes from the project work</a:t>
            </a:r>
            <a:r>
              <a:rPr lang="zh-CN" altLang="en-US" dirty="0">
                <a:latin typeface="Times New Roman"/>
                <a:cs typeface="Times New Roman"/>
              </a:rPr>
              <a:t>：</a:t>
            </a:r>
            <a:endParaRPr lang="ru-RU" dirty="0">
              <a:latin typeface="Times New Roman"/>
              <a:cs typeface="Times New Roman"/>
            </a:endParaRPr>
          </a:p>
        </p:txBody>
      </p:sp>
      <p:sp>
        <p:nvSpPr>
          <p:cNvPr id="4" name="Содержимое 3"/>
          <p:cNvSpPr>
            <a:spLocks noGrp="1"/>
          </p:cNvSpPr>
          <p:nvPr>
            <p:ph idx="1"/>
          </p:nvPr>
        </p:nvSpPr>
        <p:spPr>
          <a:xfrm>
            <a:off x="719999" y="2541600"/>
            <a:ext cx="6923813" cy="3216273"/>
          </a:xfrm>
        </p:spPr>
        <p:txBody>
          <a:bodyPr vert="horz" lIns="0" tIns="0" rIns="0" bIns="0" rtlCol="0">
            <a:normAutofit/>
          </a:bodyPr>
          <a:lstStyle/>
          <a:p>
            <a:r>
              <a:rPr lang="en-US" dirty="0">
                <a:latin typeface="Times New Roman"/>
                <a:cs typeface="Times New Roman"/>
              </a:rPr>
              <a:t>In the process of completing the work, we learned a lot. We collected a lot of information in the completion studio to improve our shortcomings and lack of knowledge. In addition, we have established a good tacit understanding in the team and completed the final work with good cooperation, so we have established a tacit understanding and cooperation during the work.</a:t>
            </a:r>
            <a:endParaRPr lang="ru-RU" dirty="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Содержимое 3" descr="summary520.jpg"/>
          <p:cNvPicPr>
            <a:picLocks noGrp="1" noChangeAspect="1"/>
          </p:cNvPicPr>
          <p:nvPr>
            <p:ph idx="1"/>
          </p:nvPr>
        </p:nvPicPr>
        <p:blipFill rotWithShape="1">
          <a:blip r:embed="rId2"/>
          <a:srcRect b="7078"/>
          <a:stretch/>
        </p:blipFill>
        <p:spPr>
          <a:xfrm>
            <a:off x="406782" y="364332"/>
            <a:ext cx="5396044" cy="3279228"/>
          </a:xfrm>
        </p:spPr>
      </p:pic>
      <p:graphicFrame>
        <p:nvGraphicFramePr>
          <p:cNvPr id="10" name="Текст 5">
            <a:extLst>
              <a:ext uri="{FF2B5EF4-FFF2-40B4-BE49-F238E27FC236}">
                <a16:creationId xmlns:a16="http://schemas.microsoft.com/office/drawing/2014/main" id="{95EAB072-E439-4E7D-9AF6-F96971050688}"/>
              </a:ext>
            </a:extLst>
          </p:cNvPr>
          <p:cNvGraphicFramePr/>
          <p:nvPr>
            <p:extLst>
              <p:ext uri="{D42A27DB-BD31-4B8C-83A1-F6EECF244321}">
                <p14:modId xmlns:p14="http://schemas.microsoft.com/office/powerpoint/2010/main" val="2852000966"/>
              </p:ext>
            </p:extLst>
          </p:nvPr>
        </p:nvGraphicFramePr>
        <p:xfrm>
          <a:off x="6757987" y="364332"/>
          <a:ext cx="5200651" cy="6329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Изображение выглядит как торт, внутренний, украшен, день рождения&#10;&#10;Автоматически созданное описание">
            <a:extLst>
              <a:ext uri="{FF2B5EF4-FFF2-40B4-BE49-F238E27FC236}">
                <a16:creationId xmlns:a16="http://schemas.microsoft.com/office/drawing/2014/main" id="{32898536-8846-214D-8965-0A428CD3331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398985" y="0"/>
            <a:ext cx="7394029" cy="68086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514475" y="584662"/>
            <a:ext cx="3866719" cy="752400"/>
          </a:xfrm>
        </p:spPr>
        <p:txBody>
          <a:bodyPr/>
          <a:lstStyle/>
          <a:p>
            <a:pPr algn="ctr"/>
            <a:r>
              <a:rPr lang="en-US" dirty="0"/>
              <a:t>Agenda</a:t>
            </a:r>
            <a:endParaRPr lang="ru-RU" dirty="0"/>
          </a:p>
        </p:txBody>
      </p:sp>
      <p:sp>
        <p:nvSpPr>
          <p:cNvPr id="6" name="Текст 5"/>
          <p:cNvSpPr>
            <a:spLocks noGrp="1"/>
          </p:cNvSpPr>
          <p:nvPr>
            <p:ph type="body" sz="half" idx="2"/>
          </p:nvPr>
        </p:nvSpPr>
        <p:spPr>
          <a:xfrm>
            <a:off x="720000" y="1528764"/>
            <a:ext cx="5209313" cy="5000624"/>
          </a:xfrm>
        </p:spPr>
        <p:txBody>
          <a:bodyPr vert="horz" lIns="0" tIns="0" rIns="0" bIns="0" rtlCol="0" anchor="t">
            <a:normAutofit/>
          </a:bodyPr>
          <a:lstStyle/>
          <a:p>
            <a:pPr>
              <a:buFont typeface="Arial" pitchFamily="34" charset="0"/>
              <a:buChar char="•"/>
            </a:pPr>
            <a:r>
              <a:rPr lang="en-US" sz="2200" dirty="0">
                <a:solidFill>
                  <a:schemeClr val="tx1"/>
                </a:solidFill>
                <a:latin typeface="Times New Roman"/>
                <a:cs typeface="Times New Roman"/>
              </a:rPr>
              <a:t>   Introduction</a:t>
            </a:r>
          </a:p>
          <a:p>
            <a:pPr>
              <a:buFont typeface="Arial" pitchFamily="34" charset="0"/>
              <a:buChar char="•"/>
            </a:pPr>
            <a:r>
              <a:rPr lang="en-US" sz="2200" dirty="0">
                <a:solidFill>
                  <a:schemeClr val="tx1"/>
                </a:solidFill>
                <a:latin typeface="Times New Roman"/>
                <a:cs typeface="Times New Roman"/>
              </a:rPr>
              <a:t>   Working process:</a:t>
            </a:r>
          </a:p>
          <a:p>
            <a:pPr marL="457200" indent="-457200">
              <a:buFont typeface="+mj-lt"/>
              <a:buAutoNum type="arabicPeriod"/>
            </a:pPr>
            <a:r>
              <a:rPr lang="en-US" altLang="zh-CN" sz="2200" dirty="0">
                <a:solidFill>
                  <a:schemeClr val="tx1"/>
                </a:solidFill>
                <a:latin typeface="Times New Roman"/>
                <a:cs typeface="Times New Roman"/>
              </a:rPr>
              <a:t>Reflection</a:t>
            </a:r>
          </a:p>
          <a:p>
            <a:pPr marL="457200" indent="-457200">
              <a:buFont typeface="+mj-lt"/>
              <a:buAutoNum type="arabicPeriod"/>
            </a:pPr>
            <a:r>
              <a:rPr lang="en-US" sz="2200" dirty="0">
                <a:solidFill>
                  <a:schemeClr val="tx1"/>
                </a:solidFill>
                <a:latin typeface="Times New Roman"/>
                <a:cs typeface="Times New Roman"/>
              </a:rPr>
              <a:t>Screenshots of our project steps</a:t>
            </a:r>
          </a:p>
          <a:p>
            <a:pPr marL="342900" indent="-342900">
              <a:buFont typeface="Arial" panose="020B0604020202020204" pitchFamily="34" charset="0"/>
              <a:buChar char="•"/>
            </a:pPr>
            <a:r>
              <a:rPr lang="en-US" sz="2200" dirty="0">
                <a:solidFill>
                  <a:schemeClr val="tx1"/>
                </a:solidFill>
                <a:latin typeface="Times New Roman"/>
                <a:cs typeface="Times New Roman"/>
              </a:rPr>
              <a:t>Conclusion:</a:t>
            </a:r>
          </a:p>
          <a:p>
            <a:pPr marL="457200" indent="-457200">
              <a:buFont typeface="+mj-lt"/>
              <a:buAutoNum type="arabicPeriod"/>
            </a:pPr>
            <a:r>
              <a:rPr lang="en-US" sz="2200" dirty="0">
                <a:solidFill>
                  <a:schemeClr val="tx1"/>
                </a:solidFill>
                <a:latin typeface="Times New Roman"/>
                <a:cs typeface="Times New Roman"/>
              </a:rPr>
              <a:t>Learning outcomes</a:t>
            </a:r>
          </a:p>
          <a:p>
            <a:pPr marL="457200" indent="-457200">
              <a:buFont typeface="+mj-lt"/>
              <a:buAutoNum type="arabicPeriod"/>
            </a:pPr>
            <a:r>
              <a:rPr lang="en-US" sz="2200" dirty="0">
                <a:solidFill>
                  <a:schemeClr val="tx1"/>
                </a:solidFill>
                <a:latin typeface="Times New Roman"/>
                <a:cs typeface="Times New Roman"/>
              </a:rPr>
              <a:t>Summary </a:t>
            </a:r>
          </a:p>
          <a:p>
            <a:pPr marL="457200" indent="-457200">
              <a:buFont typeface="Arial" pitchFamily="34" charset="0"/>
              <a:buChar char="•"/>
            </a:pPr>
            <a:endParaRPr lang="en-US" sz="2200" dirty="0">
              <a:latin typeface="Times New Roman"/>
              <a:cs typeface="Times New Roman"/>
            </a:endParaRPr>
          </a:p>
          <a:p>
            <a:pPr marL="457200" indent="-457200">
              <a:buFont typeface="+mj-lt"/>
              <a:buAutoNum type="arabicParenR"/>
            </a:pPr>
            <a:endParaRPr lang="en-US" sz="2200" dirty="0">
              <a:latin typeface="Times New Roman"/>
              <a:cs typeface="Times New Roman"/>
            </a:endParaRPr>
          </a:p>
          <a:p>
            <a:pPr marL="514350" indent="-514350">
              <a:buFont typeface="+mj-lt"/>
              <a:buAutoNum type="romanUcPeriod"/>
            </a:pPr>
            <a:endParaRPr lang="en-US" sz="2200" dirty="0">
              <a:latin typeface="Times New Roman"/>
              <a:cs typeface="Times New Roman"/>
            </a:endParaRPr>
          </a:p>
          <a:p>
            <a:pPr>
              <a:buFont typeface="Arial" pitchFamily="34" charset="0"/>
              <a:buChar char="•"/>
            </a:pPr>
            <a:endParaRPr lang="ru-RU" sz="2200" dirty="0">
              <a:latin typeface="Times New Roman"/>
              <a:cs typeface="Times New Roman"/>
            </a:endParaRPr>
          </a:p>
        </p:txBody>
      </p:sp>
      <p:pic>
        <p:nvPicPr>
          <p:cNvPr id="7" name="Содержимое 6" descr="d41586-018-06619-3_16101678.png"/>
          <p:cNvPicPr>
            <a:picLocks noGrp="1" noChangeAspect="1"/>
          </p:cNvPicPr>
          <p:nvPr>
            <p:ph idx="1"/>
          </p:nvPr>
        </p:nvPicPr>
        <p:blipFill>
          <a:blip r:embed="rId2" cstate="print"/>
          <a:stretch>
            <a:fillRect/>
          </a:stretch>
        </p:blipFill>
        <p:spPr>
          <a:xfrm>
            <a:off x="6209506" y="584200"/>
            <a:ext cx="5184775" cy="518477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4C67931-17F3-1B4B-900C-67833AE230DD}"/>
              </a:ext>
            </a:extLst>
          </p:cNvPr>
          <p:cNvSpPr>
            <a:spLocks noGrp="1"/>
          </p:cNvSpPr>
          <p:nvPr>
            <p:ph idx="1"/>
          </p:nvPr>
        </p:nvSpPr>
        <p:spPr>
          <a:xfrm>
            <a:off x="4599683" y="1190640"/>
            <a:ext cx="7333525" cy="5149775"/>
          </a:xfrm>
        </p:spPr>
        <p:txBody>
          <a:bodyPr vert="horz" lIns="0" tIns="0" rIns="0" bIns="0" rtlCol="0" anchor="t">
            <a:normAutofit/>
          </a:bodyPr>
          <a:lstStyle/>
          <a:p>
            <a:pPr marL="0" indent="0">
              <a:buNone/>
            </a:pPr>
            <a:r>
              <a:rPr lang="en-US" dirty="0">
                <a:solidFill>
                  <a:srgbClr val="FFFFFF"/>
                </a:solidFill>
              </a:rPr>
              <a:t> </a:t>
            </a:r>
            <a:r>
              <a:rPr lang="en-US" dirty="0">
                <a:solidFill>
                  <a:srgbClr val="FFFFFF"/>
                </a:solidFill>
                <a:latin typeface="Times New Roman"/>
                <a:cs typeface="Times New Roman"/>
              </a:rPr>
              <a:t>  </a:t>
            </a:r>
            <a:r>
              <a:rPr lang="en-US" sz="2400" dirty="0">
                <a:solidFill>
                  <a:srgbClr val="FFFFFF"/>
                </a:solidFill>
                <a:latin typeface="Times New Roman"/>
                <a:cs typeface="Times New Roman"/>
              </a:rPr>
              <a:t>The “Bank Account Management System” project is a model of Banking Management System. The system provides the access to the customer to create an account, deposit/withdraw the cash from his account, also to view reports of all accounts present. In this project, we show how banking system works with branches and how Banking Management System facilitates banking transactions by customers.</a:t>
            </a:r>
            <a:endParaRPr lang="ru-KZ" sz="2400" dirty="0">
              <a:solidFill>
                <a:srgbClr val="FFFFFF"/>
              </a:solidFill>
              <a:latin typeface="Times New Roman"/>
              <a:cs typeface="Times New Roman"/>
            </a:endParaRPr>
          </a:p>
        </p:txBody>
      </p:sp>
      <p:pic>
        <p:nvPicPr>
          <p:cNvPr id="4" name="Рисунок 3" descr="introduction-concept-word-cork-board-77226561.jpg"/>
          <p:cNvPicPr>
            <a:picLocks noChangeAspect="1"/>
          </p:cNvPicPr>
          <p:nvPr/>
        </p:nvPicPr>
        <p:blipFill>
          <a:blip r:embed="rId2"/>
          <a:stretch>
            <a:fillRect/>
          </a:stretch>
        </p:blipFill>
        <p:spPr>
          <a:xfrm>
            <a:off x="0" y="810652"/>
            <a:ext cx="4114799" cy="2561197"/>
          </a:xfrm>
          <a:prstGeom prst="rect">
            <a:avLst/>
          </a:prstGeom>
        </p:spPr>
      </p:pic>
    </p:spTree>
    <p:extLst>
      <p:ext uri="{BB962C8B-B14F-4D97-AF65-F5344CB8AC3E}">
        <p14:creationId xmlns:p14="http://schemas.microsoft.com/office/powerpoint/2010/main" val="3815914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21448" y="336502"/>
            <a:ext cx="2736091" cy="673005"/>
          </a:xfrm>
        </p:spPr>
        <p:txBody>
          <a:bodyPr/>
          <a:lstStyle/>
          <a:p>
            <a:r>
              <a:rPr lang="en-US" altLang="zh-CN" dirty="0"/>
              <a:t>Reflection:</a:t>
            </a:r>
            <a:endParaRPr lang="ru-RU" dirty="0"/>
          </a:p>
        </p:txBody>
      </p:sp>
      <p:sp>
        <p:nvSpPr>
          <p:cNvPr id="5" name="Текст 4"/>
          <p:cNvSpPr>
            <a:spLocks noGrp="1"/>
          </p:cNvSpPr>
          <p:nvPr>
            <p:ph type="body" idx="1"/>
          </p:nvPr>
        </p:nvSpPr>
        <p:spPr>
          <a:xfrm>
            <a:off x="421448" y="1009507"/>
            <a:ext cx="5015638" cy="929652"/>
          </a:xfrm>
        </p:spPr>
        <p:txBody>
          <a:bodyPr>
            <a:normAutofit/>
          </a:bodyPr>
          <a:lstStyle/>
          <a:p>
            <a:r>
              <a:rPr lang="en-US" sz="2000" dirty="0">
                <a:latin typeface="Times New Roman"/>
                <a:cs typeface="Times New Roman"/>
              </a:rPr>
              <a:t>Maryam </a:t>
            </a:r>
            <a:r>
              <a:rPr lang="en-US" sz="2000" dirty="0" err="1">
                <a:latin typeface="Times New Roman"/>
                <a:cs typeface="Times New Roman"/>
              </a:rPr>
              <a:t>Bayzhigitova</a:t>
            </a:r>
            <a:endParaRPr lang="en-US" sz="2000" dirty="0">
              <a:latin typeface="Times New Roman"/>
              <a:cs typeface="Times New Roman"/>
            </a:endParaRPr>
          </a:p>
          <a:p>
            <a:endParaRPr lang="ru-RU" sz="2000" dirty="0">
              <a:latin typeface="Times New Roman"/>
              <a:cs typeface="Times New Roman"/>
            </a:endParaRPr>
          </a:p>
        </p:txBody>
      </p:sp>
      <p:sp>
        <p:nvSpPr>
          <p:cNvPr id="6" name="Содержимое 5"/>
          <p:cNvSpPr>
            <a:spLocks noGrp="1"/>
          </p:cNvSpPr>
          <p:nvPr>
            <p:ph sz="half" idx="2"/>
          </p:nvPr>
        </p:nvSpPr>
        <p:spPr>
          <a:xfrm>
            <a:off x="421448" y="1575303"/>
            <a:ext cx="5003801" cy="1949637"/>
          </a:xfrm>
        </p:spPr>
        <p:txBody>
          <a:bodyPr vert="horz" lIns="0" tIns="0" rIns="0" bIns="0" rtlCol="0" anchor="t">
            <a:normAutofit fontScale="92500" lnSpcReduction="20000"/>
          </a:bodyPr>
          <a:lstStyle/>
          <a:p>
            <a:pPr marL="457200" indent="-457200">
              <a:buFont typeface="+mj-lt"/>
              <a:buAutoNum type="arabicPeriod"/>
            </a:pPr>
            <a:r>
              <a:rPr lang="en-US" sz="1900" dirty="0">
                <a:latin typeface="Times New Roman" panose="02020603050405020304" pitchFamily="18" charset="0"/>
                <a:cs typeface="Times New Roman" panose="02020603050405020304" pitchFamily="18" charset="0"/>
              </a:rPr>
              <a:t>Write SQL query for DML statements.</a:t>
            </a:r>
          </a:p>
          <a:p>
            <a:pPr marL="457200" indent="-457200">
              <a:buFont typeface="+mj-lt"/>
              <a:buAutoNum type="arabicPeriod"/>
            </a:pPr>
            <a:r>
              <a:rPr lang="en-US" sz="1900" dirty="0">
                <a:latin typeface="Times New Roman" panose="02020603050405020304" pitchFamily="18" charset="0"/>
                <a:cs typeface="Times New Roman" panose="02020603050405020304" pitchFamily="18" charset="0"/>
              </a:rPr>
              <a:t>Write the subqueries.</a:t>
            </a:r>
          </a:p>
          <a:p>
            <a:pPr marL="457200" indent="-457200">
              <a:buFont typeface="+mj-lt"/>
              <a:buAutoNum type="arabicPeriod"/>
            </a:pPr>
            <a:r>
              <a:rPr lang="en-US" sz="1900" dirty="0">
                <a:latin typeface="Times New Roman" panose="02020603050405020304" pitchFamily="18" charset="0"/>
                <a:cs typeface="Times New Roman" panose="02020603050405020304" pitchFamily="18" charset="0"/>
              </a:rPr>
              <a:t>Select information about project.</a:t>
            </a:r>
          </a:p>
          <a:p>
            <a:pPr marL="457200" indent="-457200">
              <a:buFont typeface="+mj-lt"/>
              <a:buAutoNum type="arabicPeriod"/>
            </a:pPr>
            <a:r>
              <a:rPr lang="en-US" sz="1900" dirty="0">
                <a:latin typeface="Times New Roman" panose="02020603050405020304" pitchFamily="18" charset="0"/>
                <a:cs typeface="Times New Roman" panose="02020603050405020304" pitchFamily="18" charset="0"/>
              </a:rPr>
              <a:t>Create ERD using Crow’s Foot notation.</a:t>
            </a:r>
          </a:p>
          <a:p>
            <a:pPr marL="457200" indent="-457200">
              <a:buFont typeface="+mj-lt"/>
              <a:buAutoNum type="arabicPeriod"/>
            </a:pPr>
            <a:r>
              <a:rPr lang="en-US" sz="1900" dirty="0">
                <a:latin typeface="Times New Roman" panose="02020603050405020304" pitchFamily="18" charset="0"/>
                <a:cs typeface="Times New Roman" panose="02020603050405020304" pitchFamily="18" charset="0"/>
              </a:rPr>
              <a:t>Documenting our work.</a:t>
            </a:r>
          </a:p>
          <a:p>
            <a:pPr marL="457200" indent="-457200">
              <a:buFont typeface="+mj-lt"/>
              <a:buAutoNum type="arabicPeriod"/>
            </a:pPr>
            <a:endParaRPr lang="en-US" dirty="0">
              <a:latin typeface="Times New Roman"/>
              <a:cs typeface="Times New Roman"/>
            </a:endParaRPr>
          </a:p>
          <a:p>
            <a:pPr marL="457200" indent="-457200">
              <a:buFont typeface="+mj-lt"/>
              <a:buAutoNum type="arabicPeriod"/>
            </a:pPr>
            <a:endParaRPr lang="ru-RU" dirty="0">
              <a:latin typeface="Times New Roman"/>
              <a:cs typeface="Times New Roman"/>
            </a:endParaRPr>
          </a:p>
        </p:txBody>
      </p:sp>
      <p:sp>
        <p:nvSpPr>
          <p:cNvPr id="7" name="Текст 6"/>
          <p:cNvSpPr>
            <a:spLocks noGrp="1"/>
          </p:cNvSpPr>
          <p:nvPr>
            <p:ph type="body" sz="quarter" idx="3"/>
          </p:nvPr>
        </p:nvSpPr>
        <p:spPr>
          <a:xfrm>
            <a:off x="421448" y="3790335"/>
            <a:ext cx="5015638" cy="929651"/>
          </a:xfrm>
        </p:spPr>
        <p:txBody>
          <a:bodyPr>
            <a:normAutofit/>
          </a:bodyPr>
          <a:lstStyle/>
          <a:p>
            <a:r>
              <a:rPr lang="en-US" sz="2000" dirty="0" err="1">
                <a:latin typeface="Times New Roman"/>
                <a:cs typeface="Times New Roman"/>
              </a:rPr>
              <a:t>Moldir</a:t>
            </a:r>
            <a:r>
              <a:rPr lang="en-US" sz="2000" dirty="0">
                <a:latin typeface="Times New Roman"/>
                <a:cs typeface="Times New Roman"/>
              </a:rPr>
              <a:t> </a:t>
            </a:r>
            <a:r>
              <a:rPr lang="en-US" sz="2000" dirty="0" err="1">
                <a:latin typeface="Times New Roman"/>
                <a:cs typeface="Times New Roman"/>
              </a:rPr>
              <a:t>Kumarbek</a:t>
            </a:r>
            <a:endParaRPr lang="en-US" sz="2000" dirty="0">
              <a:latin typeface="Times New Roman"/>
              <a:cs typeface="Times New Roman"/>
            </a:endParaRPr>
          </a:p>
          <a:p>
            <a:endParaRPr lang="ru-KZ" sz="2000" dirty="0">
              <a:latin typeface="Times New Roman"/>
              <a:cs typeface="Times New Roman"/>
            </a:endParaRPr>
          </a:p>
        </p:txBody>
      </p:sp>
      <p:sp>
        <p:nvSpPr>
          <p:cNvPr id="8" name="Содержимое 7"/>
          <p:cNvSpPr>
            <a:spLocks noGrp="1"/>
          </p:cNvSpPr>
          <p:nvPr>
            <p:ph sz="quarter" idx="4"/>
          </p:nvPr>
        </p:nvSpPr>
        <p:spPr>
          <a:xfrm>
            <a:off x="433286" y="4356132"/>
            <a:ext cx="5003800" cy="2301844"/>
          </a:xfrm>
        </p:spPr>
        <p:txBody>
          <a:bodyPr>
            <a:normAutofit fontScale="92500" lnSpcReduction="20000"/>
          </a:bodyPr>
          <a:lstStyle/>
          <a:p>
            <a:pPr marL="514350" indent="-514350">
              <a:buFont typeface="+mj-lt"/>
              <a:buAutoNum type="arabicPeriod"/>
            </a:pPr>
            <a:r>
              <a:rPr lang="en-US" sz="1900" dirty="0">
                <a:latin typeface="Times New Roman"/>
                <a:cs typeface="Times New Roman"/>
              </a:rPr>
              <a:t>Create database.</a:t>
            </a:r>
          </a:p>
          <a:p>
            <a:pPr marL="514350" indent="-514350">
              <a:buFont typeface="+mj-lt"/>
              <a:buAutoNum type="arabicPeriod"/>
            </a:pPr>
            <a:r>
              <a:rPr lang="en-US" sz="1900" dirty="0">
                <a:latin typeface="Times New Roman"/>
                <a:cs typeface="Times New Roman"/>
              </a:rPr>
              <a:t>Write  ALTER TABLE statements.</a:t>
            </a:r>
          </a:p>
          <a:p>
            <a:pPr marL="514350" indent="-514350">
              <a:buFont typeface="+mj-lt"/>
              <a:buAutoNum type="arabicPeriod"/>
            </a:pPr>
            <a:r>
              <a:rPr lang="en-US" sz="1900" dirty="0">
                <a:latin typeface="Times New Roman"/>
                <a:cs typeface="Times New Roman"/>
              </a:rPr>
              <a:t>Write the queries.</a:t>
            </a:r>
          </a:p>
          <a:p>
            <a:pPr marL="514350" indent="-514350">
              <a:buFont typeface="+mj-lt"/>
              <a:buAutoNum type="arabicPeriod"/>
            </a:pPr>
            <a:r>
              <a:rPr lang="en-US" sz="1900" dirty="0">
                <a:latin typeface="Times New Roman"/>
                <a:cs typeface="Times New Roman"/>
              </a:rPr>
              <a:t>Create ppt for presentation.</a:t>
            </a:r>
          </a:p>
          <a:p>
            <a:pPr marL="514350" indent="-514350">
              <a:buFont typeface="+mj-lt"/>
              <a:buAutoNum type="arabicPeriod"/>
            </a:pPr>
            <a:endParaRPr lang="ru-RU" dirty="0">
              <a:latin typeface="Times New Roman"/>
              <a:cs typeface="Times New Roman"/>
            </a:endParaRPr>
          </a:p>
        </p:txBody>
      </p:sp>
      <p:pic>
        <p:nvPicPr>
          <p:cNvPr id="9" name="Рисунок 8" descr="AdobeStock_126104441-e1548685663107.jpeg"/>
          <p:cNvPicPr>
            <a:picLocks noChangeAspect="1"/>
          </p:cNvPicPr>
          <p:nvPr/>
        </p:nvPicPr>
        <p:blipFill>
          <a:blip r:embed="rId2"/>
          <a:stretch>
            <a:fillRect/>
          </a:stretch>
        </p:blipFill>
        <p:spPr>
          <a:xfrm>
            <a:off x="6339840" y="663131"/>
            <a:ext cx="5852160" cy="56662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1485901" y="0"/>
            <a:ext cx="8958262" cy="623813"/>
          </a:xfrm>
        </p:spPr>
        <p:txBody>
          <a:bodyPr>
            <a:normAutofit/>
          </a:bodyPr>
          <a:lstStyle/>
          <a:p>
            <a:pPr algn="ctr"/>
            <a:r>
              <a:rPr lang="en-US" dirty="0">
                <a:latin typeface="Times New Roman"/>
                <a:cs typeface="Times New Roman"/>
              </a:rPr>
              <a:t>Crow’s Foot notation </a:t>
            </a:r>
            <a:endParaRPr lang="ru-RU" dirty="0">
              <a:latin typeface="Times New Roman"/>
              <a:cs typeface="Times New Roman"/>
            </a:endParaRPr>
          </a:p>
        </p:txBody>
      </p:sp>
      <p:pic>
        <p:nvPicPr>
          <p:cNvPr id="2" name="Рисунок 2">
            <a:extLst>
              <a:ext uri="{FF2B5EF4-FFF2-40B4-BE49-F238E27FC236}">
                <a16:creationId xmlns:a16="http://schemas.microsoft.com/office/drawing/2014/main" id="{D7B683BA-CEBE-4471-9605-E6F6128662D9}"/>
              </a:ext>
            </a:extLst>
          </p:cNvPr>
          <p:cNvPicPr>
            <a:picLocks noChangeAspect="1"/>
          </p:cNvPicPr>
          <p:nvPr/>
        </p:nvPicPr>
        <p:blipFill>
          <a:blip r:embed="rId2"/>
          <a:stretch>
            <a:fillRect/>
          </a:stretch>
        </p:blipFill>
        <p:spPr>
          <a:xfrm>
            <a:off x="1151467" y="623813"/>
            <a:ext cx="9554632" cy="598018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657225"/>
          </a:xfrm>
        </p:spPr>
        <p:txBody>
          <a:bodyPr>
            <a:normAutofit/>
          </a:bodyPr>
          <a:lstStyle/>
          <a:p>
            <a:pPr algn="ctr"/>
            <a:r>
              <a:rPr lang="en-US" dirty="0">
                <a:latin typeface="Times New Roman"/>
                <a:cs typeface="Times New Roman"/>
              </a:rPr>
              <a:t>Create tables and ALTER table</a:t>
            </a:r>
            <a:endParaRPr lang="ru-RU" dirty="0">
              <a:latin typeface="Times New Roman"/>
              <a:cs typeface="Times New Roman"/>
            </a:endParaRPr>
          </a:p>
        </p:txBody>
      </p:sp>
      <p:pic>
        <p:nvPicPr>
          <p:cNvPr id="4098" name="Picture 2"/>
          <p:cNvPicPr>
            <a:picLocks noChangeAspect="1" noChangeArrowheads="1"/>
          </p:cNvPicPr>
          <p:nvPr/>
        </p:nvPicPr>
        <p:blipFill>
          <a:blip r:embed="rId2"/>
          <a:srcRect/>
          <a:stretch>
            <a:fillRect/>
          </a:stretch>
        </p:blipFill>
        <p:spPr bwMode="auto">
          <a:xfrm>
            <a:off x="971550" y="728662"/>
            <a:ext cx="3695700" cy="2600325"/>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971550" y="3328987"/>
            <a:ext cx="5057775" cy="3305175"/>
          </a:xfrm>
          <a:prstGeom prst="rect">
            <a:avLst/>
          </a:prstGeom>
          <a:noFill/>
          <a:ln w="9525">
            <a:noFill/>
            <a:miter lim="800000"/>
            <a:headEnd/>
            <a:tailEnd/>
          </a:ln>
        </p:spPr>
      </p:pic>
      <p:pic>
        <p:nvPicPr>
          <p:cNvPr id="6" name="Picture 4"/>
          <p:cNvPicPr>
            <a:picLocks noChangeAspect="1" noChangeArrowheads="1"/>
          </p:cNvPicPr>
          <p:nvPr/>
        </p:nvPicPr>
        <p:blipFill rotWithShape="1">
          <a:blip r:embed="rId4"/>
          <a:srcRect l="5886" r="2160"/>
          <a:stretch/>
        </p:blipFill>
        <p:spPr bwMode="auto">
          <a:xfrm>
            <a:off x="4895814" y="1378743"/>
            <a:ext cx="6936828" cy="12287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rotWithShape="1">
          <a:blip r:embed="rId2"/>
          <a:srcRect l="4095"/>
          <a:stretch/>
        </p:blipFill>
        <p:spPr bwMode="auto">
          <a:xfrm>
            <a:off x="320127" y="1073660"/>
            <a:ext cx="6303105" cy="4710679"/>
          </a:xfrm>
          <a:prstGeom prst="rect">
            <a:avLst/>
          </a:prstGeom>
          <a:noFill/>
          <a:ln w="9525">
            <a:noFill/>
            <a:miter lim="800000"/>
            <a:headEnd/>
            <a:tailEnd/>
          </a:ln>
        </p:spPr>
      </p:pic>
      <p:sp>
        <p:nvSpPr>
          <p:cNvPr id="2" name="TextBox 1">
            <a:extLst>
              <a:ext uri="{FF2B5EF4-FFF2-40B4-BE49-F238E27FC236}">
                <a16:creationId xmlns:a16="http://schemas.microsoft.com/office/drawing/2014/main" id="{AC1CB549-767C-F246-B023-BB70C67F3998}"/>
              </a:ext>
            </a:extLst>
          </p:cNvPr>
          <p:cNvSpPr txBox="1"/>
          <p:nvPr/>
        </p:nvSpPr>
        <p:spPr>
          <a:xfrm>
            <a:off x="2523301" y="25001"/>
            <a:ext cx="6578789" cy="584775"/>
          </a:xfrm>
          <a:prstGeom prst="rect">
            <a:avLst/>
          </a:prstGeom>
          <a:noFill/>
        </p:spPr>
        <p:txBody>
          <a:bodyPr wrap="none" rtlCol="0">
            <a:spAutoFit/>
          </a:bodyPr>
          <a:lstStyle/>
          <a:p>
            <a:pPr algn="ctr"/>
            <a:r>
              <a:rPr lang="en-US" sz="3200" dirty="0">
                <a:latin typeface="Times New Roman" panose="02020603050405020304" pitchFamily="18" charset="0"/>
                <a:cs typeface="Times New Roman" panose="02020603050405020304" pitchFamily="18" charset="0"/>
              </a:rPr>
              <a:t>DML Statements: INSERT INTO (1/5)</a:t>
            </a:r>
            <a:endParaRPr lang="ru-KZ" sz="3200" dirty="0">
              <a:latin typeface="Times New Roman" panose="02020603050405020304" pitchFamily="18" charset="0"/>
              <a:cs typeface="Times New Roman" panose="02020603050405020304" pitchFamily="18" charset="0"/>
            </a:endParaRPr>
          </a:p>
        </p:txBody>
      </p:sp>
      <p:pic>
        <p:nvPicPr>
          <p:cNvPr id="3" name="Рисунок 2">
            <a:extLst>
              <a:ext uri="{FF2B5EF4-FFF2-40B4-BE49-F238E27FC236}">
                <a16:creationId xmlns:a16="http://schemas.microsoft.com/office/drawing/2014/main" id="{60EEAF18-FD27-F14C-83C0-3CC8D7D3A89D}"/>
              </a:ext>
            </a:extLst>
          </p:cNvPr>
          <p:cNvPicPr>
            <a:picLocks noChangeAspect="1"/>
          </p:cNvPicPr>
          <p:nvPr/>
        </p:nvPicPr>
        <p:blipFill>
          <a:blip r:embed="rId3"/>
          <a:stretch>
            <a:fillRect/>
          </a:stretch>
        </p:blipFill>
        <p:spPr>
          <a:xfrm>
            <a:off x="6787917" y="1065650"/>
            <a:ext cx="5083956" cy="1858274"/>
          </a:xfrm>
          <a:prstGeom prst="rect">
            <a:avLst/>
          </a:prstGeom>
        </p:spPr>
      </p:pic>
      <p:pic>
        <p:nvPicPr>
          <p:cNvPr id="4" name="Рисунок 3">
            <a:extLst>
              <a:ext uri="{FF2B5EF4-FFF2-40B4-BE49-F238E27FC236}">
                <a16:creationId xmlns:a16="http://schemas.microsoft.com/office/drawing/2014/main" id="{EA37D61B-341B-E442-8BF4-68C2531D624F}"/>
              </a:ext>
            </a:extLst>
          </p:cNvPr>
          <p:cNvPicPr>
            <a:picLocks noChangeAspect="1"/>
          </p:cNvPicPr>
          <p:nvPr/>
        </p:nvPicPr>
        <p:blipFill>
          <a:blip r:embed="rId4"/>
          <a:stretch>
            <a:fillRect/>
          </a:stretch>
        </p:blipFill>
        <p:spPr>
          <a:xfrm>
            <a:off x="6787917" y="4807893"/>
            <a:ext cx="3159891" cy="1835914"/>
          </a:xfrm>
          <a:prstGeom prst="rect">
            <a:avLst/>
          </a:prstGeom>
        </p:spPr>
      </p:pic>
      <p:pic>
        <p:nvPicPr>
          <p:cNvPr id="5" name="Рисунок 4">
            <a:extLst>
              <a:ext uri="{FF2B5EF4-FFF2-40B4-BE49-F238E27FC236}">
                <a16:creationId xmlns:a16="http://schemas.microsoft.com/office/drawing/2014/main" id="{A3805F1B-5A81-E840-A9E7-F32185019A5C}"/>
              </a:ext>
            </a:extLst>
          </p:cNvPr>
          <p:cNvPicPr>
            <a:picLocks noChangeAspect="1"/>
          </p:cNvPicPr>
          <p:nvPr/>
        </p:nvPicPr>
        <p:blipFill>
          <a:blip r:embed="rId5"/>
          <a:stretch>
            <a:fillRect/>
          </a:stretch>
        </p:blipFill>
        <p:spPr>
          <a:xfrm>
            <a:off x="6787917" y="3065224"/>
            <a:ext cx="5083957" cy="16013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A20E4EF1-6AA9-4634-A88F-493037806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D0558E7-61D4-43D8-ADB8-96DE97118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349567" y="619199"/>
            <a:ext cx="9492866" cy="492443"/>
          </a:xfrm>
        </p:spPr>
        <p:txBody>
          <a:bodyPr vert="horz" wrap="square" lIns="0" tIns="0" rIns="0" bIns="0" rtlCol="0" anchor="t" anchorCtr="0">
            <a:normAutofit/>
          </a:bodyPr>
          <a:lstStyle/>
          <a:p>
            <a:pPr algn="ctr"/>
            <a:r>
              <a:rPr lang="en-US" spc="-100" dirty="0"/>
              <a:t>UPDATE Statement (2/5)</a:t>
            </a:r>
          </a:p>
        </p:txBody>
      </p:sp>
      <p:grpSp>
        <p:nvGrpSpPr>
          <p:cNvPr id="14" name="Group 13">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5"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9" name="Group 18">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20"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3" name="Рисунок 3" descr="Изображение выглядит как текст&#10;&#10;Автоматически созданное описание">
            <a:extLst>
              <a:ext uri="{FF2B5EF4-FFF2-40B4-BE49-F238E27FC236}">
                <a16:creationId xmlns:a16="http://schemas.microsoft.com/office/drawing/2014/main" id="{E9ECA1B5-4E29-487C-AFE6-6E05FA78E9FB}"/>
              </a:ext>
            </a:extLst>
          </p:cNvPr>
          <p:cNvPicPr>
            <a:picLocks noChangeAspect="1"/>
          </p:cNvPicPr>
          <p:nvPr/>
        </p:nvPicPr>
        <p:blipFill rotWithShape="1">
          <a:blip r:embed="rId2"/>
          <a:srcRect t="-668" b="32337"/>
          <a:stretch/>
        </p:blipFill>
        <p:spPr>
          <a:xfrm>
            <a:off x="456059" y="2251476"/>
            <a:ext cx="11155565" cy="2651067"/>
          </a:xfrm>
          <a:custGeom>
            <a:avLst/>
            <a:gdLst/>
            <a:ahLst/>
            <a:cxnLst/>
            <a:rect l="l" t="t" r="r" b="b"/>
            <a:pathLst>
              <a:path w="10728325" h="3132136">
                <a:moveTo>
                  <a:pt x="0" y="0"/>
                </a:moveTo>
                <a:lnTo>
                  <a:pt x="10728325" y="0"/>
                </a:lnTo>
                <a:lnTo>
                  <a:pt x="10728325" y="3132136"/>
                </a:lnTo>
                <a:lnTo>
                  <a:pt x="0" y="3132136"/>
                </a:lnTo>
                <a:close/>
              </a:path>
            </a:pathLst>
          </a:custGeom>
        </p:spPr>
      </p:pic>
      <p:sp useBgFill="1">
        <p:nvSpPr>
          <p:cNvPr id="24" name="Freeform: Shape 23">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304800" y="849976"/>
            <a:ext cx="7236178" cy="3162090"/>
          </a:xfrm>
          <a:prstGeom prst="rect">
            <a:avLst/>
          </a:prstGeom>
          <a:noFill/>
          <a:ln w="9525">
            <a:noFill/>
            <a:miter lim="800000"/>
            <a:headEnd/>
            <a:tailEnd/>
          </a:ln>
        </p:spPr>
      </p:pic>
      <p:pic>
        <p:nvPicPr>
          <p:cNvPr id="12291" name="Picture 3"/>
          <p:cNvPicPr>
            <a:picLocks noChangeAspect="1" noChangeArrowheads="1"/>
          </p:cNvPicPr>
          <p:nvPr/>
        </p:nvPicPr>
        <p:blipFill>
          <a:blip r:embed="rId3"/>
          <a:srcRect/>
          <a:stretch>
            <a:fillRect/>
          </a:stretch>
        </p:blipFill>
        <p:spPr bwMode="auto">
          <a:xfrm>
            <a:off x="304800" y="4184789"/>
            <a:ext cx="8726311" cy="2311966"/>
          </a:xfrm>
          <a:prstGeom prst="rect">
            <a:avLst/>
          </a:prstGeom>
          <a:noFill/>
          <a:ln w="9525">
            <a:noFill/>
            <a:miter lim="800000"/>
            <a:headEnd/>
            <a:tailEnd/>
          </a:ln>
        </p:spPr>
      </p:pic>
      <p:sp>
        <p:nvSpPr>
          <p:cNvPr id="2" name="TextBox 1">
            <a:extLst>
              <a:ext uri="{FF2B5EF4-FFF2-40B4-BE49-F238E27FC236}">
                <a16:creationId xmlns:a16="http://schemas.microsoft.com/office/drawing/2014/main" id="{5B26BACB-542A-4147-A951-0A2418F32A12}"/>
              </a:ext>
            </a:extLst>
          </p:cNvPr>
          <p:cNvSpPr txBox="1"/>
          <p:nvPr/>
        </p:nvSpPr>
        <p:spPr>
          <a:xfrm>
            <a:off x="333606" y="138036"/>
            <a:ext cx="6156878"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Results of UPDATE Statement (3/5)</a:t>
            </a:r>
            <a:endParaRPr lang="ru-KZ" sz="3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946</TotalTime>
  <Words>355</Words>
  <Application>Microsoft Macintosh PowerPoint</Application>
  <PresentationFormat>Широкоэкранный</PresentationFormat>
  <Paragraphs>44</Paragraphs>
  <Slides>18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18</vt:i4>
      </vt:variant>
    </vt:vector>
  </HeadingPairs>
  <TitlesOfParts>
    <vt:vector size="24" baseType="lpstr">
      <vt:lpstr>Arial</vt:lpstr>
      <vt:lpstr>Avenir Next LT Pro</vt:lpstr>
      <vt:lpstr>Sagona Book</vt:lpstr>
      <vt:lpstr>The Hand Extrablack</vt:lpstr>
      <vt:lpstr>Times New Roman</vt:lpstr>
      <vt:lpstr>BlobVTI</vt:lpstr>
      <vt:lpstr>Bank Account Management System</vt:lpstr>
      <vt:lpstr>Agenda</vt:lpstr>
      <vt:lpstr>Презентация PowerPoint</vt:lpstr>
      <vt:lpstr>Reflection:</vt:lpstr>
      <vt:lpstr>Crow’s Foot notation </vt:lpstr>
      <vt:lpstr>Create tables and ALTER table</vt:lpstr>
      <vt:lpstr>Презентация PowerPoint</vt:lpstr>
      <vt:lpstr>UPDATE Statement (2/5)</vt:lpstr>
      <vt:lpstr>Презентация PowerPoint</vt:lpstr>
      <vt:lpstr>DELETE Statement (4/5)</vt:lpstr>
      <vt:lpstr>Презентация PowerPoint</vt:lpstr>
      <vt:lpstr>Queries (1/2)</vt:lpstr>
      <vt:lpstr>Презентация PowerPoint</vt:lpstr>
      <vt:lpstr>Subqueries (1/2)</vt:lpstr>
      <vt:lpstr>Презентация PowerPoint</vt:lpstr>
      <vt:lpstr>Learning outcomes from the project work：</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Account Management System</dc:title>
  <dc:creator>Bayzhigitova Maryam</dc:creator>
  <cp:lastModifiedBy>Bayzhigitova Maryam</cp:lastModifiedBy>
  <cp:revision>174</cp:revision>
  <dcterms:created xsi:type="dcterms:W3CDTF">2020-11-16T18:38:54Z</dcterms:created>
  <dcterms:modified xsi:type="dcterms:W3CDTF">2020-11-27T07:47:35Z</dcterms:modified>
</cp:coreProperties>
</file>