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26D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60" d="100"/>
          <a:sy n="60" d="100"/>
        </p:scale>
        <p:origin x="192"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147080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D95451-CE67-4EB8-AB0D-550660D0265C}"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42499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392038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3690032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245970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41889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185326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133218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298681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40974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95451-CE67-4EB8-AB0D-550660D0265C}"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34812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D95451-CE67-4EB8-AB0D-550660D0265C}"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301944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D95451-CE67-4EB8-AB0D-550660D0265C}"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61000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D95451-CE67-4EB8-AB0D-550660D0265C}"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81589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95451-CE67-4EB8-AB0D-550660D0265C}"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234573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D95451-CE67-4EB8-AB0D-550660D0265C}"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180394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D95451-CE67-4EB8-AB0D-550660D0265C}"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4AAAF-BC7C-429A-B389-E59F6824292D}" type="slidenum">
              <a:rPr lang="en-US" smtClean="0"/>
              <a:t>‹#›</a:t>
            </a:fld>
            <a:endParaRPr lang="en-US"/>
          </a:p>
        </p:txBody>
      </p:sp>
    </p:spTree>
    <p:extLst>
      <p:ext uri="{BB962C8B-B14F-4D97-AF65-F5344CB8AC3E}">
        <p14:creationId xmlns:p14="http://schemas.microsoft.com/office/powerpoint/2010/main" val="120262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D95451-CE67-4EB8-AB0D-550660D0265C}" type="datetimeFigureOut">
              <a:rPr lang="en-US" smtClean="0"/>
              <a:t>5/26/2024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D4AAAF-BC7C-429A-B389-E59F6824292D}" type="slidenum">
              <a:rPr lang="en-US" smtClean="0"/>
              <a:t>‹#›</a:t>
            </a:fld>
            <a:endParaRPr lang="en-US"/>
          </a:p>
        </p:txBody>
      </p:sp>
    </p:spTree>
    <p:extLst>
      <p:ext uri="{BB962C8B-B14F-4D97-AF65-F5344CB8AC3E}">
        <p14:creationId xmlns:p14="http://schemas.microsoft.com/office/powerpoint/2010/main" val="236286859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chemeClr val="bg1"/>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 t="13487" r="1075" b="14140"/>
          <a:stretch/>
        </p:blipFill>
        <p:spPr>
          <a:xfrm>
            <a:off x="-192505" y="-45895"/>
            <a:ext cx="12384505" cy="6912660"/>
          </a:xfrm>
          <a:prstGeom prst="rect">
            <a:avLst/>
          </a:prstGeom>
        </p:spPr>
      </p:pic>
      <p:sp>
        <p:nvSpPr>
          <p:cNvPr id="5" name="TextBox 4"/>
          <p:cNvSpPr txBox="1"/>
          <p:nvPr/>
        </p:nvSpPr>
        <p:spPr>
          <a:xfrm>
            <a:off x="513346" y="655563"/>
            <a:ext cx="10972800" cy="309315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rtl="1"/>
            <a:r>
              <a:rPr lang="fa-IR" sz="9600" b="1" dirty="0">
                <a:ln/>
                <a:solidFill>
                  <a:srgbClr val="FFFF00"/>
                </a:solidFill>
                <a:latin typeface="IranNastaliq" panose="02020505000000020003" pitchFamily="18" charset="0"/>
                <a:cs typeface="IranNastaliq" panose="02020505000000020003" pitchFamily="18" charset="0"/>
              </a:rPr>
              <a:t>غولی به وسعت </a:t>
            </a:r>
            <a:r>
              <a:rPr lang="fa-IR" sz="9600" b="1" dirty="0" smtClean="0">
                <a:ln/>
                <a:solidFill>
                  <a:srgbClr val="FFFF00"/>
                </a:solidFill>
                <a:latin typeface="IranNastaliq" panose="02020505000000020003" pitchFamily="18" charset="0"/>
                <a:cs typeface="IranNastaliq" panose="02020505000000020003" pitchFamily="18" charset="0"/>
              </a:rPr>
              <a:t>جهان</a:t>
            </a:r>
            <a:endParaRPr lang="en-US" sz="9600" b="1" dirty="0" smtClean="0">
              <a:ln/>
              <a:solidFill>
                <a:srgbClr val="FFFF00"/>
              </a:solidFill>
              <a:latin typeface="IranNastaliq" panose="02020505000000020003" pitchFamily="18" charset="0"/>
              <a:cs typeface="IranNastaliq" panose="02020505000000020003" pitchFamily="18" charset="0"/>
            </a:endParaRPr>
          </a:p>
          <a:p>
            <a:pPr algn="ctr" rtl="1">
              <a:lnSpc>
                <a:spcPct val="150000"/>
              </a:lnSpc>
            </a:pPr>
            <a:r>
              <a:rPr lang="fa-IR" sz="7200" b="1" dirty="0" smtClean="0">
                <a:ln/>
                <a:solidFill>
                  <a:srgbClr val="FFFF00"/>
                </a:solidFill>
                <a:latin typeface="IranNastaliq" panose="02020505000000020003" pitchFamily="18" charset="0"/>
                <a:cs typeface="IranNastaliq" panose="02020505000000020003" pitchFamily="18" charset="0"/>
              </a:rPr>
              <a:t>(</a:t>
            </a:r>
            <a:r>
              <a:rPr lang="en-US" sz="7200" b="1" dirty="0">
                <a:ln/>
                <a:solidFill>
                  <a:srgbClr val="FFFF00"/>
                </a:solidFill>
                <a:latin typeface="IranNastaliq" panose="02020505000000020003" pitchFamily="18" charset="0"/>
                <a:cs typeface="IranNastaliq" panose="02020505000000020003" pitchFamily="18" charset="0"/>
              </a:rPr>
              <a:t>supercomputer</a:t>
            </a:r>
            <a:r>
              <a:rPr lang="fa-IR" sz="7200" b="1" dirty="0">
                <a:ln/>
                <a:solidFill>
                  <a:srgbClr val="FFFF00"/>
                </a:solidFill>
                <a:latin typeface="IranNastaliq" panose="02020505000000020003" pitchFamily="18" charset="0"/>
                <a:cs typeface="IranNastaliq" panose="02020505000000020003" pitchFamily="18" charset="0"/>
              </a:rPr>
              <a:t>)</a:t>
            </a:r>
            <a:endParaRPr lang="en-US" sz="7200" b="1" dirty="0">
              <a:ln/>
              <a:solidFill>
                <a:srgbClr val="FFFF00"/>
              </a:solidFill>
              <a:latin typeface="IranNastaliq" panose="02020505000000020003" pitchFamily="18" charset="0"/>
              <a:cs typeface="IranNastaliq" panose="02020505000000020003" pitchFamily="18" charset="0"/>
            </a:endParaRPr>
          </a:p>
        </p:txBody>
      </p:sp>
      <p:sp>
        <p:nvSpPr>
          <p:cNvPr id="6" name="TextBox 5"/>
          <p:cNvSpPr txBox="1"/>
          <p:nvPr/>
        </p:nvSpPr>
        <p:spPr>
          <a:xfrm>
            <a:off x="2414460" y="4221305"/>
            <a:ext cx="7170572" cy="2800767"/>
          </a:xfrm>
          <a:prstGeom prst="rect">
            <a:avLst/>
          </a:prstGeom>
          <a:noFill/>
        </p:spPr>
        <p:txBody>
          <a:bodyPr wrap="square" rtlCol="0">
            <a:spAutoFit/>
          </a:bodyPr>
          <a:lstStyle/>
          <a:p>
            <a:pPr algn="ctr" rtl="1"/>
            <a:r>
              <a:rPr lang="fa-IR" sz="3600" b="1" dirty="0" smtClean="0">
                <a:ln w="9525">
                  <a:solidFill>
                    <a:schemeClr val="bg1"/>
                  </a:solidFill>
                  <a:prstDash val="solid"/>
                </a:ln>
                <a:effectLst>
                  <a:outerShdw blurRad="12700" dist="38100" dir="2700000" algn="tl" rotWithShape="0">
                    <a:schemeClr val="bg1">
                      <a:lumMod val="50000"/>
                    </a:schemeClr>
                  </a:outerShdw>
                </a:effectLst>
                <a:latin typeface="IranNastaliq" panose="02020505000000020003" pitchFamily="18" charset="0"/>
                <a:cs typeface="IranNastaliq" panose="02020505000000020003" pitchFamily="18" charset="0"/>
              </a:rPr>
              <a:t>مریم عشرتی</a:t>
            </a:r>
            <a:endParaRPr lang="en-US" sz="3600" b="1" dirty="0" smtClean="0">
              <a:ln w="9525">
                <a:solidFill>
                  <a:schemeClr val="bg1"/>
                </a:solidFill>
                <a:prstDash val="solid"/>
              </a:ln>
              <a:effectLst>
                <a:outerShdw blurRad="12700" dist="38100" dir="2700000" algn="tl" rotWithShape="0">
                  <a:schemeClr val="bg1">
                    <a:lumMod val="50000"/>
                  </a:schemeClr>
                </a:outerShdw>
              </a:effectLst>
              <a:latin typeface="IranNastaliq" panose="02020505000000020003" pitchFamily="18" charset="0"/>
              <a:cs typeface="IranNastaliq" panose="02020505000000020003" pitchFamily="18" charset="0"/>
            </a:endParaRPr>
          </a:p>
          <a:p>
            <a:pPr algn="ctr" rtl="1"/>
            <a:endParaRPr lang="en-US" sz="2800" b="1" dirty="0">
              <a:ln w="6600">
                <a:solidFill>
                  <a:schemeClr val="accent2"/>
                </a:solidFill>
                <a:prstDash val="solid"/>
              </a:ln>
              <a:solidFill>
                <a:srgbClr val="00B050"/>
              </a:solidFill>
              <a:effectLst>
                <a:outerShdw dist="38100" dir="2700000" algn="tl" rotWithShape="0">
                  <a:schemeClr val="accent2"/>
                </a:outerShdw>
              </a:effectLst>
            </a:endParaRPr>
          </a:p>
          <a:p>
            <a:pPr algn="ctr" rtl="1"/>
            <a:r>
              <a:rPr lang="fa-IR" sz="2000" b="1" dirty="0">
                <a:ln w="6600">
                  <a:solidFill>
                    <a:schemeClr val="accent2"/>
                  </a:solidFill>
                  <a:prstDash val="solid"/>
                </a:ln>
                <a:solidFill>
                  <a:srgbClr val="FFFF00"/>
                </a:solidFill>
                <a:effectLst>
                  <a:outerShdw dist="38100" dir="2700000" algn="tl" rotWithShape="0">
                    <a:schemeClr val="accent2"/>
                  </a:outerShdw>
                </a:effectLst>
              </a:rPr>
              <a:t>دانشگاه آزاد اسلامی واحد </a:t>
            </a:r>
            <a:r>
              <a:rPr lang="fa-IR" sz="2000" b="1" dirty="0" smtClean="0">
                <a:ln w="6600">
                  <a:solidFill>
                    <a:schemeClr val="accent2"/>
                  </a:solidFill>
                  <a:prstDash val="solid"/>
                </a:ln>
                <a:solidFill>
                  <a:srgbClr val="FFFF00"/>
                </a:solidFill>
                <a:effectLst>
                  <a:outerShdw dist="38100" dir="2700000" algn="tl" rotWithShape="0">
                    <a:schemeClr val="accent2"/>
                  </a:outerShdw>
                </a:effectLst>
              </a:rPr>
              <a:t>کاشمر</a:t>
            </a:r>
            <a:endParaRPr lang="en-US" sz="2000" b="1" dirty="0" smtClean="0">
              <a:ln w="6600">
                <a:solidFill>
                  <a:schemeClr val="accent2"/>
                </a:solidFill>
                <a:prstDash val="solid"/>
              </a:ln>
              <a:solidFill>
                <a:srgbClr val="FFFF00"/>
              </a:solidFill>
              <a:effectLst>
                <a:outerShdw dist="38100" dir="2700000" algn="tl" rotWithShape="0">
                  <a:schemeClr val="accent2"/>
                </a:outerShdw>
              </a:effectLst>
            </a:endParaRPr>
          </a:p>
          <a:p>
            <a:pPr algn="ctr" rtl="1"/>
            <a:endParaRPr lang="en-US" sz="3600" b="1" dirty="0">
              <a:ln w="6600">
                <a:solidFill>
                  <a:schemeClr val="accent2"/>
                </a:solidFill>
                <a:prstDash val="solid"/>
              </a:ln>
              <a:solidFill>
                <a:srgbClr val="00B050"/>
              </a:solidFill>
              <a:effectLst>
                <a:outerShdw dist="38100" dir="2700000" algn="tl" rotWithShape="0">
                  <a:schemeClr val="accent2"/>
                </a:outerShdw>
              </a:effectLst>
            </a:endParaRPr>
          </a:p>
          <a:p>
            <a:pPr algn="ctr" rtl="1"/>
            <a:r>
              <a:rPr lang="fa-IR" sz="2800" b="1" dirty="0">
                <a:ln w="9525">
                  <a:solidFill>
                    <a:schemeClr val="bg1"/>
                  </a:solidFill>
                  <a:prstDash val="solid"/>
                </a:ln>
                <a:solidFill>
                  <a:srgbClr val="F826DA"/>
                </a:solidFill>
                <a:effectLst>
                  <a:outerShdw blurRad="12700" dist="38100" dir="2700000" algn="tl" rotWithShape="0">
                    <a:schemeClr val="accent5">
                      <a:lumMod val="60000"/>
                      <a:lumOff val="40000"/>
                    </a:schemeClr>
                  </a:outerShdw>
                </a:effectLst>
                <a:latin typeface="Lalezar" panose="00000500000000000000" pitchFamily="2" charset="-78"/>
                <a:cs typeface="Lalezar" panose="00000500000000000000" pitchFamily="2" charset="-78"/>
              </a:rPr>
              <a:t>زیر نظر استاد ارجمند جناب آقای یغمایی</a:t>
            </a:r>
            <a:endParaRPr lang="en-US" sz="2800" b="1" dirty="0">
              <a:ln w="9525">
                <a:solidFill>
                  <a:schemeClr val="bg1"/>
                </a:solidFill>
                <a:prstDash val="solid"/>
              </a:ln>
              <a:solidFill>
                <a:srgbClr val="F826DA"/>
              </a:solidFill>
              <a:effectLst>
                <a:outerShdw blurRad="12700" dist="38100" dir="2700000" algn="tl" rotWithShape="0">
                  <a:schemeClr val="accent5">
                    <a:lumMod val="60000"/>
                    <a:lumOff val="40000"/>
                  </a:schemeClr>
                </a:outerShdw>
              </a:effectLst>
              <a:latin typeface="Lalezar" panose="00000500000000000000" pitchFamily="2" charset="-78"/>
              <a:cs typeface="Lalezar" panose="00000500000000000000" pitchFamily="2" charset="-78"/>
            </a:endParaRPr>
          </a:p>
          <a:p>
            <a:pPr algn="ctr" rtl="1"/>
            <a:endParaRPr lang="en-US" sz="28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377486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7" y="818866"/>
            <a:ext cx="10485072" cy="1477328"/>
          </a:xfrm>
          <a:prstGeom prst="rect">
            <a:avLst/>
          </a:prstGeom>
          <a:noFill/>
        </p:spPr>
        <p:txBody>
          <a:bodyPr wrap="square" rtlCol="0">
            <a:spAutoFit/>
          </a:bodyPr>
          <a:lstStyle/>
          <a:p>
            <a:pPr algn="r" rtl="1"/>
            <a:r>
              <a:rPr lang="ar-SA" sz="3600" b="1" dirty="0">
                <a:solidFill>
                  <a:srgbClr val="FF0000"/>
                </a:solidFill>
              </a:rPr>
              <a:t>از جمله مواردی که ابر کامپیوتر ها در تهیه آنها نقش دارند عبارتند از:</a:t>
            </a:r>
            <a:endParaRPr lang="en-US" sz="3600" b="1" dirty="0">
              <a:solidFill>
                <a:srgbClr val="FF0000"/>
              </a:solidFill>
            </a:endParaRPr>
          </a:p>
          <a:p>
            <a:pPr algn="r" rtl="1"/>
            <a:endParaRPr lang="en-US" dirty="0"/>
          </a:p>
        </p:txBody>
      </p:sp>
      <p:sp>
        <p:nvSpPr>
          <p:cNvPr id="3" name="TextBox 2"/>
          <p:cNvSpPr txBox="1"/>
          <p:nvPr/>
        </p:nvSpPr>
        <p:spPr>
          <a:xfrm>
            <a:off x="3958090" y="2296194"/>
            <a:ext cx="7096836" cy="4832092"/>
          </a:xfrm>
          <a:prstGeom prst="rect">
            <a:avLst/>
          </a:prstGeom>
          <a:noFill/>
        </p:spPr>
        <p:txBody>
          <a:bodyPr wrap="square" rtlCol="0">
            <a:spAutoFit/>
          </a:bodyPr>
          <a:lstStyle/>
          <a:p>
            <a:pPr marL="457200" lvl="0" indent="-457200" algn="r" rtl="1">
              <a:buFont typeface="Arial" panose="020B0604020202020204" pitchFamily="34" charset="0"/>
              <a:buChar char="•"/>
            </a:pPr>
            <a:r>
              <a:rPr lang="ar-SA" sz="2800" dirty="0">
                <a:cs typeface="+mj-cs"/>
              </a:rPr>
              <a:t>آزمایش مدل های ریاضی برای پدیده های پیچیده فیزیکی</a:t>
            </a:r>
            <a:endParaRPr lang="en-US" sz="2800" dirty="0">
              <a:cs typeface="+mj-cs"/>
            </a:endParaRPr>
          </a:p>
          <a:p>
            <a:pPr marL="457200" lvl="0" indent="-457200" algn="r" rtl="1">
              <a:buFont typeface="Arial" panose="020B0604020202020204" pitchFamily="34" charset="0"/>
              <a:buChar char="•"/>
            </a:pPr>
            <a:r>
              <a:rPr lang="ar-SA" sz="2800" dirty="0">
                <a:cs typeface="+mj-cs"/>
              </a:rPr>
              <a:t>شبیه سازی آب و هوای آینده</a:t>
            </a:r>
            <a:endParaRPr lang="en-US" sz="2800" dirty="0">
              <a:cs typeface="+mj-cs"/>
            </a:endParaRPr>
          </a:p>
          <a:p>
            <a:pPr marL="457200" lvl="0" indent="-457200" algn="r" rtl="1">
              <a:buFont typeface="Arial" panose="020B0604020202020204" pitchFamily="34" charset="0"/>
              <a:buChar char="•"/>
            </a:pPr>
            <a:r>
              <a:rPr lang="ar-SA" sz="2800" dirty="0">
                <a:cs typeface="+mj-cs"/>
              </a:rPr>
              <a:t>شبیه سازی پیدایش و تکامل کیهان</a:t>
            </a:r>
            <a:endParaRPr lang="en-US" sz="2800" dirty="0">
              <a:cs typeface="+mj-cs"/>
            </a:endParaRPr>
          </a:p>
          <a:p>
            <a:pPr marL="457200" lvl="0" indent="-457200" algn="r" rtl="1">
              <a:buFont typeface="Arial" panose="020B0604020202020204" pitchFamily="34" charset="0"/>
              <a:buChar char="•"/>
            </a:pPr>
            <a:r>
              <a:rPr lang="ar-SA" sz="2800" dirty="0">
                <a:cs typeface="+mj-cs"/>
              </a:rPr>
              <a:t>شبیه سازی سلاح ‎های هسته ‎ای و عملکرد راکتور ها</a:t>
            </a:r>
            <a:endParaRPr lang="en-US" sz="2800" dirty="0">
              <a:cs typeface="+mj-cs"/>
            </a:endParaRPr>
          </a:p>
          <a:p>
            <a:pPr marL="457200" lvl="0" indent="-457200" algn="r" rtl="1">
              <a:buFont typeface="Arial" panose="020B0604020202020204" pitchFamily="34" charset="0"/>
              <a:buChar char="•"/>
            </a:pPr>
            <a:r>
              <a:rPr lang="ar-SA" sz="2800" dirty="0">
                <a:cs typeface="+mj-cs"/>
              </a:rPr>
              <a:t>تحقیقات بر روی مواد شیمیایی برای ساخت دارو های جدید</a:t>
            </a:r>
            <a:endParaRPr lang="en-US" sz="2800" dirty="0">
              <a:cs typeface="+mj-cs"/>
            </a:endParaRPr>
          </a:p>
          <a:p>
            <a:pPr marL="457200" lvl="0" indent="-457200" algn="r" rtl="1">
              <a:buFont typeface="Arial" panose="020B0604020202020204" pitchFamily="34" charset="0"/>
              <a:buChar char="•"/>
            </a:pPr>
            <a:r>
              <a:rPr lang="ar-SA" sz="2800" dirty="0">
                <a:cs typeface="+mj-cs"/>
              </a:rPr>
              <a:t>الگوریتم های رمز نگاری(کد های امنیتی کامپیوتر)</a:t>
            </a:r>
            <a:endParaRPr lang="en-US" sz="2800" dirty="0">
              <a:cs typeface="+mj-cs"/>
            </a:endParaRPr>
          </a:p>
          <a:p>
            <a:pPr algn="r"/>
            <a:endParaRPr lang="en-US" sz="2800" dirty="0">
              <a:cs typeface="B Nazanin" panose="00000400000000000000" pitchFamily="2" charset="-78"/>
            </a:endParaRPr>
          </a:p>
        </p:txBody>
      </p:sp>
    </p:spTree>
    <p:extLst>
      <p:ext uri="{BB962C8B-B14F-4D97-AF65-F5344CB8AC3E}">
        <p14:creationId xmlns:p14="http://schemas.microsoft.com/office/powerpoint/2010/main" val="8777976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6386" y="391716"/>
            <a:ext cx="8402471" cy="1200329"/>
          </a:xfrm>
          <a:prstGeom prst="rect">
            <a:avLst/>
          </a:prstGeom>
          <a:noFill/>
        </p:spPr>
        <p:txBody>
          <a:bodyPr wrap="square" rtlCol="0">
            <a:spAutoFit/>
          </a:bodyPr>
          <a:lstStyle/>
          <a:p>
            <a:pPr rtl="1"/>
            <a:r>
              <a:rPr lang="ar-SA" dirty="0"/>
              <a:t> </a:t>
            </a:r>
            <a:endParaRPr lang="en-US" dirty="0"/>
          </a:p>
          <a:p>
            <a:pPr algn="ctr" rtl="1"/>
            <a:r>
              <a:rPr lang="ar-SA" sz="3600" dirty="0">
                <a:solidFill>
                  <a:srgbClr val="FF0000"/>
                </a:solidFill>
              </a:rPr>
              <a:t>ویژگی های ابر کامپیوتر ها</a:t>
            </a:r>
            <a:r>
              <a:rPr lang="ar-SA" sz="3600" dirty="0">
                <a:solidFill>
                  <a:srgbClr val="FF0000"/>
                </a:solidFill>
              </a:rPr>
              <a:t>:</a:t>
            </a:r>
            <a:endParaRPr lang="en-US" sz="3600" dirty="0">
              <a:solidFill>
                <a:srgbClr val="FF0000"/>
              </a:solidFill>
            </a:endParaRPr>
          </a:p>
          <a:p>
            <a:pPr algn="r" rtl="1"/>
            <a:endParaRPr lang="en-US" dirty="0"/>
          </a:p>
        </p:txBody>
      </p:sp>
      <p:sp>
        <p:nvSpPr>
          <p:cNvPr id="3" name="TextBox 2"/>
          <p:cNvSpPr txBox="1"/>
          <p:nvPr/>
        </p:nvSpPr>
        <p:spPr>
          <a:xfrm>
            <a:off x="2351965" y="1595021"/>
            <a:ext cx="8725229" cy="5262979"/>
          </a:xfrm>
          <a:prstGeom prst="rect">
            <a:avLst/>
          </a:prstGeom>
          <a:noFill/>
        </p:spPr>
        <p:txBody>
          <a:bodyPr wrap="square" rtlCol="0">
            <a:spAutoFit/>
          </a:bodyPr>
          <a:lstStyle/>
          <a:p>
            <a:pPr algn="r" rtl="1"/>
            <a:r>
              <a:rPr lang="ar-SA" sz="2800" dirty="0">
                <a:cs typeface="+mj-cs"/>
              </a:rPr>
              <a:t>ابرکامپیوتر ها ویژگی ‎های متمایز خاصی دارند. بر عکس کامیپوتر های معمولی، ابر رایانه ها معمولا دارای بیش از یک</a:t>
            </a:r>
            <a:r>
              <a:rPr lang="en-US" sz="2800" dirty="0">
                <a:cs typeface="+mj-cs"/>
              </a:rPr>
              <a:t> CPU </a:t>
            </a:r>
            <a:r>
              <a:rPr lang="ar-SA" sz="2800" dirty="0">
                <a:cs typeface="+mj-cs"/>
              </a:rPr>
              <a:t>( پرادزشگر مرکزی ) هستند. این پردازشگرها مدارهای مخصوصی برای تفسیر اطلاعات و دستور العمل های برنامه و انجام محاسبات عملی و منطقی در توالی مناسب را در خود جای داده اند.</a:t>
            </a:r>
            <a:endParaRPr lang="en-US" sz="2800" dirty="0">
              <a:cs typeface="+mj-cs"/>
            </a:endParaRPr>
          </a:p>
          <a:p>
            <a:pPr algn="r" rtl="1"/>
            <a:r>
              <a:rPr lang="ar-SA" sz="2800" dirty="0">
                <a:cs typeface="+mj-cs"/>
              </a:rPr>
              <a:t>استفاده از چندین پردازنده پر قدرت برای محاسبات سنگین و پیچیده ضروری است. سیگنال های الکترونیکی نمی توانند سریعتر از سرعت نور حرکت کنند، بنابراین محدودیت سرعت اساسی ترین مشکل برای انتقال سیگنال و سوئیچینگ در مدار های</a:t>
            </a:r>
            <a:r>
              <a:rPr lang="en-US" sz="2800" dirty="0">
                <a:cs typeface="+mj-cs"/>
              </a:rPr>
              <a:t> CPU </a:t>
            </a:r>
            <a:r>
              <a:rPr lang="ar-SA" sz="2800" dirty="0">
                <a:cs typeface="+mj-cs"/>
              </a:rPr>
              <a:t>است</a:t>
            </a:r>
            <a:r>
              <a:rPr lang="en-US" sz="2800" dirty="0">
                <a:cs typeface="+mj-cs"/>
              </a:rPr>
              <a:t>.</a:t>
            </a:r>
          </a:p>
          <a:p>
            <a:pPr algn="r" rtl="1"/>
            <a:endParaRPr lang="en-US" sz="2800" dirty="0">
              <a:cs typeface="B Nazanin" panose="00000400000000000000" pitchFamily="2" charset="-78"/>
            </a:endParaRPr>
          </a:p>
        </p:txBody>
      </p:sp>
    </p:spTree>
    <p:extLst>
      <p:ext uri="{BB962C8B-B14F-4D97-AF65-F5344CB8AC3E}">
        <p14:creationId xmlns:p14="http://schemas.microsoft.com/office/powerpoint/2010/main" val="169093827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893" y="482221"/>
            <a:ext cx="8925636" cy="6124754"/>
          </a:xfrm>
          <a:prstGeom prst="rect">
            <a:avLst/>
          </a:prstGeom>
          <a:noFill/>
        </p:spPr>
        <p:txBody>
          <a:bodyPr wrap="square" rtlCol="0">
            <a:spAutoFit/>
          </a:bodyPr>
          <a:lstStyle/>
          <a:p>
            <a:pPr algn="r" rtl="1"/>
            <a:r>
              <a:rPr lang="ar-SA" sz="2800" dirty="0">
                <a:solidFill>
                  <a:schemeClr val="accent1">
                    <a:lumMod val="75000"/>
                  </a:schemeClr>
                </a:solidFill>
                <a:cs typeface="+mj-cs"/>
              </a:rPr>
              <a:t>بازیابی سریع داده ها و دستورالعمل های ذخیره شده برای رسیدن به سرعت محاسباتی بالا در</a:t>
            </a:r>
            <a:r>
              <a:rPr lang="en-US" sz="2800" dirty="0">
                <a:solidFill>
                  <a:schemeClr val="accent1">
                    <a:lumMod val="75000"/>
                  </a:schemeClr>
                </a:solidFill>
                <a:cs typeface="+mj-cs"/>
              </a:rPr>
              <a:t> CPU </a:t>
            </a:r>
            <a:r>
              <a:rPr lang="ar-SA" sz="2800" dirty="0">
                <a:solidFill>
                  <a:schemeClr val="accent1">
                    <a:lumMod val="75000"/>
                  </a:schemeClr>
                </a:solidFill>
                <a:cs typeface="+mj-cs"/>
              </a:rPr>
              <a:t>ها لازم است. </a:t>
            </a:r>
            <a:r>
              <a:rPr lang="ar-SA" sz="2800" dirty="0">
                <a:cs typeface="+mj-cs"/>
              </a:rPr>
              <a:t>بنابراین، اکثر </a:t>
            </a:r>
            <a:r>
              <a:rPr lang="ar-SA" sz="2800" b="1" dirty="0">
                <a:cs typeface="+mj-cs"/>
              </a:rPr>
              <a:t>ابرکامپیوتر ها</a:t>
            </a:r>
            <a:r>
              <a:rPr lang="en-US" sz="2800" dirty="0">
                <a:cs typeface="+mj-cs"/>
              </a:rPr>
              <a:t>  </a:t>
            </a:r>
            <a:r>
              <a:rPr lang="ar-SA" sz="2800" dirty="0">
                <a:cs typeface="+mj-cs"/>
              </a:rPr>
              <a:t>از ظرفیت ذخیره سازی بسیار بزرگی استفاده می‎کنند. همچنین ابرکامپیوتر ها از قابلیت ورودی و خروجی بسیار سریعی برخوردار هستند</a:t>
            </a:r>
            <a:r>
              <a:rPr lang="en-US" sz="2800" dirty="0">
                <a:cs typeface="+mj-cs"/>
              </a:rPr>
              <a:t>.</a:t>
            </a:r>
          </a:p>
          <a:p>
            <a:pPr algn="r" rtl="1"/>
            <a:r>
              <a:rPr lang="ar-SA" sz="2800" dirty="0">
                <a:cs typeface="+mj-cs"/>
              </a:rPr>
              <a:t>یکی دیگر از ویژگی های متمایز کننده ابرکامپیوتر ها، استفاده آنها از حسگر برداری</a:t>
            </a:r>
            <a:r>
              <a:rPr lang="en-US" sz="2800" dirty="0">
                <a:cs typeface="+mj-cs"/>
              </a:rPr>
              <a:t> (vector arithmetic)  </a:t>
            </a:r>
            <a:r>
              <a:rPr lang="ar-SA" sz="2800" dirty="0">
                <a:cs typeface="+mj-cs"/>
              </a:rPr>
              <a:t>برای پردازش است که باعث می‎شود ابرکامپیوتر ها بتوانند چندین هزار محاسبه را هم زمان پردازش کنند. به عنوان مثال ، یک ابر رایانه معمولی می تواند لیستی از میزان دستمزد ساعتی برای گروهی از کارگران کارخانه را با لیستی از ساعات کار اعضای آن گروه ضرب کند تا لیستی از سود آوری کسب شده توسط هر کارگر را به دست آورد</a:t>
            </a:r>
            <a:r>
              <a:rPr lang="en-US" dirty="0"/>
              <a:t>.</a:t>
            </a:r>
          </a:p>
          <a:p>
            <a:pPr algn="r" rtl="1"/>
            <a:endParaRPr lang="en-US" sz="2800" dirty="0">
              <a:cs typeface="B Nazanin" panose="00000400000000000000" pitchFamily="2" charset="-78"/>
            </a:endParaRPr>
          </a:p>
        </p:txBody>
      </p:sp>
    </p:spTree>
    <p:extLst>
      <p:ext uri="{BB962C8B-B14F-4D97-AF65-F5344CB8AC3E}">
        <p14:creationId xmlns:p14="http://schemas.microsoft.com/office/powerpoint/2010/main" val="2315239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040" y="737937"/>
            <a:ext cx="11261558" cy="923330"/>
          </a:xfrm>
          <a:prstGeom prst="rect">
            <a:avLst/>
          </a:prstGeom>
          <a:noFill/>
        </p:spPr>
        <p:txBody>
          <a:bodyPr wrap="square" rtlCol="0">
            <a:spAutoFit/>
          </a:bodyPr>
          <a:lstStyle/>
          <a:p>
            <a:pPr algn="r" rtl="1"/>
            <a:r>
              <a:rPr lang="ar-SA" sz="3600" dirty="0">
                <a:solidFill>
                  <a:srgbClr val="FF0000"/>
                </a:solidFill>
              </a:rPr>
              <a:t>واحد اندازه گیری در ابر کامپیوترها:</a:t>
            </a:r>
            <a:endParaRPr lang="en-US" sz="3600" dirty="0">
              <a:solidFill>
                <a:srgbClr val="FF0000"/>
              </a:solidFill>
            </a:endParaRPr>
          </a:p>
          <a:p>
            <a:pPr algn="r" rtl="1"/>
            <a:endParaRPr lang="en-US" dirty="0"/>
          </a:p>
        </p:txBody>
      </p:sp>
      <p:sp>
        <p:nvSpPr>
          <p:cNvPr id="3" name="TextBox 2"/>
          <p:cNvSpPr txBox="1"/>
          <p:nvPr/>
        </p:nvSpPr>
        <p:spPr>
          <a:xfrm>
            <a:off x="1684421" y="1661267"/>
            <a:ext cx="9676263" cy="5262979"/>
          </a:xfrm>
          <a:prstGeom prst="rect">
            <a:avLst/>
          </a:prstGeom>
          <a:noFill/>
        </p:spPr>
        <p:txBody>
          <a:bodyPr wrap="square" rtlCol="0">
            <a:spAutoFit/>
          </a:bodyPr>
          <a:lstStyle/>
          <a:p>
            <a:pPr algn="r" rtl="1"/>
            <a:r>
              <a:rPr lang="ar-SA" sz="2800" dirty="0">
                <a:solidFill>
                  <a:srgbClr val="00B0F0"/>
                </a:solidFill>
                <a:cs typeface="+mj-cs"/>
              </a:rPr>
              <a:t>ترافلاپ یا</a:t>
            </a:r>
            <a:r>
              <a:rPr lang="en-US" sz="2800" dirty="0">
                <a:solidFill>
                  <a:srgbClr val="00B0F0"/>
                </a:solidFill>
                <a:cs typeface="+mj-cs"/>
              </a:rPr>
              <a:t> TFLOP </a:t>
            </a:r>
            <a:r>
              <a:rPr lang="ar-SA" sz="2800" dirty="0">
                <a:solidFill>
                  <a:srgbClr val="00B0F0"/>
                </a:solidFill>
                <a:cs typeface="+mj-cs"/>
              </a:rPr>
              <a:t>در واقع کوتاه شده عبارت</a:t>
            </a:r>
            <a:r>
              <a:rPr lang="en-US" sz="2800" dirty="0">
                <a:solidFill>
                  <a:srgbClr val="00B0F0"/>
                </a:solidFill>
                <a:cs typeface="+mj-cs"/>
              </a:rPr>
              <a:t> “teraflop” </a:t>
            </a:r>
            <a:r>
              <a:rPr lang="ar-SA" sz="2800" dirty="0">
                <a:solidFill>
                  <a:srgbClr val="00B0F0"/>
                </a:solidFill>
                <a:cs typeface="+mj-cs"/>
              </a:rPr>
              <a:t>است. </a:t>
            </a:r>
            <a:r>
              <a:rPr lang="ar-SA" sz="2800" dirty="0">
                <a:cs typeface="+mj-cs"/>
              </a:rPr>
              <a:t>ترافلاپ روشی برای محاسبه ی قدرت سخت افزاری کامپیوتر بر اساس ظرفیت ریاضی است</a:t>
            </a:r>
            <a:r>
              <a:rPr lang="en-US" sz="2800" dirty="0">
                <a:cs typeface="+mj-cs"/>
              </a:rPr>
              <a:t>. </a:t>
            </a:r>
            <a:r>
              <a:rPr lang="ar-SA" sz="2800" dirty="0">
                <a:cs typeface="+mj-cs"/>
              </a:rPr>
              <a:t>یک ترافلاپ به ظرفیت پردازنده برای محاسبه یک تریلیون ممیز شناور</a:t>
            </a:r>
            <a:r>
              <a:rPr lang="en-US" sz="2800" dirty="0">
                <a:cs typeface="+mj-cs"/>
              </a:rPr>
              <a:t> (Floating Point) </a:t>
            </a:r>
            <a:r>
              <a:rPr lang="ar-SA" sz="2800" dirty="0">
                <a:cs typeface="+mj-cs"/>
              </a:rPr>
              <a:t>در هر ثانیه می گویند. مثلا وقتی می گوییم یک قطعه سخت افزاری دارای قدرت 6 ترافلاپ است، بدین معناست که می تواند در هر ثانیه 6 تریلیون (معادل 6 هزار میلیارد) ممیز شناور را محاسبه و پردازش کند.</a:t>
            </a:r>
            <a:endParaRPr lang="en-US" sz="2800" dirty="0">
              <a:cs typeface="+mj-cs"/>
            </a:endParaRPr>
          </a:p>
          <a:p>
            <a:pPr algn="r" rtl="1"/>
            <a:r>
              <a:rPr lang="ar-SA" sz="2800" dirty="0">
                <a:cs typeface="+mj-cs"/>
              </a:rPr>
              <a:t>محاسبه ممیزهای شناور یک روش مرسوم برای اندازه گیری قدرت پردازش سیستم هاست. در واقع همین که از ترافلاپ صحبت می کنیم، یک واحد جهانی و استاندارد برای محاسبه قدرت کامپیوتر ها خواهیم داشت</a:t>
            </a:r>
            <a:r>
              <a:rPr lang="en-US" sz="2800" dirty="0">
                <a:cs typeface="+mj-cs"/>
              </a:rPr>
              <a:t>.</a:t>
            </a:r>
          </a:p>
          <a:p>
            <a:pPr algn="r" rtl="1"/>
            <a:endParaRPr lang="en-US" sz="2800" dirty="0">
              <a:cs typeface="B Nazanin" panose="00000400000000000000" pitchFamily="2" charset="-78"/>
            </a:endParaRPr>
          </a:p>
        </p:txBody>
      </p:sp>
    </p:spTree>
    <p:extLst>
      <p:ext uri="{BB962C8B-B14F-4D97-AF65-F5344CB8AC3E}">
        <p14:creationId xmlns:p14="http://schemas.microsoft.com/office/powerpoint/2010/main" val="28667828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148" y="267621"/>
            <a:ext cx="10539664" cy="5262979"/>
          </a:xfrm>
          <a:prstGeom prst="rect">
            <a:avLst/>
          </a:prstGeom>
          <a:noFill/>
        </p:spPr>
        <p:txBody>
          <a:bodyPr wrap="square" rtlCol="0">
            <a:spAutoFit/>
          </a:bodyPr>
          <a:lstStyle/>
          <a:p>
            <a:pPr algn="r"/>
            <a:r>
              <a:rPr lang="ar-SA" sz="2800" dirty="0">
                <a:solidFill>
                  <a:schemeClr val="accent1">
                    <a:lumMod val="75000"/>
                  </a:schemeClr>
                </a:solidFill>
                <a:cs typeface="+mj-cs"/>
              </a:rPr>
              <a:t>ممیز شناور در واقع همان “ اعداد حقیقی” هستند، که از دیدگاه محاسبات ریاضی، به هر نوع محاسبه محدود (کرانه دار) گفته می شود که از اعداد حقیقی (خصوصا در سیستم ده دهی) استفاده می </a:t>
            </a:r>
            <a:r>
              <a:rPr lang="ar-SA" sz="2800" dirty="0" smtClean="0">
                <a:solidFill>
                  <a:schemeClr val="accent1">
                    <a:lumMod val="75000"/>
                  </a:schemeClr>
                </a:solidFill>
                <a:cs typeface="+mj-cs"/>
              </a:rPr>
              <a:t>کند</a:t>
            </a:r>
            <a:endParaRPr lang="en-US" sz="2800" dirty="0">
              <a:solidFill>
                <a:schemeClr val="accent1">
                  <a:lumMod val="75000"/>
                </a:schemeClr>
              </a:solidFill>
              <a:cs typeface="+mj-cs"/>
            </a:endParaRPr>
          </a:p>
          <a:p>
            <a:pPr algn="r"/>
            <a:r>
              <a:rPr lang="ar-SA" sz="2800" dirty="0">
                <a:cs typeface="+mj-cs"/>
              </a:rPr>
              <a:t> </a:t>
            </a:r>
            <a:endParaRPr lang="en-US" sz="2800" dirty="0">
              <a:cs typeface="+mj-cs"/>
            </a:endParaRPr>
          </a:p>
          <a:p>
            <a:pPr algn="r"/>
            <a:r>
              <a:rPr lang="ar-SA" sz="2800" dirty="0">
                <a:cs typeface="+mj-cs"/>
              </a:rPr>
              <a:t>در نهایت، ترافلاپ یعنی تعداد معادلات ریاضی بر اساس اعداد حقیقی که پردازنده قادر است در هر ثانیه پردازش کند. دستگاه های مختلف ممکن است به مقادیر متفاوتی از فلاپس نیاز داشته باشند. مثلا یک ماشین حساب معمولی تنها با 10 فلاپس می تواند تمام دستورات و محاسبات ریاضیِ شما را انجام دهد. در نتیجه وقتی از مگافلاپ (میلیون فلاپ)، گیگافلاپ (میلیارد فلاپ) و ترافلاپ (تریلیون فلاپ) صحبت می کنیم، می توانید تصور کنید که از چه میزان قدرت حرف می زنیم.</a:t>
            </a:r>
            <a:endParaRPr lang="en-US" sz="2800" dirty="0">
              <a:cs typeface="+mj-cs"/>
            </a:endParaRPr>
          </a:p>
          <a:p>
            <a:pPr algn="l"/>
            <a:endParaRPr lang="en-US" sz="2800" dirty="0">
              <a:cs typeface="+mj-cs"/>
            </a:endParaRPr>
          </a:p>
        </p:txBody>
      </p:sp>
      <p:sp>
        <p:nvSpPr>
          <p:cNvPr id="3" name="TextBox 2"/>
          <p:cNvSpPr txBox="1"/>
          <p:nvPr/>
        </p:nvSpPr>
        <p:spPr>
          <a:xfrm>
            <a:off x="1650900" y="5404513"/>
            <a:ext cx="9990161" cy="954107"/>
          </a:xfrm>
          <a:prstGeom prst="rect">
            <a:avLst/>
          </a:prstGeom>
          <a:noFill/>
        </p:spPr>
        <p:txBody>
          <a:bodyPr wrap="square" rtlCol="0">
            <a:spAutoFit/>
          </a:bodyPr>
          <a:lstStyle/>
          <a:p>
            <a:pPr algn="r" rtl="1"/>
            <a:r>
              <a:rPr lang="ar-SA" sz="2800" b="1" dirty="0">
                <a:solidFill>
                  <a:srgbClr val="FF0000"/>
                </a:solidFill>
              </a:rPr>
              <a:t>هر پتافلاپ  یک ترافلاسپ یا یک کوادریلیون (عدد یک با ۱۵ صفر به توان دو) واحد سرعت است</a:t>
            </a:r>
            <a:r>
              <a:rPr lang="en-US" sz="2800" b="1" dirty="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57118046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5163" y="232491"/>
            <a:ext cx="6196084" cy="1200329"/>
          </a:xfrm>
          <a:prstGeom prst="rect">
            <a:avLst/>
          </a:prstGeom>
          <a:noFill/>
        </p:spPr>
        <p:txBody>
          <a:bodyPr wrap="square" rtlCol="0">
            <a:spAutoFit/>
          </a:bodyPr>
          <a:lstStyle/>
          <a:p>
            <a:pPr algn="r" rtl="1"/>
            <a:r>
              <a:rPr lang="ar-SA" sz="3600" b="1" dirty="0">
                <a:solidFill>
                  <a:srgbClr val="FF0000"/>
                </a:solidFill>
              </a:rPr>
              <a:t>چالش های ابر کامپیوترها:</a:t>
            </a:r>
            <a:endParaRPr lang="en-US" sz="3600" dirty="0">
              <a:solidFill>
                <a:srgbClr val="FF0000"/>
              </a:solidFill>
            </a:endParaRPr>
          </a:p>
          <a:p>
            <a:pPr algn="r" rtl="1"/>
            <a:endParaRPr lang="en-US" sz="3600" dirty="0">
              <a:solidFill>
                <a:srgbClr val="FF0000"/>
              </a:solidFill>
            </a:endParaRPr>
          </a:p>
        </p:txBody>
      </p:sp>
      <p:sp>
        <p:nvSpPr>
          <p:cNvPr id="3" name="TextBox 2"/>
          <p:cNvSpPr txBox="1"/>
          <p:nvPr/>
        </p:nvSpPr>
        <p:spPr>
          <a:xfrm>
            <a:off x="1522803" y="1057245"/>
            <a:ext cx="10348355" cy="6124754"/>
          </a:xfrm>
          <a:prstGeom prst="rect">
            <a:avLst/>
          </a:prstGeom>
          <a:noFill/>
        </p:spPr>
        <p:txBody>
          <a:bodyPr wrap="square" rtlCol="0">
            <a:spAutoFit/>
          </a:bodyPr>
          <a:lstStyle/>
          <a:p>
            <a:pPr algn="r"/>
            <a:r>
              <a:rPr lang="ar-SA" sz="2800" dirty="0" smtClean="0">
                <a:solidFill>
                  <a:schemeClr val="accent1">
                    <a:lumMod val="75000"/>
                  </a:schemeClr>
                </a:solidFill>
                <a:cs typeface="+mj-cs"/>
              </a:rPr>
              <a:t>داغ کردن یکی از مشکلات اساسی ابر کامپیوترها است. </a:t>
            </a:r>
            <a:r>
              <a:rPr lang="ar-SA" sz="2800" dirty="0" smtClean="0">
                <a:cs typeface="+mj-cs"/>
              </a:rPr>
              <a:t>ابر کامپیوتر های اولیه کری ( ساخته سیمور کری) سیستم های خنک کننده مفصلی داشتند. ورژن دوم این ابر کامپیوترها حتی مجهز به برج خنک کننده اختصاصی بودند که نوعی مایع خنک کننده ( فلورینت) را به اطراف کیس ها پمپ میکرد تا مانع داغ شدن بیش از حد آن ها شود.</a:t>
            </a:r>
            <a:endParaRPr lang="en-US" sz="2800" dirty="0" smtClean="0">
              <a:cs typeface="+mj-cs"/>
            </a:endParaRPr>
          </a:p>
          <a:p>
            <a:pPr algn="r"/>
            <a:r>
              <a:rPr lang="ar-SA" sz="2800" b="1" dirty="0" smtClean="0">
                <a:cs typeface="+mj-cs"/>
              </a:rPr>
              <a:t>ابر کامپیوتر</a:t>
            </a:r>
            <a:r>
              <a:rPr lang="ar-SA" sz="2800" dirty="0" smtClean="0">
                <a:cs typeface="+mj-cs"/>
              </a:rPr>
              <a:t> های مدرن معمولا با هوا (توسط فن) یا با مایع (شبیه به سیستم خنک کننده یخچال) خنک می شوند. در هر صورت، سیستم های خنک کننده انرژی زیادی مصرف می کنند و هزینه بر هستند. همچنین مواد شیمیایی که از </a:t>
            </a:r>
            <a:r>
              <a:rPr lang="ar-SA" sz="2800" i="1" dirty="0" smtClean="0">
                <a:cs typeface="+mj-cs"/>
              </a:rPr>
              <a:t>آن ها</a:t>
            </a:r>
            <a:r>
              <a:rPr lang="ar-SA" sz="2800" dirty="0" smtClean="0">
                <a:cs typeface="+mj-cs"/>
              </a:rPr>
              <a:t> منتشر می‌شود برای محیط زیست مضر هستند. به همین علت است که برخی ابر کامپیوتر ها با قدرت پائین تری کاری می کنند تا در عوض مصرف انرژی و توان خنک کنندگی مورد نیاز خود را کاهش دهند و کمتر به محیط زیست آسیب بزنند.</a:t>
            </a:r>
            <a:endParaRPr lang="en-US" sz="2800" dirty="0" smtClean="0">
              <a:cs typeface="+mj-cs"/>
            </a:endParaRPr>
          </a:p>
          <a:p>
            <a:endParaRPr lang="en-US" sz="2800" dirty="0">
              <a:cs typeface="+mj-cs"/>
            </a:endParaRPr>
          </a:p>
        </p:txBody>
      </p:sp>
    </p:spTree>
    <p:extLst>
      <p:ext uri="{BB962C8B-B14F-4D97-AF65-F5344CB8AC3E}">
        <p14:creationId xmlns:p14="http://schemas.microsoft.com/office/powerpoint/2010/main" val="1917488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2611" y="594756"/>
            <a:ext cx="6793712" cy="1200329"/>
          </a:xfrm>
          <a:prstGeom prst="rect">
            <a:avLst/>
          </a:prstGeom>
          <a:noFill/>
        </p:spPr>
        <p:txBody>
          <a:bodyPr wrap="square" rtlCol="0">
            <a:spAutoFit/>
          </a:bodyPr>
          <a:lstStyle/>
          <a:p>
            <a:pPr algn="r" rtl="1"/>
            <a:r>
              <a:rPr lang="ar-SA" sz="3600" b="1" dirty="0">
                <a:solidFill>
                  <a:srgbClr val="FF0000"/>
                </a:solidFill>
              </a:rPr>
              <a:t>سیستم عامل ابر کامپیوتر ها:</a:t>
            </a:r>
            <a:endParaRPr lang="en-US" sz="3600" dirty="0">
              <a:solidFill>
                <a:srgbClr val="FF0000"/>
              </a:solidFill>
            </a:endParaRPr>
          </a:p>
          <a:p>
            <a:pPr algn="r" rtl="1"/>
            <a:endParaRPr lang="en-US" sz="3600" dirty="0">
              <a:solidFill>
                <a:srgbClr val="FF0000"/>
              </a:solidFill>
            </a:endParaRPr>
          </a:p>
        </p:txBody>
      </p:sp>
      <p:sp>
        <p:nvSpPr>
          <p:cNvPr id="3" name="TextBox 2"/>
          <p:cNvSpPr txBox="1"/>
          <p:nvPr/>
        </p:nvSpPr>
        <p:spPr>
          <a:xfrm>
            <a:off x="1700463" y="1652815"/>
            <a:ext cx="9135859" cy="3970318"/>
          </a:xfrm>
          <a:prstGeom prst="rect">
            <a:avLst/>
          </a:prstGeom>
          <a:noFill/>
        </p:spPr>
        <p:txBody>
          <a:bodyPr wrap="square" rtlCol="0">
            <a:spAutoFit/>
          </a:bodyPr>
          <a:lstStyle/>
          <a:p>
            <a:pPr algn="r" rtl="1"/>
            <a:r>
              <a:rPr lang="ar-SA" sz="2800" dirty="0">
                <a:cs typeface="+mj-cs"/>
              </a:rPr>
              <a:t>رایج ترین سیستم عامل ابرکامپیوترها در گذشته سیستم عامل یونیکس بود، اما در حال حاضر لینوکس (یک سیستم عامل متن باز مشابه یونیکس که توسط لینوس توروالدز و به کمک هزاران داوطلب نوشته شده است) جایگزین آن شده است. از آنجا که ابر کامپیوتر ها اکثراً برای حل مسائل علمی برنامه ریزی می شوند، برنامه های کاربردی آنها گاهی به زبان های سنتی برنامه نویسی علمی مثل فورترن و همچنین به زبان های معروف و مدرنی مانند</a:t>
            </a:r>
            <a:r>
              <a:rPr lang="en-US" sz="2800" dirty="0">
                <a:cs typeface="+mj-cs"/>
              </a:rPr>
              <a:t> C </a:t>
            </a:r>
            <a:r>
              <a:rPr lang="ar-SA" sz="2800" dirty="0">
                <a:cs typeface="+mj-cs"/>
              </a:rPr>
              <a:t>و</a:t>
            </a:r>
            <a:r>
              <a:rPr lang="en-US" sz="2800" dirty="0">
                <a:cs typeface="+mj-cs"/>
              </a:rPr>
              <a:t> C++ </a:t>
            </a:r>
            <a:r>
              <a:rPr lang="ar-SA" sz="2800" dirty="0">
                <a:cs typeface="+mj-cs"/>
              </a:rPr>
              <a:t>نوشته می شود</a:t>
            </a:r>
            <a:r>
              <a:rPr lang="en-US" sz="2800" dirty="0">
                <a:cs typeface="+mj-cs"/>
              </a:rPr>
              <a:t>.</a:t>
            </a:r>
          </a:p>
          <a:p>
            <a:pPr algn="r" rtl="1"/>
            <a:endParaRPr lang="en-US" sz="2800" dirty="0">
              <a:cs typeface="B Nazanin" panose="00000400000000000000" pitchFamily="2" charset="-78"/>
            </a:endParaRPr>
          </a:p>
        </p:txBody>
      </p:sp>
    </p:spTree>
    <p:extLst>
      <p:ext uri="{BB962C8B-B14F-4D97-AF65-F5344CB8AC3E}">
        <p14:creationId xmlns:p14="http://schemas.microsoft.com/office/powerpoint/2010/main" val="135231542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105" y="300728"/>
            <a:ext cx="11277600" cy="1077218"/>
          </a:xfrm>
          <a:prstGeom prst="rect">
            <a:avLst/>
          </a:prstGeom>
          <a:noFill/>
        </p:spPr>
        <p:txBody>
          <a:bodyPr wrap="square" rtlCol="0">
            <a:spAutoFit/>
          </a:bodyPr>
          <a:lstStyle/>
          <a:p>
            <a:pPr algn="r" rtl="1"/>
            <a:r>
              <a:rPr lang="ar-SA" sz="3200" b="1" dirty="0">
                <a:solidFill>
                  <a:srgbClr val="FF0000"/>
                </a:solidFill>
              </a:rPr>
              <a:t>معرفی سریع ترین ابر کامپیوتر جهان فرانتیر</a:t>
            </a:r>
            <a:r>
              <a:rPr lang="en-US" sz="3200" b="1" dirty="0">
                <a:solidFill>
                  <a:srgbClr val="FF0000"/>
                </a:solidFill>
              </a:rPr>
              <a:t>(frontier)</a:t>
            </a:r>
            <a:endParaRPr lang="en-US" sz="3200" dirty="0">
              <a:solidFill>
                <a:srgbClr val="FF0000"/>
              </a:solidFill>
            </a:endParaRPr>
          </a:p>
          <a:p>
            <a:pPr algn="r" rtl="1"/>
            <a:endParaRPr lang="en-US" sz="3200" dirty="0">
              <a:solidFill>
                <a:srgbClr val="FF0000"/>
              </a:solidFill>
            </a:endParaRPr>
          </a:p>
        </p:txBody>
      </p:sp>
      <p:sp>
        <p:nvSpPr>
          <p:cNvPr id="3" name="TextBox 2"/>
          <p:cNvSpPr txBox="1"/>
          <p:nvPr/>
        </p:nvSpPr>
        <p:spPr>
          <a:xfrm>
            <a:off x="6323223" y="1654313"/>
            <a:ext cx="5418161" cy="4832092"/>
          </a:xfrm>
          <a:prstGeom prst="rect">
            <a:avLst/>
          </a:prstGeom>
          <a:noFill/>
        </p:spPr>
        <p:txBody>
          <a:bodyPr wrap="square" rtlCol="0">
            <a:spAutoFit/>
          </a:bodyPr>
          <a:lstStyle/>
          <a:p>
            <a:pPr algn="r" rtl="1"/>
            <a:r>
              <a:rPr lang="ar-SA" sz="2800" dirty="0"/>
              <a:t>طبق گفته ها فرآنتیر بزرگترین کامپیوتر جهان نسبت به 160 ابرکامپیوتر دیگر خواهد بود که پهنای باند آن نسبت به اینترنت ساده خانه ها ، 24 میلیون برابر است که قادر به پردازش 100 هزار فیلم</a:t>
            </a:r>
            <a:r>
              <a:rPr lang="en-US" sz="2800" dirty="0"/>
              <a:t> HD </a:t>
            </a:r>
            <a:r>
              <a:rPr lang="ar-SA" sz="2800" dirty="0"/>
              <a:t>در یک ثانیه می باشد! همچنین میزان فضایی که قرار است این کامپیوتر اشغال کند ، 2 برابر زمین </a:t>
            </a:r>
            <a:r>
              <a:rPr lang="fa-IR" sz="2800" dirty="0" smtClean="0"/>
              <a:t>بسکتبال </a:t>
            </a:r>
            <a:r>
              <a:rPr lang="ar-SA" sz="2800" dirty="0" smtClean="0"/>
              <a:t>می </a:t>
            </a:r>
            <a:r>
              <a:rPr lang="ar-SA" sz="2800" dirty="0"/>
              <a:t>باشد </a:t>
            </a:r>
            <a:r>
              <a:rPr lang="ar-SA" sz="2800" dirty="0" smtClean="0"/>
              <a:t>ک</a:t>
            </a:r>
            <a:r>
              <a:rPr lang="fa-IR" sz="2800" dirty="0" smtClean="0"/>
              <a:t>ه </a:t>
            </a:r>
            <a:r>
              <a:rPr lang="ar-SA" sz="2800" dirty="0"/>
              <a:t>144840 متر سیم کشی نیاز دارد.</a:t>
            </a:r>
            <a:endParaRPr lang="en-US" sz="2800"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1812758" y="1501057"/>
            <a:ext cx="4058653" cy="41067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7690938"/>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8692" y="1503170"/>
            <a:ext cx="10167582" cy="3970318"/>
          </a:xfrm>
          <a:prstGeom prst="rect">
            <a:avLst/>
          </a:prstGeom>
          <a:noFill/>
        </p:spPr>
        <p:txBody>
          <a:bodyPr wrap="square" rtlCol="0">
            <a:spAutoFit/>
          </a:bodyPr>
          <a:lstStyle/>
          <a:p>
            <a:pPr algn="r" rtl="1"/>
            <a:r>
              <a:rPr lang="ar-SA" sz="2800" dirty="0"/>
              <a:t>فرانتیر در سال 2022 توسط شرکت </a:t>
            </a:r>
            <a:r>
              <a:rPr lang="fa-IR" sz="2800" dirty="0" smtClean="0"/>
              <a:t>فناوری</a:t>
            </a:r>
            <a:r>
              <a:rPr lang="en-US" sz="2800" dirty="0"/>
              <a:t> </a:t>
            </a:r>
            <a:r>
              <a:rPr lang="ar-SA" sz="2800" dirty="0"/>
              <a:t>اطلاعات چند ملیتی</a:t>
            </a:r>
            <a:r>
              <a:rPr lang="en-US" sz="2800" dirty="0"/>
              <a:t> Hewlett Packard Enterprise </a:t>
            </a:r>
            <a:r>
              <a:rPr lang="ar-SA" sz="2800" dirty="0"/>
              <a:t>و با همکاری یکی از زیرمجموعه‌های آن به نام</a:t>
            </a:r>
            <a:r>
              <a:rPr lang="en-US" sz="2800" dirty="0"/>
              <a:t> Cray </a:t>
            </a:r>
            <a:r>
              <a:rPr lang="ar-SA" sz="2800" dirty="0"/>
              <a:t>ساخته شد. این مجموعه را می‌توان اولین ابرکامپیوتر اگزامقیاس دانست؛ یعنی می‌تواندحداقل یک تریلیون محاسبه در ثانیه انجام دهد</a:t>
            </a:r>
            <a:r>
              <a:rPr lang="en-US" sz="2800" dirty="0" smtClean="0"/>
              <a:t>.</a:t>
            </a:r>
            <a:r>
              <a:rPr lang="en-US" sz="2800" dirty="0"/>
              <a:t> Frontier</a:t>
            </a:r>
            <a:r>
              <a:rPr lang="ar-SA" sz="2800" dirty="0"/>
              <a:t>در مجموع 8730112 هسته دارد. این ابرکامپیوتر بر اساس آخرین معماری</a:t>
            </a:r>
            <a:r>
              <a:rPr lang="en-US" sz="2800" dirty="0"/>
              <a:t> HPE Cray EX235a </a:t>
            </a:r>
            <a:r>
              <a:rPr lang="ar-SA" sz="2800" dirty="0"/>
              <a:t>ساخته شده و ترکیبی از پردازنده‌های نسل سوم</a:t>
            </a:r>
            <a:r>
              <a:rPr lang="en-US" sz="2800" dirty="0"/>
              <a:t> AMD 7A53s </a:t>
            </a:r>
            <a:r>
              <a:rPr lang="ar-SA" sz="2800" dirty="0"/>
              <a:t>با 64 هسته و 2 گیگاهرتز و پردازشگرهای گرافیکی</a:t>
            </a:r>
            <a:r>
              <a:rPr lang="en-US" sz="2800" dirty="0"/>
              <a:t> MI250X </a:t>
            </a:r>
            <a:r>
              <a:rPr lang="ar-SA" sz="2800" dirty="0">
                <a:cs typeface="+mj-cs"/>
              </a:rPr>
              <a:t>استفاده می‌کند</a:t>
            </a:r>
            <a:endParaRPr lang="en-US" sz="2800" dirty="0">
              <a:cs typeface="+mj-cs"/>
            </a:endParaRPr>
          </a:p>
          <a:p>
            <a:pPr algn="r" rtl="1"/>
            <a:endParaRPr lang="en-US" sz="2800" dirty="0"/>
          </a:p>
        </p:txBody>
      </p:sp>
    </p:spTree>
    <p:extLst>
      <p:ext uri="{BB962C8B-B14F-4D97-AF65-F5344CB8AC3E}">
        <p14:creationId xmlns:p14="http://schemas.microsoft.com/office/powerpoint/2010/main" val="185037489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0" y="331616"/>
            <a:ext cx="6481011" cy="1200329"/>
          </a:xfrm>
          <a:prstGeom prst="rect">
            <a:avLst/>
          </a:prstGeom>
          <a:noFill/>
        </p:spPr>
        <p:txBody>
          <a:bodyPr wrap="square" rtlCol="0">
            <a:spAutoFit/>
          </a:bodyPr>
          <a:lstStyle/>
          <a:p>
            <a:pPr algn="ctr" rtl="1"/>
            <a:r>
              <a:rPr lang="en-US" sz="3600" dirty="0">
                <a:solidFill>
                  <a:srgbClr val="FF0000"/>
                </a:solidFill>
              </a:rPr>
              <a:t> </a:t>
            </a:r>
            <a:r>
              <a:rPr lang="ar-SA" sz="3600" dirty="0">
                <a:solidFill>
                  <a:srgbClr val="FF0000"/>
                </a:solidFill>
              </a:rPr>
              <a:t>قوی ترین کامپیوتر های جهان متعلق به کدام کشور هاست؟</a:t>
            </a:r>
            <a:endParaRPr lang="en-US" sz="3600" dirty="0">
              <a:solidFill>
                <a:srgbClr val="FF0000"/>
              </a:solidFill>
            </a:endParaRPr>
          </a:p>
        </p:txBody>
      </p:sp>
      <p:sp>
        <p:nvSpPr>
          <p:cNvPr id="3" name="TextBox 2"/>
          <p:cNvSpPr txBox="1"/>
          <p:nvPr/>
        </p:nvSpPr>
        <p:spPr>
          <a:xfrm>
            <a:off x="1732547" y="1613403"/>
            <a:ext cx="9503392" cy="2246769"/>
          </a:xfrm>
          <a:prstGeom prst="rect">
            <a:avLst/>
          </a:prstGeom>
          <a:noFill/>
        </p:spPr>
        <p:txBody>
          <a:bodyPr wrap="square" rtlCol="0">
            <a:spAutoFit/>
          </a:bodyPr>
          <a:lstStyle/>
          <a:p>
            <a:pPr algn="r" rtl="1"/>
            <a:r>
              <a:rPr lang="ar-SA" sz="2800" dirty="0">
                <a:cs typeface="+mj-cs"/>
              </a:rPr>
              <a:t>آمریکا با داشتن 5 ابررایانه </a:t>
            </a:r>
            <a:r>
              <a:rPr lang="en-US" sz="2800" dirty="0">
                <a:cs typeface="+mj-cs"/>
              </a:rPr>
              <a:t>Selene</a:t>
            </a:r>
            <a:r>
              <a:rPr lang="ar-SA" sz="2800" dirty="0">
                <a:cs typeface="+mj-cs"/>
              </a:rPr>
              <a:t> و </a:t>
            </a:r>
            <a:r>
              <a:rPr lang="en-US" sz="2800" dirty="0" err="1">
                <a:cs typeface="+mj-cs"/>
              </a:rPr>
              <a:t>Perlmutter</a:t>
            </a:r>
            <a:r>
              <a:rPr lang="ar-SA" sz="2800" dirty="0">
                <a:cs typeface="+mj-cs"/>
              </a:rPr>
              <a:t> و </a:t>
            </a:r>
            <a:r>
              <a:rPr lang="en-US" sz="2800" dirty="0">
                <a:cs typeface="+mj-cs"/>
              </a:rPr>
              <a:t>Sierra</a:t>
            </a:r>
            <a:r>
              <a:rPr lang="ar-SA" sz="2800" dirty="0">
                <a:cs typeface="+mj-cs"/>
              </a:rPr>
              <a:t> و </a:t>
            </a:r>
            <a:r>
              <a:rPr lang="en-US" sz="2800" dirty="0">
                <a:cs typeface="+mj-cs"/>
              </a:rPr>
              <a:t>Summit</a:t>
            </a:r>
            <a:r>
              <a:rPr lang="ar-SA" sz="2800" dirty="0">
                <a:cs typeface="+mj-cs"/>
              </a:rPr>
              <a:t> و </a:t>
            </a:r>
            <a:r>
              <a:rPr lang="en-US" sz="2800" dirty="0">
                <a:cs typeface="+mj-cs"/>
              </a:rPr>
              <a:t>Frontier</a:t>
            </a:r>
            <a:r>
              <a:rPr lang="ar-SA" sz="2800" dirty="0">
                <a:cs typeface="+mj-cs"/>
              </a:rPr>
              <a:t> در لیست 10 قدرتمند ترین ابر کامپیوتر دنیا توانسته جایگاه اول خود را در این لیست حفظ کند. البته رقابت سنگینی میان آمریکا و ژاپن و چین در این زمینه وجود دارد.</a:t>
            </a:r>
            <a:endParaRPr lang="en-US" sz="2800" dirty="0">
              <a:cs typeface="+mj-cs"/>
            </a:endParaRPr>
          </a:p>
          <a:p>
            <a:pPr algn="r" rtl="1"/>
            <a:endParaRPr lang="en-US" sz="2800" dirty="0">
              <a:cs typeface="B Nazanin" panose="00000400000000000000" pitchFamily="2" charset="-78"/>
            </a:endParaRPr>
          </a:p>
        </p:txBody>
      </p:sp>
      <p:sp>
        <p:nvSpPr>
          <p:cNvPr id="4" name="TextBox 3"/>
          <p:cNvSpPr txBox="1"/>
          <p:nvPr/>
        </p:nvSpPr>
        <p:spPr>
          <a:xfrm>
            <a:off x="1957137" y="4721946"/>
            <a:ext cx="9849853" cy="1384995"/>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6200000" scaled="1"/>
            <a:tileRect/>
          </a:gradFill>
          <a:scene3d>
            <a:camera prst="orthographicFront"/>
            <a:lightRig rig="threePt" dir="t"/>
          </a:scene3d>
          <a:sp3d>
            <a:bevelT w="165100" prst="coolSlant"/>
          </a:sp3d>
        </p:spPr>
        <p:txBody>
          <a:bodyPr wrap="square" rtlCol="0">
            <a:spAutoFit/>
          </a:bodyPr>
          <a:lstStyle/>
          <a:p>
            <a:pPr algn="r" fontAlgn="base"/>
            <a:r>
              <a:rPr lang="ar-SA" sz="2800" dirty="0">
                <a:solidFill>
                  <a:srgbClr val="FF0000"/>
                </a:solidFill>
                <a:cs typeface="B Nazanin" panose="00000400000000000000" pitchFamily="2" charset="-78"/>
              </a:rPr>
              <a:t>قال علی علیه السلام</a:t>
            </a:r>
            <a:r>
              <a:rPr lang="ar-SA" sz="2800" dirty="0">
                <a:cs typeface="B Nazanin" panose="00000400000000000000" pitchFamily="2" charset="-78"/>
              </a:rPr>
              <a:t>:</a:t>
            </a:r>
            <a:endParaRPr lang="en-US" sz="2800" dirty="0">
              <a:cs typeface="B Nazanin" panose="00000400000000000000" pitchFamily="2" charset="-78"/>
            </a:endParaRPr>
          </a:p>
          <a:p>
            <a:pPr algn="r" fontAlgn="base"/>
            <a:r>
              <a:rPr lang="ar-SA" sz="2800" dirty="0">
                <a:cs typeface="B Nazanin" panose="00000400000000000000" pitchFamily="2" charset="-78"/>
              </a:rPr>
              <a:t>«زکات دانش ،آموزش به کسانی است که شایسته آن اند و کوشش در عمل به آن است.»</a:t>
            </a:r>
            <a:endParaRPr lang="en-US" sz="2800" dirty="0">
              <a:cs typeface="B Nazanin" panose="00000400000000000000" pitchFamily="2" charset="-78"/>
            </a:endParaRPr>
          </a:p>
          <a:p>
            <a:pPr algn="l"/>
            <a:endParaRPr lang="en-US" sz="28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182888142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2357" t="14562" r="3358" b="16467"/>
          <a:stretch/>
        </p:blipFill>
        <p:spPr>
          <a:xfrm flipH="1">
            <a:off x="1796237" y="0"/>
            <a:ext cx="10395763" cy="5422232"/>
          </a:xfrm>
          <a:prstGeom prst="homePlate">
            <a:avLst/>
          </a:prstGeom>
        </p:spPr>
      </p:pic>
      <p:sp>
        <p:nvSpPr>
          <p:cNvPr id="3" name="Subtitle 2"/>
          <p:cNvSpPr>
            <a:spLocks noGrp="1"/>
          </p:cNvSpPr>
          <p:nvPr>
            <p:ph type="subTitle" idx="1"/>
          </p:nvPr>
        </p:nvSpPr>
        <p:spPr>
          <a:xfrm>
            <a:off x="2437921" y="487559"/>
            <a:ext cx="9641784" cy="1655762"/>
          </a:xfrm>
        </p:spPr>
        <p:txBody>
          <a:bodyPr>
            <a:noAutofit/>
          </a:bodyPr>
          <a:lstStyle/>
          <a:p>
            <a:r>
              <a:rPr lang="ar-SA" sz="3600" b="1" dirty="0">
                <a:ln>
                  <a:solidFill>
                    <a:schemeClr val="tx1"/>
                  </a:solidFill>
                </a:ln>
                <a:solidFill>
                  <a:srgbClr val="FF0000"/>
                </a:solidFill>
                <a:latin typeface="IranNastaliq" panose="02020505000000020003" pitchFamily="18" charset="0"/>
                <a:cs typeface="+mj-cs"/>
              </a:rPr>
              <a:t>ابر کامپیوتر ها یا همان سوپر کامپیوتر ها</a:t>
            </a:r>
            <a:r>
              <a:rPr lang="ar-SA" sz="6000" b="1" dirty="0">
                <a:ln>
                  <a:solidFill>
                    <a:schemeClr val="tx1"/>
                  </a:solidFill>
                </a:ln>
                <a:solidFill>
                  <a:srgbClr val="FF0000"/>
                </a:solidFill>
              </a:rPr>
              <a:t> </a:t>
            </a:r>
            <a:endParaRPr lang="en-US" sz="6000" b="1" dirty="0">
              <a:ln>
                <a:solidFill>
                  <a:schemeClr val="tx1"/>
                </a:solidFill>
              </a:ln>
              <a:solidFill>
                <a:srgbClr val="FF0000"/>
              </a:solidFill>
            </a:endParaRPr>
          </a:p>
        </p:txBody>
      </p:sp>
      <p:sp>
        <p:nvSpPr>
          <p:cNvPr id="7" name="TextBox 6"/>
          <p:cNvSpPr txBox="1"/>
          <p:nvPr/>
        </p:nvSpPr>
        <p:spPr>
          <a:xfrm flipH="1">
            <a:off x="3850106" y="1726225"/>
            <a:ext cx="7499929" cy="3416320"/>
          </a:xfrm>
          <a:prstGeom prst="rect">
            <a:avLst/>
          </a:prstGeom>
          <a:noFill/>
        </p:spPr>
        <p:txBody>
          <a:bodyPr wrap="square" rtlCol="0">
            <a:spAutoFit/>
          </a:bodyPr>
          <a:lstStyle/>
          <a:p>
            <a:pPr algn="ctr" rtl="1" fontAlgn="base"/>
            <a:r>
              <a:rPr lang="fa-IR" sz="3600" b="1" dirty="0">
                <a:cs typeface="+mj-cs"/>
              </a:rPr>
              <a:t>ابر کامپیوتر ها </a:t>
            </a:r>
            <a:r>
              <a:rPr lang="ar-SA" sz="3600" b="1" dirty="0">
                <a:cs typeface="+mj-cs"/>
              </a:rPr>
              <a:t>برای پردازش‎های سنگین به کار گرفته می‎شوند. این اصطلاح معمولاً برای سیستم ‎هایی به کار میرود که قدرت پردازش اطلاعات فراوانی را در کسری از ثانیه را داشته باشند</a:t>
            </a:r>
            <a:r>
              <a:rPr lang="en-US" sz="3600" b="1" dirty="0">
                <a:cs typeface="+mj-cs"/>
              </a:rPr>
              <a:t>. </a:t>
            </a:r>
          </a:p>
        </p:txBody>
      </p:sp>
    </p:spTree>
    <p:extLst>
      <p:ext uri="{BB962C8B-B14F-4D97-AF65-F5344CB8AC3E}">
        <p14:creationId xmlns:p14="http://schemas.microsoft.com/office/powerpoint/2010/main" val="265047470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61937" y="2014122"/>
            <a:ext cx="9702841" cy="3108543"/>
          </a:xfrm>
          <a:prstGeom prst="rect">
            <a:avLst/>
          </a:prstGeom>
          <a:noFill/>
        </p:spPr>
        <p:txBody>
          <a:bodyPr wrap="square" rtlCol="0">
            <a:spAutoFit/>
          </a:bodyPr>
          <a:lstStyle/>
          <a:p>
            <a:pPr algn="ctr" rtl="1"/>
            <a:r>
              <a:rPr lang="ar-SA" sz="2800" dirty="0" smtClean="0">
                <a:solidFill>
                  <a:schemeClr val="accent1">
                    <a:lumMod val="50000"/>
                  </a:schemeClr>
                </a:solidFill>
                <a:cs typeface="+mj-cs"/>
              </a:rPr>
              <a:t>پردازش اطلاعات در ابر کامپیوتر ها به صورت موازی صورت می گیرد، درحالیکه در کامپیوتر های معمولی این کار را به شکل سری یا ترتیبی انجام میشود.</a:t>
            </a:r>
            <a:endParaRPr lang="en-US" sz="2800" dirty="0" smtClean="0">
              <a:solidFill>
                <a:schemeClr val="accent1">
                  <a:lumMod val="50000"/>
                </a:schemeClr>
              </a:solidFill>
              <a:cs typeface="+mj-cs"/>
            </a:endParaRPr>
          </a:p>
          <a:p>
            <a:pPr algn="ctr" rtl="1"/>
            <a:r>
              <a:rPr lang="ar-SA" sz="2800" dirty="0" smtClean="0">
                <a:solidFill>
                  <a:schemeClr val="accent1">
                    <a:lumMod val="50000"/>
                  </a:schemeClr>
                </a:solidFill>
                <a:cs typeface="+mj-cs"/>
              </a:rPr>
              <a:t> </a:t>
            </a:r>
            <a:r>
              <a:rPr lang="ar-SA" sz="2800" dirty="0" smtClean="0">
                <a:cs typeface="+mj-cs"/>
              </a:rPr>
              <a:t>به </a:t>
            </a:r>
            <a:r>
              <a:rPr lang="ar-SA" sz="2800" dirty="0">
                <a:cs typeface="+mj-cs"/>
              </a:rPr>
              <a:t>عبارت دیگر ابر کامپیوتر ها به جای اینکه مانند کامپیوتر های معمولی کارها را یکی یکی و به ترتیب انجام دهند، چند کار را با هم و به صورت همزمان انجام </a:t>
            </a:r>
            <a:r>
              <a:rPr lang="ar-SA" sz="2800" dirty="0" smtClean="0">
                <a:cs typeface="+mj-cs"/>
              </a:rPr>
              <a:t>می</a:t>
            </a:r>
            <a:r>
              <a:rPr lang="en-US" sz="2800" dirty="0" smtClean="0">
                <a:cs typeface="+mj-cs"/>
              </a:rPr>
              <a:t>.</a:t>
            </a:r>
            <a:r>
              <a:rPr lang="ar-SA" sz="2800" dirty="0" smtClean="0">
                <a:cs typeface="+mj-cs"/>
              </a:rPr>
              <a:t> </a:t>
            </a:r>
            <a:r>
              <a:rPr lang="ar-SA" sz="2800" dirty="0">
                <a:cs typeface="+mj-cs"/>
              </a:rPr>
              <a:t>دهند</a:t>
            </a:r>
            <a:endParaRPr lang="en-US" sz="2800" dirty="0">
              <a:cs typeface="+mj-cs"/>
            </a:endParaRPr>
          </a:p>
          <a:p>
            <a:pPr algn="ctr" rtl="1"/>
            <a:endParaRPr lang="en-US" sz="2800" dirty="0">
              <a:cs typeface="+mj-cs"/>
            </a:endParaRPr>
          </a:p>
        </p:txBody>
      </p:sp>
    </p:spTree>
    <p:extLst>
      <p:ext uri="{BB962C8B-B14F-4D97-AF65-F5344CB8AC3E}">
        <p14:creationId xmlns:p14="http://schemas.microsoft.com/office/powerpoint/2010/main" val="33859832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9502" y="2128571"/>
            <a:ext cx="9621672" cy="3539430"/>
          </a:xfrm>
          <a:prstGeom prst="rect">
            <a:avLst/>
          </a:prstGeom>
          <a:noFill/>
        </p:spPr>
        <p:txBody>
          <a:bodyPr wrap="square" rtlCol="0">
            <a:spAutoFit/>
          </a:bodyPr>
          <a:lstStyle/>
          <a:p>
            <a:pPr algn="ctr" rtl="1"/>
            <a:r>
              <a:rPr lang="ar-SA" sz="2800" dirty="0">
                <a:solidFill>
                  <a:schemeClr val="accent1">
                    <a:lumMod val="50000"/>
                  </a:schemeClr>
                </a:solidFill>
                <a:cs typeface="+mj-cs"/>
              </a:rPr>
              <a:t>برای شناخت بهتر ابر کامپیوتر ها لازم است تفاوت بین پردازش موازی و ترتیبی را بدانیم. </a:t>
            </a:r>
            <a:r>
              <a:rPr lang="ar-SA" sz="2800" dirty="0">
                <a:cs typeface="+mj-cs"/>
              </a:rPr>
              <a:t>یک کامپیوتر معمولی میتواند در یک بازه زمانی تنها یک عمل انجام دهد، بنابراین هرکار را به عملیات مختلف تقسیم می کند و به صورت نوبتی و پشت سر هم آنها را انجام می دهد. به این فرآیند، پردازش ترتیبی یا سری گفته میشود و کمی شبیه به کاری است که صندوق دار فروشگاه انجام می دهد</a:t>
            </a:r>
            <a:r>
              <a:rPr lang="en-US" sz="2800" dirty="0">
                <a:cs typeface="+mj-cs"/>
              </a:rPr>
              <a:t>.</a:t>
            </a:r>
          </a:p>
          <a:p>
            <a:pPr algn="r" rtl="1"/>
            <a:endParaRPr lang="en-US" sz="2800" dirty="0">
              <a:cs typeface="+mj-cs"/>
            </a:endParaRPr>
          </a:p>
        </p:txBody>
      </p:sp>
    </p:spTree>
    <p:extLst>
      <p:ext uri="{BB962C8B-B14F-4D97-AF65-F5344CB8AC3E}">
        <p14:creationId xmlns:p14="http://schemas.microsoft.com/office/powerpoint/2010/main" val="39746078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6897" y="1107863"/>
            <a:ext cx="9389660" cy="4832092"/>
          </a:xfrm>
          <a:prstGeom prst="rect">
            <a:avLst/>
          </a:prstGeom>
          <a:noFill/>
        </p:spPr>
        <p:txBody>
          <a:bodyPr wrap="square" rtlCol="0">
            <a:spAutoFit/>
          </a:bodyPr>
          <a:lstStyle/>
          <a:p>
            <a:pPr algn="r" rtl="1"/>
            <a:r>
              <a:rPr lang="ar-SA" sz="2800" dirty="0">
                <a:cs typeface="+mj-cs"/>
              </a:rPr>
              <a:t>صندوق دار اجناس را یکی یکی از روی نوار نقاله بر می دارد، به کمک بارکدخوان قیمت آنها را در سیستم ثبت میکند و در نهایت به شما میدهد تا داخل کیسه بگذارید. مهم نیست چقدر سریع اجناس را روی نوار نقاله یا داخل کیسه خرید بگذارید. سرعت محاسبه قیمت خریدهایتان کاملا بستگی به سرعت صندوقدار در اسکن و پردازش آن ها دارد که همیشه یکی یکی است (از زمان ظهور کامپیوتر ها، اکثر آنها با پردازش ساده ترتیبی کار می کنند که الهام گرفته از یک طرح نظری ساده به نام ماشین تورینگ است. ماشین تورینگ توسط آلن تورینگ طراحی و معرفی شده است)</a:t>
            </a:r>
            <a:r>
              <a:rPr lang="en-US" sz="2800" dirty="0">
                <a:cs typeface="+mj-cs"/>
              </a:rPr>
              <a:t>.</a:t>
            </a:r>
          </a:p>
          <a:p>
            <a:pPr algn="r" rtl="1"/>
            <a:endParaRPr lang="en-US" sz="2800" dirty="0">
              <a:cs typeface="B Nazanin" panose="00000400000000000000" pitchFamily="2" charset="-78"/>
            </a:endParaRPr>
          </a:p>
        </p:txBody>
      </p:sp>
    </p:spTree>
    <p:extLst>
      <p:ext uri="{BB962C8B-B14F-4D97-AF65-F5344CB8AC3E}">
        <p14:creationId xmlns:p14="http://schemas.microsoft.com/office/powerpoint/2010/main" val="358098936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0674" y="869865"/>
            <a:ext cx="9898698" cy="5262979"/>
          </a:xfrm>
          <a:prstGeom prst="rect">
            <a:avLst/>
          </a:prstGeom>
          <a:noFill/>
        </p:spPr>
        <p:txBody>
          <a:bodyPr wrap="square" rtlCol="0">
            <a:spAutoFit/>
          </a:bodyPr>
          <a:lstStyle/>
          <a:p>
            <a:pPr algn="ctr" rtl="1"/>
            <a:r>
              <a:rPr lang="fa-IR" sz="2800" dirty="0">
                <a:solidFill>
                  <a:schemeClr val="accent1">
                    <a:lumMod val="50000"/>
                  </a:schemeClr>
                </a:solidFill>
                <a:cs typeface="+mj-cs"/>
              </a:rPr>
              <a:t>ی</a:t>
            </a:r>
            <a:r>
              <a:rPr lang="ar-SA" sz="2800" dirty="0" smtClean="0">
                <a:solidFill>
                  <a:schemeClr val="accent1">
                    <a:lumMod val="50000"/>
                  </a:schemeClr>
                </a:solidFill>
                <a:cs typeface="+mj-cs"/>
              </a:rPr>
              <a:t>ک </a:t>
            </a:r>
            <a:r>
              <a:rPr lang="ar-SA" sz="2800" dirty="0">
                <a:solidFill>
                  <a:schemeClr val="accent1">
                    <a:lumMod val="50000"/>
                  </a:schemeClr>
                </a:solidFill>
                <a:cs typeface="+mj-cs"/>
              </a:rPr>
              <a:t>ابر کامپیوتر مدرن با تقسیم کردن مسائل به چندین زیر مسئله و حل همزمان همه زیرمسائل خیلی سریع تر کار می کند. </a:t>
            </a:r>
            <a:r>
              <a:rPr lang="ar-SA" sz="2800" dirty="0">
                <a:solidFill>
                  <a:srgbClr val="FF0000"/>
                </a:solidFill>
                <a:cs typeface="+mj-cs"/>
              </a:rPr>
              <a:t>به این فرآیند پردازش موازی گفته می شود. </a:t>
            </a:r>
            <a:endParaRPr lang="en-US" sz="2800" dirty="0" smtClean="0">
              <a:solidFill>
                <a:srgbClr val="FF0000"/>
              </a:solidFill>
              <a:cs typeface="+mj-cs"/>
            </a:endParaRPr>
          </a:p>
          <a:p>
            <a:pPr algn="ctr" rtl="1"/>
            <a:r>
              <a:rPr lang="ar-SA" sz="2800" dirty="0" smtClean="0">
                <a:cs typeface="+mj-cs"/>
              </a:rPr>
              <a:t>مثل </a:t>
            </a:r>
            <a:r>
              <a:rPr lang="ar-SA" sz="2800" dirty="0">
                <a:cs typeface="+mj-cs"/>
              </a:rPr>
              <a:t>این است که با یک چرخ بزرگ پر از اجناس به صندوق بروید ولی آنها را بین دوستانتان تقسیم کنید، تا هرکدام در یکی از صندوق های فروشگاه تعدادی از اقلام را حساب کنند. به این ترتیب همه به صورت همزمان بخشی از خرید را انجام می دهند. حداقل در تئوری هر چه تعداد دوستان و تعداد خریدهایتان بیشتر باشد، تفاوت سرعت بین پردازش موازی و پردازش ترتیبی بیشتر و معنادار تر می شود. جالب است بدانید که مغز ما نیز از پردازش موازی برای تجزیه و تحلیل مسائل و تصمیم گیری استفاده می کند</a:t>
            </a:r>
            <a:endParaRPr lang="en-US" sz="2800" dirty="0">
              <a:cs typeface="+mj-cs"/>
            </a:endParaRPr>
          </a:p>
          <a:p>
            <a:pPr algn="ctr" rtl="1"/>
            <a:endParaRPr lang="en-US" sz="2800" dirty="0">
              <a:cs typeface="+mj-cs"/>
            </a:endParaRPr>
          </a:p>
        </p:txBody>
      </p:sp>
    </p:spTree>
    <p:extLst>
      <p:ext uri="{BB962C8B-B14F-4D97-AF65-F5344CB8AC3E}">
        <p14:creationId xmlns:p14="http://schemas.microsoft.com/office/powerpoint/2010/main" val="98974060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mohandesyar.com/wp-content/uploads/2021/05/super-computer-3.jpg"/>
          <p:cNvPicPr/>
          <p:nvPr/>
        </p:nvPicPr>
        <p:blipFill>
          <a:blip r:embed="rId2">
            <a:extLst>
              <a:ext uri="{28A0092B-C50C-407E-A947-70E740481C1C}">
                <a14:useLocalDpi xmlns:a14="http://schemas.microsoft.com/office/drawing/2010/main" val="0"/>
              </a:ext>
            </a:extLst>
          </a:blip>
          <a:srcRect/>
          <a:stretch>
            <a:fillRect/>
          </a:stretch>
        </p:blipFill>
        <p:spPr bwMode="auto">
          <a:xfrm>
            <a:off x="4235115" y="335949"/>
            <a:ext cx="5309937" cy="1974114"/>
          </a:xfrm>
          <a:prstGeom prst="rect">
            <a:avLst/>
          </a:prstGeom>
          <a:noFill/>
          <a:ln>
            <a:noFill/>
          </a:ln>
        </p:spPr>
      </p:pic>
      <p:sp>
        <p:nvSpPr>
          <p:cNvPr id="4" name="TextBox 3"/>
          <p:cNvSpPr txBox="1"/>
          <p:nvPr/>
        </p:nvSpPr>
        <p:spPr>
          <a:xfrm>
            <a:off x="1973180" y="2696750"/>
            <a:ext cx="9426054" cy="4524315"/>
          </a:xfrm>
          <a:prstGeom prst="rect">
            <a:avLst/>
          </a:prstGeom>
          <a:noFill/>
        </p:spPr>
        <p:txBody>
          <a:bodyPr wrap="square" rtlCol="0">
            <a:spAutoFit/>
          </a:bodyPr>
          <a:lstStyle/>
          <a:p>
            <a:pPr algn="r" rtl="1"/>
            <a:r>
              <a:rPr lang="ar-SA" sz="2800" dirty="0">
                <a:solidFill>
                  <a:schemeClr val="accent1">
                    <a:lumMod val="50000"/>
                  </a:schemeClr>
                </a:solidFill>
              </a:rPr>
              <a:t>تصویر بالا پردازش سری یا ترتیبی و موازی را نشان می دهد. </a:t>
            </a:r>
            <a:endParaRPr lang="en-US" sz="2800" dirty="0" smtClean="0">
              <a:solidFill>
                <a:schemeClr val="accent1">
                  <a:lumMod val="50000"/>
                </a:schemeClr>
              </a:solidFill>
            </a:endParaRPr>
          </a:p>
          <a:p>
            <a:pPr algn="r" rtl="1"/>
            <a:r>
              <a:rPr lang="ar-SA" sz="2800" dirty="0" smtClean="0"/>
              <a:t>در </a:t>
            </a:r>
            <a:r>
              <a:rPr lang="ar-SA" sz="2800" dirty="0"/>
              <a:t>این رویکرد، مسئله توسط یک پردازنده و قدم به قدم حل میشود. سرعت انجام کار و حل مسئله تنها به سرعت پردازنده که در قسمت میانی قرار گرفته است بستگی دارد نه به صورت دریافت ورودی یا تولید خروجی.. در پردازش موازی، مسئله به قسمت های مختلف تقسیم شده و هر قسمت توسط یک پردازنده مجزا حل می شود. حتی اگر پردازنده ها سرعتی برابر با پردازش ترتیبی داشته باشند، چون به صورت همزمان کار می کنند، مسئله معمولاً سریع تر حل می شود</a:t>
            </a:r>
            <a:r>
              <a:rPr lang="en-US" sz="2800" dirty="0"/>
              <a:t>.</a:t>
            </a:r>
          </a:p>
          <a:p>
            <a:pPr algn="r" rtl="1"/>
            <a:endParaRPr lang="en-US" sz="3600" dirty="0"/>
          </a:p>
        </p:txBody>
      </p:sp>
    </p:spTree>
    <p:extLst>
      <p:ext uri="{BB962C8B-B14F-4D97-AF65-F5344CB8AC3E}">
        <p14:creationId xmlns:p14="http://schemas.microsoft.com/office/powerpoint/2010/main" val="624735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3575" y="807342"/>
            <a:ext cx="9341894" cy="646331"/>
          </a:xfrm>
          <a:prstGeom prst="rect">
            <a:avLst/>
          </a:prstGeom>
          <a:noFill/>
        </p:spPr>
        <p:txBody>
          <a:bodyPr wrap="square" rtlCol="0">
            <a:spAutoFit/>
          </a:bodyPr>
          <a:lstStyle/>
          <a:p>
            <a:pPr algn="r" rtl="1"/>
            <a:r>
              <a:rPr lang="en-US" dirty="0"/>
              <a:t> </a:t>
            </a:r>
            <a:r>
              <a:rPr lang="ar-SA" sz="3600" b="1" dirty="0">
                <a:solidFill>
                  <a:srgbClr val="FF0000"/>
                </a:solidFill>
              </a:rPr>
              <a:t>تاریخچه ابر </a:t>
            </a:r>
            <a:r>
              <a:rPr lang="ar-SA" sz="3600" b="1" dirty="0" smtClean="0">
                <a:solidFill>
                  <a:srgbClr val="FF0000"/>
                </a:solidFill>
              </a:rPr>
              <a:t>کامپیوترها</a:t>
            </a:r>
            <a:endParaRPr lang="en-US" sz="3600" dirty="0"/>
          </a:p>
        </p:txBody>
      </p:sp>
      <p:sp>
        <p:nvSpPr>
          <p:cNvPr id="3" name="TextBox 2"/>
          <p:cNvSpPr txBox="1"/>
          <p:nvPr/>
        </p:nvSpPr>
        <p:spPr>
          <a:xfrm>
            <a:off x="3481135" y="2061430"/>
            <a:ext cx="8031708" cy="3539430"/>
          </a:xfrm>
          <a:prstGeom prst="rect">
            <a:avLst/>
          </a:prstGeom>
          <a:noFill/>
        </p:spPr>
        <p:txBody>
          <a:bodyPr wrap="square" rtlCol="0">
            <a:spAutoFit/>
          </a:bodyPr>
          <a:lstStyle/>
          <a:p>
            <a:pPr algn="r" rtl="1"/>
            <a:r>
              <a:rPr lang="fa-IR" sz="2800" dirty="0" smtClean="0"/>
              <a:t>او</a:t>
            </a:r>
            <a:r>
              <a:rPr lang="ar-SA" sz="2800" dirty="0" smtClean="0"/>
              <a:t>لین </a:t>
            </a:r>
            <a:r>
              <a:rPr lang="ar-SA" sz="2800" dirty="0"/>
              <a:t>ابر رایانه دنیا در حوالی سال ۱۹۶۰ ساخته شد. در آن زمان فردی به نام «سیمور کری» اقدام به راه اندازی این ابر رایانه نمود. پس از آن کری با ساخت یک ابر رایانه جدید در سال ۱۹۷۵ در شرکت خصوصی خودش توانست تا ۵ سال بدون رقیب به عنوان برترین ابر رایانه دنیا فعالیت کند. پس از آن رفته رفته رقبای کوچکی ظاهر شدند و از آن جایی که قادر به رقابت با این ابر رایانه نبودن، خیلی زود از صحنه حذف شدند. </a:t>
            </a:r>
            <a:endParaRPr lang="en-US" dirty="0"/>
          </a:p>
        </p:txBody>
      </p:sp>
    </p:spTree>
    <p:extLst>
      <p:ext uri="{BB962C8B-B14F-4D97-AF65-F5344CB8AC3E}">
        <p14:creationId xmlns:p14="http://schemas.microsoft.com/office/powerpoint/2010/main" val="17275685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3672" t="24433" r="5574" b="25614"/>
          <a:stretch/>
        </p:blipFill>
        <p:spPr bwMode="auto">
          <a:xfrm>
            <a:off x="1852262" y="505344"/>
            <a:ext cx="5053863" cy="4868761"/>
          </a:xfrm>
          <a:prstGeom prst="rect">
            <a:avLst/>
          </a:prstGeom>
          <a:solidFill>
            <a:schemeClr val="accent1">
              <a:lumMod val="40000"/>
              <a:lumOff val="60000"/>
            </a:schemeClr>
          </a:solidFill>
          <a:ln>
            <a:noFill/>
          </a:ln>
          <a:extLst>
            <a:ext uri="{53640926-AAD7-44D8-BBD7-CCE9431645EC}">
              <a14:shadowObscured xmlns:a14="http://schemas.microsoft.com/office/drawing/2010/main"/>
            </a:ext>
          </a:extLst>
        </p:spPr>
      </p:pic>
      <p:sp>
        <p:nvSpPr>
          <p:cNvPr id="3" name="TextBox 2"/>
          <p:cNvSpPr txBox="1"/>
          <p:nvPr/>
        </p:nvSpPr>
        <p:spPr>
          <a:xfrm>
            <a:off x="1852262" y="4261324"/>
            <a:ext cx="5053862" cy="1231106"/>
          </a:xfrm>
          <a:prstGeom prst="rect">
            <a:avLst/>
          </a:prstGeom>
          <a:solidFill>
            <a:schemeClr val="bg1"/>
          </a:solidFill>
        </p:spPr>
        <p:txBody>
          <a:bodyPr wrap="square" rtlCol="0">
            <a:spAutoFit/>
          </a:bodyPr>
          <a:lstStyle/>
          <a:p>
            <a:pPr algn="ctr" rtl="1"/>
            <a:r>
              <a:rPr lang="fa-IR" sz="2800" dirty="0">
                <a:solidFill>
                  <a:srgbClr val="FF0000"/>
                </a:solidFill>
              </a:rPr>
              <a:t>واحد پردازش یک ابر کامپیوتر کری که به شکل </a:t>
            </a:r>
            <a:r>
              <a:rPr lang="en-US" sz="2800" dirty="0">
                <a:solidFill>
                  <a:srgbClr val="FF0000"/>
                </a:solidFill>
              </a:rPr>
              <a:t> C </a:t>
            </a:r>
            <a:r>
              <a:rPr lang="fa-IR" sz="2800" dirty="0">
                <a:solidFill>
                  <a:srgbClr val="FF0000"/>
                </a:solidFill>
              </a:rPr>
              <a:t>ساخته شده است</a:t>
            </a:r>
            <a:endParaRPr lang="en-US" sz="2800" dirty="0">
              <a:solidFill>
                <a:srgbClr val="FF0000"/>
              </a:solidFill>
            </a:endParaRPr>
          </a:p>
          <a:p>
            <a:pPr algn="r" rtl="1"/>
            <a:endParaRPr lang="en-US" dirty="0"/>
          </a:p>
        </p:txBody>
      </p:sp>
      <p:sp>
        <p:nvSpPr>
          <p:cNvPr id="5" name="TextBox 4"/>
          <p:cNvSpPr txBox="1"/>
          <p:nvPr/>
        </p:nvSpPr>
        <p:spPr>
          <a:xfrm>
            <a:off x="7186862" y="962527"/>
            <a:ext cx="4443663" cy="3539430"/>
          </a:xfrm>
          <a:prstGeom prst="rect">
            <a:avLst/>
          </a:prstGeom>
          <a:noFill/>
        </p:spPr>
        <p:txBody>
          <a:bodyPr wrap="square" rtlCol="0">
            <a:spAutoFit/>
          </a:bodyPr>
          <a:lstStyle/>
          <a:p>
            <a:pPr algn="r" rtl="1"/>
            <a:r>
              <a:rPr lang="ar-SA" sz="2800" dirty="0">
                <a:cs typeface="B Nazanin" panose="00000400000000000000" pitchFamily="2" charset="-78"/>
              </a:rPr>
              <a:t>موضوعی که در مورد ابر رایانه ها وجود دارد این است که این نوع رایانه ها تا زمانی کارایی دارند که خاص و منحصر به فرد باشد. بعد از چند سال کلیه امکانات یک ابر رایانه به راحتی تبدیل به یک رایانه معمولی می شود. از همین رو ابر رایانه ها باید دائم آپدیت شوند.</a:t>
            </a:r>
            <a:endParaRPr lang="en-US" sz="2800" dirty="0">
              <a:cs typeface="B Nazanin" panose="00000400000000000000" pitchFamily="2" charset="-78"/>
            </a:endParaRPr>
          </a:p>
          <a:p>
            <a:pPr algn="r" rtl="1"/>
            <a:endParaRPr lang="en-US" sz="2800" dirty="0">
              <a:cs typeface="B Nazanin" panose="00000400000000000000" pitchFamily="2" charset="-78"/>
            </a:endParaRPr>
          </a:p>
        </p:txBody>
      </p:sp>
    </p:spTree>
    <p:extLst>
      <p:ext uri="{BB962C8B-B14F-4D97-AF65-F5344CB8AC3E}">
        <p14:creationId xmlns:p14="http://schemas.microsoft.com/office/powerpoint/2010/main" val="205756152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209</TotalTime>
  <Words>1876</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 Nazanin</vt:lpstr>
      <vt:lpstr>Corbel</vt:lpstr>
      <vt:lpstr>IranNastaliq</vt:lpstr>
      <vt:lpstr>Lalezar</vt:lpstr>
      <vt:lpstr>Tahoma</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dc:creator>
  <cp:lastModifiedBy>PART</cp:lastModifiedBy>
  <cp:revision>28</cp:revision>
  <dcterms:created xsi:type="dcterms:W3CDTF">2024-05-26T10:57:57Z</dcterms:created>
  <dcterms:modified xsi:type="dcterms:W3CDTF">2024-05-26T14:27:41Z</dcterms:modified>
</cp:coreProperties>
</file>