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59" r:id="rId8"/>
    <p:sldId id="269" r:id="rId9"/>
    <p:sldId id="273" r:id="rId10"/>
    <p:sldId id="258" r:id="rId11"/>
    <p:sldId id="266" r:id="rId12"/>
    <p:sldId id="274" r:id="rId13"/>
    <p:sldId id="282" r:id="rId14"/>
    <p:sldId id="275" r:id="rId15"/>
    <p:sldId id="288" r:id="rId16"/>
    <p:sldId id="277" r:id="rId17"/>
    <p:sldId id="276" r:id="rId18"/>
    <p:sldId id="286" r:id="rId19"/>
    <p:sldId id="287" r:id="rId20"/>
    <p:sldId id="291" r:id="rId21"/>
    <p:sldId id="270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3B23-E413-A2C1-21F7-9E45798D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A3F1E-6783-1931-80AA-C6F1E3FBC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F297-331A-AFB1-1E27-1F283A75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7B79-8EFC-E08C-06CE-2DB215EE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69EE-C22A-C8DB-2AB1-FDF2C05F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6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0BC8-49C7-4CA3-3A03-D4AFA364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63B2F-9711-EFC6-02C2-83364E199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36E5-26F1-469A-BC19-378A7575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903F-D2E7-B918-FE7A-53392574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0E8D-7DCF-D06B-0FE2-0A1A198F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9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5A423-3717-508B-393A-9BC49763A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44D5A-1AF1-85AA-2F70-B75E478D8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95EBA-43A1-837B-B197-34CE43B4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121C-A50C-9E23-978F-B1C8203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DC6E-843D-5D07-9490-009C435E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CB32-2E35-6A2B-42F2-9EF5B28C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4D3B-FF9A-A10E-10FC-12FFD7ED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09FA5-53C2-425E-2BFE-8F71A6F0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EC44-6B1D-9526-BC9B-3A7E1464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4A03-FD17-37F7-7F33-E280E0A3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6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FED5-3CE9-C58B-D4B9-4997977A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6865-DE00-FE45-C97E-97F0CB5F1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A167-1D01-14A8-C8DA-598E13DC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83EA-884E-4867-70F8-FD8E0395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3268-92C2-E372-0825-11B3861F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9C7-184F-C239-520D-27F5E2EE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4D86-82D7-AD08-67D1-6B98F9A9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27727-DA65-A8C9-1A4F-DF6A53571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DD0B9-0F62-E3F4-E03F-B74CACDB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CE663-D243-0F8B-2D06-7202993C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FA27-3EA7-F821-DEA2-66E16DE0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8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1C36-4AFD-898C-0449-D751F505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75E19-5FE4-D2C5-EBC7-851127A8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3D8CA-31D9-5FBF-7188-C524627C0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2269E-14A9-0718-34C2-33BF1A9BC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CA8AF-5ADD-BFAC-6931-45876CFF4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E7B7C-78B7-FA90-C9BC-8680BC24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476CB-82B8-EA6F-B347-71787184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2A693-E4CB-5DAF-097F-3E86649A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8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E282-9F16-5835-93F0-EB9AE755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149E3-06CC-A8AD-DBC4-7905245F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02D3-E729-5DCF-A3F1-F8AA3CAA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99423-FE4B-88DA-F69C-AF666968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7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94A66-488C-4B17-3E93-1CDF1414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57EB9-D65A-DE71-BCDB-876FE70B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ADB06-457F-43CD-B670-E843CF7A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04B7-0026-D456-C330-249E4FFF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2D44-D506-54D7-7E73-0DF06D6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A3B2B-6891-B5C1-1F22-4A339F0FD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6BB4D-DC11-356E-C070-05A95A1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96FA3-ECE2-E5CC-ABA5-B18864AF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B3AA-11D3-2F3F-7657-434FDF7C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8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B659-4A3D-43D6-7D38-609AA287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6CF8A-DA2C-11B7-2D7D-ED433AFD4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0107-184F-A1CB-6848-F5745D567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06999-0D85-49F6-6A8B-4A25D18F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B259A-46B7-03B1-C525-8EE79FC8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5C79F-69CB-F0E7-081B-E30ABA55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5740C-2DF0-A005-A341-350C1E03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4E372-CBFC-C118-F16C-BD6DA979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C2AC-32CC-C99E-E0B0-C95EEF185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4AE7-D77E-4A1B-83B3-3CB3FA4AFAF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A1F9-95BB-4DC0-A97D-4459FA746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8E48B-73BE-EFFE-36C8-684E8B680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A33C-FC2D-41D5-B0F1-7378D0605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2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9AC4B3BD-EA8A-5B09-2515-6CAD587D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264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E9865D-66AA-06A0-5A38-FC44F5349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627" y="2722653"/>
            <a:ext cx="7246706" cy="1003068"/>
          </a:xfrm>
        </p:spPr>
        <p:txBody>
          <a:bodyPr/>
          <a:lstStyle/>
          <a:p>
            <a:pPr algn="l"/>
            <a:r>
              <a:rPr lang="en-US" b="1" dirty="0"/>
              <a:t>FAQ RAG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6FEE4-A24E-C040-EB46-6576AF0B2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1505" y="4680823"/>
            <a:ext cx="4133636" cy="1946007"/>
          </a:xfrm>
        </p:spPr>
        <p:txBody>
          <a:bodyPr/>
          <a:lstStyle/>
          <a:p>
            <a:pPr algn="r"/>
            <a:r>
              <a:rPr lang="en-US" dirty="0"/>
              <a:t>Maryam Farooq</a:t>
            </a:r>
          </a:p>
          <a:p>
            <a:pPr algn="r"/>
            <a:r>
              <a:rPr lang="en-US" dirty="0"/>
              <a:t>Data Science trainee </a:t>
            </a:r>
          </a:p>
          <a:p>
            <a:pPr algn="r"/>
            <a:r>
              <a:rPr lang="en-US" dirty="0"/>
              <a:t>@Knowledge Streams</a:t>
            </a:r>
          </a:p>
          <a:p>
            <a:pPr algn="r"/>
            <a:r>
              <a:rPr lang="en-US" dirty="0"/>
              <a:t>LinkedIn |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18D200-6762-6A58-56E4-1672274BB499}"/>
              </a:ext>
            </a:extLst>
          </p:cNvPr>
          <p:cNvSpPr txBox="1">
            <a:spLocks/>
          </p:cNvSpPr>
          <p:nvPr/>
        </p:nvSpPr>
        <p:spPr>
          <a:xfrm>
            <a:off x="614736" y="614739"/>
            <a:ext cx="7246706" cy="1892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i="1" dirty="0">
                <a:solidFill>
                  <a:schemeClr val="bg1"/>
                </a:solidFill>
              </a:rPr>
              <a:t>Gen Ai Project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CEB2CB-57A1-4801-6960-664BEC8BD953}"/>
              </a:ext>
            </a:extLst>
          </p:cNvPr>
          <p:cNvSpPr txBox="1">
            <a:spLocks/>
          </p:cNvSpPr>
          <p:nvPr/>
        </p:nvSpPr>
        <p:spPr>
          <a:xfrm>
            <a:off x="655833" y="3713337"/>
            <a:ext cx="6155934" cy="147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C00000"/>
                </a:solidFill>
              </a:rPr>
              <a:t>Tools: </a:t>
            </a:r>
            <a:r>
              <a:rPr lang="en-US" sz="2000" dirty="0" err="1"/>
              <a:t>LangChain</a:t>
            </a:r>
            <a:r>
              <a:rPr lang="en-US" sz="2000" dirty="0"/>
              <a:t>, Hugging Face, Mistral(LLM), FAISS, </a:t>
            </a:r>
            <a:r>
              <a:rPr lang="en-US" sz="2000" dirty="0" err="1"/>
              <a:t>Streamlit</a:t>
            </a:r>
            <a:r>
              <a:rPr lang="en-US" sz="2000"/>
              <a:t>, PyCharm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098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Data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Data was scattered across multiple documents and Excel files, making organization a major challenge.</a:t>
            </a:r>
          </a:p>
          <a:p>
            <a:endParaRPr lang="en-US" sz="1200" b="0" i="0" dirty="0">
              <a:solidFill>
                <a:srgbClr val="1C1E21"/>
              </a:solidFill>
              <a:effectLst/>
              <a:latin typeface="Public Sans"/>
            </a:endParaRPr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Miss Komal, Marketing Head Miss Kiran, and team, especially Miss Amna, worked iteratively on data creation.</a:t>
            </a:r>
          </a:p>
          <a:p>
            <a:endParaRPr lang="en-US" sz="1200" b="0" i="0" dirty="0">
              <a:solidFill>
                <a:srgbClr val="1C1E21"/>
              </a:solidFill>
              <a:effectLst/>
              <a:latin typeface="Public Sans"/>
            </a:endParaRPr>
          </a:p>
          <a:p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Their collaboration was crucial in overcoming data challenges and ensuring project success.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5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Proposed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Methodology</a:t>
            </a:r>
          </a:p>
          <a:p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ublic Sans"/>
              </a:rPr>
              <a:t>Challenges</a:t>
            </a:r>
          </a:p>
          <a:p>
            <a:r>
              <a:rPr lang="en-US" b="1" dirty="0">
                <a:solidFill>
                  <a:srgbClr val="C00000"/>
                </a:solidFill>
                <a:latin typeface="Public Sans"/>
              </a:rPr>
              <a:t>Technical Details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Public Sans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19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C00000"/>
                </a:solidFill>
                <a:latin typeface="Public Sans"/>
              </a:rPr>
              <a:t>LangChain</a:t>
            </a:r>
            <a:r>
              <a:rPr lang="en-US" b="1" dirty="0">
                <a:solidFill>
                  <a:srgbClr val="C00000"/>
                </a:solidFill>
                <a:latin typeface="Public Sans"/>
              </a:rPr>
              <a:t>: </a:t>
            </a:r>
            <a:r>
              <a:rPr lang="en-US" dirty="0">
                <a:solidFill>
                  <a:srgbClr val="1C1E21"/>
                </a:solidFill>
                <a:latin typeface="Public Sans"/>
              </a:rPr>
              <a:t>Framework to develop LLM powered Apps</a:t>
            </a:r>
          </a:p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C00000"/>
                </a:solidFill>
                <a:effectLst/>
                <a:latin typeface="Public Sans"/>
              </a:rPr>
              <a:t>Fast Embeddings: </a:t>
            </a: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Text Embeddings</a:t>
            </a:r>
          </a:p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C00000"/>
                </a:solidFill>
                <a:effectLst/>
                <a:latin typeface="Public Sans"/>
              </a:rPr>
              <a:t>FAISS: </a:t>
            </a: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Vector Database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  <a:latin typeface="Public Sans"/>
              </a:rPr>
              <a:t>Mistral: </a:t>
            </a:r>
            <a:r>
              <a:rPr lang="en-US" dirty="0">
                <a:solidFill>
                  <a:srgbClr val="1C1E21"/>
                </a:solidFill>
                <a:latin typeface="Public Sans"/>
              </a:rPr>
              <a:t>LLM model from Hugging face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C00000"/>
                </a:solidFill>
                <a:latin typeface="Public Sans"/>
              </a:rPr>
              <a:t>Streamlit</a:t>
            </a:r>
            <a:r>
              <a:rPr lang="en-US" b="1" dirty="0">
                <a:solidFill>
                  <a:srgbClr val="C00000"/>
                </a:solidFill>
                <a:latin typeface="Public Sans"/>
              </a:rPr>
              <a:t>: </a:t>
            </a:r>
            <a:r>
              <a:rPr lang="en-US" dirty="0">
                <a:solidFill>
                  <a:srgbClr val="1C1E21"/>
                </a:solidFill>
                <a:latin typeface="Public Sans"/>
              </a:rPr>
              <a:t>To build data apps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  <a:latin typeface="Public Sans"/>
              </a:rPr>
              <a:t>PyCharm: </a:t>
            </a:r>
            <a:r>
              <a:rPr lang="en-US" dirty="0">
                <a:latin typeface="Public Sans"/>
              </a:rPr>
              <a:t>IDE for python apps</a:t>
            </a:r>
          </a:p>
          <a:p>
            <a:pPr marL="0" indent="0">
              <a:buNone/>
            </a:pPr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7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952" y="365125"/>
            <a:ext cx="5814848" cy="1325563"/>
          </a:xfrm>
        </p:spPr>
        <p:txBody>
          <a:bodyPr/>
          <a:lstStyle/>
          <a:p>
            <a:r>
              <a:rPr lang="en-US" b="1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257800" cy="4666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Public Sans"/>
              </a:rPr>
              <a:t>Data Pre – Processing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latin typeface="Public Sans"/>
              </a:rPr>
              <a:t>Indexing Pipeline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ublic Sans"/>
              </a:rPr>
              <a:t>Data Ingestion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Public Sans"/>
              </a:rPr>
              <a:t>Data Vectorization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3200" dirty="0">
                <a:latin typeface="Public Sans"/>
              </a:rPr>
              <a:t>RAG Chain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Public Sans"/>
              </a:rPr>
              <a:t>Streamlit</a:t>
            </a:r>
            <a:r>
              <a:rPr lang="en-US" dirty="0">
                <a:latin typeface="Public Sans"/>
              </a:rPr>
              <a:t> App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838202" y="838200"/>
            <a:ext cx="6858001" cy="518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2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40E2C2-EFAE-6A78-45D6-E2FDAE53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21" y="213270"/>
            <a:ext cx="3943900" cy="6315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9A5AF6-0F51-589D-E0B5-2924065F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38" y="1568918"/>
            <a:ext cx="3991505" cy="4658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666" y="278498"/>
            <a:ext cx="8244840" cy="1325563"/>
          </a:xfrm>
        </p:spPr>
        <p:txBody>
          <a:bodyPr/>
          <a:lstStyle/>
          <a:p>
            <a:r>
              <a:rPr lang="en-US" b="1" dirty="0"/>
              <a:t>Project Structure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33301" y="2933299"/>
            <a:ext cx="6858001" cy="9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7FB0B8-49DA-441A-404A-5427B1B038E0}"/>
              </a:ext>
            </a:extLst>
          </p:cNvPr>
          <p:cNvSpPr/>
          <p:nvPr/>
        </p:nvSpPr>
        <p:spPr>
          <a:xfrm>
            <a:off x="1386039" y="1982804"/>
            <a:ext cx="4340994" cy="126091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010556-7F0F-6A17-FE55-A97D53497A49}"/>
              </a:ext>
            </a:extLst>
          </p:cNvPr>
          <p:cNvSpPr/>
          <p:nvPr/>
        </p:nvSpPr>
        <p:spPr>
          <a:xfrm>
            <a:off x="6591701" y="229402"/>
            <a:ext cx="4263991" cy="6412030"/>
          </a:xfrm>
          <a:prstGeom prst="round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5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666" y="278498"/>
            <a:ext cx="8244840" cy="1325563"/>
          </a:xfrm>
        </p:spPr>
        <p:txBody>
          <a:bodyPr/>
          <a:lstStyle/>
          <a:p>
            <a:r>
              <a:rPr lang="en-US" b="1" dirty="0"/>
              <a:t>Data Pre - processing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33301" y="2933299"/>
            <a:ext cx="6858001" cy="9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83672-6DE5-381B-6860-56181CC5C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6"/>
          <a:stretch/>
        </p:blipFill>
        <p:spPr>
          <a:xfrm>
            <a:off x="1270535" y="1706299"/>
            <a:ext cx="8393229" cy="4686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7B2CD9-A112-5C63-C89E-B022205C8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143" y="637825"/>
            <a:ext cx="3377452" cy="32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796" y="239996"/>
            <a:ext cx="8244840" cy="1325563"/>
          </a:xfrm>
        </p:spPr>
        <p:txBody>
          <a:bodyPr/>
          <a:lstStyle/>
          <a:p>
            <a:r>
              <a:rPr lang="en-US" b="1" i="0" dirty="0">
                <a:solidFill>
                  <a:srgbClr val="1C1E21"/>
                </a:solidFill>
                <a:effectLst/>
              </a:rPr>
              <a:t>Indexing (Data Ingestion)</a:t>
            </a:r>
            <a:endParaRPr lang="en-US" b="1" dirty="0"/>
          </a:p>
        </p:txBody>
      </p:sp>
      <p:pic>
        <p:nvPicPr>
          <p:cNvPr id="7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FE35A6A3-9A62-2E8D-79CB-C81BD182C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33301" y="2933299"/>
            <a:ext cx="6858001" cy="9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C2DE4-4BBD-0281-A756-59DF54266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10" y="2618072"/>
            <a:ext cx="10670737" cy="227166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38ED407-4E78-FEE9-13E8-0D1617DF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86" y="2302204"/>
            <a:ext cx="565002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langchain.document_loaders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CSVLoader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6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292" y="201496"/>
            <a:ext cx="8244840" cy="1325563"/>
          </a:xfrm>
        </p:spPr>
        <p:txBody>
          <a:bodyPr/>
          <a:lstStyle/>
          <a:p>
            <a:r>
              <a:rPr lang="en-US" b="1" i="0" dirty="0">
                <a:solidFill>
                  <a:srgbClr val="1C1E21"/>
                </a:solidFill>
                <a:effectLst/>
              </a:rPr>
              <a:t>Indexing (Data Vectorization)</a:t>
            </a:r>
            <a:endParaRPr lang="en-US" b="1" dirty="0"/>
          </a:p>
        </p:txBody>
      </p:sp>
      <p:pic>
        <p:nvPicPr>
          <p:cNvPr id="5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543C7D4B-0465-ADAE-4A1D-5B964CE7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33301" y="2933299"/>
            <a:ext cx="6858001" cy="9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27DC9BE-9FF1-B9BF-AFDA-0E7F2536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162" y="1595506"/>
            <a:ext cx="86456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langchain_community.embeddings.fastembed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FastEmbedEmbeddings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25DBAB-14D3-9BE6-769B-0FDD2A93A8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9" b="64017"/>
          <a:stretch/>
        </p:blipFill>
        <p:spPr>
          <a:xfrm>
            <a:off x="1247268" y="2175309"/>
            <a:ext cx="9946914" cy="1586877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BCF5C33-16FA-6A65-6E12-6610BAC94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059" y="4096471"/>
            <a:ext cx="44480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langchain.vectorstores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FAISS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1B319F-FA8B-AD96-2407-2A5C39E2EA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" t="50777" r="484" b="30730"/>
          <a:stretch/>
        </p:blipFill>
        <p:spPr>
          <a:xfrm>
            <a:off x="1293789" y="4464518"/>
            <a:ext cx="9946914" cy="1060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9FA169-F41A-3A68-2219-2B5F6056C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" t="82335" r="581" b="-828"/>
          <a:stretch/>
        </p:blipFill>
        <p:spPr>
          <a:xfrm>
            <a:off x="1311436" y="5499233"/>
            <a:ext cx="9946914" cy="10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5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292" y="201496"/>
            <a:ext cx="8244840" cy="1325563"/>
          </a:xfrm>
        </p:spPr>
        <p:txBody>
          <a:bodyPr/>
          <a:lstStyle/>
          <a:p>
            <a:r>
              <a:rPr lang="en-US" b="1" dirty="0">
                <a:solidFill>
                  <a:srgbClr val="1C1E21"/>
                </a:solidFill>
              </a:rPr>
              <a:t>Retrieval</a:t>
            </a:r>
            <a:endParaRPr lang="en-US" b="1" dirty="0"/>
          </a:p>
        </p:txBody>
      </p:sp>
      <p:pic>
        <p:nvPicPr>
          <p:cNvPr id="5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543C7D4B-0465-ADAE-4A1D-5B964CE7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33301" y="2933299"/>
            <a:ext cx="6858001" cy="9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BCF5C33-16FA-6A65-6E12-6610BAC94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84" y="1439899"/>
            <a:ext cx="44480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langchain.vectorstores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FAISS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B0A6F-61CE-4F3E-411D-4DD592D5F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044" y="1844774"/>
            <a:ext cx="10428276" cy="152043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0E0313C-1A18-61CA-76A2-422A04F2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666" y="3578307"/>
            <a:ext cx="44376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langchain.chains 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RetrievalQA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B44512-76F7-FD0C-133D-8B0E753BBA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76"/>
          <a:stretch/>
        </p:blipFill>
        <p:spPr>
          <a:xfrm>
            <a:off x="1290730" y="4077652"/>
            <a:ext cx="10442466" cy="7240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978CFE-27E0-B5DF-020D-C6F6C1DF9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85" y="4861463"/>
            <a:ext cx="10587790" cy="17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6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292" y="201496"/>
            <a:ext cx="8244840" cy="1325563"/>
          </a:xfrm>
        </p:spPr>
        <p:txBody>
          <a:bodyPr/>
          <a:lstStyle/>
          <a:p>
            <a:r>
              <a:rPr lang="en-US" b="1" dirty="0">
                <a:solidFill>
                  <a:srgbClr val="1C1E21"/>
                </a:solidFill>
              </a:rPr>
              <a:t>Generation</a:t>
            </a:r>
            <a:endParaRPr lang="en-US" b="1" dirty="0"/>
          </a:p>
        </p:txBody>
      </p:sp>
      <p:pic>
        <p:nvPicPr>
          <p:cNvPr id="5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543C7D4B-0465-ADAE-4A1D-5B964CE72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933301" y="2933299"/>
            <a:ext cx="6858001" cy="99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EE7ED5E-17FF-8EB0-F6DB-6260C511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417" y="1470374"/>
            <a:ext cx="612539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langchain_huggingface 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HuggingFaceEndpoint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802E9-C1F5-6C6A-A424-875658500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81" y="1881593"/>
            <a:ext cx="10615820" cy="124738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486961EA-BB3E-3399-7C25-0E880DABA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792" y="3318426"/>
            <a:ext cx="43799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langchain.chains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RetrievalQA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D10B43-6573-2A3F-980E-D294E00B8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28" y="3835706"/>
            <a:ext cx="6811326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0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Public Sans"/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Proposed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Methodology</a:t>
            </a:r>
          </a:p>
          <a:p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ublic Sans"/>
              </a:rPr>
              <a:t>Challenges</a:t>
            </a:r>
            <a:endParaRPr lang="en-US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Public Sans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Technical Details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82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4F70B-E4B3-A28C-C8B4-4DC18FDF8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76"/>
            <a:ext cx="12192000" cy="63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4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Proposed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Methodology</a:t>
            </a:r>
            <a:endParaRPr lang="en-US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Public Sans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Technical Details</a:t>
            </a:r>
          </a:p>
          <a:p>
            <a:r>
              <a:rPr lang="en-US" b="1" dirty="0">
                <a:solidFill>
                  <a:srgbClr val="C00000"/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580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586" y="798898"/>
            <a:ext cx="8537608" cy="559227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Expand Knowledge Base</a:t>
            </a:r>
          </a:p>
          <a:p>
            <a:pPr lvl="1"/>
            <a:r>
              <a:rPr lang="en-US" sz="2000" dirty="0"/>
              <a:t>Continuously update and expand the FAQ database with new queries and detailed answers.</a:t>
            </a:r>
          </a:p>
          <a:p>
            <a:pPr lvl="1"/>
            <a:r>
              <a:rPr lang="en-US" sz="2000" dirty="0"/>
              <a:t>Incorporate feedback from users to identify and address gaps in the current knowledge base.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Integration with Social Media and Messaging Platforms</a:t>
            </a:r>
          </a:p>
          <a:p>
            <a:pPr lvl="1"/>
            <a:r>
              <a:rPr lang="en-US" sz="2000" dirty="0"/>
              <a:t>Extend the chatbot’s reach by integrating it with popular social media platforms and messaging apps. Ensure consistent and responsive interactions across all channels.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Lead Generation and Marketing Integration</a:t>
            </a:r>
          </a:p>
          <a:p>
            <a:pPr lvl="1"/>
            <a:r>
              <a:rPr lang="en-US" sz="2000" dirty="0"/>
              <a:t>Collect and store all user queries along with their names and contact details.</a:t>
            </a:r>
          </a:p>
          <a:p>
            <a:pPr lvl="1"/>
            <a:r>
              <a:rPr lang="en-US" sz="2000" dirty="0"/>
              <a:t>Export collected data into CSV files for the marketing team to use for lead generation and follow-up.</a:t>
            </a:r>
          </a:p>
          <a:p>
            <a:pPr lvl="1"/>
            <a:r>
              <a:rPr lang="en-US" sz="2000" dirty="0"/>
              <a:t>Implement data analytics to identify potential leads and target them with personalized marketing campaigns.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2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586" y="798898"/>
            <a:ext cx="8537608" cy="5592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4.   Context-Aware Chatbot:</a:t>
            </a:r>
          </a:p>
          <a:p>
            <a:pPr lvl="1"/>
            <a:r>
              <a:rPr lang="en-US" sz="2000" dirty="0"/>
              <a:t>Develop the application into a full-fledged chatbot that maintains the context of the conversation.</a:t>
            </a:r>
          </a:p>
          <a:p>
            <a:pPr lvl="1"/>
            <a:r>
              <a:rPr lang="en-US" sz="2000" dirty="0"/>
              <a:t>Use contextual understanding to provide more accurate and relevant responses to follow-up questions.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5.    Internal Query Handling for Registered Students:</a:t>
            </a:r>
          </a:p>
          <a:p>
            <a:pPr lvl="1"/>
            <a:r>
              <a:rPr lang="en-US" sz="2000" dirty="0"/>
              <a:t>Enable registered students to ask admin-related queries, such as fee status, course progress, and schedule.</a:t>
            </a:r>
          </a:p>
          <a:p>
            <a:pPr lvl="1"/>
            <a:r>
              <a:rPr lang="en-US" sz="2000" dirty="0"/>
              <a:t>Integrate with the student database to fetch and provide accurate responses to these queries.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6.    Enhanced User Data Management:</a:t>
            </a:r>
          </a:p>
          <a:p>
            <a:pPr lvl="1"/>
            <a:r>
              <a:rPr lang="en-US" sz="2000" dirty="0"/>
              <a:t>Implement a user profile management system to keep track of user interactions, preferences, and history.</a:t>
            </a:r>
          </a:p>
          <a:p>
            <a:pPr lvl="1"/>
            <a:r>
              <a:rPr lang="en-US" sz="2000" dirty="0"/>
              <a:t>Use this data to personalize responses and recommendations.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676640" cy="46666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Knowledge Streams, a corporate training institute, struggles with managing Large volume of FAQs all across Pakistan.</a:t>
            </a:r>
          </a:p>
          <a:p>
            <a:pPr>
              <a:lnSpc>
                <a:spcPct val="110000"/>
              </a:lnSpc>
            </a:pPr>
            <a:endParaRPr lang="en-US" sz="1200" b="0" i="0" dirty="0">
              <a:solidFill>
                <a:srgbClr val="1C1E21"/>
              </a:solidFill>
              <a:effectLst/>
              <a:latin typeface="Public Sans"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Challenges include handling diverse topics and ensuring timely responses.</a:t>
            </a:r>
          </a:p>
          <a:p>
            <a:pPr>
              <a:lnSpc>
                <a:spcPct val="100000"/>
              </a:lnSpc>
            </a:pPr>
            <a:endParaRPr lang="en-US" sz="1100" b="0" i="0" dirty="0">
              <a:solidFill>
                <a:srgbClr val="1C1E21"/>
              </a:solidFill>
              <a:effectLst/>
              <a:latin typeface="Public Sans"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Current methods are resource-intensive and inefficient.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9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Problem Statement</a:t>
            </a:r>
          </a:p>
          <a:p>
            <a:r>
              <a:rPr lang="en-US" b="1" dirty="0">
                <a:solidFill>
                  <a:srgbClr val="C00000"/>
                </a:solidFill>
                <a:latin typeface="Public Sans"/>
              </a:rPr>
              <a:t>Proposed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Methodology</a:t>
            </a:r>
          </a:p>
          <a:p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ublic Sans"/>
              </a:rPr>
              <a:t>Challenges</a:t>
            </a:r>
            <a:endParaRPr lang="en-US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Public Sans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Technical Details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80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676640" cy="46666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Develop a </a:t>
            </a:r>
            <a:r>
              <a:rPr lang="en-US" b="0" i="0" dirty="0" err="1">
                <a:solidFill>
                  <a:srgbClr val="1C1E21"/>
                </a:solidFill>
                <a:effectLst/>
                <a:latin typeface="Public Sans"/>
              </a:rPr>
              <a:t>FAQbot</a:t>
            </a: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 using Retrieval-Augmented Generation (RAG</a:t>
            </a:r>
            <a:r>
              <a:rPr lang="en-US" dirty="0">
                <a:solidFill>
                  <a:srgbClr val="1C1E21"/>
                </a:solidFill>
                <a:latin typeface="Public Sans"/>
              </a:rPr>
              <a:t>)</a:t>
            </a: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1200" b="0" i="0" dirty="0">
              <a:solidFill>
                <a:srgbClr val="1C1E21"/>
              </a:solidFill>
              <a:effectLst/>
              <a:latin typeface="Public Sans"/>
            </a:endParaRP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Integrate diverse FAQs from Knowledge Streams for accurate query responses.</a:t>
            </a:r>
          </a:p>
          <a:p>
            <a:pPr>
              <a:lnSpc>
                <a:spcPct val="110000"/>
              </a:lnSpc>
            </a:pPr>
            <a:endParaRPr lang="en-US" sz="1200" b="0" i="0" dirty="0">
              <a:solidFill>
                <a:srgbClr val="1C1E21"/>
              </a:solidFill>
              <a:effectLst/>
              <a:latin typeface="Public Sans"/>
            </a:endParaRP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Enhance user interaction with efficient and accurate answers.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2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Proposed Solution</a:t>
            </a:r>
          </a:p>
          <a:p>
            <a:r>
              <a:rPr lang="en-US" b="1" dirty="0">
                <a:solidFill>
                  <a:srgbClr val="C00000"/>
                </a:solidFill>
                <a:latin typeface="Public Sans"/>
              </a:rPr>
              <a:t>Methodology</a:t>
            </a:r>
          </a:p>
          <a:p>
            <a:r>
              <a:rPr lang="en-US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Public Sans"/>
              </a:rPr>
              <a:t>Challenges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Technical Details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37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365125"/>
            <a:ext cx="8244840" cy="1325563"/>
          </a:xfrm>
        </p:spPr>
        <p:txBody>
          <a:bodyPr/>
          <a:lstStyle/>
          <a:p>
            <a:r>
              <a:rPr lang="en-US" b="1" dirty="0"/>
              <a:t>Retrieval Augmented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0" y="1825624"/>
            <a:ext cx="8244840" cy="4666615"/>
          </a:xfrm>
        </p:spPr>
        <p:txBody>
          <a:bodyPr/>
          <a:lstStyle/>
          <a:p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RAG is a technique for augmenting LLM knowledge with additional data.</a:t>
            </a:r>
          </a:p>
          <a:p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  <a:p>
            <a:pPr algn="l"/>
            <a:r>
              <a:rPr lang="en-US" b="0" i="0" dirty="0">
                <a:solidFill>
                  <a:srgbClr val="1C1E21"/>
                </a:solidFill>
                <a:effectLst/>
                <a:latin typeface="Public Sans"/>
              </a:rPr>
              <a:t>A typical RAG application has two main components: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dirty="0">
                <a:solidFill>
                  <a:srgbClr val="1C1E21"/>
                </a:solidFill>
                <a:effectLst/>
                <a:latin typeface="Public Sans"/>
              </a:rPr>
              <a:t>Indexing (Data Ingestion and Vectorization)</a:t>
            </a:r>
            <a:endParaRPr lang="en-US" dirty="0">
              <a:solidFill>
                <a:srgbClr val="1C1E21"/>
              </a:solidFill>
              <a:latin typeface="Public Sans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b="1" i="0" dirty="0">
                <a:solidFill>
                  <a:srgbClr val="1C1E21"/>
                </a:solidFill>
                <a:effectLst/>
                <a:latin typeface="Public Sans"/>
              </a:rPr>
              <a:t>Retrieval and generation</a:t>
            </a:r>
            <a:endParaRPr lang="en-US" b="0" i="0" dirty="0">
              <a:solidFill>
                <a:srgbClr val="1C1E21"/>
              </a:solidFill>
              <a:effectLst/>
              <a:latin typeface="Public Sans"/>
            </a:endParaRP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2032002" y="2032000"/>
            <a:ext cx="6858001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0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4B9AF0-4EA1-FECB-DF5B-4C4D5C670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31" y="245040"/>
            <a:ext cx="9826498" cy="642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7494-5900-8D09-8A48-1F509F46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365125"/>
            <a:ext cx="4678680" cy="1325563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12359-4940-02C9-2E40-1C110035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0" y="1825624"/>
            <a:ext cx="4160520" cy="466661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Problem Statement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Proposed Solution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Methodology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Public Sans"/>
              </a:rPr>
              <a:t>Challenges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Technical Details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Public Sans"/>
              </a:rPr>
              <a:t>Future Scope</a:t>
            </a:r>
          </a:p>
        </p:txBody>
      </p:sp>
      <p:pic>
        <p:nvPicPr>
          <p:cNvPr id="4" name="Picture 2" descr="Just a simple, clean quadruple color gradient. Dithered to avoid ...">
            <a:extLst>
              <a:ext uri="{FF2B5EF4-FFF2-40B4-BE49-F238E27FC236}">
                <a16:creationId xmlns:a16="http://schemas.microsoft.com/office/drawing/2014/main" id="{38A6B6A3-68C8-DC15-11D6-391E6301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45443" y="345440"/>
            <a:ext cx="6858001" cy="616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5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599</Words>
  <Application>Microsoft Office PowerPoint</Application>
  <PresentationFormat>Widescreen</PresentationFormat>
  <Paragraphs>126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JetBrains Mono</vt:lpstr>
      <vt:lpstr>Public Sans</vt:lpstr>
      <vt:lpstr>Office Theme</vt:lpstr>
      <vt:lpstr>FAQ RAG APPLICATION</vt:lpstr>
      <vt:lpstr>Contents</vt:lpstr>
      <vt:lpstr>Problem Statement</vt:lpstr>
      <vt:lpstr>Contents</vt:lpstr>
      <vt:lpstr>Proposed Solution</vt:lpstr>
      <vt:lpstr>Contents</vt:lpstr>
      <vt:lpstr>Retrieval Augmented Generation</vt:lpstr>
      <vt:lpstr>PowerPoint Presentation</vt:lpstr>
      <vt:lpstr>Contents</vt:lpstr>
      <vt:lpstr>Data Creation</vt:lpstr>
      <vt:lpstr>Contents</vt:lpstr>
      <vt:lpstr>Tools</vt:lpstr>
      <vt:lpstr>Technical Details</vt:lpstr>
      <vt:lpstr>Project Structure</vt:lpstr>
      <vt:lpstr>Data Pre - processing</vt:lpstr>
      <vt:lpstr>Indexing (Data Ingestion)</vt:lpstr>
      <vt:lpstr>Indexing (Data Vectorization)</vt:lpstr>
      <vt:lpstr>Retrieval</vt:lpstr>
      <vt:lpstr>Generation</vt:lpstr>
      <vt:lpstr>PowerPoint Presentation</vt:lpstr>
      <vt:lpstr>Contents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Maryam Farooq</dc:creator>
  <cp:lastModifiedBy>Maryam Farooq</cp:lastModifiedBy>
  <cp:revision>14</cp:revision>
  <dcterms:created xsi:type="dcterms:W3CDTF">2024-07-16T15:17:58Z</dcterms:created>
  <dcterms:modified xsi:type="dcterms:W3CDTF">2024-07-19T13:17:35Z</dcterms:modified>
</cp:coreProperties>
</file>