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59" r:id="rId8"/>
    <p:sldId id="269" r:id="rId9"/>
    <p:sldId id="273" r:id="rId10"/>
    <p:sldId id="258" r:id="rId11"/>
    <p:sldId id="266" r:id="rId12"/>
    <p:sldId id="274" r:id="rId13"/>
    <p:sldId id="282" r:id="rId14"/>
    <p:sldId id="275" r:id="rId15"/>
    <p:sldId id="277" r:id="rId16"/>
    <p:sldId id="276" r:id="rId17"/>
    <p:sldId id="278" r:id="rId18"/>
    <p:sldId id="279" r:id="rId19"/>
    <p:sldId id="280" r:id="rId20"/>
    <p:sldId id="281" r:id="rId21"/>
    <p:sldId id="272" r:id="rId22"/>
    <p:sldId id="271" r:id="rId23"/>
    <p:sldId id="285" r:id="rId24"/>
    <p:sldId id="270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9" autoAdjust="0"/>
    <p:restoredTop sz="93741" autoAdjust="0"/>
  </p:normalViewPr>
  <p:slideViewPr>
    <p:cSldViewPr snapToGrid="0">
      <p:cViewPr varScale="1">
        <p:scale>
          <a:sx n="61" d="100"/>
          <a:sy n="61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3B23-E413-A2C1-21F7-9E45798D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3F1E-6783-1931-80AA-C6F1E3FBC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F297-331A-AFB1-1E27-1F283A7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7B79-8EFC-E08C-06CE-2DB215EE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9EE-C22A-C8DB-2AB1-FDF2C05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0BC8-49C7-4CA3-3A03-D4AFA364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63B2F-9711-EFC6-02C2-83364E199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36E5-26F1-469A-BC19-378A7575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903F-D2E7-B918-FE7A-53392574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0E8D-7DCF-D06B-0FE2-0A1A198F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5A423-3717-508B-393A-9BC49763A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44D5A-1AF1-85AA-2F70-B75E478D8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95EBA-43A1-837B-B197-34CE43B4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121C-A50C-9E23-978F-B1C820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DC6E-843D-5D07-9490-009C435E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CB32-2E35-6A2B-42F2-9EF5B28C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4D3B-FF9A-A10E-10FC-12FFD7ED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9FA5-53C2-425E-2BFE-8F71A6F0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EC44-6B1D-9526-BC9B-3A7E1464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4A03-FD17-37F7-7F33-E280E0A3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6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FED5-3CE9-C58B-D4B9-4997977A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65-DE00-FE45-C97E-97F0CB5F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A167-1D01-14A8-C8DA-598E13DC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83EA-884E-4867-70F8-FD8E0395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3268-92C2-E372-0825-11B3861F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9C7-184F-C239-520D-27F5E2EE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4D86-82D7-AD08-67D1-6B98F9A9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27727-DA65-A8C9-1A4F-DF6A53571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D0B9-0F62-E3F4-E03F-B74CACDB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E663-D243-0F8B-2D06-7202993C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FA27-3EA7-F821-DEA2-66E16DE0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1C36-4AFD-898C-0449-D751F505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75E19-5FE4-D2C5-EBC7-851127A8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3D8CA-31D9-5FBF-7188-C524627C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2269E-14A9-0718-34C2-33BF1A9BC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CA8AF-5ADD-BFAC-6931-45876CFF4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E7B7C-78B7-FA90-C9BC-8680BC24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476CB-82B8-EA6F-B347-71787184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2A693-E4CB-5DAF-097F-3E86649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8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E282-9F16-5835-93F0-EB9AE755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149E3-06CC-A8AD-DBC4-7905245F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2D3-E729-5DCF-A3F1-F8AA3CAA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99423-FE4B-88DA-F69C-AF666968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94A66-488C-4B17-3E93-1CDF1414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57EB9-D65A-DE71-BCDB-876FE70B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ADB06-457F-43CD-B670-E843CF7A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4B7-0026-D456-C330-249E4FFF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2D44-D506-54D7-7E73-0DF06D6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A3B2B-6891-B5C1-1F22-4A339F0F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6BB4D-DC11-356E-C070-05A95A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6FA3-ECE2-E5CC-ABA5-B18864AF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B3AA-11D3-2F3F-7657-434FDF7C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8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B659-4A3D-43D6-7D38-609AA287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6CF8A-DA2C-11B7-2D7D-ED433AFD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0107-184F-A1CB-6848-F5745D567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06999-0D85-49F6-6A8B-4A25D18F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259A-46B7-03B1-C525-8EE79FC8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C79F-69CB-F0E7-081B-E30ABA5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5740C-2DF0-A005-A341-350C1E03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4E372-CBFC-C118-F16C-BD6DA979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C2AC-32CC-C99E-E0B0-C95EEF185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4AE7-D77E-4A1B-83B3-3CB3FA4AFAF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A1F9-95BB-4DC0-A97D-4459FA74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E48B-73BE-EFFE-36C8-684E8B680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2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9AC4B3BD-EA8A-5B09-2515-6CAD587D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6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9865D-66AA-06A0-5A38-FC44F534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627" y="2722653"/>
            <a:ext cx="7246706" cy="1003068"/>
          </a:xfrm>
        </p:spPr>
        <p:txBody>
          <a:bodyPr/>
          <a:lstStyle/>
          <a:p>
            <a:pPr algn="l"/>
            <a:r>
              <a:rPr lang="en-US" b="1" dirty="0"/>
              <a:t>FAQ RAG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6FEE4-A24E-C040-EB46-6576AF0B2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1505" y="4680823"/>
            <a:ext cx="4133636" cy="1946007"/>
          </a:xfrm>
        </p:spPr>
        <p:txBody>
          <a:bodyPr/>
          <a:lstStyle/>
          <a:p>
            <a:pPr algn="r"/>
            <a:r>
              <a:rPr lang="en-US" dirty="0"/>
              <a:t>Maryam Farooq</a:t>
            </a:r>
          </a:p>
          <a:p>
            <a:pPr algn="r"/>
            <a:r>
              <a:rPr lang="en-US" dirty="0"/>
              <a:t>Data Science trainee </a:t>
            </a:r>
          </a:p>
          <a:p>
            <a:pPr algn="r"/>
            <a:r>
              <a:rPr lang="en-US" dirty="0"/>
              <a:t>@Knowledge Streams</a:t>
            </a:r>
          </a:p>
          <a:p>
            <a:pPr algn="r"/>
            <a:r>
              <a:rPr lang="en-US" dirty="0"/>
              <a:t>LinkedIn |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18D200-6762-6A58-56E4-1672274BB499}"/>
              </a:ext>
            </a:extLst>
          </p:cNvPr>
          <p:cNvSpPr txBox="1">
            <a:spLocks/>
          </p:cNvSpPr>
          <p:nvPr/>
        </p:nvSpPr>
        <p:spPr>
          <a:xfrm>
            <a:off x="614736" y="614739"/>
            <a:ext cx="7246706" cy="1892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i="1" dirty="0">
                <a:solidFill>
                  <a:schemeClr val="bg1"/>
                </a:solidFill>
              </a:rPr>
              <a:t>Gen Ai Project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CEB2CB-57A1-4801-6960-664BEC8BD953}"/>
              </a:ext>
            </a:extLst>
          </p:cNvPr>
          <p:cNvSpPr txBox="1">
            <a:spLocks/>
          </p:cNvSpPr>
          <p:nvPr/>
        </p:nvSpPr>
        <p:spPr>
          <a:xfrm>
            <a:off x="655833" y="3713337"/>
            <a:ext cx="6155934" cy="147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i="1" dirty="0"/>
              <a:t>End – to – end deployable application</a:t>
            </a:r>
          </a:p>
          <a:p>
            <a:pPr algn="l"/>
            <a:r>
              <a:rPr lang="en-US" sz="2000" b="1" dirty="0">
                <a:solidFill>
                  <a:srgbClr val="C00000"/>
                </a:solidFill>
              </a:rPr>
              <a:t>Tools: </a:t>
            </a:r>
            <a:r>
              <a:rPr lang="en-US" sz="2000" dirty="0" err="1"/>
              <a:t>LangChain</a:t>
            </a:r>
            <a:r>
              <a:rPr lang="en-US" sz="2000" dirty="0"/>
              <a:t>, Hugging Face, Mistral(LLM), FAISS,  PyCharm, </a:t>
            </a:r>
            <a:r>
              <a:rPr lang="en-US" sz="2000" dirty="0" err="1"/>
              <a:t>Streamlit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98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Data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5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</a:p>
          <a:p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ublic Sans"/>
              </a:rPr>
              <a:t>Challenges</a:t>
            </a:r>
          </a:p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Evaluation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7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52" y="365125"/>
            <a:ext cx="5814848" cy="1325563"/>
          </a:xfrm>
        </p:spPr>
        <p:txBody>
          <a:bodyPr/>
          <a:lstStyle/>
          <a:p>
            <a:r>
              <a:rPr lang="en-US" b="1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257800" cy="4666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Public Sans"/>
              </a:rPr>
              <a:t>Data Pre – Processing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Public Sans"/>
              </a:rPr>
              <a:t>RAG PIPELINE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Public Sans"/>
              </a:rPr>
              <a:t>Indexing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ublic Sans"/>
              </a:rPr>
              <a:t>Data Ingestion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ublic Sans"/>
              </a:rPr>
              <a:t>Data Vectorization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Public Sans"/>
              </a:rPr>
              <a:t>Retrieval and Generation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Public Sans"/>
              </a:rPr>
              <a:t>Streamlit</a:t>
            </a:r>
            <a:r>
              <a:rPr lang="en-US" dirty="0">
                <a:latin typeface="Public Sans"/>
              </a:rPr>
              <a:t> App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838202" y="838200"/>
            <a:ext cx="6858001" cy="518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2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Data Pre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5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i="0" dirty="0">
                <a:solidFill>
                  <a:srgbClr val="1C1E21"/>
                </a:solidFill>
                <a:effectLst/>
              </a:rPr>
              <a:t>Indexing (Data Ingestion)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r>
              <a:rPr lang="en-US" b="1" i="0" dirty="0" err="1">
                <a:solidFill>
                  <a:srgbClr val="1C1E21"/>
                </a:solidFill>
                <a:effectLst/>
                <a:latin typeface="Public Sans"/>
              </a:rPr>
              <a:t>LangChain</a:t>
            </a: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 is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16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i="0" dirty="0">
                <a:solidFill>
                  <a:srgbClr val="1C1E21"/>
                </a:solidFill>
                <a:effectLst/>
              </a:rPr>
              <a:t>Indexing (Data Vectorization)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5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>
                <a:solidFill>
                  <a:srgbClr val="1C1E21"/>
                </a:solidFill>
              </a:rPr>
              <a:t>Retrieval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7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>
                <a:solidFill>
                  <a:srgbClr val="1C1E21"/>
                </a:solidFill>
              </a:rPr>
              <a:t>Generation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07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i="0" dirty="0">
                <a:solidFill>
                  <a:srgbClr val="1C1E21"/>
                </a:solidFill>
                <a:effectLst/>
              </a:rPr>
              <a:t>Project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7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</a:p>
          <a:p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ublic Sans"/>
              </a:rPr>
              <a:t>Challenges</a:t>
            </a:r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Public Sans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Evaluation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82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 err="1">
                <a:solidFill>
                  <a:srgbClr val="1C1E21"/>
                </a:solidFill>
              </a:rPr>
              <a:t>Streamlit</a:t>
            </a:r>
            <a:r>
              <a:rPr lang="en-US" b="1" dirty="0">
                <a:solidFill>
                  <a:srgbClr val="1C1E21"/>
                </a:solidFill>
              </a:rPr>
              <a:t> APP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1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</a:p>
          <a:p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ublic Sans"/>
              </a:rPr>
              <a:t>Challenges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Evaluation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0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RAGAS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PICTURE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1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RAGAS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Scores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0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Public Sans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Evaluation</a:t>
            </a:r>
          </a:p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80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RAGAS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r>
              <a:rPr lang="en-US" dirty="0">
                <a:solidFill>
                  <a:srgbClr val="1C1E21"/>
                </a:solidFill>
                <a:latin typeface="Public Sans"/>
              </a:rPr>
              <a:t>Scores</a:t>
            </a:r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59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676640" cy="46666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Knowledge Streams, a corporate training institute, struggles with managing Large volume of FAQs all across Pakistan.</a:t>
            </a:r>
          </a:p>
          <a:p>
            <a:pPr>
              <a:lnSpc>
                <a:spcPct val="110000"/>
              </a:lnSpc>
            </a:pPr>
            <a:endParaRPr lang="en-US" sz="1200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Challenges include handling diverse topics and ensuring timely responses.</a:t>
            </a:r>
          </a:p>
          <a:p>
            <a:pPr>
              <a:lnSpc>
                <a:spcPct val="100000"/>
              </a:lnSpc>
            </a:pPr>
            <a:endParaRPr lang="en-US" sz="1100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Current methods are resource-intensive and inefficient.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9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</a:p>
          <a:p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ublic Sans"/>
              </a:rPr>
              <a:t>Challenges</a:t>
            </a:r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Public Sans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Evaluation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80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676640" cy="46666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Develop a chatbot using Retrieval-Augmented Generation (RAG) for FAQs.</a:t>
            </a:r>
          </a:p>
          <a:p>
            <a:pPr>
              <a:lnSpc>
                <a:spcPct val="110000"/>
              </a:lnSpc>
            </a:pPr>
            <a:endParaRPr lang="en-US" sz="1200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Integrate diverse FAQs from Knowledge Streams for accurate query responses.</a:t>
            </a:r>
          </a:p>
          <a:p>
            <a:pPr>
              <a:lnSpc>
                <a:spcPct val="110000"/>
              </a:lnSpc>
            </a:pPr>
            <a:endParaRPr lang="en-US" sz="1200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Enhance user interaction with efficient and accurate answers.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2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Methodology</a:t>
            </a:r>
          </a:p>
          <a:p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ublic Sans"/>
              </a:rPr>
              <a:t>Challenges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Evaluation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37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Retrieval Augmented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RAG is a technique for augmenting LLM knowledge with additional data.</a:t>
            </a:r>
          </a:p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 algn="l"/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A typical RAG application has two main components: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>
                <a:solidFill>
                  <a:srgbClr val="1C1E21"/>
                </a:solidFill>
                <a:effectLst/>
                <a:latin typeface="Public Sans"/>
              </a:rPr>
              <a:t>Indexing (Data Ingestion and Vectorization)</a:t>
            </a:r>
            <a:endParaRPr lang="en-US" dirty="0">
              <a:solidFill>
                <a:srgbClr val="1C1E21"/>
              </a:solidFill>
              <a:latin typeface="Public San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>
                <a:solidFill>
                  <a:srgbClr val="1C1E21"/>
                </a:solidFill>
                <a:effectLst/>
                <a:latin typeface="Public Sans"/>
              </a:rPr>
              <a:t>Retrieval and generation</a:t>
            </a:r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0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B189-18C8-8122-494B-1EBE55C5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FC14-6220-25EC-3F55-1D6F888D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0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Public Sans"/>
              </a:rPr>
              <a:t>Challenges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Evaluation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5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278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Public Sans</vt:lpstr>
      <vt:lpstr>Office Theme</vt:lpstr>
      <vt:lpstr>FAQ RAG APPLICATION</vt:lpstr>
      <vt:lpstr>Contents</vt:lpstr>
      <vt:lpstr>Problem Statement</vt:lpstr>
      <vt:lpstr>Contents</vt:lpstr>
      <vt:lpstr>Proposed Solution</vt:lpstr>
      <vt:lpstr>Contents</vt:lpstr>
      <vt:lpstr>Retrieval Augmented Generation</vt:lpstr>
      <vt:lpstr>PowerPoint Presentation</vt:lpstr>
      <vt:lpstr>Contents</vt:lpstr>
      <vt:lpstr>Data Creation</vt:lpstr>
      <vt:lpstr>Contents</vt:lpstr>
      <vt:lpstr>Tools</vt:lpstr>
      <vt:lpstr>Technical Details</vt:lpstr>
      <vt:lpstr>Data Pre - processing</vt:lpstr>
      <vt:lpstr>Indexing (Data Ingestion)</vt:lpstr>
      <vt:lpstr>Indexing (Data Vectorization)</vt:lpstr>
      <vt:lpstr>Retrieval</vt:lpstr>
      <vt:lpstr>Generation</vt:lpstr>
      <vt:lpstr>Project Structure</vt:lpstr>
      <vt:lpstr>Streamlit APP</vt:lpstr>
      <vt:lpstr>Contents</vt:lpstr>
      <vt:lpstr>RAGAS</vt:lpstr>
      <vt:lpstr>RAGAS</vt:lpstr>
      <vt:lpstr>Contents</vt:lpstr>
      <vt:lpstr>RAGAS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Maryam Farooq</dc:creator>
  <cp:lastModifiedBy>Maryam Farooq</cp:lastModifiedBy>
  <cp:revision>2</cp:revision>
  <dcterms:created xsi:type="dcterms:W3CDTF">2024-07-16T15:17:58Z</dcterms:created>
  <dcterms:modified xsi:type="dcterms:W3CDTF">2024-07-16T16:22:02Z</dcterms:modified>
</cp:coreProperties>
</file>