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Georgia Pro" charset="1" panose="02040502050405020303"/>
      <p:regular r:id="rId22"/>
    </p:embeddedFont>
    <p:embeddedFont>
      <p:font typeface="Cardo" charset="1" panose="02020600000000000000"/>
      <p:regular r:id="rId23"/>
    </p:embeddedFont>
    <p:embeddedFont>
      <p:font typeface="Cardo Bold" charset="1" panose="020208040800000200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26.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7.png" Type="http://schemas.openxmlformats.org/officeDocument/2006/relationships/image"/><Relationship Id="rId5" Target="../media/image28.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33.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36.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38.pn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39.pn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4.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5.pn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187975" y="490970"/>
            <a:ext cx="3842481" cy="1838251"/>
          </a:xfrm>
          <a:custGeom>
            <a:avLst/>
            <a:gdLst/>
            <a:ahLst/>
            <a:cxnLst/>
            <a:rect r="r" b="b" t="t" l="l"/>
            <a:pathLst>
              <a:path h="1838251" w="3842481">
                <a:moveTo>
                  <a:pt x="0" y="0"/>
                </a:moveTo>
                <a:lnTo>
                  <a:pt x="3842481" y="0"/>
                </a:lnTo>
                <a:lnTo>
                  <a:pt x="3842481" y="1838251"/>
                </a:lnTo>
                <a:lnTo>
                  <a:pt x="0" y="1838251"/>
                </a:lnTo>
                <a:lnTo>
                  <a:pt x="0" y="0"/>
                </a:lnTo>
                <a:close/>
              </a:path>
            </a:pathLst>
          </a:custGeom>
          <a:blipFill>
            <a:blip r:embed="rId2"/>
            <a:stretch>
              <a:fillRect l="0" t="0" r="0" b="0"/>
            </a:stretch>
          </a:blipFill>
        </p:spPr>
      </p:sp>
      <p:sp>
        <p:nvSpPr>
          <p:cNvPr name="Freeform 3" id="3"/>
          <p:cNvSpPr/>
          <p:nvPr/>
        </p:nvSpPr>
        <p:spPr>
          <a:xfrm flipH="false" flipV="false" rot="0">
            <a:off x="591671" y="490970"/>
            <a:ext cx="1557228" cy="2612085"/>
          </a:xfrm>
          <a:custGeom>
            <a:avLst/>
            <a:gdLst/>
            <a:ahLst/>
            <a:cxnLst/>
            <a:rect r="r" b="b" t="t" l="l"/>
            <a:pathLst>
              <a:path h="2612085" w="1557228">
                <a:moveTo>
                  <a:pt x="0" y="0"/>
                </a:moveTo>
                <a:lnTo>
                  <a:pt x="1557228" y="0"/>
                </a:lnTo>
                <a:lnTo>
                  <a:pt x="1557228" y="2612085"/>
                </a:lnTo>
                <a:lnTo>
                  <a:pt x="0" y="2612085"/>
                </a:lnTo>
                <a:lnTo>
                  <a:pt x="0" y="0"/>
                </a:lnTo>
                <a:close/>
              </a:path>
            </a:pathLst>
          </a:custGeom>
          <a:blipFill>
            <a:blip r:embed="rId3"/>
            <a:stretch>
              <a:fillRect l="0" t="0" r="-2179" b="0"/>
            </a:stretch>
          </a:blipFill>
        </p:spPr>
      </p:sp>
      <p:sp>
        <p:nvSpPr>
          <p:cNvPr name="Freeform 4" id="4"/>
          <p:cNvSpPr/>
          <p:nvPr/>
        </p:nvSpPr>
        <p:spPr>
          <a:xfrm flipH="false" flipV="false" rot="0">
            <a:off x="13785663" y="6172200"/>
            <a:ext cx="4647105" cy="4114800"/>
          </a:xfrm>
          <a:custGeom>
            <a:avLst/>
            <a:gdLst/>
            <a:ahLst/>
            <a:cxnLst/>
            <a:rect r="r" b="b" t="t" l="l"/>
            <a:pathLst>
              <a:path h="4114800" w="4647105">
                <a:moveTo>
                  <a:pt x="0" y="0"/>
                </a:moveTo>
                <a:lnTo>
                  <a:pt x="4647105" y="0"/>
                </a:lnTo>
                <a:lnTo>
                  <a:pt x="464710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266152" y="5906048"/>
            <a:ext cx="4647105" cy="4114800"/>
          </a:xfrm>
          <a:custGeom>
            <a:avLst/>
            <a:gdLst/>
            <a:ahLst/>
            <a:cxnLst/>
            <a:rect r="r" b="b" t="t" l="l"/>
            <a:pathLst>
              <a:path h="4114800" w="4647105">
                <a:moveTo>
                  <a:pt x="0" y="0"/>
                </a:moveTo>
                <a:lnTo>
                  <a:pt x="4647104" y="0"/>
                </a:lnTo>
                <a:lnTo>
                  <a:pt x="464710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370285" y="2886688"/>
            <a:ext cx="16148934" cy="1518963"/>
          </a:xfrm>
          <a:prstGeom prst="rect">
            <a:avLst/>
          </a:prstGeom>
        </p:spPr>
        <p:txBody>
          <a:bodyPr anchor="t" rtlCol="false" tIns="0" lIns="0" bIns="0" rIns="0">
            <a:spAutoFit/>
          </a:bodyPr>
          <a:lstStyle/>
          <a:p>
            <a:pPr algn="ctr">
              <a:lnSpc>
                <a:spcPts val="12352"/>
              </a:lnSpc>
            </a:pPr>
            <a:r>
              <a:rPr lang="en-US" sz="8823">
                <a:solidFill>
                  <a:srgbClr val="324E86"/>
                </a:solidFill>
                <a:latin typeface="Georgia Pro"/>
                <a:ea typeface="Georgia Pro"/>
                <a:cs typeface="Georgia Pro"/>
                <a:sym typeface="Georgia Pro"/>
              </a:rPr>
              <a:t>Smart Elevator System</a:t>
            </a:r>
          </a:p>
        </p:txBody>
      </p:sp>
      <p:sp>
        <p:nvSpPr>
          <p:cNvPr name="TextBox 7" id="7"/>
          <p:cNvSpPr txBox="true"/>
          <p:nvPr/>
        </p:nvSpPr>
        <p:spPr>
          <a:xfrm rot="0">
            <a:off x="5519972" y="5224801"/>
            <a:ext cx="7849560" cy="2279107"/>
          </a:xfrm>
          <a:prstGeom prst="rect">
            <a:avLst/>
          </a:prstGeom>
        </p:spPr>
        <p:txBody>
          <a:bodyPr anchor="t" rtlCol="false" tIns="0" lIns="0" bIns="0" rIns="0">
            <a:spAutoFit/>
          </a:bodyPr>
          <a:lstStyle/>
          <a:p>
            <a:pPr algn="ctr">
              <a:lnSpc>
                <a:spcPts val="4591"/>
              </a:lnSpc>
            </a:pPr>
            <a:r>
              <a:rPr lang="en-US" sz="2924">
                <a:solidFill>
                  <a:srgbClr val="324E86"/>
                </a:solidFill>
                <a:latin typeface="Cardo"/>
                <a:ea typeface="Cardo"/>
                <a:cs typeface="Cardo"/>
                <a:sym typeface="Cardo"/>
              </a:rPr>
              <a:t>Latifah Faiz ALmuqibel - 224012252</a:t>
            </a:r>
          </a:p>
          <a:p>
            <a:pPr algn="ctr">
              <a:lnSpc>
                <a:spcPts val="4591"/>
              </a:lnSpc>
            </a:pPr>
            <a:r>
              <a:rPr lang="en-US" sz="2924">
                <a:solidFill>
                  <a:srgbClr val="324E86"/>
                </a:solidFill>
                <a:latin typeface="Cardo"/>
                <a:ea typeface="Cardo"/>
                <a:cs typeface="Cardo"/>
                <a:sym typeface="Cardo"/>
              </a:rPr>
              <a:t>Sara Ali Alsagoor - 224006758</a:t>
            </a:r>
          </a:p>
          <a:p>
            <a:pPr algn="ctr">
              <a:lnSpc>
                <a:spcPts val="4591"/>
              </a:lnSpc>
            </a:pPr>
            <a:r>
              <a:rPr lang="en-US" sz="2924">
                <a:solidFill>
                  <a:srgbClr val="324E86"/>
                </a:solidFill>
                <a:latin typeface="Cardo"/>
                <a:ea typeface="Cardo"/>
                <a:cs typeface="Cardo"/>
                <a:sym typeface="Cardo"/>
              </a:rPr>
              <a:t>Rawdah Salah Alnaim - 224006975</a:t>
            </a:r>
          </a:p>
          <a:p>
            <a:pPr algn="ctr">
              <a:lnSpc>
                <a:spcPts val="4591"/>
              </a:lnSpc>
            </a:pPr>
            <a:r>
              <a:rPr lang="en-US" sz="2924">
                <a:solidFill>
                  <a:srgbClr val="324E86"/>
                </a:solidFill>
                <a:latin typeface="Cardo"/>
                <a:ea typeface="Cardo"/>
                <a:cs typeface="Cardo"/>
                <a:sym typeface="Cardo"/>
              </a:rPr>
              <a:t>Maryam Hajji Alhajji - 224009328</a:t>
            </a:r>
          </a:p>
        </p:txBody>
      </p:sp>
      <p:sp>
        <p:nvSpPr>
          <p:cNvPr name="TextBox 8" id="8"/>
          <p:cNvSpPr txBox="true"/>
          <p:nvPr/>
        </p:nvSpPr>
        <p:spPr>
          <a:xfrm rot="0">
            <a:off x="7510843" y="8303182"/>
            <a:ext cx="3867817" cy="617512"/>
          </a:xfrm>
          <a:prstGeom prst="rect">
            <a:avLst/>
          </a:prstGeom>
        </p:spPr>
        <p:txBody>
          <a:bodyPr anchor="t" rtlCol="false" tIns="0" lIns="0" bIns="0" rIns="0">
            <a:spAutoFit/>
          </a:bodyPr>
          <a:lstStyle/>
          <a:p>
            <a:pPr algn="ctr">
              <a:lnSpc>
                <a:spcPts val="5145"/>
              </a:lnSpc>
            </a:pPr>
            <a:r>
              <a:rPr lang="en-US" sz="3277">
                <a:solidFill>
                  <a:srgbClr val="324E86"/>
                </a:solidFill>
                <a:latin typeface="Cardo"/>
                <a:ea typeface="Cardo"/>
                <a:cs typeface="Cardo"/>
                <a:sym typeface="Cardo"/>
              </a:rPr>
              <a:t>Dr. Hala Hamdoun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454324" y="-1323948"/>
            <a:ext cx="15266508" cy="12934895"/>
          </a:xfrm>
          <a:custGeom>
            <a:avLst/>
            <a:gdLst/>
            <a:ahLst/>
            <a:cxnLst/>
            <a:rect r="r" b="b" t="t" l="l"/>
            <a:pathLst>
              <a:path h="12934895" w="15266508">
                <a:moveTo>
                  <a:pt x="0" y="0"/>
                </a:moveTo>
                <a:lnTo>
                  <a:pt x="15266507" y="0"/>
                </a:lnTo>
                <a:lnTo>
                  <a:pt x="15266507" y="12934896"/>
                </a:lnTo>
                <a:lnTo>
                  <a:pt x="0" y="129348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114869">
            <a:off x="-764931" y="-3988810"/>
            <a:ext cx="5992093" cy="5883146"/>
          </a:xfrm>
          <a:custGeom>
            <a:avLst/>
            <a:gdLst/>
            <a:ahLst/>
            <a:cxnLst/>
            <a:rect r="r" b="b" t="t" l="l"/>
            <a:pathLst>
              <a:path h="5883146" w="5992093">
                <a:moveTo>
                  <a:pt x="0" y="0"/>
                </a:moveTo>
                <a:lnTo>
                  <a:pt x="5992093" y="0"/>
                </a:lnTo>
                <a:lnTo>
                  <a:pt x="5992093" y="5883145"/>
                </a:lnTo>
                <a:lnTo>
                  <a:pt x="0" y="58831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1894335"/>
            <a:ext cx="10454324" cy="5671471"/>
          </a:xfrm>
          <a:custGeom>
            <a:avLst/>
            <a:gdLst/>
            <a:ahLst/>
            <a:cxnLst/>
            <a:rect r="r" b="b" t="t" l="l"/>
            <a:pathLst>
              <a:path h="5671471" w="10454324">
                <a:moveTo>
                  <a:pt x="0" y="0"/>
                </a:moveTo>
                <a:lnTo>
                  <a:pt x="10454324" y="0"/>
                </a:lnTo>
                <a:lnTo>
                  <a:pt x="10454324" y="5671471"/>
                </a:lnTo>
                <a:lnTo>
                  <a:pt x="0" y="5671471"/>
                </a:lnTo>
                <a:lnTo>
                  <a:pt x="0" y="0"/>
                </a:lnTo>
                <a:close/>
              </a:path>
            </a:pathLst>
          </a:custGeom>
          <a:blipFill>
            <a:blip r:embed="rId6"/>
            <a:stretch>
              <a:fillRect l="0" t="0" r="0" b="0"/>
            </a:stretch>
          </a:blipFill>
        </p:spPr>
      </p:sp>
      <p:sp>
        <p:nvSpPr>
          <p:cNvPr name="TextBox 5" id="5"/>
          <p:cNvSpPr txBox="true"/>
          <p:nvPr/>
        </p:nvSpPr>
        <p:spPr>
          <a:xfrm rot="0">
            <a:off x="779698" y="9163050"/>
            <a:ext cx="1451417" cy="517181"/>
          </a:xfrm>
          <a:prstGeom prst="rect">
            <a:avLst/>
          </a:prstGeom>
        </p:spPr>
        <p:txBody>
          <a:bodyPr anchor="t" rtlCol="false" tIns="0" lIns="0" bIns="0" rIns="0">
            <a:spAutoFit/>
          </a:bodyPr>
          <a:lstStyle/>
          <a:p>
            <a:pPr algn="just">
              <a:lnSpc>
                <a:spcPts val="4360"/>
              </a:lnSpc>
            </a:pPr>
            <a:r>
              <a:rPr lang="en-US" sz="2777" b="true">
                <a:solidFill>
                  <a:srgbClr val="000000"/>
                </a:solidFill>
                <a:latin typeface="Cardo Bold"/>
                <a:ea typeface="Cardo Bold"/>
                <a:cs typeface="Cardo Bold"/>
                <a:sym typeface="Cardo Bold"/>
              </a:rPr>
              <a:t>Latifah</a:t>
            </a:r>
          </a:p>
        </p:txBody>
      </p:sp>
      <p:sp>
        <p:nvSpPr>
          <p:cNvPr name="Freeform 6" id="6"/>
          <p:cNvSpPr/>
          <p:nvPr/>
        </p:nvSpPr>
        <p:spPr>
          <a:xfrm flipH="false" flipV="false" rot="0">
            <a:off x="729235" y="9839764"/>
            <a:ext cx="1178976" cy="175373"/>
          </a:xfrm>
          <a:custGeom>
            <a:avLst/>
            <a:gdLst/>
            <a:ahLst/>
            <a:cxnLst/>
            <a:rect r="r" b="b" t="t" l="l"/>
            <a:pathLst>
              <a:path h="175373" w="1178976">
                <a:moveTo>
                  <a:pt x="0" y="0"/>
                </a:moveTo>
                <a:lnTo>
                  <a:pt x="1178977" y="0"/>
                </a:lnTo>
                <a:lnTo>
                  <a:pt x="1178977" y="175373"/>
                </a:lnTo>
                <a:lnTo>
                  <a:pt x="0" y="1753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11295900" y="1974942"/>
            <a:ext cx="6791678" cy="5799112"/>
          </a:xfrm>
          <a:prstGeom prst="rect">
            <a:avLst/>
          </a:prstGeom>
        </p:spPr>
        <p:txBody>
          <a:bodyPr anchor="t" rtlCol="false" tIns="0" lIns="0" bIns="0" rIns="0">
            <a:spAutoFit/>
          </a:bodyPr>
          <a:lstStyle/>
          <a:p>
            <a:pPr algn="l">
              <a:lnSpc>
                <a:spcPts val="5145"/>
              </a:lnSpc>
            </a:pPr>
            <a:r>
              <a:rPr lang="en-US" sz="3277">
                <a:solidFill>
                  <a:srgbClr val="FFFFFF"/>
                </a:solidFill>
                <a:latin typeface="Cardo"/>
                <a:ea typeface="Cardo"/>
                <a:cs typeface="Cardo"/>
                <a:sym typeface="Cardo"/>
              </a:rPr>
              <a:t>The allowed() function checks if a user’s request to access a specific floor is within the allowed time menu. It converts the hour and minute into total minutes, then uses a switch statement to validate access based on the destination floor’s rules. Some floors have specific access hours, while others are always allowed.</a:t>
            </a:r>
          </a:p>
        </p:txBody>
      </p:sp>
      <p:sp>
        <p:nvSpPr>
          <p:cNvPr name="Freeform 8" id="8"/>
          <p:cNvSpPr/>
          <p:nvPr/>
        </p:nvSpPr>
        <p:spPr>
          <a:xfrm flipH="false" flipV="false" rot="-2156536">
            <a:off x="4478260" y="7774056"/>
            <a:ext cx="5992093" cy="5883146"/>
          </a:xfrm>
          <a:custGeom>
            <a:avLst/>
            <a:gdLst/>
            <a:ahLst/>
            <a:cxnLst/>
            <a:rect r="r" b="b" t="t" l="l"/>
            <a:pathLst>
              <a:path h="5883146" w="5992093">
                <a:moveTo>
                  <a:pt x="0" y="0"/>
                </a:moveTo>
                <a:lnTo>
                  <a:pt x="5992093" y="0"/>
                </a:lnTo>
                <a:lnTo>
                  <a:pt x="5992093" y="5883146"/>
                </a:lnTo>
                <a:lnTo>
                  <a:pt x="0" y="58831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23085" y="4448442"/>
            <a:ext cx="8140686" cy="7992674"/>
          </a:xfrm>
          <a:custGeom>
            <a:avLst/>
            <a:gdLst/>
            <a:ahLst/>
            <a:cxnLst/>
            <a:rect r="r" b="b" t="t" l="l"/>
            <a:pathLst>
              <a:path h="7992674" w="8140686">
                <a:moveTo>
                  <a:pt x="0" y="0"/>
                </a:moveTo>
                <a:lnTo>
                  <a:pt x="8140686" y="0"/>
                </a:lnTo>
                <a:lnTo>
                  <a:pt x="8140686" y="7992673"/>
                </a:lnTo>
                <a:lnTo>
                  <a:pt x="0" y="79926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92053" y="-4116166"/>
            <a:ext cx="8140686" cy="7992674"/>
          </a:xfrm>
          <a:custGeom>
            <a:avLst/>
            <a:gdLst/>
            <a:ahLst/>
            <a:cxnLst/>
            <a:rect r="r" b="b" t="t" l="l"/>
            <a:pathLst>
              <a:path h="7992674" w="8140686">
                <a:moveTo>
                  <a:pt x="0" y="0"/>
                </a:moveTo>
                <a:lnTo>
                  <a:pt x="8140686" y="0"/>
                </a:lnTo>
                <a:lnTo>
                  <a:pt x="8140686" y="7992673"/>
                </a:lnTo>
                <a:lnTo>
                  <a:pt x="0" y="79926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415752" y="4143239"/>
            <a:ext cx="9413076" cy="1480043"/>
          </a:xfrm>
          <a:custGeom>
            <a:avLst/>
            <a:gdLst/>
            <a:ahLst/>
            <a:cxnLst/>
            <a:rect r="r" b="b" t="t" l="l"/>
            <a:pathLst>
              <a:path h="1480043" w="9413076">
                <a:moveTo>
                  <a:pt x="0" y="0"/>
                </a:moveTo>
                <a:lnTo>
                  <a:pt x="9413077" y="0"/>
                </a:lnTo>
                <a:lnTo>
                  <a:pt x="9413077" y="1480044"/>
                </a:lnTo>
                <a:lnTo>
                  <a:pt x="0" y="1480044"/>
                </a:lnTo>
                <a:lnTo>
                  <a:pt x="0" y="0"/>
                </a:lnTo>
                <a:close/>
              </a:path>
            </a:pathLst>
          </a:custGeom>
          <a:blipFill>
            <a:blip r:embed="rId4"/>
            <a:stretch>
              <a:fillRect l="0" t="0" r="0" b="0"/>
            </a:stretch>
          </a:blipFill>
        </p:spPr>
      </p:sp>
      <p:sp>
        <p:nvSpPr>
          <p:cNvPr name="Freeform 5" id="5"/>
          <p:cNvSpPr/>
          <p:nvPr/>
        </p:nvSpPr>
        <p:spPr>
          <a:xfrm flipH="false" flipV="false" rot="0">
            <a:off x="4415752" y="5887689"/>
            <a:ext cx="9456495" cy="1301353"/>
          </a:xfrm>
          <a:custGeom>
            <a:avLst/>
            <a:gdLst/>
            <a:ahLst/>
            <a:cxnLst/>
            <a:rect r="r" b="b" t="t" l="l"/>
            <a:pathLst>
              <a:path h="1301353" w="9456495">
                <a:moveTo>
                  <a:pt x="0" y="0"/>
                </a:moveTo>
                <a:lnTo>
                  <a:pt x="9456496" y="0"/>
                </a:lnTo>
                <a:lnTo>
                  <a:pt x="9456496" y="1301353"/>
                </a:lnTo>
                <a:lnTo>
                  <a:pt x="0" y="1301353"/>
                </a:lnTo>
                <a:lnTo>
                  <a:pt x="0" y="0"/>
                </a:lnTo>
                <a:close/>
              </a:path>
            </a:pathLst>
          </a:custGeom>
          <a:blipFill>
            <a:blip r:embed="rId5"/>
            <a:stretch>
              <a:fillRect l="0" t="0" r="0" b="0"/>
            </a:stretch>
          </a:blipFill>
        </p:spPr>
      </p:sp>
      <p:sp>
        <p:nvSpPr>
          <p:cNvPr name="TextBox 6" id="6"/>
          <p:cNvSpPr txBox="true"/>
          <p:nvPr/>
        </p:nvSpPr>
        <p:spPr>
          <a:xfrm rot="0">
            <a:off x="6027458" y="2055609"/>
            <a:ext cx="6233084" cy="764161"/>
          </a:xfrm>
          <a:prstGeom prst="rect">
            <a:avLst/>
          </a:prstGeom>
        </p:spPr>
        <p:txBody>
          <a:bodyPr anchor="t" rtlCol="false" tIns="0" lIns="0" bIns="0" rIns="0">
            <a:spAutoFit/>
          </a:bodyPr>
          <a:lstStyle/>
          <a:p>
            <a:pPr algn="ctr">
              <a:lnSpc>
                <a:spcPts val="5464"/>
              </a:lnSpc>
            </a:pPr>
            <a:r>
              <a:rPr lang="en-US" b="true" sz="6505">
                <a:solidFill>
                  <a:srgbClr val="324E86"/>
                </a:solidFill>
                <a:latin typeface="Cardo Bold"/>
                <a:ea typeface="Cardo Bold"/>
                <a:cs typeface="Cardo Bold"/>
                <a:sym typeface="Cardo Bold"/>
              </a:rPr>
              <a:t>Output</a:t>
            </a:r>
          </a:p>
        </p:txBody>
      </p:sp>
      <p:sp>
        <p:nvSpPr>
          <p:cNvPr name="TextBox 7" id="7"/>
          <p:cNvSpPr txBox="true"/>
          <p:nvPr/>
        </p:nvSpPr>
        <p:spPr>
          <a:xfrm rot="0">
            <a:off x="10542696" y="7630890"/>
            <a:ext cx="7519700" cy="2417324"/>
          </a:xfrm>
          <a:prstGeom prst="rect">
            <a:avLst/>
          </a:prstGeom>
        </p:spPr>
        <p:txBody>
          <a:bodyPr anchor="t" rtlCol="false" tIns="0" lIns="0" bIns="0" rIns="0">
            <a:spAutoFit/>
          </a:bodyPr>
          <a:lstStyle/>
          <a:p>
            <a:pPr algn="l">
              <a:lnSpc>
                <a:spcPts val="4836"/>
              </a:lnSpc>
            </a:pPr>
            <a:r>
              <a:rPr lang="en-US" sz="3454">
                <a:solidFill>
                  <a:srgbClr val="866E5B"/>
                </a:solidFill>
                <a:latin typeface="Cardo"/>
                <a:ea typeface="Cardo"/>
                <a:cs typeface="Cardo"/>
                <a:sym typeface="Cardo"/>
              </a:rPr>
              <a:t>Floor 1: Lobby</a:t>
            </a:r>
          </a:p>
          <a:p>
            <a:pPr algn="l">
              <a:lnSpc>
                <a:spcPts val="4836"/>
              </a:lnSpc>
            </a:pPr>
            <a:r>
              <a:rPr lang="en-US" sz="3454">
                <a:solidFill>
                  <a:srgbClr val="866E5B"/>
                </a:solidFill>
                <a:latin typeface="Cardo"/>
                <a:ea typeface="Cardo"/>
                <a:cs typeface="Cardo"/>
                <a:sym typeface="Cardo"/>
              </a:rPr>
              <a:t>Floor 2: GYM   6:00 AM - 11:00 PM</a:t>
            </a:r>
          </a:p>
          <a:p>
            <a:pPr algn="l">
              <a:lnSpc>
                <a:spcPts val="4836"/>
              </a:lnSpc>
            </a:pPr>
            <a:r>
              <a:rPr lang="en-US" sz="3454">
                <a:solidFill>
                  <a:srgbClr val="324E86"/>
                </a:solidFill>
                <a:latin typeface="Cardo"/>
                <a:ea typeface="Cardo"/>
                <a:cs typeface="Cardo"/>
                <a:sym typeface="Cardo"/>
              </a:rPr>
              <a:t>Floor 3: Restaurant</a:t>
            </a:r>
          </a:p>
          <a:p>
            <a:pPr algn="l">
              <a:lnSpc>
                <a:spcPts val="4836"/>
              </a:lnSpc>
            </a:pPr>
            <a:r>
              <a:rPr lang="en-US" sz="3454">
                <a:solidFill>
                  <a:srgbClr val="324E86"/>
                </a:solidFill>
                <a:latin typeface="Cardo"/>
                <a:ea typeface="Cardo"/>
                <a:cs typeface="Cardo"/>
                <a:sym typeface="Cardo"/>
              </a:rPr>
              <a:t>Floor 10: Pool  9:00 AM - 10:00 PM</a:t>
            </a:r>
          </a:p>
        </p:txBody>
      </p:sp>
      <p:sp>
        <p:nvSpPr>
          <p:cNvPr name="Freeform 8" id="8"/>
          <p:cNvSpPr/>
          <p:nvPr/>
        </p:nvSpPr>
        <p:spPr>
          <a:xfrm flipH="false" flipV="false" rot="0">
            <a:off x="729235" y="9839764"/>
            <a:ext cx="1178976" cy="175373"/>
          </a:xfrm>
          <a:custGeom>
            <a:avLst/>
            <a:gdLst/>
            <a:ahLst/>
            <a:cxnLst/>
            <a:rect r="r" b="b" t="t" l="l"/>
            <a:pathLst>
              <a:path h="175373" w="1178976">
                <a:moveTo>
                  <a:pt x="0" y="0"/>
                </a:moveTo>
                <a:lnTo>
                  <a:pt x="1178977" y="0"/>
                </a:lnTo>
                <a:lnTo>
                  <a:pt x="1178977" y="175373"/>
                </a:lnTo>
                <a:lnTo>
                  <a:pt x="0" y="1753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779698" y="9163050"/>
            <a:ext cx="1451417" cy="517181"/>
          </a:xfrm>
          <a:prstGeom prst="rect">
            <a:avLst/>
          </a:prstGeom>
        </p:spPr>
        <p:txBody>
          <a:bodyPr anchor="t" rtlCol="false" tIns="0" lIns="0" bIns="0" rIns="0">
            <a:spAutoFit/>
          </a:bodyPr>
          <a:lstStyle/>
          <a:p>
            <a:pPr algn="just">
              <a:lnSpc>
                <a:spcPts val="4360"/>
              </a:lnSpc>
            </a:pPr>
            <a:r>
              <a:rPr lang="en-US" sz="2777" b="true">
                <a:solidFill>
                  <a:srgbClr val="000000"/>
                </a:solidFill>
                <a:latin typeface="Cardo Bold"/>
                <a:ea typeface="Cardo Bold"/>
                <a:cs typeface="Cardo Bold"/>
                <a:sym typeface="Cardo Bold"/>
              </a:rPr>
              <a:t>Latifah</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424236" y="-1987648"/>
            <a:ext cx="16306942" cy="13816427"/>
          </a:xfrm>
          <a:custGeom>
            <a:avLst/>
            <a:gdLst/>
            <a:ahLst/>
            <a:cxnLst/>
            <a:rect r="r" b="b" t="t" l="l"/>
            <a:pathLst>
              <a:path h="13816427" w="16306942">
                <a:moveTo>
                  <a:pt x="0" y="0"/>
                </a:moveTo>
                <a:lnTo>
                  <a:pt x="16306942" y="0"/>
                </a:lnTo>
                <a:lnTo>
                  <a:pt x="16306942" y="13816427"/>
                </a:lnTo>
                <a:lnTo>
                  <a:pt x="0" y="138164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599907">
            <a:off x="14650395" y="-3162169"/>
            <a:ext cx="5992093" cy="5883146"/>
          </a:xfrm>
          <a:custGeom>
            <a:avLst/>
            <a:gdLst/>
            <a:ahLst/>
            <a:cxnLst/>
            <a:rect r="r" b="b" t="t" l="l"/>
            <a:pathLst>
              <a:path h="5883146" w="5992093">
                <a:moveTo>
                  <a:pt x="0" y="0"/>
                </a:moveTo>
                <a:lnTo>
                  <a:pt x="5992093" y="0"/>
                </a:lnTo>
                <a:lnTo>
                  <a:pt x="5992093" y="5883146"/>
                </a:lnTo>
                <a:lnTo>
                  <a:pt x="0" y="58831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986741" y="4020437"/>
            <a:ext cx="11301259" cy="2246125"/>
          </a:xfrm>
          <a:custGeom>
            <a:avLst/>
            <a:gdLst/>
            <a:ahLst/>
            <a:cxnLst/>
            <a:rect r="r" b="b" t="t" l="l"/>
            <a:pathLst>
              <a:path h="2246125" w="11301259">
                <a:moveTo>
                  <a:pt x="0" y="0"/>
                </a:moveTo>
                <a:lnTo>
                  <a:pt x="11301259" y="0"/>
                </a:lnTo>
                <a:lnTo>
                  <a:pt x="11301259" y="2246126"/>
                </a:lnTo>
                <a:lnTo>
                  <a:pt x="0" y="2246126"/>
                </a:lnTo>
                <a:lnTo>
                  <a:pt x="0" y="0"/>
                </a:lnTo>
                <a:close/>
              </a:path>
            </a:pathLst>
          </a:custGeom>
          <a:blipFill>
            <a:blip r:embed="rId6"/>
            <a:stretch>
              <a:fillRect l="0" t="0" r="0" b="0"/>
            </a:stretch>
          </a:blipFill>
        </p:spPr>
      </p:sp>
      <p:sp>
        <p:nvSpPr>
          <p:cNvPr name="TextBox 5" id="5"/>
          <p:cNvSpPr txBox="true"/>
          <p:nvPr/>
        </p:nvSpPr>
        <p:spPr>
          <a:xfrm rot="0">
            <a:off x="271604" y="2244847"/>
            <a:ext cx="6715137" cy="4503712"/>
          </a:xfrm>
          <a:prstGeom prst="rect">
            <a:avLst/>
          </a:prstGeom>
        </p:spPr>
        <p:txBody>
          <a:bodyPr anchor="t" rtlCol="false" tIns="0" lIns="0" bIns="0" rIns="0">
            <a:spAutoFit/>
          </a:bodyPr>
          <a:lstStyle/>
          <a:p>
            <a:pPr algn="l">
              <a:lnSpc>
                <a:spcPts val="5145"/>
              </a:lnSpc>
            </a:pPr>
            <a:r>
              <a:rPr lang="en-US" sz="3277">
                <a:solidFill>
                  <a:srgbClr val="FFFFFF"/>
                </a:solidFill>
                <a:latin typeface="Cardo"/>
                <a:ea typeface="Cardo"/>
                <a:cs typeface="Cardo"/>
                <a:sym typeface="Cardo"/>
              </a:rPr>
              <a:t> The ShowHistory() function displays all the elevator requests made so far. It starts from the beginning of the request list and goes through each one, printing the floor number and the time the request was made, until it reaches the end of the list.</a:t>
            </a:r>
          </a:p>
        </p:txBody>
      </p:sp>
      <p:sp>
        <p:nvSpPr>
          <p:cNvPr name="Freeform 6" id="6"/>
          <p:cNvSpPr/>
          <p:nvPr/>
        </p:nvSpPr>
        <p:spPr>
          <a:xfrm flipH="false" flipV="false" rot="-3599907">
            <a:off x="9364639" y="8075209"/>
            <a:ext cx="5992093" cy="5883146"/>
          </a:xfrm>
          <a:custGeom>
            <a:avLst/>
            <a:gdLst/>
            <a:ahLst/>
            <a:cxnLst/>
            <a:rect r="r" b="b" t="t" l="l"/>
            <a:pathLst>
              <a:path h="5883146" w="5992093">
                <a:moveTo>
                  <a:pt x="0" y="0"/>
                </a:moveTo>
                <a:lnTo>
                  <a:pt x="5992093" y="0"/>
                </a:lnTo>
                <a:lnTo>
                  <a:pt x="5992093" y="5883146"/>
                </a:lnTo>
                <a:lnTo>
                  <a:pt x="0" y="58831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729235" y="9839764"/>
            <a:ext cx="1178976" cy="175373"/>
          </a:xfrm>
          <a:custGeom>
            <a:avLst/>
            <a:gdLst/>
            <a:ahLst/>
            <a:cxnLst/>
            <a:rect r="r" b="b" t="t" l="l"/>
            <a:pathLst>
              <a:path h="175373" w="1178976">
                <a:moveTo>
                  <a:pt x="0" y="0"/>
                </a:moveTo>
                <a:lnTo>
                  <a:pt x="1178977" y="0"/>
                </a:lnTo>
                <a:lnTo>
                  <a:pt x="1178977" y="175373"/>
                </a:lnTo>
                <a:lnTo>
                  <a:pt x="0" y="1753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779698" y="9163050"/>
            <a:ext cx="1451417" cy="517181"/>
          </a:xfrm>
          <a:prstGeom prst="rect">
            <a:avLst/>
          </a:prstGeom>
        </p:spPr>
        <p:txBody>
          <a:bodyPr anchor="t" rtlCol="false" tIns="0" lIns="0" bIns="0" rIns="0">
            <a:spAutoFit/>
          </a:bodyPr>
          <a:lstStyle/>
          <a:p>
            <a:pPr algn="just">
              <a:lnSpc>
                <a:spcPts val="4360"/>
              </a:lnSpc>
            </a:pPr>
            <a:r>
              <a:rPr lang="en-US" sz="2777" b="true">
                <a:solidFill>
                  <a:srgbClr val="000000"/>
                </a:solidFill>
                <a:latin typeface="Cardo Bold"/>
                <a:ea typeface="Cardo Bold"/>
                <a:cs typeface="Cardo Bold"/>
                <a:sym typeface="Cardo Bold"/>
              </a:rPr>
              <a:t>Latifah</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60842" y="4749733"/>
            <a:ext cx="9257209" cy="6917660"/>
          </a:xfrm>
          <a:custGeom>
            <a:avLst/>
            <a:gdLst/>
            <a:ahLst/>
            <a:cxnLst/>
            <a:rect r="r" b="b" t="t" l="l"/>
            <a:pathLst>
              <a:path h="6917660" w="9257209">
                <a:moveTo>
                  <a:pt x="0" y="0"/>
                </a:moveTo>
                <a:lnTo>
                  <a:pt x="9257208" y="0"/>
                </a:lnTo>
                <a:lnTo>
                  <a:pt x="9257208" y="6917659"/>
                </a:lnTo>
                <a:lnTo>
                  <a:pt x="0" y="69176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329842" y="-1576170"/>
            <a:ext cx="5746221" cy="6113001"/>
          </a:xfrm>
          <a:custGeom>
            <a:avLst/>
            <a:gdLst/>
            <a:ahLst/>
            <a:cxnLst/>
            <a:rect r="r" b="b" t="t" l="l"/>
            <a:pathLst>
              <a:path h="6113001" w="5746221">
                <a:moveTo>
                  <a:pt x="0" y="0"/>
                </a:moveTo>
                <a:lnTo>
                  <a:pt x="5746221" y="0"/>
                </a:lnTo>
                <a:lnTo>
                  <a:pt x="5746221" y="6113001"/>
                </a:lnTo>
                <a:lnTo>
                  <a:pt x="0" y="61130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721815" y="3263537"/>
            <a:ext cx="8844369" cy="3759925"/>
          </a:xfrm>
          <a:custGeom>
            <a:avLst/>
            <a:gdLst/>
            <a:ahLst/>
            <a:cxnLst/>
            <a:rect r="r" b="b" t="t" l="l"/>
            <a:pathLst>
              <a:path h="3759925" w="8844369">
                <a:moveTo>
                  <a:pt x="0" y="0"/>
                </a:moveTo>
                <a:lnTo>
                  <a:pt x="8844370" y="0"/>
                </a:lnTo>
                <a:lnTo>
                  <a:pt x="8844370" y="3759926"/>
                </a:lnTo>
                <a:lnTo>
                  <a:pt x="0" y="3759926"/>
                </a:lnTo>
                <a:lnTo>
                  <a:pt x="0" y="0"/>
                </a:lnTo>
                <a:close/>
              </a:path>
            </a:pathLst>
          </a:custGeom>
          <a:blipFill>
            <a:blip r:embed="rId6"/>
            <a:stretch>
              <a:fillRect l="0" t="0" r="0" b="0"/>
            </a:stretch>
          </a:blipFill>
        </p:spPr>
      </p:sp>
      <p:sp>
        <p:nvSpPr>
          <p:cNvPr name="TextBox 5" id="5"/>
          <p:cNvSpPr txBox="true"/>
          <p:nvPr/>
        </p:nvSpPr>
        <p:spPr>
          <a:xfrm rot="0">
            <a:off x="6027458" y="2055609"/>
            <a:ext cx="6233084" cy="764161"/>
          </a:xfrm>
          <a:prstGeom prst="rect">
            <a:avLst/>
          </a:prstGeom>
        </p:spPr>
        <p:txBody>
          <a:bodyPr anchor="t" rtlCol="false" tIns="0" lIns="0" bIns="0" rIns="0">
            <a:spAutoFit/>
          </a:bodyPr>
          <a:lstStyle/>
          <a:p>
            <a:pPr algn="ctr">
              <a:lnSpc>
                <a:spcPts val="5464"/>
              </a:lnSpc>
            </a:pPr>
            <a:r>
              <a:rPr lang="en-US" b="true" sz="6505">
                <a:solidFill>
                  <a:srgbClr val="324E86"/>
                </a:solidFill>
                <a:latin typeface="Cardo Bold"/>
                <a:ea typeface="Cardo Bold"/>
                <a:cs typeface="Cardo Bold"/>
                <a:sym typeface="Cardo Bold"/>
              </a:rPr>
              <a:t>Output</a:t>
            </a:r>
          </a:p>
        </p:txBody>
      </p:sp>
      <p:sp>
        <p:nvSpPr>
          <p:cNvPr name="TextBox 6" id="6"/>
          <p:cNvSpPr txBox="true"/>
          <p:nvPr/>
        </p:nvSpPr>
        <p:spPr>
          <a:xfrm rot="0">
            <a:off x="10985662" y="7954333"/>
            <a:ext cx="7015502" cy="1807724"/>
          </a:xfrm>
          <a:prstGeom prst="rect">
            <a:avLst/>
          </a:prstGeom>
        </p:spPr>
        <p:txBody>
          <a:bodyPr anchor="t" rtlCol="false" tIns="0" lIns="0" bIns="0" rIns="0">
            <a:spAutoFit/>
          </a:bodyPr>
          <a:lstStyle/>
          <a:p>
            <a:pPr algn="l">
              <a:lnSpc>
                <a:spcPts val="4836"/>
              </a:lnSpc>
            </a:pPr>
            <a:r>
              <a:rPr lang="en-US" sz="3454">
                <a:solidFill>
                  <a:srgbClr val="324E86"/>
                </a:solidFill>
                <a:latin typeface="Cardo"/>
                <a:ea typeface="Cardo"/>
                <a:cs typeface="Cardo"/>
                <a:sym typeface="Cardo"/>
              </a:rPr>
              <a:t>Floor 2: GYM</a:t>
            </a:r>
            <a:r>
              <a:rPr lang="en-US" sz="3454">
                <a:solidFill>
                  <a:srgbClr val="324E86"/>
                </a:solidFill>
                <a:latin typeface="Cardo"/>
                <a:ea typeface="Cardo"/>
                <a:cs typeface="Cardo"/>
                <a:sym typeface="Cardo"/>
              </a:rPr>
              <a:t> 6:00 AM - 11:00 PM</a:t>
            </a:r>
          </a:p>
          <a:p>
            <a:pPr algn="l">
              <a:lnSpc>
                <a:spcPts val="4836"/>
              </a:lnSpc>
            </a:pPr>
            <a:r>
              <a:rPr lang="en-US" sz="3454">
                <a:solidFill>
                  <a:srgbClr val="866E5B"/>
                </a:solidFill>
                <a:latin typeface="Cardo"/>
                <a:ea typeface="Cardo"/>
                <a:cs typeface="Cardo"/>
                <a:sym typeface="Cardo"/>
              </a:rPr>
              <a:t>Floor 10: Pool 9:00 AM - 10:00 PM</a:t>
            </a:r>
          </a:p>
          <a:p>
            <a:pPr algn="l">
              <a:lnSpc>
                <a:spcPts val="4836"/>
              </a:lnSpc>
            </a:pPr>
            <a:r>
              <a:rPr lang="en-US" sz="3454">
                <a:solidFill>
                  <a:srgbClr val="324E86"/>
                </a:solidFill>
                <a:latin typeface="Cardo"/>
                <a:ea typeface="Cardo"/>
                <a:cs typeface="Cardo"/>
                <a:sym typeface="Cardo"/>
              </a:rPr>
              <a:t>Floor 5</a:t>
            </a:r>
          </a:p>
        </p:txBody>
      </p:sp>
      <p:sp>
        <p:nvSpPr>
          <p:cNvPr name="Freeform 7" id="7"/>
          <p:cNvSpPr/>
          <p:nvPr/>
        </p:nvSpPr>
        <p:spPr>
          <a:xfrm flipH="false" flipV="false" rot="0">
            <a:off x="729235" y="9839764"/>
            <a:ext cx="1178976" cy="175373"/>
          </a:xfrm>
          <a:custGeom>
            <a:avLst/>
            <a:gdLst/>
            <a:ahLst/>
            <a:cxnLst/>
            <a:rect r="r" b="b" t="t" l="l"/>
            <a:pathLst>
              <a:path h="175373" w="1178976">
                <a:moveTo>
                  <a:pt x="0" y="0"/>
                </a:moveTo>
                <a:lnTo>
                  <a:pt x="1178977" y="0"/>
                </a:lnTo>
                <a:lnTo>
                  <a:pt x="1178977" y="175373"/>
                </a:lnTo>
                <a:lnTo>
                  <a:pt x="0" y="1753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779698" y="9163050"/>
            <a:ext cx="1451417" cy="517181"/>
          </a:xfrm>
          <a:prstGeom prst="rect">
            <a:avLst/>
          </a:prstGeom>
        </p:spPr>
        <p:txBody>
          <a:bodyPr anchor="t" rtlCol="false" tIns="0" lIns="0" bIns="0" rIns="0">
            <a:spAutoFit/>
          </a:bodyPr>
          <a:lstStyle/>
          <a:p>
            <a:pPr algn="just">
              <a:lnSpc>
                <a:spcPts val="4360"/>
              </a:lnSpc>
            </a:pPr>
            <a:r>
              <a:rPr lang="en-US" sz="2777" b="true">
                <a:solidFill>
                  <a:srgbClr val="000000"/>
                </a:solidFill>
                <a:latin typeface="Cardo Bold"/>
                <a:ea typeface="Cardo Bold"/>
                <a:cs typeface="Cardo Bold"/>
                <a:sym typeface="Cardo Bold"/>
              </a:rPr>
              <a:t>Latifah</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9235" y="9839764"/>
            <a:ext cx="1178976" cy="175373"/>
          </a:xfrm>
          <a:custGeom>
            <a:avLst/>
            <a:gdLst/>
            <a:ahLst/>
            <a:cxnLst/>
            <a:rect r="r" b="b" t="t" l="l"/>
            <a:pathLst>
              <a:path h="175373" w="1178976">
                <a:moveTo>
                  <a:pt x="0" y="0"/>
                </a:moveTo>
                <a:lnTo>
                  <a:pt x="1178977" y="0"/>
                </a:lnTo>
                <a:lnTo>
                  <a:pt x="1178977" y="175373"/>
                </a:lnTo>
                <a:lnTo>
                  <a:pt x="0" y="1753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90607" y="1412905"/>
            <a:ext cx="11547913" cy="7461189"/>
          </a:xfrm>
          <a:custGeom>
            <a:avLst/>
            <a:gdLst/>
            <a:ahLst/>
            <a:cxnLst/>
            <a:rect r="r" b="b" t="t" l="l"/>
            <a:pathLst>
              <a:path h="7461189" w="11547913">
                <a:moveTo>
                  <a:pt x="0" y="0"/>
                </a:moveTo>
                <a:lnTo>
                  <a:pt x="11547912" y="0"/>
                </a:lnTo>
                <a:lnTo>
                  <a:pt x="11547912" y="7461190"/>
                </a:lnTo>
                <a:lnTo>
                  <a:pt x="0" y="74611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93015" y="9163050"/>
            <a:ext cx="1451417" cy="517181"/>
          </a:xfrm>
          <a:prstGeom prst="rect">
            <a:avLst/>
          </a:prstGeom>
        </p:spPr>
        <p:txBody>
          <a:bodyPr anchor="t" rtlCol="false" tIns="0" lIns="0" bIns="0" rIns="0">
            <a:spAutoFit/>
          </a:bodyPr>
          <a:lstStyle/>
          <a:p>
            <a:pPr algn="just">
              <a:lnSpc>
                <a:spcPts val="4360"/>
              </a:lnSpc>
            </a:pPr>
            <a:r>
              <a:rPr lang="en-US" b="true" sz="2777">
                <a:solidFill>
                  <a:srgbClr val="000000"/>
                </a:solidFill>
                <a:latin typeface="Cardo Bold"/>
                <a:ea typeface="Cardo Bold"/>
                <a:cs typeface="Cardo Bold"/>
                <a:sym typeface="Cardo Bold"/>
              </a:rPr>
              <a:t>Rawdah</a:t>
            </a:r>
          </a:p>
        </p:txBody>
      </p:sp>
      <p:sp>
        <p:nvSpPr>
          <p:cNvPr name="Freeform 5" id="5"/>
          <p:cNvSpPr/>
          <p:nvPr/>
        </p:nvSpPr>
        <p:spPr>
          <a:xfrm flipH="false" flipV="false" rot="0">
            <a:off x="4204619" y="2936868"/>
            <a:ext cx="9878762" cy="2799964"/>
          </a:xfrm>
          <a:custGeom>
            <a:avLst/>
            <a:gdLst/>
            <a:ahLst/>
            <a:cxnLst/>
            <a:rect r="r" b="b" t="t" l="l"/>
            <a:pathLst>
              <a:path h="2799964" w="9878762">
                <a:moveTo>
                  <a:pt x="0" y="0"/>
                </a:moveTo>
                <a:lnTo>
                  <a:pt x="9878762" y="0"/>
                </a:lnTo>
                <a:lnTo>
                  <a:pt x="9878762" y="2799964"/>
                </a:lnTo>
                <a:lnTo>
                  <a:pt x="0" y="2799964"/>
                </a:lnTo>
                <a:lnTo>
                  <a:pt x="0" y="0"/>
                </a:lnTo>
                <a:close/>
              </a:path>
            </a:pathLst>
          </a:custGeom>
          <a:blipFill>
            <a:blip r:embed="rId6"/>
            <a:stretch>
              <a:fillRect l="0" t="0" r="-5463" b="0"/>
            </a:stretch>
          </a:blipFill>
        </p:spPr>
      </p:sp>
      <p:sp>
        <p:nvSpPr>
          <p:cNvPr name="TextBox 6" id="6"/>
          <p:cNvSpPr txBox="true"/>
          <p:nvPr/>
        </p:nvSpPr>
        <p:spPr>
          <a:xfrm rot="0">
            <a:off x="4199589" y="5910097"/>
            <a:ext cx="9888821" cy="2414118"/>
          </a:xfrm>
          <a:prstGeom prst="rect">
            <a:avLst/>
          </a:prstGeom>
        </p:spPr>
        <p:txBody>
          <a:bodyPr anchor="t" rtlCol="false" tIns="0" lIns="0" bIns="0" rIns="0">
            <a:spAutoFit/>
          </a:bodyPr>
          <a:lstStyle/>
          <a:p>
            <a:pPr algn="ctr">
              <a:lnSpc>
                <a:spcPts val="3867"/>
              </a:lnSpc>
            </a:pPr>
            <a:r>
              <a:rPr lang="en-US" sz="2762">
                <a:solidFill>
                  <a:srgbClr val="000000"/>
                </a:solidFill>
                <a:latin typeface="Cardo"/>
                <a:ea typeface="Cardo"/>
                <a:cs typeface="Cardo"/>
                <a:sym typeface="Cardo"/>
              </a:rPr>
              <a:t>The main() function is the program's core. It begins by creating an ElevatorSystem object to manage elevator operations. A key part of main() is a do-while loop that displays a menu to the user, offering choices like adding requests, processing them, viewing history, or exiting. User input drives the program's flow.</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03830" y="-1340143"/>
            <a:ext cx="16306942" cy="13816427"/>
          </a:xfrm>
          <a:custGeom>
            <a:avLst/>
            <a:gdLst/>
            <a:ahLst/>
            <a:cxnLst/>
            <a:rect r="r" b="b" t="t" l="l"/>
            <a:pathLst>
              <a:path h="13816427" w="16306942">
                <a:moveTo>
                  <a:pt x="0" y="0"/>
                </a:moveTo>
                <a:lnTo>
                  <a:pt x="16306942" y="0"/>
                </a:lnTo>
                <a:lnTo>
                  <a:pt x="16306942" y="13816428"/>
                </a:lnTo>
                <a:lnTo>
                  <a:pt x="0" y="13816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2248793"/>
            <a:ext cx="6786045" cy="5789415"/>
          </a:xfrm>
          <a:custGeom>
            <a:avLst/>
            <a:gdLst/>
            <a:ahLst/>
            <a:cxnLst/>
            <a:rect r="r" b="b" t="t" l="l"/>
            <a:pathLst>
              <a:path h="5789415" w="6786045">
                <a:moveTo>
                  <a:pt x="0" y="0"/>
                </a:moveTo>
                <a:lnTo>
                  <a:pt x="6786045" y="0"/>
                </a:lnTo>
                <a:lnTo>
                  <a:pt x="6786045" y="5789414"/>
                </a:lnTo>
                <a:lnTo>
                  <a:pt x="0" y="5789414"/>
                </a:lnTo>
                <a:lnTo>
                  <a:pt x="0" y="0"/>
                </a:lnTo>
                <a:close/>
              </a:path>
            </a:pathLst>
          </a:custGeom>
          <a:blipFill>
            <a:blip r:embed="rId4"/>
            <a:stretch>
              <a:fillRect l="0" t="0" r="0" b="0"/>
            </a:stretch>
          </a:blipFill>
        </p:spPr>
      </p:sp>
      <p:sp>
        <p:nvSpPr>
          <p:cNvPr name="TextBox 4" id="4"/>
          <p:cNvSpPr txBox="true"/>
          <p:nvPr/>
        </p:nvSpPr>
        <p:spPr>
          <a:xfrm rot="0">
            <a:off x="8697951" y="1915106"/>
            <a:ext cx="9144000" cy="6390113"/>
          </a:xfrm>
          <a:prstGeom prst="rect">
            <a:avLst/>
          </a:prstGeom>
        </p:spPr>
        <p:txBody>
          <a:bodyPr anchor="t" rtlCol="false" tIns="0" lIns="0" bIns="0" rIns="0">
            <a:spAutoFit/>
          </a:bodyPr>
          <a:lstStyle/>
          <a:p>
            <a:pPr algn="ctr">
              <a:lnSpc>
                <a:spcPts val="4630"/>
              </a:lnSpc>
            </a:pPr>
            <a:r>
              <a:rPr lang="en-US" sz="3307">
                <a:solidFill>
                  <a:srgbClr val="000000"/>
                </a:solidFill>
                <a:latin typeface="Cardo"/>
                <a:ea typeface="Cardo"/>
                <a:cs typeface="Cardo"/>
                <a:sym typeface="Cardo"/>
              </a:rPr>
              <a:t>A switch statement then executes the code corresponding to the user's selection: adding a request involves gathering request details and calling addRequest(); processing calls process(), which operates on the queue (q) of pending elevator requests. It uses a while loop to iterate as long as the queue is not empty, ensuring that all requests are serviced; showing history calls showHistory(), which is responsible for displaying the record of all elevator requests that have been made, and exiting terminates the loop.</a:t>
            </a:r>
          </a:p>
        </p:txBody>
      </p:sp>
      <p:sp>
        <p:nvSpPr>
          <p:cNvPr name="Freeform 5" id="5"/>
          <p:cNvSpPr/>
          <p:nvPr/>
        </p:nvSpPr>
        <p:spPr>
          <a:xfrm flipH="false" flipV="false" rot="0">
            <a:off x="729235" y="9839764"/>
            <a:ext cx="1178976" cy="175373"/>
          </a:xfrm>
          <a:custGeom>
            <a:avLst/>
            <a:gdLst/>
            <a:ahLst/>
            <a:cxnLst/>
            <a:rect r="r" b="b" t="t" l="l"/>
            <a:pathLst>
              <a:path h="175373" w="1178976">
                <a:moveTo>
                  <a:pt x="0" y="0"/>
                </a:moveTo>
                <a:lnTo>
                  <a:pt x="1178977" y="0"/>
                </a:lnTo>
                <a:lnTo>
                  <a:pt x="1178977" y="175373"/>
                </a:lnTo>
                <a:lnTo>
                  <a:pt x="0" y="1753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593015" y="9163050"/>
            <a:ext cx="1451417" cy="517181"/>
          </a:xfrm>
          <a:prstGeom prst="rect">
            <a:avLst/>
          </a:prstGeom>
        </p:spPr>
        <p:txBody>
          <a:bodyPr anchor="t" rtlCol="false" tIns="0" lIns="0" bIns="0" rIns="0">
            <a:spAutoFit/>
          </a:bodyPr>
          <a:lstStyle/>
          <a:p>
            <a:pPr algn="just">
              <a:lnSpc>
                <a:spcPts val="4360"/>
              </a:lnSpc>
            </a:pPr>
            <a:r>
              <a:rPr lang="en-US" b="true" sz="2777">
                <a:solidFill>
                  <a:srgbClr val="000000"/>
                </a:solidFill>
                <a:latin typeface="Cardo Bold"/>
                <a:ea typeface="Cardo Bold"/>
                <a:cs typeface="Cardo Bold"/>
                <a:sym typeface="Cardo Bold"/>
              </a:rPr>
              <a:t>Rawdah</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23085" y="4448442"/>
            <a:ext cx="8140686" cy="7992674"/>
          </a:xfrm>
          <a:custGeom>
            <a:avLst/>
            <a:gdLst/>
            <a:ahLst/>
            <a:cxnLst/>
            <a:rect r="r" b="b" t="t" l="l"/>
            <a:pathLst>
              <a:path h="7992674" w="8140686">
                <a:moveTo>
                  <a:pt x="0" y="0"/>
                </a:moveTo>
                <a:lnTo>
                  <a:pt x="8140686" y="0"/>
                </a:lnTo>
                <a:lnTo>
                  <a:pt x="8140686" y="7992673"/>
                </a:lnTo>
                <a:lnTo>
                  <a:pt x="0" y="79926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92053" y="-4116166"/>
            <a:ext cx="8140686" cy="7992674"/>
          </a:xfrm>
          <a:custGeom>
            <a:avLst/>
            <a:gdLst/>
            <a:ahLst/>
            <a:cxnLst/>
            <a:rect r="r" b="b" t="t" l="l"/>
            <a:pathLst>
              <a:path h="7992674" w="8140686">
                <a:moveTo>
                  <a:pt x="0" y="0"/>
                </a:moveTo>
                <a:lnTo>
                  <a:pt x="8140686" y="0"/>
                </a:lnTo>
                <a:lnTo>
                  <a:pt x="8140686" y="7992673"/>
                </a:lnTo>
                <a:lnTo>
                  <a:pt x="0" y="79926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560140" y="3162168"/>
            <a:ext cx="7167720" cy="5589269"/>
          </a:xfrm>
          <a:custGeom>
            <a:avLst/>
            <a:gdLst/>
            <a:ahLst/>
            <a:cxnLst/>
            <a:rect r="r" b="b" t="t" l="l"/>
            <a:pathLst>
              <a:path h="5589269" w="7167720">
                <a:moveTo>
                  <a:pt x="0" y="0"/>
                </a:moveTo>
                <a:lnTo>
                  <a:pt x="7167720" y="0"/>
                </a:lnTo>
                <a:lnTo>
                  <a:pt x="7167720" y="5589269"/>
                </a:lnTo>
                <a:lnTo>
                  <a:pt x="0" y="5589269"/>
                </a:lnTo>
                <a:lnTo>
                  <a:pt x="0" y="0"/>
                </a:lnTo>
                <a:close/>
              </a:path>
            </a:pathLst>
          </a:custGeom>
          <a:blipFill>
            <a:blip r:embed="rId4"/>
            <a:stretch>
              <a:fillRect l="0" t="0" r="0" b="0"/>
            </a:stretch>
          </a:blipFill>
        </p:spPr>
      </p:sp>
      <p:sp>
        <p:nvSpPr>
          <p:cNvPr name="TextBox 5" id="5"/>
          <p:cNvSpPr txBox="true"/>
          <p:nvPr/>
        </p:nvSpPr>
        <p:spPr>
          <a:xfrm rot="0">
            <a:off x="6027458" y="2111365"/>
            <a:ext cx="6233084" cy="764161"/>
          </a:xfrm>
          <a:prstGeom prst="rect">
            <a:avLst/>
          </a:prstGeom>
        </p:spPr>
        <p:txBody>
          <a:bodyPr anchor="t" rtlCol="false" tIns="0" lIns="0" bIns="0" rIns="0">
            <a:spAutoFit/>
          </a:bodyPr>
          <a:lstStyle/>
          <a:p>
            <a:pPr algn="ctr">
              <a:lnSpc>
                <a:spcPts val="5464"/>
              </a:lnSpc>
            </a:pPr>
            <a:r>
              <a:rPr lang="en-US" b="true" sz="6505">
                <a:solidFill>
                  <a:srgbClr val="324E86"/>
                </a:solidFill>
                <a:latin typeface="Cardo Bold"/>
                <a:ea typeface="Cardo Bold"/>
                <a:cs typeface="Cardo Bold"/>
                <a:sym typeface="Cardo Bold"/>
              </a:rPr>
              <a:t>Output</a:t>
            </a:r>
          </a:p>
        </p:txBody>
      </p:sp>
      <p:sp>
        <p:nvSpPr>
          <p:cNvPr name="Freeform 6" id="6"/>
          <p:cNvSpPr/>
          <p:nvPr/>
        </p:nvSpPr>
        <p:spPr>
          <a:xfrm flipH="false" flipV="false" rot="0">
            <a:off x="729235" y="9839764"/>
            <a:ext cx="1178976" cy="175373"/>
          </a:xfrm>
          <a:custGeom>
            <a:avLst/>
            <a:gdLst/>
            <a:ahLst/>
            <a:cxnLst/>
            <a:rect r="r" b="b" t="t" l="l"/>
            <a:pathLst>
              <a:path h="175373" w="1178976">
                <a:moveTo>
                  <a:pt x="0" y="0"/>
                </a:moveTo>
                <a:lnTo>
                  <a:pt x="1178977" y="0"/>
                </a:lnTo>
                <a:lnTo>
                  <a:pt x="1178977" y="175373"/>
                </a:lnTo>
                <a:lnTo>
                  <a:pt x="0" y="1753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593015" y="9163050"/>
            <a:ext cx="1451417" cy="517181"/>
          </a:xfrm>
          <a:prstGeom prst="rect">
            <a:avLst/>
          </a:prstGeom>
        </p:spPr>
        <p:txBody>
          <a:bodyPr anchor="t" rtlCol="false" tIns="0" lIns="0" bIns="0" rIns="0">
            <a:spAutoFit/>
          </a:bodyPr>
          <a:lstStyle/>
          <a:p>
            <a:pPr algn="just">
              <a:lnSpc>
                <a:spcPts val="4360"/>
              </a:lnSpc>
            </a:pPr>
            <a:r>
              <a:rPr lang="en-US" b="true" sz="2777">
                <a:solidFill>
                  <a:srgbClr val="000000"/>
                </a:solidFill>
                <a:latin typeface="Cardo Bold"/>
                <a:ea typeface="Cardo Bold"/>
                <a:cs typeface="Cardo Bold"/>
                <a:sym typeface="Cardo Bold"/>
              </a:rPr>
              <a:t>Rawdah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79227" y="3680570"/>
            <a:ext cx="6434118" cy="4157130"/>
          </a:xfrm>
          <a:custGeom>
            <a:avLst/>
            <a:gdLst/>
            <a:ahLst/>
            <a:cxnLst/>
            <a:rect r="r" b="b" t="t" l="l"/>
            <a:pathLst>
              <a:path h="4157130" w="6434118">
                <a:moveTo>
                  <a:pt x="0" y="0"/>
                </a:moveTo>
                <a:lnTo>
                  <a:pt x="6434118" y="0"/>
                </a:lnTo>
                <a:lnTo>
                  <a:pt x="6434118" y="4157130"/>
                </a:lnTo>
                <a:lnTo>
                  <a:pt x="0" y="41571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596286" y="3680570"/>
            <a:ext cx="6312487" cy="4078543"/>
          </a:xfrm>
          <a:custGeom>
            <a:avLst/>
            <a:gdLst/>
            <a:ahLst/>
            <a:cxnLst/>
            <a:rect r="r" b="b" t="t" l="l"/>
            <a:pathLst>
              <a:path h="4078543" w="6312487">
                <a:moveTo>
                  <a:pt x="0" y="0"/>
                </a:moveTo>
                <a:lnTo>
                  <a:pt x="6312487" y="0"/>
                </a:lnTo>
                <a:lnTo>
                  <a:pt x="6312487" y="4078544"/>
                </a:lnTo>
                <a:lnTo>
                  <a:pt x="0" y="4078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69816" y="5701714"/>
            <a:ext cx="3329247" cy="4114800"/>
          </a:xfrm>
          <a:custGeom>
            <a:avLst/>
            <a:gdLst/>
            <a:ahLst/>
            <a:cxnLst/>
            <a:rect r="r" b="b" t="t" l="l"/>
            <a:pathLst>
              <a:path h="4114800" w="3329247">
                <a:moveTo>
                  <a:pt x="0" y="0"/>
                </a:moveTo>
                <a:lnTo>
                  <a:pt x="3329248" y="0"/>
                </a:lnTo>
                <a:lnTo>
                  <a:pt x="332924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716833" y="4475499"/>
            <a:ext cx="8904335" cy="2691226"/>
          </a:xfrm>
          <a:prstGeom prst="rect">
            <a:avLst/>
          </a:prstGeom>
        </p:spPr>
        <p:txBody>
          <a:bodyPr anchor="t" rtlCol="false" tIns="0" lIns="0" bIns="0" rIns="0">
            <a:spAutoFit/>
          </a:bodyPr>
          <a:lstStyle/>
          <a:p>
            <a:pPr algn="ctr">
              <a:lnSpc>
                <a:spcPts val="4282"/>
              </a:lnSpc>
              <a:spcBef>
                <a:spcPct val="0"/>
              </a:spcBef>
            </a:pPr>
            <a:r>
              <a:rPr lang="en-US" sz="2727">
                <a:solidFill>
                  <a:srgbClr val="000000"/>
                </a:solidFill>
                <a:latin typeface="Cardo"/>
                <a:ea typeface="Cardo"/>
                <a:cs typeface="Cardo"/>
                <a:sym typeface="Cardo"/>
              </a:rPr>
              <a:t>This C++ program simulates an elevator system that handles and processes floor requests from users in a building. The main goal is to manage requests in a structured way and determine if access to specific floors is allowed based on the time of day.</a:t>
            </a:r>
          </a:p>
        </p:txBody>
      </p:sp>
      <p:sp>
        <p:nvSpPr>
          <p:cNvPr name="TextBox 6" id="6"/>
          <p:cNvSpPr txBox="true"/>
          <p:nvPr/>
        </p:nvSpPr>
        <p:spPr>
          <a:xfrm rot="0">
            <a:off x="5227260" y="1772295"/>
            <a:ext cx="7833481" cy="710685"/>
          </a:xfrm>
          <a:prstGeom prst="rect">
            <a:avLst/>
          </a:prstGeom>
        </p:spPr>
        <p:txBody>
          <a:bodyPr anchor="t" rtlCol="false" tIns="0" lIns="0" bIns="0" rIns="0">
            <a:spAutoFit/>
          </a:bodyPr>
          <a:lstStyle/>
          <a:p>
            <a:pPr algn="ctr">
              <a:lnSpc>
                <a:spcPts val="5061"/>
              </a:lnSpc>
            </a:pPr>
            <a:r>
              <a:rPr lang="en-US" b="true" sz="6025">
                <a:solidFill>
                  <a:srgbClr val="000000"/>
                </a:solidFill>
                <a:latin typeface="Cardo Bold"/>
                <a:ea typeface="Cardo Bold"/>
                <a:cs typeface="Cardo Bold"/>
                <a:sym typeface="Cardo Bold"/>
              </a:rPr>
              <a:t>Project Summary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9235" y="9839764"/>
            <a:ext cx="1178976" cy="175373"/>
          </a:xfrm>
          <a:custGeom>
            <a:avLst/>
            <a:gdLst/>
            <a:ahLst/>
            <a:cxnLst/>
            <a:rect r="r" b="b" t="t" l="l"/>
            <a:pathLst>
              <a:path h="175373" w="1178976">
                <a:moveTo>
                  <a:pt x="0" y="0"/>
                </a:moveTo>
                <a:lnTo>
                  <a:pt x="1178977" y="0"/>
                </a:lnTo>
                <a:lnTo>
                  <a:pt x="1178977" y="175373"/>
                </a:lnTo>
                <a:lnTo>
                  <a:pt x="0" y="1753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90607" y="1412905"/>
            <a:ext cx="11547913" cy="7461189"/>
          </a:xfrm>
          <a:custGeom>
            <a:avLst/>
            <a:gdLst/>
            <a:ahLst/>
            <a:cxnLst/>
            <a:rect r="r" b="b" t="t" l="l"/>
            <a:pathLst>
              <a:path h="7461189" w="11547913">
                <a:moveTo>
                  <a:pt x="0" y="0"/>
                </a:moveTo>
                <a:lnTo>
                  <a:pt x="11547912" y="0"/>
                </a:lnTo>
                <a:lnTo>
                  <a:pt x="11547912" y="7461190"/>
                </a:lnTo>
                <a:lnTo>
                  <a:pt x="0" y="74611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633827" y="2679495"/>
            <a:ext cx="9020345" cy="2267232"/>
          </a:xfrm>
          <a:custGeom>
            <a:avLst/>
            <a:gdLst/>
            <a:ahLst/>
            <a:cxnLst/>
            <a:rect r="r" b="b" t="t" l="l"/>
            <a:pathLst>
              <a:path h="2267232" w="9020345">
                <a:moveTo>
                  <a:pt x="0" y="0"/>
                </a:moveTo>
                <a:lnTo>
                  <a:pt x="9020346" y="0"/>
                </a:lnTo>
                <a:lnTo>
                  <a:pt x="9020346" y="2267232"/>
                </a:lnTo>
                <a:lnTo>
                  <a:pt x="0" y="2267232"/>
                </a:lnTo>
                <a:lnTo>
                  <a:pt x="0" y="0"/>
                </a:lnTo>
                <a:close/>
              </a:path>
            </a:pathLst>
          </a:custGeom>
          <a:blipFill>
            <a:blip r:embed="rId6"/>
            <a:stretch>
              <a:fillRect l="0" t="0" r="0" b="0"/>
            </a:stretch>
          </a:blipFill>
        </p:spPr>
      </p:sp>
      <p:sp>
        <p:nvSpPr>
          <p:cNvPr name="TextBox 5" id="5"/>
          <p:cNvSpPr txBox="true"/>
          <p:nvPr/>
        </p:nvSpPr>
        <p:spPr>
          <a:xfrm rot="0">
            <a:off x="593015" y="9163050"/>
            <a:ext cx="1451417" cy="517181"/>
          </a:xfrm>
          <a:prstGeom prst="rect">
            <a:avLst/>
          </a:prstGeom>
        </p:spPr>
        <p:txBody>
          <a:bodyPr anchor="t" rtlCol="false" tIns="0" lIns="0" bIns="0" rIns="0">
            <a:spAutoFit/>
          </a:bodyPr>
          <a:lstStyle/>
          <a:p>
            <a:pPr algn="just">
              <a:lnSpc>
                <a:spcPts val="4360"/>
              </a:lnSpc>
            </a:pPr>
            <a:r>
              <a:rPr lang="en-US" sz="2777" b="true">
                <a:solidFill>
                  <a:srgbClr val="000000"/>
                </a:solidFill>
                <a:latin typeface="Cardo Bold"/>
                <a:ea typeface="Cardo Bold"/>
                <a:cs typeface="Cardo Bold"/>
                <a:sym typeface="Cardo Bold"/>
              </a:rPr>
              <a:t>Maryam</a:t>
            </a:r>
          </a:p>
        </p:txBody>
      </p:sp>
      <p:sp>
        <p:nvSpPr>
          <p:cNvPr name="TextBox 6" id="6"/>
          <p:cNvSpPr txBox="true"/>
          <p:nvPr/>
        </p:nvSpPr>
        <p:spPr>
          <a:xfrm rot="0">
            <a:off x="4612396" y="5617946"/>
            <a:ext cx="8904335" cy="2358586"/>
          </a:xfrm>
          <a:prstGeom prst="rect">
            <a:avLst/>
          </a:prstGeom>
        </p:spPr>
        <p:txBody>
          <a:bodyPr anchor="t" rtlCol="false" tIns="0" lIns="0" bIns="0" rIns="0">
            <a:spAutoFit/>
          </a:bodyPr>
          <a:lstStyle/>
          <a:p>
            <a:pPr algn="ctr">
              <a:lnSpc>
                <a:spcPts val="3183"/>
              </a:lnSpc>
              <a:spcBef>
                <a:spcPct val="0"/>
              </a:spcBef>
            </a:pPr>
            <a:r>
              <a:rPr lang="en-US" sz="2027">
                <a:solidFill>
                  <a:srgbClr val="000000"/>
                </a:solidFill>
                <a:latin typeface="Cardo"/>
                <a:ea typeface="Cardo"/>
                <a:cs typeface="Cardo"/>
                <a:sym typeface="Cardo"/>
              </a:rPr>
              <a:t>The Request structure represents a single elevator request. It stores:</a:t>
            </a:r>
          </a:p>
          <a:p>
            <a:pPr algn="ctr">
              <a:lnSpc>
                <a:spcPts val="3183"/>
              </a:lnSpc>
              <a:spcBef>
                <a:spcPct val="0"/>
              </a:spcBef>
            </a:pPr>
            <a:r>
              <a:rPr lang="en-US" sz="2027">
                <a:solidFill>
                  <a:srgbClr val="000000"/>
                </a:solidFill>
                <a:latin typeface="Cardo"/>
                <a:ea typeface="Cardo"/>
                <a:cs typeface="Cardo"/>
                <a:sym typeface="Cardo"/>
              </a:rPr>
              <a:t> • number: A unique identifier for each request.</a:t>
            </a:r>
          </a:p>
          <a:p>
            <a:pPr algn="ctr">
              <a:lnSpc>
                <a:spcPts val="3183"/>
              </a:lnSpc>
              <a:spcBef>
                <a:spcPct val="0"/>
              </a:spcBef>
            </a:pPr>
            <a:r>
              <a:rPr lang="en-US" sz="2027">
                <a:solidFill>
                  <a:srgbClr val="000000"/>
                </a:solidFill>
                <a:latin typeface="Cardo"/>
                <a:ea typeface="Cardo"/>
                <a:cs typeface="Cardo"/>
                <a:sym typeface="Cardo"/>
              </a:rPr>
              <a:t> • from / to: The floor where the person is and where they want to go.</a:t>
            </a:r>
          </a:p>
          <a:p>
            <a:pPr algn="ctr">
              <a:lnSpc>
                <a:spcPts val="3183"/>
              </a:lnSpc>
              <a:spcBef>
                <a:spcPct val="0"/>
              </a:spcBef>
            </a:pPr>
            <a:r>
              <a:rPr lang="en-US" sz="2027">
                <a:solidFill>
                  <a:srgbClr val="000000"/>
                </a:solidFill>
                <a:latin typeface="Cardo"/>
                <a:ea typeface="Cardo"/>
                <a:cs typeface="Cardo"/>
                <a:sym typeface="Cardo"/>
              </a:rPr>
              <a:t> • hour / minute: The time the request was made.</a:t>
            </a:r>
          </a:p>
          <a:p>
            <a:pPr algn="ctr">
              <a:lnSpc>
                <a:spcPts val="3183"/>
              </a:lnSpc>
              <a:spcBef>
                <a:spcPct val="0"/>
              </a:spcBef>
            </a:pPr>
            <a:r>
              <a:rPr lang="en-US" sz="2027">
                <a:solidFill>
                  <a:srgbClr val="000000"/>
                </a:solidFill>
                <a:latin typeface="Cardo"/>
                <a:ea typeface="Cardo"/>
                <a:cs typeface="Cardo"/>
                <a:sym typeface="Cardo"/>
              </a:rPr>
              <a:t> • next: a pointer to the next request in the list. It’s used for both  </a:t>
            </a:r>
          </a:p>
          <a:p>
            <a:pPr algn="ctr">
              <a:lnSpc>
                <a:spcPts val="3183"/>
              </a:lnSpc>
              <a:spcBef>
                <a:spcPct val="0"/>
              </a:spcBef>
            </a:pPr>
            <a:r>
              <a:rPr lang="en-US" sz="2027">
                <a:solidFill>
                  <a:srgbClr val="000000"/>
                </a:solidFill>
                <a:latin typeface="Cardo"/>
                <a:ea typeface="Cardo"/>
                <a:cs typeface="Cardo"/>
                <a:sym typeface="Cardo"/>
              </a:rPr>
              <a:t>queue and the request history.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9235" y="9839764"/>
            <a:ext cx="1178976" cy="175373"/>
          </a:xfrm>
          <a:custGeom>
            <a:avLst/>
            <a:gdLst/>
            <a:ahLst/>
            <a:cxnLst/>
            <a:rect r="r" b="b" t="t" l="l"/>
            <a:pathLst>
              <a:path h="175373" w="1178976">
                <a:moveTo>
                  <a:pt x="0" y="0"/>
                </a:moveTo>
                <a:lnTo>
                  <a:pt x="1178977" y="0"/>
                </a:lnTo>
                <a:lnTo>
                  <a:pt x="1178977" y="175373"/>
                </a:lnTo>
                <a:lnTo>
                  <a:pt x="0" y="1753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90607" y="1412905"/>
            <a:ext cx="11547913" cy="7461189"/>
          </a:xfrm>
          <a:custGeom>
            <a:avLst/>
            <a:gdLst/>
            <a:ahLst/>
            <a:cxnLst/>
            <a:rect r="r" b="b" t="t" l="l"/>
            <a:pathLst>
              <a:path h="7461189" w="11547913">
                <a:moveTo>
                  <a:pt x="0" y="0"/>
                </a:moveTo>
                <a:lnTo>
                  <a:pt x="11547912" y="0"/>
                </a:lnTo>
                <a:lnTo>
                  <a:pt x="11547912" y="7461190"/>
                </a:lnTo>
                <a:lnTo>
                  <a:pt x="0" y="74611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786258" y="2335884"/>
            <a:ext cx="8556610" cy="3123842"/>
          </a:xfrm>
          <a:custGeom>
            <a:avLst/>
            <a:gdLst/>
            <a:ahLst/>
            <a:cxnLst/>
            <a:rect r="r" b="b" t="t" l="l"/>
            <a:pathLst>
              <a:path h="3123842" w="8556610">
                <a:moveTo>
                  <a:pt x="0" y="0"/>
                </a:moveTo>
                <a:lnTo>
                  <a:pt x="8556610" y="0"/>
                </a:lnTo>
                <a:lnTo>
                  <a:pt x="8556610" y="3123842"/>
                </a:lnTo>
                <a:lnTo>
                  <a:pt x="0" y="3123842"/>
                </a:lnTo>
                <a:lnTo>
                  <a:pt x="0" y="0"/>
                </a:lnTo>
                <a:close/>
              </a:path>
            </a:pathLst>
          </a:custGeom>
          <a:blipFill>
            <a:blip r:embed="rId6"/>
            <a:stretch>
              <a:fillRect l="0" t="0" r="0" b="0"/>
            </a:stretch>
          </a:blipFill>
        </p:spPr>
      </p:sp>
      <p:sp>
        <p:nvSpPr>
          <p:cNvPr name="TextBox 5" id="5"/>
          <p:cNvSpPr txBox="true"/>
          <p:nvPr/>
        </p:nvSpPr>
        <p:spPr>
          <a:xfrm rot="0">
            <a:off x="593015" y="9163050"/>
            <a:ext cx="1451417" cy="517181"/>
          </a:xfrm>
          <a:prstGeom prst="rect">
            <a:avLst/>
          </a:prstGeom>
        </p:spPr>
        <p:txBody>
          <a:bodyPr anchor="t" rtlCol="false" tIns="0" lIns="0" bIns="0" rIns="0">
            <a:spAutoFit/>
          </a:bodyPr>
          <a:lstStyle/>
          <a:p>
            <a:pPr algn="just">
              <a:lnSpc>
                <a:spcPts val="4360"/>
              </a:lnSpc>
            </a:pPr>
            <a:r>
              <a:rPr lang="en-US" sz="2777" b="true">
                <a:solidFill>
                  <a:srgbClr val="000000"/>
                </a:solidFill>
                <a:latin typeface="Cardo Bold"/>
                <a:ea typeface="Cardo Bold"/>
                <a:cs typeface="Cardo Bold"/>
                <a:sym typeface="Cardo Bold"/>
              </a:rPr>
              <a:t>Maryam</a:t>
            </a:r>
          </a:p>
        </p:txBody>
      </p:sp>
      <p:sp>
        <p:nvSpPr>
          <p:cNvPr name="TextBox 6" id="6"/>
          <p:cNvSpPr txBox="true"/>
          <p:nvPr/>
        </p:nvSpPr>
        <p:spPr>
          <a:xfrm rot="0">
            <a:off x="4691832" y="5952177"/>
            <a:ext cx="8904335" cy="2756452"/>
          </a:xfrm>
          <a:prstGeom prst="rect">
            <a:avLst/>
          </a:prstGeom>
        </p:spPr>
        <p:txBody>
          <a:bodyPr anchor="t" rtlCol="false" tIns="0" lIns="0" bIns="0" rIns="0">
            <a:spAutoFit/>
          </a:bodyPr>
          <a:lstStyle/>
          <a:p>
            <a:pPr algn="ctr">
              <a:lnSpc>
                <a:spcPts val="3183"/>
              </a:lnSpc>
              <a:spcBef>
                <a:spcPct val="0"/>
              </a:spcBef>
            </a:pPr>
            <a:r>
              <a:rPr lang="en-US" sz="2027">
                <a:solidFill>
                  <a:srgbClr val="000000"/>
                </a:solidFill>
                <a:latin typeface="Cardo"/>
                <a:ea typeface="Cardo"/>
                <a:cs typeface="Cardo"/>
                <a:sym typeface="Cardo"/>
              </a:rPr>
              <a:t>Queue struct : </a:t>
            </a:r>
            <a:r>
              <a:rPr lang="en-US" sz="2027">
                <a:solidFill>
                  <a:srgbClr val="000000"/>
                </a:solidFill>
                <a:latin typeface="Cardo"/>
                <a:ea typeface="Cardo"/>
                <a:cs typeface="Cardo"/>
                <a:sym typeface="Cardo"/>
              </a:rPr>
              <a:t>This is a simple linked list-based queue used to manage elevator requests.</a:t>
            </a:r>
          </a:p>
          <a:p>
            <a:pPr algn="ctr">
              <a:lnSpc>
                <a:spcPts val="3183"/>
              </a:lnSpc>
              <a:spcBef>
                <a:spcPct val="0"/>
              </a:spcBef>
            </a:pPr>
            <a:r>
              <a:rPr lang="en-US" sz="2027">
                <a:solidFill>
                  <a:srgbClr val="000000"/>
                </a:solidFill>
                <a:latin typeface="Cardo"/>
                <a:ea typeface="Cardo"/>
                <a:cs typeface="Cardo"/>
                <a:sym typeface="Cardo"/>
              </a:rPr>
              <a:t>isEmpty boolen : This function checks if the queue is empty by seeing if front is null (meaning no items in queue) :</a:t>
            </a:r>
          </a:p>
          <a:p>
            <a:pPr algn="ctr">
              <a:lnSpc>
                <a:spcPts val="3183"/>
              </a:lnSpc>
              <a:spcBef>
                <a:spcPct val="0"/>
              </a:spcBef>
            </a:pPr>
            <a:r>
              <a:rPr lang="en-US" sz="2027">
                <a:solidFill>
                  <a:srgbClr val="000000"/>
                </a:solidFill>
                <a:latin typeface="Cardo"/>
                <a:ea typeface="Cardo"/>
                <a:cs typeface="Cardo"/>
                <a:sym typeface="Cardo"/>
              </a:rPr>
              <a:t> • true if the queue is empty.</a:t>
            </a:r>
          </a:p>
          <a:p>
            <a:pPr algn="ctr">
              <a:lnSpc>
                <a:spcPts val="3183"/>
              </a:lnSpc>
              <a:spcBef>
                <a:spcPct val="0"/>
              </a:spcBef>
            </a:pPr>
            <a:r>
              <a:rPr lang="en-US" sz="2027">
                <a:solidFill>
                  <a:srgbClr val="000000"/>
                </a:solidFill>
                <a:latin typeface="Cardo"/>
                <a:ea typeface="Cardo"/>
                <a:cs typeface="Cardo"/>
                <a:sym typeface="Cardo"/>
              </a:rPr>
              <a:t> • false if it has at least one request.</a:t>
            </a:r>
          </a:p>
          <a:p>
            <a:pPr algn="ctr">
              <a:lnSpc>
                <a:spcPts val="3183"/>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9235" y="9839764"/>
            <a:ext cx="1178976" cy="175373"/>
          </a:xfrm>
          <a:custGeom>
            <a:avLst/>
            <a:gdLst/>
            <a:ahLst/>
            <a:cxnLst/>
            <a:rect r="r" b="b" t="t" l="l"/>
            <a:pathLst>
              <a:path h="175373" w="1178976">
                <a:moveTo>
                  <a:pt x="0" y="0"/>
                </a:moveTo>
                <a:lnTo>
                  <a:pt x="1178977" y="0"/>
                </a:lnTo>
                <a:lnTo>
                  <a:pt x="1178977" y="175373"/>
                </a:lnTo>
                <a:lnTo>
                  <a:pt x="0" y="1753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90607" y="1412905"/>
            <a:ext cx="11547913" cy="7461189"/>
          </a:xfrm>
          <a:custGeom>
            <a:avLst/>
            <a:gdLst/>
            <a:ahLst/>
            <a:cxnLst/>
            <a:rect r="r" b="b" t="t" l="l"/>
            <a:pathLst>
              <a:path h="7461189" w="11547913">
                <a:moveTo>
                  <a:pt x="0" y="0"/>
                </a:moveTo>
                <a:lnTo>
                  <a:pt x="11547912" y="0"/>
                </a:lnTo>
                <a:lnTo>
                  <a:pt x="11547912" y="7461190"/>
                </a:lnTo>
                <a:lnTo>
                  <a:pt x="0" y="74611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495053" y="2383677"/>
            <a:ext cx="9139021" cy="3952922"/>
          </a:xfrm>
          <a:custGeom>
            <a:avLst/>
            <a:gdLst/>
            <a:ahLst/>
            <a:cxnLst/>
            <a:rect r="r" b="b" t="t" l="l"/>
            <a:pathLst>
              <a:path h="3952922" w="9139021">
                <a:moveTo>
                  <a:pt x="0" y="0"/>
                </a:moveTo>
                <a:lnTo>
                  <a:pt x="9139021" y="0"/>
                </a:lnTo>
                <a:lnTo>
                  <a:pt x="9139021" y="3952922"/>
                </a:lnTo>
                <a:lnTo>
                  <a:pt x="0" y="3952922"/>
                </a:lnTo>
                <a:lnTo>
                  <a:pt x="0" y="0"/>
                </a:lnTo>
                <a:close/>
              </a:path>
            </a:pathLst>
          </a:custGeom>
          <a:blipFill>
            <a:blip r:embed="rId6"/>
            <a:stretch>
              <a:fillRect l="0" t="0" r="0" b="0"/>
            </a:stretch>
          </a:blipFill>
        </p:spPr>
      </p:sp>
      <p:sp>
        <p:nvSpPr>
          <p:cNvPr name="TextBox 5" id="5"/>
          <p:cNvSpPr txBox="true"/>
          <p:nvPr/>
        </p:nvSpPr>
        <p:spPr>
          <a:xfrm rot="0">
            <a:off x="593015" y="9163050"/>
            <a:ext cx="1451417" cy="517181"/>
          </a:xfrm>
          <a:prstGeom prst="rect">
            <a:avLst/>
          </a:prstGeom>
        </p:spPr>
        <p:txBody>
          <a:bodyPr anchor="t" rtlCol="false" tIns="0" lIns="0" bIns="0" rIns="0">
            <a:spAutoFit/>
          </a:bodyPr>
          <a:lstStyle/>
          <a:p>
            <a:pPr algn="just">
              <a:lnSpc>
                <a:spcPts val="4360"/>
              </a:lnSpc>
            </a:pPr>
            <a:r>
              <a:rPr lang="en-US" sz="2777" b="true">
                <a:solidFill>
                  <a:srgbClr val="000000"/>
                </a:solidFill>
                <a:latin typeface="Cardo Bold"/>
                <a:ea typeface="Cardo Bold"/>
                <a:cs typeface="Cardo Bold"/>
                <a:sym typeface="Cardo Bold"/>
              </a:rPr>
              <a:t>Maryam</a:t>
            </a:r>
          </a:p>
        </p:txBody>
      </p:sp>
      <p:sp>
        <p:nvSpPr>
          <p:cNvPr name="TextBox 6" id="6"/>
          <p:cNvSpPr txBox="true"/>
          <p:nvPr/>
        </p:nvSpPr>
        <p:spPr>
          <a:xfrm rot="0">
            <a:off x="4809175" y="6508235"/>
            <a:ext cx="8904335" cy="1562855"/>
          </a:xfrm>
          <a:prstGeom prst="rect">
            <a:avLst/>
          </a:prstGeom>
        </p:spPr>
        <p:txBody>
          <a:bodyPr anchor="t" rtlCol="false" tIns="0" lIns="0" bIns="0" rIns="0">
            <a:spAutoFit/>
          </a:bodyPr>
          <a:lstStyle/>
          <a:p>
            <a:pPr algn="ctr">
              <a:lnSpc>
                <a:spcPts val="3183"/>
              </a:lnSpc>
              <a:spcBef>
                <a:spcPct val="0"/>
              </a:spcBef>
            </a:pPr>
            <a:r>
              <a:rPr lang="en-US" sz="2027">
                <a:solidFill>
                  <a:srgbClr val="000000"/>
                </a:solidFill>
                <a:latin typeface="Cardo"/>
                <a:ea typeface="Cardo"/>
                <a:cs typeface="Cardo"/>
                <a:sym typeface="Cardo"/>
              </a:rPr>
              <a:t>This function adds a request (r) to t</a:t>
            </a:r>
            <a:r>
              <a:rPr lang="en-US" sz="2027">
                <a:solidFill>
                  <a:srgbClr val="000000"/>
                </a:solidFill>
                <a:latin typeface="Cardo"/>
                <a:ea typeface="Cardo"/>
                <a:cs typeface="Cardo"/>
                <a:sym typeface="Cardo"/>
              </a:rPr>
              <a:t>he end of the queue:</a:t>
            </a:r>
          </a:p>
          <a:p>
            <a:pPr algn="ctr">
              <a:lnSpc>
                <a:spcPts val="3183"/>
              </a:lnSpc>
              <a:spcBef>
                <a:spcPct val="0"/>
              </a:spcBef>
            </a:pPr>
            <a:r>
              <a:rPr lang="en-US" sz="2027">
                <a:solidFill>
                  <a:srgbClr val="000000"/>
                </a:solidFill>
                <a:latin typeface="Cardo"/>
                <a:ea typeface="Cardo"/>
                <a:cs typeface="Cardo"/>
                <a:sym typeface="Cardo"/>
              </a:rPr>
              <a:t> • If the queue is empty, it sets both front and rear to the new request.</a:t>
            </a:r>
          </a:p>
          <a:p>
            <a:pPr algn="ctr">
              <a:lnSpc>
                <a:spcPts val="3183"/>
              </a:lnSpc>
              <a:spcBef>
                <a:spcPct val="0"/>
              </a:spcBef>
            </a:pPr>
            <a:r>
              <a:rPr lang="en-US" sz="2027">
                <a:solidFill>
                  <a:srgbClr val="000000"/>
                </a:solidFill>
                <a:latin typeface="Cardo"/>
                <a:ea typeface="Cardo"/>
                <a:cs typeface="Cardo"/>
                <a:sym typeface="Cardo"/>
              </a:rPr>
              <a:t> • Otherwise, it attaches it to the current rear and moves rear forward.</a:t>
            </a:r>
          </a:p>
          <a:p>
            <a:pPr algn="ctr">
              <a:lnSpc>
                <a:spcPts val="3183"/>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29235" y="9839764"/>
            <a:ext cx="1178976" cy="175373"/>
          </a:xfrm>
          <a:custGeom>
            <a:avLst/>
            <a:gdLst/>
            <a:ahLst/>
            <a:cxnLst/>
            <a:rect r="r" b="b" t="t" l="l"/>
            <a:pathLst>
              <a:path h="175373" w="1178976">
                <a:moveTo>
                  <a:pt x="0" y="0"/>
                </a:moveTo>
                <a:lnTo>
                  <a:pt x="1178977" y="0"/>
                </a:lnTo>
                <a:lnTo>
                  <a:pt x="1178977" y="175373"/>
                </a:lnTo>
                <a:lnTo>
                  <a:pt x="0" y="1753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90607" y="1412905"/>
            <a:ext cx="11547913" cy="7461189"/>
          </a:xfrm>
          <a:custGeom>
            <a:avLst/>
            <a:gdLst/>
            <a:ahLst/>
            <a:cxnLst/>
            <a:rect r="r" b="b" t="t" l="l"/>
            <a:pathLst>
              <a:path h="7461189" w="11547913">
                <a:moveTo>
                  <a:pt x="0" y="0"/>
                </a:moveTo>
                <a:lnTo>
                  <a:pt x="11547912" y="0"/>
                </a:lnTo>
                <a:lnTo>
                  <a:pt x="11547912" y="7461190"/>
                </a:lnTo>
                <a:lnTo>
                  <a:pt x="0" y="74611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480559" y="2698217"/>
            <a:ext cx="9168009" cy="3264097"/>
          </a:xfrm>
          <a:custGeom>
            <a:avLst/>
            <a:gdLst/>
            <a:ahLst/>
            <a:cxnLst/>
            <a:rect r="r" b="b" t="t" l="l"/>
            <a:pathLst>
              <a:path h="3264097" w="9168009">
                <a:moveTo>
                  <a:pt x="0" y="0"/>
                </a:moveTo>
                <a:lnTo>
                  <a:pt x="9168009" y="0"/>
                </a:lnTo>
                <a:lnTo>
                  <a:pt x="9168009" y="3264097"/>
                </a:lnTo>
                <a:lnTo>
                  <a:pt x="0" y="3264097"/>
                </a:lnTo>
                <a:lnTo>
                  <a:pt x="0" y="0"/>
                </a:lnTo>
                <a:close/>
              </a:path>
            </a:pathLst>
          </a:custGeom>
          <a:blipFill>
            <a:blip r:embed="rId6"/>
            <a:stretch>
              <a:fillRect l="0" t="0" r="0" b="0"/>
            </a:stretch>
          </a:blipFill>
        </p:spPr>
      </p:sp>
      <p:sp>
        <p:nvSpPr>
          <p:cNvPr name="TextBox 5" id="5"/>
          <p:cNvSpPr txBox="true"/>
          <p:nvPr/>
        </p:nvSpPr>
        <p:spPr>
          <a:xfrm rot="0">
            <a:off x="593015" y="9163050"/>
            <a:ext cx="1451417" cy="517181"/>
          </a:xfrm>
          <a:prstGeom prst="rect">
            <a:avLst/>
          </a:prstGeom>
        </p:spPr>
        <p:txBody>
          <a:bodyPr anchor="t" rtlCol="false" tIns="0" lIns="0" bIns="0" rIns="0">
            <a:spAutoFit/>
          </a:bodyPr>
          <a:lstStyle/>
          <a:p>
            <a:pPr algn="just">
              <a:lnSpc>
                <a:spcPts val="4360"/>
              </a:lnSpc>
            </a:pPr>
            <a:r>
              <a:rPr lang="en-US" sz="2777" b="true">
                <a:solidFill>
                  <a:srgbClr val="000000"/>
                </a:solidFill>
                <a:latin typeface="Cardo Bold"/>
                <a:ea typeface="Cardo Bold"/>
                <a:cs typeface="Cardo Bold"/>
                <a:sym typeface="Cardo Bold"/>
              </a:rPr>
              <a:t>Maryam</a:t>
            </a:r>
          </a:p>
        </p:txBody>
      </p:sp>
      <p:sp>
        <p:nvSpPr>
          <p:cNvPr name="TextBox 6" id="6"/>
          <p:cNvSpPr txBox="true"/>
          <p:nvPr/>
        </p:nvSpPr>
        <p:spPr>
          <a:xfrm rot="0">
            <a:off x="4809175" y="6508235"/>
            <a:ext cx="8904335" cy="1562855"/>
          </a:xfrm>
          <a:prstGeom prst="rect">
            <a:avLst/>
          </a:prstGeom>
        </p:spPr>
        <p:txBody>
          <a:bodyPr anchor="t" rtlCol="false" tIns="0" lIns="0" bIns="0" rIns="0">
            <a:spAutoFit/>
          </a:bodyPr>
          <a:lstStyle/>
          <a:p>
            <a:pPr algn="ctr">
              <a:lnSpc>
                <a:spcPts val="3183"/>
              </a:lnSpc>
              <a:spcBef>
                <a:spcPct val="0"/>
              </a:spcBef>
            </a:pPr>
            <a:r>
              <a:rPr lang="en-US" sz="2027">
                <a:solidFill>
                  <a:srgbClr val="000000"/>
                </a:solidFill>
                <a:latin typeface="Cardo"/>
                <a:ea typeface="Cardo"/>
                <a:cs typeface="Cardo"/>
                <a:sym typeface="Cardo"/>
              </a:rPr>
              <a:t>This function removes the first request from t</a:t>
            </a:r>
            <a:r>
              <a:rPr lang="en-US" sz="2027">
                <a:solidFill>
                  <a:srgbClr val="000000"/>
                </a:solidFill>
                <a:latin typeface="Cardo"/>
                <a:ea typeface="Cardo"/>
                <a:cs typeface="Cardo"/>
                <a:sym typeface="Cardo"/>
              </a:rPr>
              <a:t>he queue and returns it:</a:t>
            </a:r>
          </a:p>
          <a:p>
            <a:pPr algn="ctr">
              <a:lnSpc>
                <a:spcPts val="3183"/>
              </a:lnSpc>
              <a:spcBef>
                <a:spcPct val="0"/>
              </a:spcBef>
            </a:pPr>
            <a:r>
              <a:rPr lang="en-US" sz="2027">
                <a:solidFill>
                  <a:srgbClr val="000000"/>
                </a:solidFill>
                <a:latin typeface="Cardo"/>
                <a:ea typeface="Cardo"/>
                <a:cs typeface="Cardo"/>
                <a:sym typeface="Cardo"/>
              </a:rPr>
              <a:t> • It stores the current front in temp.</a:t>
            </a:r>
          </a:p>
          <a:p>
            <a:pPr algn="ctr">
              <a:lnSpc>
                <a:spcPts val="3183"/>
              </a:lnSpc>
              <a:spcBef>
                <a:spcPct val="0"/>
              </a:spcBef>
            </a:pPr>
            <a:r>
              <a:rPr lang="en-US" sz="2027">
                <a:solidFill>
                  <a:srgbClr val="000000"/>
                </a:solidFill>
                <a:latin typeface="Cardo"/>
                <a:ea typeface="Cardo"/>
                <a:cs typeface="Cardo"/>
                <a:sym typeface="Cardo"/>
              </a:rPr>
              <a:t> • Moves front to the next item.</a:t>
            </a:r>
          </a:p>
          <a:p>
            <a:pPr algn="ctr">
              <a:lnSpc>
                <a:spcPts val="3183"/>
              </a:lnSpc>
              <a:spcBef>
                <a:spcPct val="0"/>
              </a:spcBef>
            </a:pPr>
            <a:r>
              <a:rPr lang="en-US" sz="2027">
                <a:solidFill>
                  <a:srgbClr val="000000"/>
                </a:solidFill>
                <a:latin typeface="Cardo"/>
                <a:ea typeface="Cardo"/>
                <a:cs typeface="Cardo"/>
                <a:sym typeface="Cardo"/>
              </a:rPr>
              <a:t> • If that was the last item, it also clears rear.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53929" y="4300779"/>
            <a:ext cx="8140686" cy="7992674"/>
          </a:xfrm>
          <a:custGeom>
            <a:avLst/>
            <a:gdLst/>
            <a:ahLst/>
            <a:cxnLst/>
            <a:rect r="r" b="b" t="t" l="l"/>
            <a:pathLst>
              <a:path h="7992674" w="8140686">
                <a:moveTo>
                  <a:pt x="0" y="0"/>
                </a:moveTo>
                <a:lnTo>
                  <a:pt x="8140686" y="0"/>
                </a:lnTo>
                <a:lnTo>
                  <a:pt x="8140686" y="7992674"/>
                </a:lnTo>
                <a:lnTo>
                  <a:pt x="0" y="79926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05829" y="-1375312"/>
            <a:ext cx="16306942" cy="13816427"/>
          </a:xfrm>
          <a:custGeom>
            <a:avLst/>
            <a:gdLst/>
            <a:ahLst/>
            <a:cxnLst/>
            <a:rect r="r" b="b" t="t" l="l"/>
            <a:pathLst>
              <a:path h="13816427" w="16306942">
                <a:moveTo>
                  <a:pt x="0" y="0"/>
                </a:moveTo>
                <a:lnTo>
                  <a:pt x="16306942" y="0"/>
                </a:lnTo>
                <a:lnTo>
                  <a:pt x="16306942" y="13816427"/>
                </a:lnTo>
                <a:lnTo>
                  <a:pt x="0" y="138164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29994" y="1919210"/>
            <a:ext cx="10936145" cy="6192592"/>
          </a:xfrm>
          <a:custGeom>
            <a:avLst/>
            <a:gdLst/>
            <a:ahLst/>
            <a:cxnLst/>
            <a:rect r="r" b="b" t="t" l="l"/>
            <a:pathLst>
              <a:path h="6192592" w="10936145">
                <a:moveTo>
                  <a:pt x="0" y="0"/>
                </a:moveTo>
                <a:lnTo>
                  <a:pt x="10936145" y="0"/>
                </a:lnTo>
                <a:lnTo>
                  <a:pt x="10936145" y="6192592"/>
                </a:lnTo>
                <a:lnTo>
                  <a:pt x="0" y="6192592"/>
                </a:lnTo>
                <a:lnTo>
                  <a:pt x="0" y="0"/>
                </a:lnTo>
                <a:close/>
              </a:path>
            </a:pathLst>
          </a:custGeom>
          <a:blipFill>
            <a:blip r:embed="rId6"/>
            <a:stretch>
              <a:fillRect l="0" t="0" r="0" b="0"/>
            </a:stretch>
          </a:blipFill>
        </p:spPr>
      </p:sp>
      <p:sp>
        <p:nvSpPr>
          <p:cNvPr name="TextBox 5" id="5"/>
          <p:cNvSpPr txBox="true"/>
          <p:nvPr/>
        </p:nvSpPr>
        <p:spPr>
          <a:xfrm rot="0">
            <a:off x="11522912" y="1881110"/>
            <a:ext cx="6502136" cy="7584006"/>
          </a:xfrm>
          <a:prstGeom prst="rect">
            <a:avLst/>
          </a:prstGeom>
        </p:spPr>
        <p:txBody>
          <a:bodyPr anchor="t" rtlCol="false" tIns="0" lIns="0" bIns="0" rIns="0">
            <a:spAutoFit/>
          </a:bodyPr>
          <a:lstStyle/>
          <a:p>
            <a:pPr algn="ctr">
              <a:lnSpc>
                <a:spcPts val="3558"/>
              </a:lnSpc>
            </a:pPr>
            <a:r>
              <a:rPr lang="en-US" sz="2542" b="true">
                <a:solidFill>
                  <a:srgbClr val="FFFFFF"/>
                </a:solidFill>
                <a:latin typeface="Cardo Bold"/>
                <a:ea typeface="Cardo Bold"/>
                <a:cs typeface="Cardo Bold"/>
                <a:sym typeface="Cardo Bold"/>
              </a:rPr>
              <a:t>The addRequest function creates and adds a new request to a system. It takes five parameters—num, from, to, hour, and minute—to initialize a new Request object. This new request is first appended to a linked list called history, which stores all past requests. If history is empty, the new request becomes the first element; otherwise, it is added to the end of the list. After storing the request in the history, it is then enqueued into a queue q for further processing. This function ensures both record-keeping and processing of incoming requests.</a:t>
            </a:r>
          </a:p>
          <a:p>
            <a:pPr algn="ctr">
              <a:lnSpc>
                <a:spcPts val="3558"/>
              </a:lnSpc>
            </a:pPr>
          </a:p>
          <a:p>
            <a:pPr algn="ctr">
              <a:lnSpc>
                <a:spcPts val="3558"/>
              </a:lnSpc>
            </a:pPr>
          </a:p>
          <a:p>
            <a:pPr algn="ctr" rtl="true">
              <a:lnSpc>
                <a:spcPts val="3558"/>
              </a:lnSpc>
            </a:pPr>
          </a:p>
        </p:txBody>
      </p:sp>
      <p:sp>
        <p:nvSpPr>
          <p:cNvPr name="Freeform 6" id="6"/>
          <p:cNvSpPr/>
          <p:nvPr/>
        </p:nvSpPr>
        <p:spPr>
          <a:xfrm flipH="false" flipV="false" rot="0">
            <a:off x="729235" y="9839764"/>
            <a:ext cx="1178976" cy="175373"/>
          </a:xfrm>
          <a:custGeom>
            <a:avLst/>
            <a:gdLst/>
            <a:ahLst/>
            <a:cxnLst/>
            <a:rect r="r" b="b" t="t" l="l"/>
            <a:pathLst>
              <a:path h="175373" w="1178976">
                <a:moveTo>
                  <a:pt x="0" y="0"/>
                </a:moveTo>
                <a:lnTo>
                  <a:pt x="1178977" y="0"/>
                </a:lnTo>
                <a:lnTo>
                  <a:pt x="1178977" y="175373"/>
                </a:lnTo>
                <a:lnTo>
                  <a:pt x="0" y="1753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593015" y="9163050"/>
            <a:ext cx="1451417" cy="517181"/>
          </a:xfrm>
          <a:prstGeom prst="rect">
            <a:avLst/>
          </a:prstGeom>
        </p:spPr>
        <p:txBody>
          <a:bodyPr anchor="t" rtlCol="false" tIns="0" lIns="0" bIns="0" rIns="0">
            <a:spAutoFit/>
          </a:bodyPr>
          <a:lstStyle/>
          <a:p>
            <a:pPr algn="ctr">
              <a:lnSpc>
                <a:spcPts val="4360"/>
              </a:lnSpc>
            </a:pPr>
            <a:r>
              <a:rPr lang="en-US" sz="2777" b="true">
                <a:solidFill>
                  <a:srgbClr val="000000"/>
                </a:solidFill>
                <a:latin typeface="Cardo Bold"/>
                <a:ea typeface="Cardo Bold"/>
                <a:cs typeface="Cardo Bold"/>
                <a:sym typeface="Cardo Bold"/>
              </a:rPr>
              <a:t>Sara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60842" y="4749733"/>
            <a:ext cx="9257209" cy="6917660"/>
          </a:xfrm>
          <a:custGeom>
            <a:avLst/>
            <a:gdLst/>
            <a:ahLst/>
            <a:cxnLst/>
            <a:rect r="r" b="b" t="t" l="l"/>
            <a:pathLst>
              <a:path h="6917660" w="9257209">
                <a:moveTo>
                  <a:pt x="0" y="0"/>
                </a:moveTo>
                <a:lnTo>
                  <a:pt x="9257208" y="0"/>
                </a:lnTo>
                <a:lnTo>
                  <a:pt x="9257208" y="6917659"/>
                </a:lnTo>
                <a:lnTo>
                  <a:pt x="0" y="69176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464681" y="-1187375"/>
            <a:ext cx="16306942" cy="13816427"/>
          </a:xfrm>
          <a:custGeom>
            <a:avLst/>
            <a:gdLst/>
            <a:ahLst/>
            <a:cxnLst/>
            <a:rect r="r" b="b" t="t" l="l"/>
            <a:pathLst>
              <a:path h="13816427" w="16306942">
                <a:moveTo>
                  <a:pt x="0" y="0"/>
                </a:moveTo>
                <a:lnTo>
                  <a:pt x="16306942" y="0"/>
                </a:lnTo>
                <a:lnTo>
                  <a:pt x="16306942" y="13816428"/>
                </a:lnTo>
                <a:lnTo>
                  <a:pt x="0" y="138164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21653" y="2251203"/>
            <a:ext cx="11301259" cy="5353971"/>
          </a:xfrm>
          <a:custGeom>
            <a:avLst/>
            <a:gdLst/>
            <a:ahLst/>
            <a:cxnLst/>
            <a:rect r="r" b="b" t="t" l="l"/>
            <a:pathLst>
              <a:path h="5353971" w="11301259">
                <a:moveTo>
                  <a:pt x="0" y="0"/>
                </a:moveTo>
                <a:lnTo>
                  <a:pt x="11301259" y="0"/>
                </a:lnTo>
                <a:lnTo>
                  <a:pt x="11301259" y="5353971"/>
                </a:lnTo>
                <a:lnTo>
                  <a:pt x="0" y="5353971"/>
                </a:lnTo>
                <a:lnTo>
                  <a:pt x="0" y="0"/>
                </a:lnTo>
                <a:close/>
              </a:path>
            </a:pathLst>
          </a:custGeom>
          <a:blipFill>
            <a:blip r:embed="rId6"/>
            <a:stretch>
              <a:fillRect l="0" t="0" r="0" b="0"/>
            </a:stretch>
          </a:blipFill>
        </p:spPr>
      </p:sp>
      <p:sp>
        <p:nvSpPr>
          <p:cNvPr name="TextBox 5" id="5"/>
          <p:cNvSpPr txBox="true"/>
          <p:nvPr/>
        </p:nvSpPr>
        <p:spPr>
          <a:xfrm rot="0">
            <a:off x="11522912" y="2194053"/>
            <a:ext cx="6502136" cy="6832801"/>
          </a:xfrm>
          <a:prstGeom prst="rect">
            <a:avLst/>
          </a:prstGeom>
        </p:spPr>
        <p:txBody>
          <a:bodyPr anchor="t" rtlCol="false" tIns="0" lIns="0" bIns="0" rIns="0">
            <a:spAutoFit/>
          </a:bodyPr>
          <a:lstStyle/>
          <a:p>
            <a:pPr algn="ctr">
              <a:lnSpc>
                <a:spcPts val="4538"/>
              </a:lnSpc>
            </a:pPr>
            <a:r>
              <a:rPr lang="en-US" sz="3242" b="true">
                <a:solidFill>
                  <a:srgbClr val="FFFFFF"/>
                </a:solidFill>
                <a:latin typeface="Cardo Bold"/>
                <a:ea typeface="Cardo Bold"/>
                <a:cs typeface="Cardo Bold"/>
                <a:sym typeface="Cardo Bold"/>
              </a:rPr>
              <a:t>The showFloorRules function prints out the access rules for each floor in a building. It shows what is on each floor, like the gym, restaurant, or rooms, and includes the opening hours for places that have time limits. This helps users know when and where they can go in the building.</a:t>
            </a:r>
          </a:p>
          <a:p>
            <a:pPr algn="ctr">
              <a:lnSpc>
                <a:spcPts val="4538"/>
              </a:lnSpc>
            </a:pPr>
          </a:p>
          <a:p>
            <a:pPr algn="ctr">
              <a:lnSpc>
                <a:spcPts val="4538"/>
              </a:lnSpc>
            </a:pPr>
          </a:p>
          <a:p>
            <a:pPr algn="ctr" rtl="true">
              <a:lnSpc>
                <a:spcPts val="4538"/>
              </a:lnSpc>
            </a:pPr>
          </a:p>
        </p:txBody>
      </p:sp>
      <p:sp>
        <p:nvSpPr>
          <p:cNvPr name="Freeform 6" id="6"/>
          <p:cNvSpPr/>
          <p:nvPr/>
        </p:nvSpPr>
        <p:spPr>
          <a:xfrm flipH="false" flipV="false" rot="0">
            <a:off x="729235" y="9839764"/>
            <a:ext cx="1178976" cy="175373"/>
          </a:xfrm>
          <a:custGeom>
            <a:avLst/>
            <a:gdLst/>
            <a:ahLst/>
            <a:cxnLst/>
            <a:rect r="r" b="b" t="t" l="l"/>
            <a:pathLst>
              <a:path h="175373" w="1178976">
                <a:moveTo>
                  <a:pt x="0" y="0"/>
                </a:moveTo>
                <a:lnTo>
                  <a:pt x="1178977" y="0"/>
                </a:lnTo>
                <a:lnTo>
                  <a:pt x="1178977" y="175373"/>
                </a:lnTo>
                <a:lnTo>
                  <a:pt x="0" y="17537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593015" y="9163050"/>
            <a:ext cx="1451417" cy="517181"/>
          </a:xfrm>
          <a:prstGeom prst="rect">
            <a:avLst/>
          </a:prstGeom>
        </p:spPr>
        <p:txBody>
          <a:bodyPr anchor="t" rtlCol="false" tIns="0" lIns="0" bIns="0" rIns="0">
            <a:spAutoFit/>
          </a:bodyPr>
          <a:lstStyle/>
          <a:p>
            <a:pPr algn="ctr">
              <a:lnSpc>
                <a:spcPts val="4360"/>
              </a:lnSpc>
            </a:pPr>
            <a:r>
              <a:rPr lang="en-US" sz="2777" b="true">
                <a:solidFill>
                  <a:srgbClr val="000000"/>
                </a:solidFill>
                <a:latin typeface="Cardo Bold"/>
                <a:ea typeface="Cardo Bold"/>
                <a:cs typeface="Cardo Bold"/>
                <a:sym typeface="Cardo Bold"/>
              </a:rPr>
              <a:t>Sara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23085" y="4448442"/>
            <a:ext cx="8140686" cy="7992674"/>
          </a:xfrm>
          <a:custGeom>
            <a:avLst/>
            <a:gdLst/>
            <a:ahLst/>
            <a:cxnLst/>
            <a:rect r="r" b="b" t="t" l="l"/>
            <a:pathLst>
              <a:path h="7992674" w="8140686">
                <a:moveTo>
                  <a:pt x="0" y="0"/>
                </a:moveTo>
                <a:lnTo>
                  <a:pt x="8140686" y="0"/>
                </a:lnTo>
                <a:lnTo>
                  <a:pt x="8140686" y="7992673"/>
                </a:lnTo>
                <a:lnTo>
                  <a:pt x="0" y="79926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92053" y="-4116166"/>
            <a:ext cx="8140686" cy="7992674"/>
          </a:xfrm>
          <a:custGeom>
            <a:avLst/>
            <a:gdLst/>
            <a:ahLst/>
            <a:cxnLst/>
            <a:rect r="r" b="b" t="t" l="l"/>
            <a:pathLst>
              <a:path h="7992674" w="8140686">
                <a:moveTo>
                  <a:pt x="0" y="0"/>
                </a:moveTo>
                <a:lnTo>
                  <a:pt x="8140686" y="0"/>
                </a:lnTo>
                <a:lnTo>
                  <a:pt x="8140686" y="7992673"/>
                </a:lnTo>
                <a:lnTo>
                  <a:pt x="0" y="79926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745064" y="3193875"/>
            <a:ext cx="8797872" cy="5250904"/>
          </a:xfrm>
          <a:custGeom>
            <a:avLst/>
            <a:gdLst/>
            <a:ahLst/>
            <a:cxnLst/>
            <a:rect r="r" b="b" t="t" l="l"/>
            <a:pathLst>
              <a:path h="5250904" w="8797872">
                <a:moveTo>
                  <a:pt x="0" y="0"/>
                </a:moveTo>
                <a:lnTo>
                  <a:pt x="8797872" y="0"/>
                </a:lnTo>
                <a:lnTo>
                  <a:pt x="8797872" y="5250903"/>
                </a:lnTo>
                <a:lnTo>
                  <a:pt x="0" y="5250903"/>
                </a:lnTo>
                <a:lnTo>
                  <a:pt x="0" y="0"/>
                </a:lnTo>
                <a:close/>
              </a:path>
            </a:pathLst>
          </a:custGeom>
          <a:blipFill>
            <a:blip r:embed="rId4"/>
            <a:stretch>
              <a:fillRect l="0" t="0" r="0" b="0"/>
            </a:stretch>
          </a:blipFill>
        </p:spPr>
      </p:sp>
      <p:sp>
        <p:nvSpPr>
          <p:cNvPr name="TextBox 5" id="5"/>
          <p:cNvSpPr txBox="true"/>
          <p:nvPr/>
        </p:nvSpPr>
        <p:spPr>
          <a:xfrm rot="0">
            <a:off x="6027458" y="2055609"/>
            <a:ext cx="6233084" cy="764161"/>
          </a:xfrm>
          <a:prstGeom prst="rect">
            <a:avLst/>
          </a:prstGeom>
        </p:spPr>
        <p:txBody>
          <a:bodyPr anchor="t" rtlCol="false" tIns="0" lIns="0" bIns="0" rIns="0">
            <a:spAutoFit/>
          </a:bodyPr>
          <a:lstStyle/>
          <a:p>
            <a:pPr algn="ctr">
              <a:lnSpc>
                <a:spcPts val="5464"/>
              </a:lnSpc>
            </a:pPr>
            <a:r>
              <a:rPr lang="en-US" b="true" sz="6505">
                <a:solidFill>
                  <a:srgbClr val="324E86"/>
                </a:solidFill>
                <a:latin typeface="Cardo Bold"/>
                <a:ea typeface="Cardo Bold"/>
                <a:cs typeface="Cardo Bold"/>
                <a:sym typeface="Cardo Bold"/>
              </a:rPr>
              <a:t>Output</a:t>
            </a:r>
          </a:p>
        </p:txBody>
      </p:sp>
      <p:sp>
        <p:nvSpPr>
          <p:cNvPr name="Freeform 6" id="6"/>
          <p:cNvSpPr/>
          <p:nvPr/>
        </p:nvSpPr>
        <p:spPr>
          <a:xfrm flipH="false" flipV="false" rot="0">
            <a:off x="729235" y="9839764"/>
            <a:ext cx="1178976" cy="175373"/>
          </a:xfrm>
          <a:custGeom>
            <a:avLst/>
            <a:gdLst/>
            <a:ahLst/>
            <a:cxnLst/>
            <a:rect r="r" b="b" t="t" l="l"/>
            <a:pathLst>
              <a:path h="175373" w="1178976">
                <a:moveTo>
                  <a:pt x="0" y="0"/>
                </a:moveTo>
                <a:lnTo>
                  <a:pt x="1178977" y="0"/>
                </a:lnTo>
                <a:lnTo>
                  <a:pt x="1178977" y="175373"/>
                </a:lnTo>
                <a:lnTo>
                  <a:pt x="0" y="17537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593015" y="9163050"/>
            <a:ext cx="1451417" cy="517181"/>
          </a:xfrm>
          <a:prstGeom prst="rect">
            <a:avLst/>
          </a:prstGeom>
        </p:spPr>
        <p:txBody>
          <a:bodyPr anchor="t" rtlCol="false" tIns="0" lIns="0" bIns="0" rIns="0">
            <a:spAutoFit/>
          </a:bodyPr>
          <a:lstStyle/>
          <a:p>
            <a:pPr algn="ctr">
              <a:lnSpc>
                <a:spcPts val="4360"/>
              </a:lnSpc>
            </a:pPr>
            <a:r>
              <a:rPr lang="en-US" sz="2777" b="true">
                <a:solidFill>
                  <a:srgbClr val="000000"/>
                </a:solidFill>
                <a:latin typeface="Cardo Bold"/>
                <a:ea typeface="Cardo Bold"/>
                <a:cs typeface="Cardo Bold"/>
                <a:sym typeface="Cardo Bold"/>
              </a:rPr>
              <a:t>Sara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DAGm3jbsNGw</dc:identifier>
  <dcterms:modified xsi:type="dcterms:W3CDTF">2011-08-01T06:04:30Z</dcterms:modified>
  <cp:revision>1</cp:revision>
  <dc:title>Smart Elevator System</dc:title>
</cp:coreProperties>
</file>