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7" r:id="rId20"/>
    <p:sldId id="276" r:id="rId21"/>
    <p:sldId id="278" r:id="rId22"/>
    <p:sldId id="283" r:id="rId23"/>
    <p:sldId id="279" r:id="rId24"/>
    <p:sldId id="285" r:id="rId25"/>
    <p:sldId id="280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C8A5B8-50BD-474F-96B4-97F0055F641E}">
          <p14:sldIdLst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7"/>
            <p14:sldId id="276"/>
            <p14:sldId id="278"/>
            <p14:sldId id="283"/>
            <p14:sldId id="279"/>
            <p14:sldId id="285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C1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691AC-C901-4938-9F2C-C2F63F77688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F84A0-10AC-4157-9579-63043CB1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4766-088C-48B3-9937-98E7F2C5C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A04D1-CC1B-4A95-B0C9-D11FA9AC0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9B0E6-9EF1-457D-B3F7-FE784D20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C45E-4F58-4E46-86CB-0D6C1BC188BB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B82CA-397F-4C96-B4CC-1C2CD6E7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46524-CF89-42C9-82E0-2C3043C2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7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27A6-BF2F-49AB-A685-CBE805CC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33051-9293-4EAB-A61C-16CBE1CD5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D5A44-9072-4273-A2EE-059B37F2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7AAC-F82F-41AB-8CAE-BD06E80026DE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89F72-30C2-43AC-A290-663C051B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ECD9-0F71-4DBE-9DD8-6E37AAE9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C5DE8-69E9-4545-9429-D7E69DF2C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A3752-F7CD-4BCD-8F87-8A0A1662A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FE275-8E82-460B-A5D0-3B1E2E66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5FCA-EA51-4777-B7F4-E07C7E1EED6B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DDEA3-E03B-40D1-ABAB-EC64C608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7FB1B-F1AD-40D9-A476-8FAFFB70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D1C1-B5BA-4387-99A4-F6712D11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C6F5-2D6B-4059-A994-D4671837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661C-99D3-4F04-A4AC-013DB9AE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E84-32E2-4B26-8019-61641C0E8CD3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F377C-724A-4819-AFA3-828F7A4B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B877-692C-4857-BC5D-8F564CA3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6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9E6F-E412-4D6C-AEBC-674B1788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2ADE-2BF1-4243-92E9-C31055E17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C5255-D73C-4D93-B696-8C1E30F8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9474-08DB-4B83-8D42-D233D2BF3202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F4B7-8896-4435-B07A-2C4EC998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EDBFB-57FE-4E0D-B8FE-4966720A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4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87D1-AF81-458E-80A9-F397B01A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651E4-D4FF-4A79-B38C-34F131B30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05BE8-2ACF-4C74-81F7-BB4709A7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19C79-49D5-44AA-BC55-62C44AD3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AFBF-6BEB-4372-ACEC-9A6F3E605DDF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033C6-E154-49CC-ACFD-6F32E627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72837-5B09-44C1-8D2B-CFF30A0A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42BC-E355-4845-B897-54BBF941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BDAC9-4C39-4293-BEF1-FE7BC6AAB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DE0FD-4F7D-4E3F-9F69-36150B74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D73CB-1051-4D58-8C5C-6EE1B520C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D425C-D565-475B-BA9C-C7864A9B2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9035C-470E-40B6-B3B7-077CF5F6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A559-BE82-4274-B240-F81C6190A418}" type="datetime1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5C5B0-CCCE-492A-A3A0-23658FEA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B55E5-902C-4F7D-BC73-0F2561E9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9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E12F-34D1-45F8-AEB5-57B10E2D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2930E-9C16-4996-AB0E-D283C709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F1F3-F6DB-464B-A2EB-31396E339C0E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8F14D-DCDA-4ED8-8D96-A77F0137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02D96-F30F-4357-95E5-96ED5EC8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0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D6E93-D2E1-4FF6-8228-A1E83928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DF2-D26A-4B44-BDA4-98167190776F}" type="datetime1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348C5-B9F0-4A1B-A8DC-0148254A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BA97B-B9BB-487C-986B-EE15F30B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384E-0BDF-48EB-8E33-428356AB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875A-88FC-4FEC-BACA-291F9B3C5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4C46A-7BF8-4B33-B308-B22ADADCA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E7955-EF1A-46A7-AC33-6E17A19E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D93F-4A42-45AB-A11C-5C4B85C3A6CE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A08D6-B941-4A82-841E-7C7C0734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38093-9D18-4FFC-8CB8-315ED9EA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8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342F-76A9-43C9-9542-9CF696F7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1D971-6A5C-4EC9-8139-C455A7AC6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1EACF-DD99-4FC1-A37F-FBD71CD6F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A46FA-2407-40A5-BD75-C8ABC8D0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C3F6-6C7D-4B8D-9CA6-8D3155AB0536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79446-90F6-415B-9E6C-97F6DDDB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1F2EA-AB86-41F2-A350-78BA4864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3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77644-3DC8-4A73-9707-96BFDB9E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2350D-5B40-4B87-B8A3-34323ABF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1A7A0-0CF4-4920-98CE-F7D54FBA9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CD2CC-72FB-43A1-9439-DDDC7B12FA3C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EE565-65AC-43D8-9040-CF9EF1761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64E2-46D0-4A89-95A4-B43D1D955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61E9F-7B1A-4656-8353-3D4C30E2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7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jpg"/><Relationship Id="rId10" Type="http://schemas.openxmlformats.org/officeDocument/2006/relationships/image" Target="../media/image32.png"/><Relationship Id="rId4" Type="http://schemas.openxmlformats.org/officeDocument/2006/relationships/image" Target="../media/image26.jpg"/><Relationship Id="rId9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8AE7-AB18-45AE-9A22-7A8B8D50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580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Persian Visual Question Answering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EA7A-0FDB-4220-9D59-D97BAE70D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3400"/>
            <a:ext cx="9144000" cy="2066544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Alireza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Asghari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effectLst/>
              </a:rPr>
              <a:t>Maryam Sadat Hashemi</a:t>
            </a:r>
          </a:p>
          <a:p>
            <a:endParaRPr lang="fa-IR" sz="1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Final Project of Deep Learning Course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Spring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28EC5-D0A5-43FA-9195-E1C95BA0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3546"/>
            <a:ext cx="9144000" cy="230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8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3) </a:t>
            </a:r>
            <a:r>
              <a:rPr lang="en-US" dirty="0"/>
              <a:t>Dataset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2A00D19-6B68-4741-B6D6-7AE8E549A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437459"/>
              </p:ext>
            </p:extLst>
          </p:nvPr>
        </p:nvGraphicFramePr>
        <p:xfrm>
          <a:off x="3034146" y="2697480"/>
          <a:ext cx="6123708" cy="146304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530927">
                  <a:extLst>
                    <a:ext uri="{9D8B030D-6E8A-4147-A177-3AD203B41FA5}">
                      <a16:colId xmlns:a16="http://schemas.microsoft.com/office/drawing/2014/main" val="2150923506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2559920060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3409996574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330379546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41C1C"/>
                          </a:solidFill>
                          <a:latin typeface="Lucida Sans" panose="020B0602030504020204" pitchFamily="34" charset="0"/>
                        </a:rPr>
                        <a:t>VQA v1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</a:t>
                      </a:r>
                      <a:endParaRPr lang="en-US" dirty="0">
                        <a:latin typeface="Lucida Sans" panose="020B0602030504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Questions</a:t>
                      </a:r>
                      <a:endParaRPr lang="en-US" dirty="0">
                        <a:latin typeface="Lucida Sans" panose="020B0602030504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Annotations</a:t>
                      </a:r>
                      <a:endParaRPr lang="en-US" dirty="0">
                        <a:latin typeface="Lucida Sans" panose="020B0602030504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7488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US" dirty="0">
                        <a:latin typeface="Lucida Sans" panose="020B0602030504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82,783</a:t>
                      </a:r>
                      <a:endParaRPr lang="en-US" dirty="0">
                        <a:latin typeface="Lucida Sans" panose="020B0602030504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248,349</a:t>
                      </a:r>
                      <a:endParaRPr lang="en-US" dirty="0">
                        <a:latin typeface="Lucida Sans" panose="020B0602030504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2,483,490</a:t>
                      </a:r>
                      <a:endParaRPr lang="en-US" dirty="0">
                        <a:latin typeface="Lucida Sans" panose="020B0602030504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757334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</a:t>
                      </a:r>
                      <a:endParaRPr lang="en-US" dirty="0">
                        <a:latin typeface="Lucida Sans" panose="020B0602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40,504</a:t>
                      </a:r>
                      <a:endParaRPr lang="en-US" dirty="0">
                        <a:latin typeface="Lucida Sans" panose="020B0602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121,512</a:t>
                      </a:r>
                      <a:endParaRPr lang="en-US" dirty="0">
                        <a:latin typeface="Lucida Sans" panose="020B0602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1,215,120</a:t>
                      </a:r>
                      <a:endParaRPr lang="en-US" dirty="0">
                        <a:latin typeface="Lucida Sans" panose="020B0602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1601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US" dirty="0">
                        <a:latin typeface="Lucida Sans" panose="020B0602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81,434</a:t>
                      </a:r>
                      <a:endParaRPr lang="en-US" dirty="0">
                        <a:latin typeface="Lucida Sans" panose="020B0602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244,302</a:t>
                      </a:r>
                      <a:endParaRPr lang="en-US" dirty="0">
                        <a:latin typeface="Lucida Sans" panose="020B0602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>
                        <a:latin typeface="Lucida Sans" panose="020B0602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422239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B4BB3-4C6E-4880-A2AF-93710432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4FC2-47E8-4410-9C05-1527E9C4C4E9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0D9C-8B42-4150-9413-8960C89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3) </a:t>
            </a:r>
            <a:r>
              <a:rPr lang="en-US" dirty="0"/>
              <a:t>Dataset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2A00D19-6B68-4741-B6D6-7AE8E549A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455717"/>
              </p:ext>
            </p:extLst>
          </p:nvPr>
        </p:nvGraphicFramePr>
        <p:xfrm>
          <a:off x="3034146" y="1690688"/>
          <a:ext cx="6123708" cy="1463040"/>
        </p:xfrm>
        <a:graphic>
          <a:graphicData uri="http://schemas.openxmlformats.org/drawingml/2006/table">
            <a:tbl>
              <a:tblPr firstRow="1" firstCol="1">
                <a:tableStyleId>{C083E6E3-FA7D-4D7B-A595-EF9225AFEA82}</a:tableStyleId>
              </a:tblPr>
              <a:tblGrid>
                <a:gridCol w="1530927">
                  <a:extLst>
                    <a:ext uri="{9D8B030D-6E8A-4147-A177-3AD203B41FA5}">
                      <a16:colId xmlns:a16="http://schemas.microsoft.com/office/drawing/2014/main" val="2150923506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2559920060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3409996574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330379546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VQA v1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Image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Annotations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7488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Train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82,783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248,349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2,483,490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757334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Validation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40,504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121,512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1,215,120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1601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Test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81,434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244,302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422239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B4BB3-4C6E-4880-A2AF-93710432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4FC2-47E8-4410-9C05-1527E9C4C4E9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0D9C-8B42-4150-9413-8960C89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F6610-C19C-4BCB-A586-C0721C58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85" y="3798546"/>
            <a:ext cx="1371600" cy="136876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EA87C20-62BE-4A9E-A732-BA11C682E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517" y="4247623"/>
            <a:ext cx="2286000" cy="82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581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3) </a:t>
            </a:r>
            <a:r>
              <a:rPr lang="en-US" dirty="0"/>
              <a:t>Dataset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B4BB3-4C6E-4880-A2AF-93710432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4FC2-47E8-4410-9C05-1527E9C4C4E9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0D9C-8B42-4150-9413-8960C89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11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9ECB85-9A77-4927-A735-D9F3672F0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424" y="2379825"/>
            <a:ext cx="5303520" cy="274034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F54224-E1ED-46C6-9073-8F0C291CE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61" y="2379825"/>
            <a:ext cx="515969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3) </a:t>
            </a:r>
            <a:r>
              <a:rPr lang="en-US" dirty="0"/>
              <a:t>Dataset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B4BB3-4C6E-4880-A2AF-93710432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4FC2-47E8-4410-9C05-1527E9C4C4E9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0D9C-8B42-4150-9413-8960C89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12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0326F5-F46C-4D62-9576-503702E05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958" y="2342862"/>
            <a:ext cx="4425042" cy="27432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B58BCC-BB0D-4782-84CB-D6486096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7397"/>
            <a:ext cx="489976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0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3) </a:t>
            </a:r>
            <a:r>
              <a:rPr lang="en-US" dirty="0"/>
              <a:t>Dataset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B4BB3-4C6E-4880-A2AF-93710432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4FC2-47E8-4410-9C05-1527E9C4C4E9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0D9C-8B42-4150-9413-8960C89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13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6668CB-6A21-4D2C-8D25-61DE6F921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100" y="2212470"/>
            <a:ext cx="5114925" cy="31527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DD3B8D-B312-44C4-9379-6D323219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3234"/>
            <a:ext cx="55721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2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4) </a:t>
            </a:r>
            <a:r>
              <a:rPr lang="en-US" dirty="0"/>
              <a:t>Methods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B4BB3-4C6E-4880-A2AF-93710432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4FC2-47E8-4410-9C05-1527E9C4C4E9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0D9C-8B42-4150-9413-8960C89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052B5-7131-4DC3-A77E-6C8152E6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Q +norm I</a:t>
            </a:r>
          </a:p>
          <a:p>
            <a:r>
              <a:rPr lang="en-US" dirty="0"/>
              <a:t>SAN</a:t>
            </a:r>
          </a:p>
          <a:p>
            <a:r>
              <a:rPr lang="en-US" dirty="0" err="1"/>
              <a:t>HieCoAttention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4) </a:t>
            </a:r>
            <a:r>
              <a:rPr lang="en-US" dirty="0"/>
              <a:t>LSTM Q + norm I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B4BB3-4C6E-4880-A2AF-93710432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4FC2-47E8-4410-9C05-1527E9C4C4E9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0D9C-8B42-4150-9413-8960C89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15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E15BE9-B469-4C3F-A20F-0EBBDF4B2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461"/>
            <a:ext cx="10515600" cy="4163666"/>
          </a:xfrm>
        </p:spPr>
      </p:pic>
    </p:spTree>
    <p:extLst>
      <p:ext uri="{BB962C8B-B14F-4D97-AF65-F5344CB8AC3E}">
        <p14:creationId xmlns:p14="http://schemas.microsoft.com/office/powerpoint/2010/main" val="30538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4) </a:t>
            </a:r>
            <a:r>
              <a:rPr lang="en-US" dirty="0"/>
              <a:t>Methods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B4BB3-4C6E-4880-A2AF-93710432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4FC2-47E8-4410-9C05-1527E9C4C4E9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0D9C-8B42-4150-9413-8960C89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052B5-7131-4DC3-A77E-6C8152E6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lstmQ+normI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SAN</a:t>
            </a:r>
          </a:p>
          <a:p>
            <a:r>
              <a:rPr lang="en-US" dirty="0" err="1"/>
              <a:t>HieCoAttention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9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4) </a:t>
            </a:r>
            <a:r>
              <a:rPr lang="en-US" dirty="0"/>
              <a:t>SAN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B4BB3-4C6E-4880-A2AF-93710432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4FC2-47E8-4410-9C05-1527E9C4C4E9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0D9C-8B42-4150-9413-8960C89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17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1B2E17-933B-4CB4-96EE-A3CE68229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144" y="1927273"/>
            <a:ext cx="7657699" cy="3668359"/>
          </a:xfrm>
        </p:spPr>
      </p:pic>
    </p:spTree>
    <p:extLst>
      <p:ext uri="{BB962C8B-B14F-4D97-AF65-F5344CB8AC3E}">
        <p14:creationId xmlns:p14="http://schemas.microsoft.com/office/powerpoint/2010/main" val="3940587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4) </a:t>
            </a:r>
            <a:r>
              <a:rPr lang="en-US" dirty="0"/>
              <a:t>Methods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B4BB3-4C6E-4880-A2AF-93710432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4FC2-47E8-4410-9C05-1527E9C4C4E9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0D9C-8B42-4150-9413-8960C89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052B5-7131-4DC3-A77E-6C8152E6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lstmQ+normI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SAN</a:t>
            </a:r>
          </a:p>
          <a:p>
            <a:r>
              <a:rPr lang="en-US" dirty="0" err="1"/>
              <a:t>HieCoAttention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9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1) </a:t>
            </a:r>
            <a:r>
              <a:rPr lang="en-US" dirty="0"/>
              <a:t>VQA Task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35BB1-4E8F-42B0-902D-BF53E3D2E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67" y="1748680"/>
            <a:ext cx="2011680" cy="3036495"/>
          </a:xfr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C63F9A3-D190-4C25-994F-3299BA3F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6238-1A29-4046-A854-17C0BBAB621C}" type="datetime1">
              <a:rPr lang="en-US" smtClean="0"/>
              <a:t>8/16/2020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4D4A13E-1F88-4C2F-8ABE-1915E4FA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57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4) </a:t>
            </a:r>
            <a:r>
              <a:rPr lang="en-US" dirty="0" err="1"/>
              <a:t>HieCoAttention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B4BB3-4C6E-4880-A2AF-93710432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4FC2-47E8-4410-9C05-1527E9C4C4E9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0D9C-8B42-4150-9413-8960C89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19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8FC7A6-9FF9-4F58-B408-47C056DF8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339" y="1253331"/>
            <a:ext cx="9507321" cy="4351338"/>
          </a:xfrm>
        </p:spPr>
      </p:pic>
    </p:spTree>
    <p:extLst>
      <p:ext uri="{BB962C8B-B14F-4D97-AF65-F5344CB8AC3E}">
        <p14:creationId xmlns:p14="http://schemas.microsoft.com/office/powerpoint/2010/main" val="477954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1E6F6B4E-C1DF-4C67-8E13-142A0C191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35" y="2682679"/>
            <a:ext cx="6169068" cy="396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4) </a:t>
            </a:r>
            <a:r>
              <a:rPr lang="en-US" dirty="0"/>
              <a:t>Evaluation , overfit</a:t>
            </a:r>
            <a:r>
              <a:rPr lang="en-US" dirty="0">
                <a:solidFill>
                  <a:srgbClr val="0070C0"/>
                </a:solidFill>
              </a:rPr>
              <a:t>?</a:t>
            </a:r>
            <a:r>
              <a:rPr lang="en-US" dirty="0"/>
              <a:t> and solution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B4BB3-4C6E-4880-A2AF-93710432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4FC2-47E8-4410-9C05-1527E9C4C4E9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0D9C-8B42-4150-9413-8960C89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20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9DD9E6-55BA-4369-8AA8-5937EC583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13" t="2477" b="2689"/>
          <a:stretch/>
        </p:blipFill>
        <p:spPr>
          <a:xfrm>
            <a:off x="10749710" y="478948"/>
            <a:ext cx="1208180" cy="1097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7AA49-5A53-420A-AC16-731FF77ADEF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78369" y="1918154"/>
            <a:ext cx="8820328" cy="1014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CBB00D-8093-454F-92BB-54A2C3F23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395" y="3981783"/>
            <a:ext cx="532249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02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A91E7-9732-4C36-AD95-A85D64FA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F1F3-F6DB-464B-A2EB-31396E339C0E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0A2E2-86E7-42D3-B70C-9CD8E9DD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287AEC-FC83-43C8-A831-B79092765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305270"/>
            <a:ext cx="3863662" cy="2743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E54F568-9756-422C-A7FB-FF488C971E9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216" y="3100402"/>
            <a:ext cx="38679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8BDB6-98C6-4DDE-952C-DAE01EF8401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631" y="2986387"/>
            <a:ext cx="3867912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A35925-F752-42B3-9BEE-F7447A2378B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631" y="243187"/>
            <a:ext cx="3867912" cy="27432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75F2A33-8598-4F3E-BBE5-8017F9591561}"/>
              </a:ext>
            </a:extLst>
          </p:cNvPr>
          <p:cNvSpPr txBox="1">
            <a:spLocks/>
          </p:cNvSpPr>
          <p:nvPr/>
        </p:nvSpPr>
        <p:spPr>
          <a:xfrm>
            <a:off x="8775895" y="5696667"/>
            <a:ext cx="3416105" cy="952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C00000"/>
                </a:solidFill>
              </a:rPr>
              <a:t>Hard overall acc : 52.82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</a:rPr>
              <a:t>Patience : 3 ep</a:t>
            </a:r>
            <a:r>
              <a:rPr lang="fa-IR" sz="2000" b="1" dirty="0">
                <a:solidFill>
                  <a:srgbClr val="C00000"/>
                </a:solidFill>
              </a:rPr>
              <a:t>  </a:t>
            </a:r>
          </a:p>
        </p:txBody>
      </p:sp>
      <p:pic>
        <p:nvPicPr>
          <p:cNvPr id="2063" name="Picture 15">
            <a:extLst>
              <a:ext uri="{FF2B5EF4-FFF2-40B4-BE49-F238E27FC236}">
                <a16:creationId xmlns:a16="http://schemas.microsoft.com/office/drawing/2014/main" id="{4837FB1D-BDA4-4831-95E7-92871259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4" y="276241"/>
            <a:ext cx="3867912" cy="27951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>
            <a:extLst>
              <a:ext uri="{FF2B5EF4-FFF2-40B4-BE49-F238E27FC236}">
                <a16:creationId xmlns:a16="http://schemas.microsoft.com/office/drawing/2014/main" id="{B64FF29C-1D64-4B05-B359-D572F22AD645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13" y="3100402"/>
            <a:ext cx="3867912" cy="2743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5BEECB4-BDD8-4C6D-A139-DFB4A981F6CD}"/>
              </a:ext>
            </a:extLst>
          </p:cNvPr>
          <p:cNvSpPr txBox="1">
            <a:spLocks/>
          </p:cNvSpPr>
          <p:nvPr/>
        </p:nvSpPr>
        <p:spPr>
          <a:xfrm>
            <a:off x="4771991" y="5696666"/>
            <a:ext cx="3416105" cy="952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C00000"/>
                </a:solidFill>
              </a:rPr>
              <a:t>Soft overall acc : 52.85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</a:rPr>
              <a:t>Patience : 5 ep</a:t>
            </a:r>
            <a:endParaRPr lang="fa-IR" sz="2000" b="1" dirty="0">
              <a:solidFill>
                <a:srgbClr val="C0000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9753B9A-25BC-45EA-9469-CD068F5560EA}"/>
              </a:ext>
            </a:extLst>
          </p:cNvPr>
          <p:cNvSpPr txBox="1">
            <a:spLocks/>
          </p:cNvSpPr>
          <p:nvPr/>
        </p:nvSpPr>
        <p:spPr>
          <a:xfrm>
            <a:off x="907817" y="5696665"/>
            <a:ext cx="3416105" cy="952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C00000"/>
                </a:solidFill>
              </a:rPr>
              <a:t>Soft overall acc :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52.90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rgbClr val="C00000"/>
                </a:solidFill>
              </a:rPr>
              <a:t>Patience : 10 ep</a:t>
            </a:r>
            <a:endParaRPr lang="fa-IR" sz="2000" b="1" dirty="0">
              <a:solidFill>
                <a:srgbClr val="C0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4B7D7A-E34B-4D9B-BC21-CF64393499B8}"/>
              </a:ext>
            </a:extLst>
          </p:cNvPr>
          <p:cNvCxnSpPr>
            <a:cxnSpLocks/>
          </p:cNvCxnSpPr>
          <p:nvPr/>
        </p:nvCxnSpPr>
        <p:spPr>
          <a:xfrm flipV="1">
            <a:off x="3404382" y="506437"/>
            <a:ext cx="0" cy="4909625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947C61-2191-4DAE-885C-F3947CCCF0D1}"/>
              </a:ext>
            </a:extLst>
          </p:cNvPr>
          <p:cNvCxnSpPr>
            <a:cxnSpLocks/>
          </p:cNvCxnSpPr>
          <p:nvPr/>
        </p:nvCxnSpPr>
        <p:spPr>
          <a:xfrm flipV="1">
            <a:off x="7453533" y="531574"/>
            <a:ext cx="0" cy="4909625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3E100F-D486-45BC-80FF-5C86D79E7466}"/>
              </a:ext>
            </a:extLst>
          </p:cNvPr>
          <p:cNvCxnSpPr>
            <a:cxnSpLocks/>
          </p:cNvCxnSpPr>
          <p:nvPr/>
        </p:nvCxnSpPr>
        <p:spPr>
          <a:xfrm flipV="1">
            <a:off x="11741834" y="506436"/>
            <a:ext cx="0" cy="4909625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48" name="Graphic 2047" descr="Crying face with no fill">
            <a:extLst>
              <a:ext uri="{FF2B5EF4-FFF2-40B4-BE49-F238E27FC236}">
                <a16:creationId xmlns:a16="http://schemas.microsoft.com/office/drawing/2014/main" id="{36510D60-1BCB-4FD8-ABE8-4F6E06AC8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1580" y="4056034"/>
            <a:ext cx="592447" cy="592447"/>
          </a:xfrm>
          <a:prstGeom prst="rect">
            <a:avLst/>
          </a:prstGeom>
        </p:spPr>
      </p:pic>
      <p:pic>
        <p:nvPicPr>
          <p:cNvPr id="2049" name="Graphic 2048" descr="Smiling face with no fill">
            <a:extLst>
              <a:ext uri="{FF2B5EF4-FFF2-40B4-BE49-F238E27FC236}">
                <a16:creationId xmlns:a16="http://schemas.microsoft.com/office/drawing/2014/main" id="{9186E998-6C6C-4D40-9477-3671ACF081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12373" y="4061763"/>
            <a:ext cx="592447" cy="592447"/>
          </a:xfrm>
          <a:prstGeom prst="rect">
            <a:avLst/>
          </a:prstGeom>
        </p:spPr>
      </p:pic>
      <p:pic>
        <p:nvPicPr>
          <p:cNvPr id="2051" name="Graphic 2050" descr="Crying face with no fill">
            <a:extLst>
              <a:ext uri="{FF2B5EF4-FFF2-40B4-BE49-F238E27FC236}">
                <a16:creationId xmlns:a16="http://schemas.microsoft.com/office/drawing/2014/main" id="{6CD21338-9013-4F3F-80EE-B29F61E7E7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7519" y="1145714"/>
            <a:ext cx="592447" cy="592447"/>
          </a:xfrm>
          <a:prstGeom prst="rect">
            <a:avLst/>
          </a:prstGeom>
        </p:spPr>
      </p:pic>
      <p:pic>
        <p:nvPicPr>
          <p:cNvPr id="2053" name="Graphic 2052" descr="Smiling face with no fill">
            <a:extLst>
              <a:ext uri="{FF2B5EF4-FFF2-40B4-BE49-F238E27FC236}">
                <a16:creationId xmlns:a16="http://schemas.microsoft.com/office/drawing/2014/main" id="{5BB988D5-69CB-4EA3-914B-71A032EA42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98312" y="1151443"/>
            <a:ext cx="592447" cy="592447"/>
          </a:xfrm>
          <a:prstGeom prst="rect">
            <a:avLst/>
          </a:prstGeom>
        </p:spPr>
      </p:pic>
      <p:pic>
        <p:nvPicPr>
          <p:cNvPr id="2056" name="Graphic 2055" descr="Smiling face with no fill">
            <a:extLst>
              <a:ext uri="{FF2B5EF4-FFF2-40B4-BE49-F238E27FC236}">
                <a16:creationId xmlns:a16="http://schemas.microsoft.com/office/drawing/2014/main" id="{4F40E072-BBB8-4F5D-AA5A-36F1379206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53533" y="1118383"/>
            <a:ext cx="592447" cy="592447"/>
          </a:xfrm>
          <a:prstGeom prst="rect">
            <a:avLst/>
          </a:prstGeom>
        </p:spPr>
      </p:pic>
      <p:pic>
        <p:nvPicPr>
          <p:cNvPr id="2057" name="Graphic 2056" descr="Smiling face with no fill">
            <a:extLst>
              <a:ext uri="{FF2B5EF4-FFF2-40B4-BE49-F238E27FC236}">
                <a16:creationId xmlns:a16="http://schemas.microsoft.com/office/drawing/2014/main" id="{1AD58F59-E000-4B32-9F10-F0C59FD5FC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80965" y="1145714"/>
            <a:ext cx="592447" cy="592447"/>
          </a:xfrm>
          <a:prstGeom prst="rect">
            <a:avLst/>
          </a:prstGeom>
        </p:spPr>
      </p:pic>
      <p:pic>
        <p:nvPicPr>
          <p:cNvPr id="2058" name="Graphic 2057" descr="Smiling face with no fill">
            <a:extLst>
              <a:ext uri="{FF2B5EF4-FFF2-40B4-BE49-F238E27FC236}">
                <a16:creationId xmlns:a16="http://schemas.microsoft.com/office/drawing/2014/main" id="{FDA85B3E-FE5F-425C-8B69-3026080BA0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53533" y="4038969"/>
            <a:ext cx="592447" cy="592447"/>
          </a:xfrm>
          <a:prstGeom prst="rect">
            <a:avLst/>
          </a:prstGeom>
        </p:spPr>
      </p:pic>
      <p:pic>
        <p:nvPicPr>
          <p:cNvPr id="2059" name="Graphic 2058" descr="Smiling face with no fill">
            <a:extLst>
              <a:ext uri="{FF2B5EF4-FFF2-40B4-BE49-F238E27FC236}">
                <a16:creationId xmlns:a16="http://schemas.microsoft.com/office/drawing/2014/main" id="{2CB04949-A227-4187-AF4F-6B3724E8F0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80965" y="4066300"/>
            <a:ext cx="592447" cy="592447"/>
          </a:xfrm>
          <a:prstGeom prst="rect">
            <a:avLst/>
          </a:prstGeom>
        </p:spPr>
      </p:pic>
      <p:pic>
        <p:nvPicPr>
          <p:cNvPr id="2060" name="Graphic 2059" descr="Smiling face with no fill">
            <a:extLst>
              <a:ext uri="{FF2B5EF4-FFF2-40B4-BE49-F238E27FC236}">
                <a16:creationId xmlns:a16="http://schemas.microsoft.com/office/drawing/2014/main" id="{FDE172DB-D104-4F1A-90B6-C6CEDEFAEB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04779" y="1097053"/>
            <a:ext cx="592447" cy="592447"/>
          </a:xfrm>
          <a:prstGeom prst="rect">
            <a:avLst/>
          </a:prstGeom>
        </p:spPr>
      </p:pic>
      <p:pic>
        <p:nvPicPr>
          <p:cNvPr id="2061" name="Graphic 2060" descr="Smiling face with no fill">
            <a:extLst>
              <a:ext uri="{FF2B5EF4-FFF2-40B4-BE49-F238E27FC236}">
                <a16:creationId xmlns:a16="http://schemas.microsoft.com/office/drawing/2014/main" id="{09BAFB8F-003B-4D52-B4D9-2623694F68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04779" y="4017639"/>
            <a:ext cx="592447" cy="5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57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87" y="2286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5) </a:t>
            </a:r>
            <a:r>
              <a:rPr lang="en-US" dirty="0"/>
              <a:t>Results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0D9C-8B42-4150-9413-8960C89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039F57C-F933-4E76-A1B3-6320560AC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624866"/>
              </p:ext>
            </p:extLst>
          </p:nvPr>
        </p:nvGraphicFramePr>
        <p:xfrm>
          <a:off x="300110" y="991835"/>
          <a:ext cx="11591780" cy="572963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8356">
                  <a:extLst>
                    <a:ext uri="{9D8B030D-6E8A-4147-A177-3AD203B41FA5}">
                      <a16:colId xmlns:a16="http://schemas.microsoft.com/office/drawing/2014/main" val="2458898678"/>
                    </a:ext>
                  </a:extLst>
                </a:gridCol>
                <a:gridCol w="2318356">
                  <a:extLst>
                    <a:ext uri="{9D8B030D-6E8A-4147-A177-3AD203B41FA5}">
                      <a16:colId xmlns:a16="http://schemas.microsoft.com/office/drawing/2014/main" val="1595769151"/>
                    </a:ext>
                  </a:extLst>
                </a:gridCol>
                <a:gridCol w="2318356">
                  <a:extLst>
                    <a:ext uri="{9D8B030D-6E8A-4147-A177-3AD203B41FA5}">
                      <a16:colId xmlns:a16="http://schemas.microsoft.com/office/drawing/2014/main" val="1915912213"/>
                    </a:ext>
                  </a:extLst>
                </a:gridCol>
                <a:gridCol w="1293290">
                  <a:extLst>
                    <a:ext uri="{9D8B030D-6E8A-4147-A177-3AD203B41FA5}">
                      <a16:colId xmlns:a16="http://schemas.microsoft.com/office/drawing/2014/main" val="3465497460"/>
                    </a:ext>
                  </a:extLst>
                </a:gridCol>
                <a:gridCol w="3343422">
                  <a:extLst>
                    <a:ext uri="{9D8B030D-6E8A-4147-A177-3AD203B41FA5}">
                      <a16:colId xmlns:a16="http://schemas.microsoft.com/office/drawing/2014/main" val="28793882"/>
                    </a:ext>
                  </a:extLst>
                </a:gridCol>
              </a:tblGrid>
              <a:tr h="666087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All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Other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Num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Y/N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Method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07885"/>
                  </a:ext>
                </a:extLst>
              </a:tr>
              <a:tr h="337570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Coattention_targoman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2063687"/>
                  </a:ext>
                </a:extLst>
              </a:tr>
              <a:tr h="337570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lstmQ+VGG19(T)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300073"/>
                  </a:ext>
                </a:extLst>
              </a:tr>
              <a:tr h="337570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lstmQ+VGG19(baseline)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4927119"/>
                  </a:ext>
                </a:extLst>
              </a:tr>
              <a:tr h="337570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SAN_LSTM_2_targoman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908818"/>
                  </a:ext>
                </a:extLst>
              </a:tr>
              <a:tr h="337570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SAN_CNN_2_Targoman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2938575"/>
                  </a:ext>
                </a:extLst>
              </a:tr>
              <a:tr h="337570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Coattention_google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744329"/>
                  </a:ext>
                </a:extLst>
              </a:tr>
              <a:tr h="337570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BilstmQ+resNet152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7117226"/>
                  </a:ext>
                </a:extLst>
              </a:tr>
              <a:tr h="337570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lstmQ+resNet152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3054867"/>
                  </a:ext>
                </a:extLst>
              </a:tr>
              <a:tr h="337570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SAN_LSTM_1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0670299"/>
                  </a:ext>
                </a:extLst>
              </a:tr>
              <a:tr h="337570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SAN_LSTM_3_Google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3182321"/>
                  </a:ext>
                </a:extLst>
              </a:tr>
              <a:tr h="337570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lstmQ+VGG19(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en-paperToken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1228679"/>
                  </a:ext>
                </a:extLst>
              </a:tr>
              <a:tr h="337570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SAN_CNN_2_google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4721659"/>
                  </a:ext>
                </a:extLst>
              </a:tr>
              <a:tr h="337570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lstmQ+VGG19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en-kerasToken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927040"/>
                  </a:ext>
                </a:extLst>
              </a:tr>
              <a:tr h="337570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cnnQ+resNet152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924923"/>
                  </a:ext>
                </a:extLst>
              </a:tr>
              <a:tr h="337570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SAN_LSTM_2_google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12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984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87" y="2286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5) </a:t>
            </a:r>
            <a:r>
              <a:rPr lang="en-US" dirty="0"/>
              <a:t>Results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0D9C-8B42-4150-9413-8960C89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039F57C-F933-4E76-A1B3-6320560AC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919477"/>
              </p:ext>
            </p:extLst>
          </p:nvPr>
        </p:nvGraphicFramePr>
        <p:xfrm>
          <a:off x="300110" y="1385699"/>
          <a:ext cx="11591780" cy="40866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8356">
                  <a:extLst>
                    <a:ext uri="{9D8B030D-6E8A-4147-A177-3AD203B41FA5}">
                      <a16:colId xmlns:a16="http://schemas.microsoft.com/office/drawing/2014/main" val="2458898678"/>
                    </a:ext>
                  </a:extLst>
                </a:gridCol>
                <a:gridCol w="2318356">
                  <a:extLst>
                    <a:ext uri="{9D8B030D-6E8A-4147-A177-3AD203B41FA5}">
                      <a16:colId xmlns:a16="http://schemas.microsoft.com/office/drawing/2014/main" val="1595769151"/>
                    </a:ext>
                  </a:extLst>
                </a:gridCol>
                <a:gridCol w="2318356">
                  <a:extLst>
                    <a:ext uri="{9D8B030D-6E8A-4147-A177-3AD203B41FA5}">
                      <a16:colId xmlns:a16="http://schemas.microsoft.com/office/drawing/2014/main" val="1915912213"/>
                    </a:ext>
                  </a:extLst>
                </a:gridCol>
                <a:gridCol w="1293290">
                  <a:extLst>
                    <a:ext uri="{9D8B030D-6E8A-4147-A177-3AD203B41FA5}">
                      <a16:colId xmlns:a16="http://schemas.microsoft.com/office/drawing/2014/main" val="3465497460"/>
                    </a:ext>
                  </a:extLst>
                </a:gridCol>
                <a:gridCol w="3343422">
                  <a:extLst>
                    <a:ext uri="{9D8B030D-6E8A-4147-A177-3AD203B41FA5}">
                      <a16:colId xmlns:a16="http://schemas.microsoft.com/office/drawing/2014/main" val="28793882"/>
                    </a:ext>
                  </a:extLst>
                </a:gridCol>
              </a:tblGrid>
              <a:tr h="898634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All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Other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Num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Y/N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Method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07885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36.26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76.86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lstmQ+VGG19(T)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2063687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36.98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76.74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lstmQ+VGG19(baseline)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300073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78.38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cnnQ+resNet152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4927119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53.37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78.22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BilstmQ+resNet152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908818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53.58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78.5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lstmQ+resNet152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2938575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53.66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33.62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79.41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lstmQ+VGG19 (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en-kerasToken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744329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54.01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40.41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79.34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lstmQ+VGG19(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en-paperToken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7117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436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B4BB3-4C6E-4880-A2AF-93710432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4FC2-47E8-4410-9C05-1527E9C4C4E9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0D9C-8B42-4150-9413-8960C89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29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3C2E-2B85-424F-844A-B4FF64CA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protocol</a:t>
            </a:r>
            <a:endParaRPr lang="fa-I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4DCE7-FEBB-4970-A02F-0768E567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F1F3-F6DB-464B-A2EB-31396E339C0E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2D367-0E0A-4B5B-9634-510F5B93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279EE-EC86-4D86-A186-74367281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73" y="2116979"/>
            <a:ext cx="5010150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B2B76-DB7C-41DC-8C6A-EB1BF6B5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101" y="833743"/>
            <a:ext cx="4924425" cy="3476625"/>
          </a:xfrm>
          <a:prstGeom prst="rect">
            <a:avLst/>
          </a:prstGeom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74436FA-ECF7-47FC-BECE-62B3CA574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08364"/>
              </p:ext>
            </p:extLst>
          </p:nvPr>
        </p:nvGraphicFramePr>
        <p:xfrm>
          <a:off x="2209800" y="4701266"/>
          <a:ext cx="8128000" cy="736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40427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57123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Part of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Total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0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46+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6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3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1) </a:t>
            </a:r>
            <a:r>
              <a:rPr lang="en-US" dirty="0"/>
              <a:t>VQA Task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35BB1-4E8F-42B0-902D-BF53E3D2E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67" y="1748680"/>
            <a:ext cx="2011680" cy="30364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9FD1E-7FF9-4244-BE48-D36005E2A3A3}"/>
              </a:ext>
            </a:extLst>
          </p:cNvPr>
          <p:cNvSpPr txBox="1"/>
          <p:nvPr/>
        </p:nvSpPr>
        <p:spPr>
          <a:xfrm>
            <a:off x="1588208" y="5150850"/>
            <a:ext cx="2511798" cy="715089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What color is the 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baby's shirt?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8A50F-2FBF-4B22-88EB-27425265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0C17-BE75-4A2E-96E3-9CFBA51327AD}" type="datetime1">
              <a:rPr lang="en-US" smtClean="0"/>
              <a:t>8/16/2020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F29DD-1FD5-4BD9-8606-CB542740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0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1) </a:t>
            </a:r>
            <a:r>
              <a:rPr lang="en-US" dirty="0"/>
              <a:t>VQA Task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35BB1-4E8F-42B0-902D-BF53E3D2E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67" y="1748680"/>
            <a:ext cx="2011680" cy="30364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9FD1E-7FF9-4244-BE48-D36005E2A3A3}"/>
              </a:ext>
            </a:extLst>
          </p:cNvPr>
          <p:cNvSpPr txBox="1"/>
          <p:nvPr/>
        </p:nvSpPr>
        <p:spPr>
          <a:xfrm>
            <a:off x="1588208" y="5150850"/>
            <a:ext cx="2511798" cy="715089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What color is the 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baby's shirt?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A76B3-5D35-44E3-9688-1CE81CDF8B94}"/>
              </a:ext>
            </a:extLst>
          </p:cNvPr>
          <p:cNvSpPr txBox="1"/>
          <p:nvPr/>
        </p:nvSpPr>
        <p:spPr>
          <a:xfrm>
            <a:off x="5419344" y="4059293"/>
            <a:ext cx="2069592" cy="9144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VQA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System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2FD6FF-CF5B-4120-ACFC-120F9893EE4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849947" y="3266928"/>
            <a:ext cx="1569397" cy="124956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02B9F7-52DE-46AA-92C5-DE417961535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100006" y="4516493"/>
            <a:ext cx="1319338" cy="991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6CD4-0FE1-42C1-97A0-291EF981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0147-B98B-48FC-A39D-3CF262966E84}" type="datetime1">
              <a:rPr lang="en-US" smtClean="0"/>
              <a:t>8/16/2020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D8838-ABD5-4569-ACA8-1CAFE0D1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1) </a:t>
            </a:r>
            <a:r>
              <a:rPr lang="en-US" dirty="0"/>
              <a:t>VQA Task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35BB1-4E8F-42B0-902D-BF53E3D2E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67" y="1748680"/>
            <a:ext cx="2011680" cy="30364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9FD1E-7FF9-4244-BE48-D36005E2A3A3}"/>
              </a:ext>
            </a:extLst>
          </p:cNvPr>
          <p:cNvSpPr txBox="1"/>
          <p:nvPr/>
        </p:nvSpPr>
        <p:spPr>
          <a:xfrm>
            <a:off x="1588208" y="5150850"/>
            <a:ext cx="2511798" cy="715089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What color is the 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baby's shirt?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A76B3-5D35-44E3-9688-1CE81CDF8B94}"/>
              </a:ext>
            </a:extLst>
          </p:cNvPr>
          <p:cNvSpPr txBox="1"/>
          <p:nvPr/>
        </p:nvSpPr>
        <p:spPr>
          <a:xfrm>
            <a:off x="5419344" y="4059293"/>
            <a:ext cx="2069592" cy="9144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VQA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System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2FD6FF-CF5B-4120-ACFC-120F9893EE4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849947" y="3266928"/>
            <a:ext cx="1569397" cy="124956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02B9F7-52DE-46AA-92C5-DE417961535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100006" y="4516493"/>
            <a:ext cx="1319338" cy="991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C27A7A-C6A6-4C0A-A94D-3577691A738A}"/>
              </a:ext>
            </a:extLst>
          </p:cNvPr>
          <p:cNvSpPr txBox="1"/>
          <p:nvPr/>
        </p:nvSpPr>
        <p:spPr>
          <a:xfrm>
            <a:off x="8437942" y="4265253"/>
            <a:ext cx="868680" cy="51077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03B19C-6D19-4098-A74A-E1B8814D6A35}"/>
              </a:ext>
            </a:extLst>
          </p:cNvPr>
          <p:cNvCxnSpPr>
            <a:stCxn id="7" idx="3"/>
            <a:endCxn id="3" idx="1"/>
          </p:cNvCxnSpPr>
          <p:nvPr/>
        </p:nvCxnSpPr>
        <p:spPr>
          <a:xfrm>
            <a:off x="7488936" y="4516493"/>
            <a:ext cx="949006" cy="41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44E8E-972C-419F-B162-E6D02B53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CEFF-95D4-44D3-8E52-E4F60AAF9604}" type="datetime1">
              <a:rPr lang="en-US" smtClean="0"/>
              <a:t>8/16/2020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E7F4E-4CF3-457B-8A9E-B762AD7C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1) </a:t>
            </a:r>
            <a:r>
              <a:rPr lang="en-US" dirty="0"/>
              <a:t>VQA Task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35BB1-4E8F-42B0-902D-BF53E3D2E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67" y="1748680"/>
            <a:ext cx="2011680" cy="30364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9FD1E-7FF9-4244-BE48-D36005E2A3A3}"/>
              </a:ext>
            </a:extLst>
          </p:cNvPr>
          <p:cNvSpPr txBox="1"/>
          <p:nvPr/>
        </p:nvSpPr>
        <p:spPr>
          <a:xfrm>
            <a:off x="1686713" y="5150850"/>
            <a:ext cx="2314787" cy="408623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a-IR" b="0" dirty="0">
                <a:solidFill>
                  <a:srgbClr val="000000"/>
                </a:solidFill>
                <a:effectLst/>
                <a:cs typeface="B Nazanin" panose="00000400000000000000" pitchFamily="2" charset="-78"/>
              </a:rPr>
              <a:t>پیراهن کودک چه رنگی است؟</a:t>
            </a:r>
            <a:endParaRPr lang="en-US" b="0" dirty="0">
              <a:solidFill>
                <a:srgbClr val="000000"/>
              </a:solidFill>
              <a:effectLst/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A76B3-5D35-44E3-9688-1CE81CDF8B94}"/>
              </a:ext>
            </a:extLst>
          </p:cNvPr>
          <p:cNvSpPr txBox="1"/>
          <p:nvPr/>
        </p:nvSpPr>
        <p:spPr>
          <a:xfrm>
            <a:off x="5419344" y="3666101"/>
            <a:ext cx="2069592" cy="132802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Persian VQA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System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2FD6FF-CF5B-4120-ACFC-120F9893EE4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849947" y="3266928"/>
            <a:ext cx="1569397" cy="106318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02B9F7-52DE-46AA-92C5-DE417961535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001500" y="4330113"/>
            <a:ext cx="1417844" cy="10250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C27A7A-C6A6-4C0A-A94D-3577691A738A}"/>
              </a:ext>
            </a:extLst>
          </p:cNvPr>
          <p:cNvSpPr txBox="1"/>
          <p:nvPr/>
        </p:nvSpPr>
        <p:spPr>
          <a:xfrm>
            <a:off x="8472440" y="4074723"/>
            <a:ext cx="868680" cy="51077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solidFill>
                  <a:schemeClr val="tx1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قرمز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03B19C-6D19-4098-A74A-E1B8814D6A35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7488936" y="4330112"/>
            <a:ext cx="983504" cy="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4AF7244-E8E0-4642-AF2C-54AD9C69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9BB8-DD6B-423E-A48F-C55B42D72A40}" type="datetime1">
              <a:rPr lang="en-US" smtClean="0"/>
              <a:t>8/16/2020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12DC65C-D74C-4E6C-B5CC-89A6138C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3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2) </a:t>
            </a:r>
            <a:r>
              <a:rPr lang="en-US" dirty="0"/>
              <a:t>VQA Applications</a:t>
            </a:r>
            <a:endParaRPr lang="en-US" b="1" dirty="0"/>
          </a:p>
        </p:txBody>
      </p:sp>
      <p:pic>
        <p:nvPicPr>
          <p:cNvPr id="15" name="Graphic 14" descr="Blind">
            <a:extLst>
              <a:ext uri="{FF2B5EF4-FFF2-40B4-BE49-F238E27FC236}">
                <a16:creationId xmlns:a16="http://schemas.microsoft.com/office/drawing/2014/main" id="{F274FCF1-15C8-4510-8FB4-CF486A1A9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072" y="29718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2E203C-8369-48B1-B412-B8F4D5A99A7E}"/>
              </a:ext>
            </a:extLst>
          </p:cNvPr>
          <p:cNvSpPr txBox="1"/>
          <p:nvPr/>
        </p:nvSpPr>
        <p:spPr>
          <a:xfrm>
            <a:off x="1377696" y="4001294"/>
            <a:ext cx="272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/>
              <a:t>An aid to visually-impaired </a:t>
            </a:r>
          </a:p>
          <a:p>
            <a:r>
              <a:rPr lang="en-US" sz="1800" b="0" i="0" u="none" strike="noStrike" baseline="0" dirty="0"/>
              <a:t>or blind persons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4A803502-F326-4B37-901A-813FC4E3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3AA8-32DA-4077-85C9-7CB0F3A97CB8}" type="datetime1">
              <a:rPr lang="en-US" smtClean="0"/>
              <a:t>8/16/2020</a:t>
            </a:fld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690783A-8356-4B42-B081-2151BE55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2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2) </a:t>
            </a:r>
            <a:r>
              <a:rPr lang="en-US" dirty="0"/>
              <a:t>VQA Applications</a:t>
            </a:r>
            <a:endParaRPr lang="en-US" b="1" dirty="0"/>
          </a:p>
        </p:txBody>
      </p:sp>
      <p:pic>
        <p:nvPicPr>
          <p:cNvPr id="15" name="Graphic 14" descr="Blind">
            <a:extLst>
              <a:ext uri="{FF2B5EF4-FFF2-40B4-BE49-F238E27FC236}">
                <a16:creationId xmlns:a16="http://schemas.microsoft.com/office/drawing/2014/main" id="{F274FCF1-15C8-4510-8FB4-CF486A1A9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072" y="29718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2E203C-8369-48B1-B412-B8F4D5A99A7E}"/>
              </a:ext>
            </a:extLst>
          </p:cNvPr>
          <p:cNvSpPr txBox="1"/>
          <p:nvPr/>
        </p:nvSpPr>
        <p:spPr>
          <a:xfrm>
            <a:off x="1377696" y="4001294"/>
            <a:ext cx="272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/>
              <a:t>An aid to visually-impaired </a:t>
            </a:r>
          </a:p>
          <a:p>
            <a:r>
              <a:rPr lang="en-US" sz="1800" b="0" i="0" u="none" strike="noStrike" baseline="0" dirty="0"/>
              <a:t>or blind persons</a:t>
            </a:r>
          </a:p>
        </p:txBody>
      </p:sp>
      <p:pic>
        <p:nvPicPr>
          <p:cNvPr id="18" name="Graphic 17" descr="Robot">
            <a:extLst>
              <a:ext uri="{FF2B5EF4-FFF2-40B4-BE49-F238E27FC236}">
                <a16:creationId xmlns:a16="http://schemas.microsoft.com/office/drawing/2014/main" id="{041C0B49-8704-4D2E-A1D0-4421EA7D0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407B81-154A-47DA-8CDD-7FDFF1BDDE82}"/>
              </a:ext>
            </a:extLst>
          </p:cNvPr>
          <p:cNvSpPr txBox="1"/>
          <p:nvPr/>
        </p:nvSpPr>
        <p:spPr>
          <a:xfrm>
            <a:off x="4897723" y="4001294"/>
            <a:ext cx="239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nteracting with a robot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C65EF-EB61-4B53-93D3-BF22FCE1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B526-E0F9-4545-BEB7-DE7E79F25DCD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BDA52-3EAD-4D7B-B07A-B4ABE49A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4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90F-11AD-4DD5-84EB-27A6D3A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2) </a:t>
            </a:r>
            <a:r>
              <a:rPr lang="en-US" dirty="0"/>
              <a:t>VQA Applications</a:t>
            </a:r>
            <a:endParaRPr lang="en-US" b="1" dirty="0"/>
          </a:p>
        </p:txBody>
      </p:sp>
      <p:pic>
        <p:nvPicPr>
          <p:cNvPr id="15" name="Graphic 14" descr="Blind">
            <a:extLst>
              <a:ext uri="{FF2B5EF4-FFF2-40B4-BE49-F238E27FC236}">
                <a16:creationId xmlns:a16="http://schemas.microsoft.com/office/drawing/2014/main" id="{F274FCF1-15C8-4510-8FB4-CF486A1A9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072" y="29718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2E203C-8369-48B1-B412-B8F4D5A99A7E}"/>
              </a:ext>
            </a:extLst>
          </p:cNvPr>
          <p:cNvSpPr txBox="1"/>
          <p:nvPr/>
        </p:nvSpPr>
        <p:spPr>
          <a:xfrm>
            <a:off x="1377696" y="4001294"/>
            <a:ext cx="272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/>
              <a:t>An aid to visually-impaired </a:t>
            </a:r>
          </a:p>
          <a:p>
            <a:r>
              <a:rPr lang="en-US" sz="1800" b="0" i="0" u="none" strike="noStrike" baseline="0" dirty="0"/>
              <a:t>or blind persons</a:t>
            </a:r>
          </a:p>
        </p:txBody>
      </p:sp>
      <p:pic>
        <p:nvPicPr>
          <p:cNvPr id="18" name="Graphic 17" descr="Robot">
            <a:extLst>
              <a:ext uri="{FF2B5EF4-FFF2-40B4-BE49-F238E27FC236}">
                <a16:creationId xmlns:a16="http://schemas.microsoft.com/office/drawing/2014/main" id="{041C0B49-8704-4D2E-A1D0-4421EA7D0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407B81-154A-47DA-8CDD-7FDFF1BDDE82}"/>
              </a:ext>
            </a:extLst>
          </p:cNvPr>
          <p:cNvSpPr txBox="1"/>
          <p:nvPr/>
        </p:nvSpPr>
        <p:spPr>
          <a:xfrm>
            <a:off x="4897723" y="4001294"/>
            <a:ext cx="239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nteracting with a robot</a:t>
            </a:r>
            <a:endParaRPr lang="en-US" dirty="0"/>
          </a:p>
        </p:txBody>
      </p:sp>
      <p:pic>
        <p:nvPicPr>
          <p:cNvPr id="21" name="Graphic 20" descr="Stethoscope">
            <a:extLst>
              <a:ext uri="{FF2B5EF4-FFF2-40B4-BE49-F238E27FC236}">
                <a16:creationId xmlns:a16="http://schemas.microsoft.com/office/drawing/2014/main" id="{46F75917-2246-48E7-9B75-A058696CB1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7528" y="2971800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8A688B-0A6F-4B95-B16D-D5987674332B}"/>
              </a:ext>
            </a:extLst>
          </p:cNvPr>
          <p:cNvSpPr txBox="1"/>
          <p:nvPr/>
        </p:nvSpPr>
        <p:spPr>
          <a:xfrm>
            <a:off x="8084518" y="4001294"/>
            <a:ext cx="31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An aid to clinicians to interpret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complex medical images.</a:t>
            </a:r>
            <a:endParaRPr lang="en-US" sz="1800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B4BB3-4C6E-4880-A2AF-93710432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4FC2-47E8-4410-9C05-1527E9C4C4E9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0D9C-8B42-4150-9413-8960C89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E9F-7B1A-4656-8353-3D4C30E2B1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8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523</Words>
  <Application>Microsoft Office PowerPoint</Application>
  <PresentationFormat>Widescreen</PresentationFormat>
  <Paragraphs>274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Lucida Sans</vt:lpstr>
      <vt:lpstr>Office Theme</vt:lpstr>
      <vt:lpstr>Persian Visual Question Answering</vt:lpstr>
      <vt:lpstr>1) VQA Task</vt:lpstr>
      <vt:lpstr>1) VQA Task</vt:lpstr>
      <vt:lpstr>1) VQA Task</vt:lpstr>
      <vt:lpstr>1) VQA Task</vt:lpstr>
      <vt:lpstr>1) VQA Task</vt:lpstr>
      <vt:lpstr>2) VQA Applications</vt:lpstr>
      <vt:lpstr>2) VQA Applications</vt:lpstr>
      <vt:lpstr>2) VQA Applications</vt:lpstr>
      <vt:lpstr>3) Dataset</vt:lpstr>
      <vt:lpstr>3) Dataset</vt:lpstr>
      <vt:lpstr>3) Dataset</vt:lpstr>
      <vt:lpstr>3) Dataset</vt:lpstr>
      <vt:lpstr>3) Dataset</vt:lpstr>
      <vt:lpstr>4) Methods</vt:lpstr>
      <vt:lpstr>4) LSTM Q + norm I</vt:lpstr>
      <vt:lpstr>4) Methods</vt:lpstr>
      <vt:lpstr>4) SAN</vt:lpstr>
      <vt:lpstr>4) Methods</vt:lpstr>
      <vt:lpstr>4) HieCoAttention</vt:lpstr>
      <vt:lpstr>4) Evaluation , overfit? and solution</vt:lpstr>
      <vt:lpstr>PowerPoint Presentation</vt:lpstr>
      <vt:lpstr>5) Results</vt:lpstr>
      <vt:lpstr>5) Results</vt:lpstr>
      <vt:lpstr>Demo</vt:lpstr>
      <vt:lpstr>Evaluation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Persian Visual Question Answering</dc:title>
  <dc:creator>Maryam Hashemi</dc:creator>
  <cp:lastModifiedBy>ai ai</cp:lastModifiedBy>
  <cp:revision>73</cp:revision>
  <dcterms:created xsi:type="dcterms:W3CDTF">2020-08-14T14:01:54Z</dcterms:created>
  <dcterms:modified xsi:type="dcterms:W3CDTF">2020-08-16T09:14:36Z</dcterms:modified>
</cp:coreProperties>
</file>