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72" r:id="rId2"/>
    <p:sldId id="313" r:id="rId3"/>
    <p:sldId id="262" r:id="rId4"/>
    <p:sldId id="316" r:id="rId5"/>
    <p:sldId id="317" r:id="rId6"/>
    <p:sldId id="318" r:id="rId7"/>
    <p:sldId id="319" r:id="rId8"/>
    <p:sldId id="320" r:id="rId9"/>
    <p:sldId id="321" r:id="rId10"/>
    <p:sldId id="322" r:id="rId11"/>
    <p:sldId id="323" r:id="rId12"/>
    <p:sldId id="324" r:id="rId13"/>
    <p:sldId id="325" r:id="rId14"/>
    <p:sldId id="314" r:id="rId15"/>
    <p:sldId id="327" r:id="rId16"/>
    <p:sldId id="326" r:id="rId17"/>
    <p:sldId id="328" r:id="rId18"/>
    <p:sldId id="329" r:id="rId19"/>
    <p:sldId id="330" r:id="rId20"/>
    <p:sldId id="331" r:id="rId21"/>
    <p:sldId id="332" r:id="rId22"/>
    <p:sldId id="333" r:id="rId23"/>
    <p:sldId id="315" r:id="rId24"/>
    <p:sldId id="334" r:id="rId25"/>
    <p:sldId id="335" r:id="rId26"/>
    <p:sldId id="337" r:id="rId27"/>
    <p:sldId id="336" r:id="rId28"/>
    <p:sldId id="338" r:id="rId29"/>
    <p:sldId id="339" r:id="rId30"/>
    <p:sldId id="340" r:id="rId31"/>
    <p:sldId id="341" r:id="rId32"/>
    <p:sldId id="34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464" autoAdjust="0"/>
  </p:normalViewPr>
  <p:slideViewPr>
    <p:cSldViewPr snapToGrid="0">
      <p:cViewPr varScale="1">
        <p:scale>
          <a:sx n="74" d="100"/>
          <a:sy n="74" d="100"/>
        </p:scale>
        <p:origin x="106"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118E2-E8E4-4118-8AA7-9FADDC448679}"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E715D-31EA-41FC-B868-D73824BD4CB1}" type="slidenum">
              <a:rPr lang="en-US" smtClean="0"/>
              <a:t>‹#›</a:t>
            </a:fld>
            <a:endParaRPr lang="en-US"/>
          </a:p>
        </p:txBody>
      </p:sp>
    </p:spTree>
    <p:extLst>
      <p:ext uri="{BB962C8B-B14F-4D97-AF65-F5344CB8AC3E}">
        <p14:creationId xmlns:p14="http://schemas.microsoft.com/office/powerpoint/2010/main" val="31214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28DAC7-6A3D-45C9-8106-EB714EB502FD}"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402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050C7-CDD4-4FF9-A6B5-B52EF3743369}"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15659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6D9B6-4C7C-4948-BE18-53525478D9C6}"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79879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75E5B4-A3EE-4C02-BEDA-61A29471B3B1}"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05931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407D2F-57C5-47A6-8222-E8DDDAC55C30}"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FE5EE5-B0C8-43A0-B1AF-4D1B91DAF481}"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11446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BA16A5-1E4B-4B74-B740-999CDC82ABB6}" type="datetime1">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76295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EE7E94-10BE-407B-8985-6A5B2C98297D}" type="datetime1">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57572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B83262-7D5C-4C2F-93DA-C30830DBB861}" type="datetime1">
              <a:rPr lang="en-US" smtClean="0"/>
              <a:t>1/31/2020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26186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5C66F1-92C6-4CE5-9037-05ACD45DFA3A}" type="datetime1">
              <a:rPr lang="en-US" smtClean="0"/>
              <a:t>1/31/2020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087783-62FF-446C-A2E4-4C6B0B0DE16F}" type="slidenum">
              <a:rPr lang="en-US" smtClean="0"/>
              <a:t>‹#›</a:t>
            </a:fld>
            <a:endParaRPr lang="en-US"/>
          </a:p>
        </p:txBody>
      </p:sp>
    </p:spTree>
    <p:extLst>
      <p:ext uri="{BB962C8B-B14F-4D97-AF65-F5344CB8AC3E}">
        <p14:creationId xmlns:p14="http://schemas.microsoft.com/office/powerpoint/2010/main" val="261907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9DA7BA-CEA3-4C75-87D6-C7C8088A9BE6}"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8060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5A0ECF-AE02-49A0-876C-B6F19C40C5A6}" type="datetime1">
              <a:rPr lang="en-US" smtClean="0"/>
              <a:t>1/31/2020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087783-62FF-446C-A2E4-4C6B0B0DE16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9469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abs/1908.05900"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abs/1905.05980"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rxiv.org/abs/1904.01941"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rtl="1">
              <a:lnSpc>
                <a:spcPct val="150000"/>
              </a:lnSpc>
            </a:pPr>
            <a:endParaRPr lang="fa-IR" sz="6000" b="1" dirty="0" smtClean="0">
              <a:cs typeface="B Nazanin" panose="00000400000000000000" pitchFamily="2" charset="-78"/>
            </a:endParaRPr>
          </a:p>
          <a:p>
            <a:pPr algn="ctr" rtl="1">
              <a:lnSpc>
                <a:spcPct val="150000"/>
              </a:lnSpc>
            </a:pPr>
            <a:r>
              <a:rPr lang="fa-IR" sz="6000" b="1" dirty="0" smtClean="0">
                <a:cs typeface="B Nazanin" panose="00000400000000000000" pitchFamily="2" charset="-78"/>
              </a:rPr>
              <a:t>مکان‌یابی متن در تصویر</a:t>
            </a:r>
            <a:endParaRPr lang="en-US" sz="6000" b="1" dirty="0" smtClean="0">
              <a:cs typeface="B Nazanin" panose="00000400000000000000" pitchFamily="2" charset="-78"/>
            </a:endParaRPr>
          </a:p>
          <a:p>
            <a:pPr algn="ctr" rtl="1">
              <a:lnSpc>
                <a:spcPct val="150000"/>
              </a:lnSpc>
            </a:pPr>
            <a:endParaRPr lang="fa-IR" sz="2800" b="1" dirty="0" smtClean="0">
              <a:cs typeface="B Nazanin" panose="00000400000000000000" pitchFamily="2" charset="-78"/>
            </a:endParaRPr>
          </a:p>
          <a:p>
            <a:pPr algn="ctr" rtl="1">
              <a:lnSpc>
                <a:spcPct val="150000"/>
              </a:lnSpc>
            </a:pPr>
            <a:r>
              <a:rPr lang="fa-IR" sz="2400" b="1" dirty="0" smtClean="0">
                <a:cs typeface="B Nazanin" panose="00000400000000000000" pitchFamily="2" charset="-78"/>
              </a:rPr>
              <a:t>سارا آئین</a:t>
            </a:r>
          </a:p>
          <a:p>
            <a:pPr algn="ctr" rtl="1">
              <a:lnSpc>
                <a:spcPct val="150000"/>
              </a:lnSpc>
            </a:pPr>
            <a:r>
              <a:rPr lang="fa-IR" sz="2400" b="1" dirty="0" smtClean="0">
                <a:cs typeface="B Nazanin" panose="00000400000000000000" pitchFamily="2" charset="-78"/>
              </a:rPr>
              <a:t>مریم سادات هاشمی</a:t>
            </a:r>
            <a:endParaRPr lang="en-US" sz="2400" b="1" dirty="0" smtClean="0">
              <a:cs typeface="B Nazanin" panose="00000400000000000000" pitchFamily="2" charset="-78"/>
            </a:endParaRPr>
          </a:p>
        </p:txBody>
      </p:sp>
    </p:spTree>
    <p:extLst>
      <p:ext uri="{BB962C8B-B14F-4D97-AF65-F5344CB8AC3E}">
        <p14:creationId xmlns:p14="http://schemas.microsoft.com/office/powerpoint/2010/main" val="3330997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Autofit/>
          </a:bodyPr>
          <a:lstStyle/>
          <a:p>
            <a:pPr marL="0" indent="0" algn="r" rtl="1">
              <a:buNone/>
            </a:pPr>
            <a:r>
              <a:rPr lang="fa-IR" sz="2400" b="1" dirty="0" smtClean="0">
                <a:solidFill>
                  <a:schemeClr val="tx1">
                    <a:lumMod val="95000"/>
                    <a:lumOff val="5000"/>
                  </a:schemeClr>
                </a:solidFill>
                <a:cs typeface="B Nazanin" panose="00000400000000000000" pitchFamily="2" charset="-78"/>
              </a:rPr>
              <a:t>ورودی شاخه‌ سوم: </a:t>
            </a:r>
          </a:p>
          <a:p>
            <a:pPr marL="292608" lvl="1" indent="0" algn="r" rtl="1">
              <a:buNone/>
            </a:pPr>
            <a:r>
              <a:rPr lang="fa-IR" sz="2200" dirty="0" smtClean="0">
                <a:cs typeface="B Nazanin" panose="00000400000000000000" pitchFamily="2" charset="-78"/>
              </a:rPr>
              <a:t>نقشه‌ی ویژگی‌های خروجی از شبکه‌ی </a:t>
            </a:r>
            <a:r>
              <a:rPr lang="en-US" sz="2200" dirty="0" smtClean="0">
                <a:cs typeface="B Nazanin" panose="00000400000000000000" pitchFamily="2" charset="-78"/>
              </a:rPr>
              <a:t>SE_VGG16</a:t>
            </a:r>
            <a:r>
              <a:rPr lang="fa-IR" sz="2200" dirty="0" smtClean="0">
                <a:cs typeface="B Nazanin" panose="00000400000000000000" pitchFamily="2" charset="-78"/>
              </a:rPr>
              <a:t> و خروجی شبکه‌ی </a:t>
            </a:r>
            <a:r>
              <a:rPr lang="en-US" sz="2200" dirty="0" err="1" smtClean="0">
                <a:cs typeface="B Nazanin" panose="00000400000000000000" pitchFamily="2" charset="-78"/>
              </a:rPr>
              <a:t>Text_RPN</a:t>
            </a:r>
            <a:r>
              <a:rPr lang="fa-IR" sz="2200" dirty="0" smtClean="0">
                <a:cs typeface="B Nazanin" panose="00000400000000000000" pitchFamily="2" charset="-78"/>
              </a:rPr>
              <a:t> بعد از آن که بر روی آن‌ها </a:t>
            </a:r>
            <a:r>
              <a:rPr lang="en-US" sz="2200" dirty="0" smtClean="0">
                <a:cs typeface="B Nazanin" panose="00000400000000000000" pitchFamily="2" charset="-78"/>
              </a:rPr>
              <a:t>ROI</a:t>
            </a:r>
            <a:r>
              <a:rPr lang="en-US" sz="2200" dirty="0">
                <a:cs typeface="B Nazanin" panose="00000400000000000000" pitchFamily="2" charset="-78"/>
              </a:rPr>
              <a:t> </a:t>
            </a:r>
            <a:r>
              <a:rPr lang="en-US" sz="2200" dirty="0" smtClean="0">
                <a:cs typeface="B Nazanin" panose="00000400000000000000" pitchFamily="2" charset="-78"/>
              </a:rPr>
              <a:t>Pooling</a:t>
            </a:r>
            <a:r>
              <a:rPr lang="fa-IR" sz="2200" dirty="0" smtClean="0">
                <a:cs typeface="B Nazanin" panose="00000400000000000000" pitchFamily="2" charset="-78"/>
              </a:rPr>
              <a:t> اعمال شده است.</a:t>
            </a:r>
          </a:p>
          <a:p>
            <a:pPr marL="0" indent="0" algn="r" rtl="1">
              <a:buNone/>
            </a:pPr>
            <a:r>
              <a:rPr lang="fa-IR" sz="2400" b="1" dirty="0" smtClean="0">
                <a:cs typeface="B Nazanin" panose="00000400000000000000" pitchFamily="2" charset="-78"/>
              </a:rPr>
              <a:t>خروجی شاخه سوم: </a:t>
            </a:r>
          </a:p>
          <a:p>
            <a:pPr marL="292608" lvl="1" indent="0" algn="r" rtl="1">
              <a:buNone/>
            </a:pPr>
            <a:r>
              <a:rPr lang="fa-IR" sz="2200" dirty="0" smtClean="0">
                <a:cs typeface="B Nazanin" panose="00000400000000000000" pitchFamily="2" charset="-78"/>
              </a:rPr>
              <a:t>نقاط </a:t>
            </a:r>
            <a:r>
              <a:rPr lang="fa-IR" sz="2200" dirty="0">
                <a:cs typeface="B Nazanin" panose="00000400000000000000" pitchFamily="2" charset="-78"/>
              </a:rPr>
              <a:t>مرزی </a:t>
            </a:r>
            <a:r>
              <a:rPr lang="fa-IR" sz="2200" dirty="0" smtClean="0">
                <a:cs typeface="B Nazanin" panose="00000400000000000000" pitchFamily="2" charset="-78"/>
              </a:rPr>
              <a:t>مکان متن </a:t>
            </a:r>
          </a:p>
          <a:p>
            <a:pPr marL="0" indent="0" algn="r" rtl="1">
              <a:buNone/>
            </a:pPr>
            <a:r>
              <a:rPr lang="fa-IR" sz="2400" dirty="0" smtClean="0">
                <a:solidFill>
                  <a:srgbClr val="FF0000"/>
                </a:solidFill>
                <a:cs typeface="B Nazanin" panose="00000400000000000000" pitchFamily="2" charset="-78"/>
              </a:rPr>
              <a:t>سوال: تعداد نقاط مرزی برای </a:t>
            </a:r>
            <a:r>
              <a:rPr lang="fa-IR" sz="2400" dirty="0">
                <a:solidFill>
                  <a:srgbClr val="FF0000"/>
                </a:solidFill>
                <a:cs typeface="B Nazanin" panose="00000400000000000000" pitchFamily="2" charset="-78"/>
              </a:rPr>
              <a:t>هر متن متفاوت </a:t>
            </a:r>
            <a:r>
              <a:rPr lang="fa-IR" sz="2400" dirty="0" smtClean="0">
                <a:solidFill>
                  <a:srgbClr val="FF0000"/>
                </a:solidFill>
                <a:cs typeface="B Nazanin" panose="00000400000000000000" pitchFamily="2" charset="-78"/>
              </a:rPr>
              <a:t>است، خروجی شبکه‌ی پیشنهادی باید به چه صورت باشد؟</a:t>
            </a:r>
          </a:p>
          <a:p>
            <a:pPr marL="0" indent="0" algn="r" rtl="1">
              <a:buNone/>
            </a:pPr>
            <a:r>
              <a:rPr lang="fa-IR" sz="2400" dirty="0" smtClean="0">
                <a:solidFill>
                  <a:srgbClr val="92D050"/>
                </a:solidFill>
                <a:cs typeface="B Nazanin" panose="00000400000000000000" pitchFamily="2" charset="-78"/>
              </a:rPr>
              <a:t>جواب: استفاده از شبکه‌های </a:t>
            </a:r>
            <a:r>
              <a:rPr lang="en-US" sz="2400" dirty="0" smtClean="0">
                <a:solidFill>
                  <a:srgbClr val="92D050"/>
                </a:solidFill>
                <a:cs typeface="B Nazanin" panose="00000400000000000000" pitchFamily="2" charset="-78"/>
              </a:rPr>
              <a:t>RNN</a:t>
            </a:r>
            <a:endParaRPr lang="fa-IR" sz="2400" dirty="0" smtClean="0">
              <a:solidFill>
                <a:srgbClr val="92D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10</a:t>
            </a:fld>
            <a:endParaRPr lang="en-US"/>
          </a:p>
        </p:txBody>
      </p:sp>
      <p:sp>
        <p:nvSpPr>
          <p:cNvPr id="5" name="Right Arrow 4"/>
          <p:cNvSpPr/>
          <p:nvPr/>
        </p:nvSpPr>
        <p:spPr>
          <a:xfrm rot="10800000">
            <a:off x="6945549" y="4484847"/>
            <a:ext cx="894944" cy="223736"/>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p:cNvSpPr txBox="1"/>
          <p:nvPr/>
        </p:nvSpPr>
        <p:spPr>
          <a:xfrm>
            <a:off x="6070059" y="4365882"/>
            <a:ext cx="875489" cy="461665"/>
          </a:xfrm>
          <a:prstGeom prst="rect">
            <a:avLst/>
          </a:prstGeom>
          <a:noFill/>
        </p:spPr>
        <p:txBody>
          <a:bodyPr wrap="square" rtlCol="0">
            <a:spAutoFit/>
          </a:bodyPr>
          <a:lstStyle/>
          <a:p>
            <a:r>
              <a:rPr lang="en-US" sz="2400" dirty="0" smtClean="0">
                <a:solidFill>
                  <a:srgbClr val="92D050"/>
                </a:solidFill>
                <a:cs typeface="B Nazanin" panose="00000400000000000000" pitchFamily="2" charset="-78"/>
              </a:rPr>
              <a:t>LSTM</a:t>
            </a:r>
            <a:endParaRPr lang="en-US" sz="2400" dirty="0">
              <a:solidFill>
                <a:srgbClr val="92D050"/>
              </a:solidFill>
              <a:cs typeface="B Nazanin" panose="00000400000000000000" pitchFamily="2" charset="-78"/>
            </a:endParaRPr>
          </a:p>
        </p:txBody>
      </p:sp>
    </p:spTree>
    <p:extLst>
      <p:ext uri="{BB962C8B-B14F-4D97-AF65-F5344CB8AC3E}">
        <p14:creationId xmlns:p14="http://schemas.microsoft.com/office/powerpoint/2010/main" val="126698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r>
              <a:rPr lang="fa-IR" b="1" dirty="0">
                <a:cs typeface="B Nazanin" panose="00000400000000000000" pitchFamily="2" charset="-78"/>
              </a:rPr>
              <a:t>ورودی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algn="r" rtl="1"/>
            <a:r>
              <a:rPr lang="fa-IR" dirty="0" smtClean="0">
                <a:cs typeface="B Nazanin" panose="00000400000000000000" pitchFamily="2" charset="-78"/>
              </a:rPr>
              <a:t> 	ویژگی‌های </a:t>
            </a:r>
            <a:r>
              <a:rPr lang="fa-IR" dirty="0">
                <a:cs typeface="B Nazanin" panose="00000400000000000000" pitchFamily="2" charset="-78"/>
              </a:rPr>
              <a:t>بدست آمده بعد از اعمال </a:t>
            </a:r>
            <a:r>
              <a:rPr lang="en-US" dirty="0">
                <a:cs typeface="B Nazanin" panose="00000400000000000000" pitchFamily="2" charset="-78"/>
              </a:rPr>
              <a:t>ROI </a:t>
            </a:r>
            <a:r>
              <a:rPr lang="en-US" dirty="0" smtClean="0">
                <a:cs typeface="B Nazanin" panose="00000400000000000000" pitchFamily="2" charset="-78"/>
              </a:rPr>
              <a:t>Pooling</a:t>
            </a:r>
            <a:endParaRPr lang="fa-IR" dirty="0">
              <a:cs typeface="B Nazanin" panose="00000400000000000000" pitchFamily="2" charset="-78"/>
            </a:endParaRPr>
          </a:p>
          <a:p>
            <a:pPr algn="r" rtl="1"/>
            <a:r>
              <a:rPr lang="fa-IR" dirty="0" smtClean="0">
                <a:cs typeface="B Nazanin" panose="00000400000000000000" pitchFamily="2" charset="-78"/>
              </a:rPr>
              <a:t> </a:t>
            </a:r>
            <a:r>
              <a:rPr lang="fa-IR" b="1" dirty="0" smtClean="0">
                <a:cs typeface="B Nazanin" panose="00000400000000000000" pitchFamily="2" charset="-78"/>
              </a:rPr>
              <a:t>خروجی</a:t>
            </a:r>
            <a:r>
              <a:rPr lang="fa-IR" b="1" dirty="0">
                <a:cs typeface="B Nazanin" panose="00000400000000000000" pitchFamily="2" charset="-78"/>
              </a:rPr>
              <a:t>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marL="201168" lvl="1" indent="0" algn="r" rtl="1">
              <a:buNone/>
            </a:pPr>
            <a:r>
              <a:rPr lang="fa-IR" sz="2000" dirty="0" smtClean="0">
                <a:cs typeface="B Nazanin" panose="00000400000000000000" pitchFamily="2" charset="-78"/>
              </a:rPr>
              <a:t>	یک زوج </a:t>
            </a:r>
            <a:r>
              <a:rPr lang="fa-IR" sz="2000" dirty="0">
                <a:cs typeface="B Nazanin" panose="00000400000000000000" pitchFamily="2" charset="-78"/>
              </a:rPr>
              <a:t>نقطه از نقاط </a:t>
            </a:r>
            <a:r>
              <a:rPr lang="fa-IR" sz="2000" dirty="0" smtClean="0">
                <a:cs typeface="B Nazanin" panose="00000400000000000000" pitchFamily="2" charset="-78"/>
              </a:rPr>
              <a:t>مرزی</a:t>
            </a:r>
          </a:p>
          <a:p>
            <a:pPr marL="201168" lvl="1" indent="0" algn="r" rtl="1">
              <a:buNone/>
            </a:pPr>
            <a:endParaRPr lang="fa-IR" sz="2000" dirty="0" smtClean="0">
              <a:cs typeface="B Nazanin" panose="00000400000000000000" pitchFamily="2" charset="-78"/>
            </a:endParaRPr>
          </a:p>
          <a:p>
            <a:pPr marL="201168" lvl="1" indent="0" algn="r" rtl="1">
              <a:buNone/>
            </a:pPr>
            <a:r>
              <a:rPr lang="fa-IR" sz="2000" dirty="0" smtClean="0">
                <a:solidFill>
                  <a:srgbClr val="FF0000"/>
                </a:solidFill>
                <a:cs typeface="B Nazanin" panose="00000400000000000000" pitchFamily="2" charset="-78"/>
              </a:rPr>
              <a:t>چگونه زمان </a:t>
            </a:r>
            <a:r>
              <a:rPr lang="fa-IR" sz="2000" dirty="0">
                <a:solidFill>
                  <a:srgbClr val="FF0000"/>
                </a:solidFill>
                <a:cs typeface="B Nazanin" panose="00000400000000000000" pitchFamily="2" charset="-78"/>
              </a:rPr>
              <a:t>توقف را به شبکه اعلام </a:t>
            </a:r>
            <a:r>
              <a:rPr lang="fa-IR" sz="2000" dirty="0" smtClean="0">
                <a:solidFill>
                  <a:srgbClr val="FF0000"/>
                </a:solidFill>
                <a:cs typeface="B Nazanin" panose="00000400000000000000" pitchFamily="2" charset="-78"/>
              </a:rPr>
              <a:t>کنیم؟</a:t>
            </a:r>
          </a:p>
          <a:p>
            <a:pPr marL="201168" lvl="1" indent="0" algn="r" rtl="1">
              <a:buNone/>
            </a:pPr>
            <a:r>
              <a:rPr lang="en-US" sz="2000" dirty="0" smtClean="0">
                <a:cs typeface="B Nazanin" panose="00000400000000000000" pitchFamily="2" charset="-78"/>
              </a:rPr>
              <a:t>	</a:t>
            </a:r>
            <a:r>
              <a:rPr lang="fa-IR" sz="2000" dirty="0" smtClean="0">
                <a:solidFill>
                  <a:srgbClr val="92D050"/>
                </a:solidFill>
                <a:cs typeface="B Nazanin" panose="00000400000000000000" pitchFamily="2" charset="-78"/>
              </a:rPr>
              <a:t>استفاده از برچسب </a:t>
            </a:r>
            <a:r>
              <a:rPr lang="en-US" sz="2000" dirty="0" smtClean="0">
                <a:solidFill>
                  <a:srgbClr val="92D050"/>
                </a:solidFill>
                <a:cs typeface="B Nazanin" panose="00000400000000000000" pitchFamily="2" charset="-78"/>
              </a:rPr>
              <a:t>stop/continue</a:t>
            </a:r>
            <a:r>
              <a:rPr lang="fa-IR" sz="2000" dirty="0" smtClean="0">
                <a:solidFill>
                  <a:srgbClr val="92D050"/>
                </a:solidFill>
                <a:cs typeface="B Nazanin" panose="00000400000000000000" pitchFamily="2" charset="-78"/>
              </a:rPr>
              <a:t> </a:t>
            </a:r>
            <a:endParaRPr lang="en-US" sz="2000" dirty="0" smtClean="0">
              <a:solidFill>
                <a:srgbClr val="92D050"/>
              </a:solidFill>
              <a:cs typeface="B Nazanin" panose="00000400000000000000" pitchFamily="2" charset="-78"/>
            </a:endParaRPr>
          </a:p>
          <a:p>
            <a:pPr marL="201168" lvl="1" indent="0" algn="r" rtl="1">
              <a:buNone/>
            </a:pPr>
            <a:endParaRPr lang="en-US" sz="2000" dirty="0" smtClean="0">
              <a:cs typeface="B Nazanin" panose="00000400000000000000" pitchFamily="2" charset="-78"/>
            </a:endParaRPr>
          </a:p>
          <a:p>
            <a:pPr marL="201168" lvl="1" indent="0" algn="r" rtl="1">
              <a:buNone/>
            </a:pPr>
            <a:r>
              <a:rPr lang="fa-IR" sz="2000" dirty="0">
                <a:cs typeface="B Nazanin" panose="00000400000000000000" pitchFamily="2" charset="-78"/>
              </a:rPr>
              <a:t>پیش بینی برچسب </a:t>
            </a:r>
            <a:r>
              <a:rPr lang="en-US" sz="2000" dirty="0" smtClean="0">
                <a:cs typeface="B Nazanin" panose="00000400000000000000" pitchFamily="2" charset="-78"/>
              </a:rPr>
              <a:t>stop/continue</a:t>
            </a:r>
            <a:r>
              <a:rPr lang="fa-IR" sz="2000" dirty="0" smtClean="0">
                <a:cs typeface="B Nazanin" panose="00000400000000000000" pitchFamily="2" charset="-78"/>
              </a:rPr>
              <a:t> یک مسئله </a:t>
            </a:r>
            <a:r>
              <a:rPr lang="fa-IR" sz="2000" dirty="0">
                <a:cs typeface="B Nazanin" panose="00000400000000000000" pitchFamily="2" charset="-78"/>
              </a:rPr>
              <a:t>طبقه </a:t>
            </a:r>
            <a:r>
              <a:rPr lang="fa-IR" sz="2000" dirty="0" smtClean="0">
                <a:cs typeface="B Nazanin" panose="00000400000000000000" pitchFamily="2" charset="-78"/>
              </a:rPr>
              <a:t>بندی</a:t>
            </a:r>
            <a:endParaRPr lang="en-US" sz="2000" dirty="0" smtClean="0">
              <a:cs typeface="B Nazanin" panose="00000400000000000000" pitchFamily="2" charset="-78"/>
            </a:endParaRPr>
          </a:p>
          <a:p>
            <a:pPr marL="201168" lvl="1" indent="0" algn="r" rtl="1">
              <a:buNone/>
            </a:pPr>
            <a:r>
              <a:rPr lang="fa-IR" sz="2000" dirty="0" smtClean="0">
                <a:cs typeface="B Nazanin" panose="00000400000000000000" pitchFamily="2" charset="-78"/>
              </a:rPr>
              <a:t>پیش بینی مختصات نقاط مرزی یک مسئله رگرسیون</a:t>
            </a:r>
            <a:endParaRPr lang="en-US" sz="20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11</a:t>
            </a:fld>
            <a:endParaRPr lang="en-US"/>
          </a:p>
        </p:txBody>
      </p:sp>
      <p:sp>
        <p:nvSpPr>
          <p:cNvPr id="7" name="TextBox 6"/>
          <p:cNvSpPr txBox="1"/>
          <p:nvPr/>
        </p:nvSpPr>
        <p:spPr>
          <a:xfrm>
            <a:off x="1498060" y="5058858"/>
            <a:ext cx="4268497" cy="369332"/>
          </a:xfrm>
          <a:prstGeom prst="rect">
            <a:avLst/>
          </a:prstGeom>
          <a:noFill/>
        </p:spPr>
        <p:txBody>
          <a:bodyPr wrap="square" rtlCol="0">
            <a:spAutoFit/>
          </a:bodyPr>
          <a:lstStyle/>
          <a:p>
            <a:pPr algn="r" rtl="1"/>
            <a:r>
              <a:rPr lang="fa-IR" dirty="0">
                <a:cs typeface="B Nazanin" panose="00000400000000000000" pitchFamily="2" charset="-78"/>
              </a:rPr>
              <a:t>هر گام زمانی در </a:t>
            </a:r>
            <a:r>
              <a:rPr lang="fa-IR" dirty="0" smtClean="0">
                <a:cs typeface="B Nazanin" panose="00000400000000000000" pitchFamily="2" charset="-78"/>
              </a:rPr>
              <a:t>شبکه‌ی </a:t>
            </a:r>
            <a:r>
              <a:rPr lang="en-US" dirty="0">
                <a:cs typeface="B Nazanin" panose="00000400000000000000" pitchFamily="2" charset="-78"/>
              </a:rPr>
              <a:t>LSTM</a:t>
            </a:r>
            <a:r>
              <a:rPr lang="fa-IR" dirty="0">
                <a:cs typeface="B Nazanin" panose="00000400000000000000" pitchFamily="2" charset="-78"/>
              </a:rPr>
              <a:t> دو شاخه خروجی</a:t>
            </a:r>
            <a:endParaRPr lang="en-US" sz="2400" dirty="0">
              <a:solidFill>
                <a:srgbClr val="92D050"/>
              </a:solidFill>
              <a:cs typeface="B Nazanin" panose="00000400000000000000" pitchFamily="2" charset="-78"/>
            </a:endParaRPr>
          </a:p>
        </p:txBody>
      </p:sp>
      <p:sp>
        <p:nvSpPr>
          <p:cNvPr id="8" name="Left Brace 7"/>
          <p:cNvSpPr/>
          <p:nvPr/>
        </p:nvSpPr>
        <p:spPr>
          <a:xfrm>
            <a:off x="5750020" y="4828864"/>
            <a:ext cx="359923" cy="829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602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400" dirty="0">
                <a:cs typeface="B Nazanin" panose="00000400000000000000" pitchFamily="2" charset="-78"/>
              </a:rPr>
              <a:t>در نهایت همانند سایر </a:t>
            </a:r>
            <a:r>
              <a:rPr lang="fa-IR" sz="2400" dirty="0" smtClean="0">
                <a:cs typeface="B Nazanin" panose="00000400000000000000" pitchFamily="2" charset="-78"/>
              </a:rPr>
              <a:t>روش‌های </a:t>
            </a:r>
            <a:r>
              <a:rPr lang="fa-IR" sz="2400" dirty="0">
                <a:cs typeface="B Nazanin" panose="00000400000000000000" pitchFamily="2" charset="-78"/>
              </a:rPr>
              <a:t>تشخیص اشیا، در این روش هم لازم است که از روش </a:t>
            </a:r>
            <a:r>
              <a:rPr lang="en-US" sz="2400" dirty="0">
                <a:cs typeface="B Nazanin" panose="00000400000000000000" pitchFamily="2" charset="-78"/>
              </a:rPr>
              <a:t>NMS</a:t>
            </a:r>
            <a:r>
              <a:rPr lang="fa-IR" sz="2400" dirty="0">
                <a:cs typeface="B Nazanin" panose="00000400000000000000" pitchFamily="2" charset="-78"/>
              </a:rPr>
              <a:t> استفاده کنیم. </a:t>
            </a:r>
          </a:p>
          <a:p>
            <a:pPr algn="r"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اینجا از </a:t>
            </a:r>
            <a:r>
              <a:rPr lang="en-US" sz="2400" dirty="0">
                <a:cs typeface="B Nazanin" panose="00000400000000000000" pitchFamily="2" charset="-78"/>
              </a:rPr>
              <a:t>NMS</a:t>
            </a:r>
            <a:r>
              <a:rPr lang="fa-IR" sz="2400" dirty="0">
                <a:cs typeface="B Nazanin" panose="00000400000000000000" pitchFamily="2" charset="-78"/>
              </a:rPr>
              <a:t> معمولی </a:t>
            </a:r>
            <a:r>
              <a:rPr lang="fa-IR" sz="2400" dirty="0" smtClean="0">
                <a:cs typeface="B Nazanin" panose="00000400000000000000" pitchFamily="2" charset="-78"/>
              </a:rPr>
              <a:t>نمی‌توانیم </a:t>
            </a:r>
            <a:r>
              <a:rPr lang="fa-IR" sz="2400" dirty="0">
                <a:cs typeface="B Nazanin" panose="00000400000000000000" pitchFamily="2" charset="-78"/>
              </a:rPr>
              <a:t>استفاده کنیم و باید از </a:t>
            </a:r>
            <a:r>
              <a:rPr lang="en-US" sz="2400" dirty="0">
                <a:cs typeface="B Nazanin" panose="00000400000000000000" pitchFamily="2" charset="-78"/>
              </a:rPr>
              <a:t>Polygon NMS</a:t>
            </a:r>
            <a:r>
              <a:rPr lang="fa-IR" sz="2400" dirty="0">
                <a:cs typeface="B Nazanin" panose="00000400000000000000" pitchFamily="2" charset="-78"/>
              </a:rPr>
              <a:t> استفاده کنیم که </a:t>
            </a:r>
            <a:r>
              <a:rPr lang="fa-IR" sz="2400" dirty="0" smtClean="0">
                <a:cs typeface="B Nazanin" panose="00000400000000000000" pitchFamily="2" charset="-78"/>
              </a:rPr>
              <a:t>محاسبات  آن براساس </a:t>
            </a:r>
            <a:r>
              <a:rPr lang="fa-IR" sz="2400" dirty="0">
                <a:cs typeface="B Nazanin" panose="00000400000000000000" pitchFamily="2" charset="-78"/>
              </a:rPr>
              <a:t>مساحت چند ضلعی </a:t>
            </a:r>
            <a:r>
              <a:rPr lang="fa-IR" sz="2400" dirty="0" smtClean="0">
                <a:cs typeface="B Nazanin" panose="00000400000000000000" pitchFamily="2" charset="-78"/>
              </a:rPr>
              <a:t>نشان‌دهنده‌ی </a:t>
            </a:r>
            <a:r>
              <a:rPr lang="fa-IR" sz="2400" dirty="0">
                <a:cs typeface="B Nazanin" panose="00000400000000000000" pitchFamily="2" charset="-78"/>
              </a:rPr>
              <a:t>مکان </a:t>
            </a:r>
            <a:r>
              <a:rPr lang="fa-IR" sz="2400" dirty="0" smtClean="0">
                <a:cs typeface="B Nazanin" panose="00000400000000000000" pitchFamily="2" charset="-78"/>
              </a:rPr>
              <a:t>متن</a:t>
            </a:r>
            <a:r>
              <a:rPr lang="fa-IR" sz="2400" dirty="0">
                <a:cs typeface="B Nazanin" panose="00000400000000000000" pitchFamily="2" charset="-78"/>
              </a:rPr>
              <a:t> </a:t>
            </a:r>
            <a:r>
              <a:rPr lang="fa-IR" sz="2400" dirty="0" smtClean="0">
                <a:cs typeface="B Nazanin" panose="00000400000000000000" pitchFamily="2" charset="-78"/>
              </a:rPr>
              <a:t>می‌باشد. </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12</a:t>
            </a:fld>
            <a:endParaRPr lang="en-US"/>
          </a:p>
        </p:txBody>
      </p:sp>
    </p:spTree>
    <p:extLst>
      <p:ext uri="{BB962C8B-B14F-4D97-AF65-F5344CB8AC3E}">
        <p14:creationId xmlns:p14="http://schemas.microsoft.com/office/powerpoint/2010/main" val="40917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تابع خطا</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400" dirty="0" smtClean="0">
                <a:cs typeface="B Nazanin" panose="00000400000000000000" pitchFamily="2" charset="-78"/>
              </a:rPr>
              <a:t>خطای شبکه‌ی </a:t>
            </a:r>
            <a:r>
              <a:rPr lang="en-US" sz="2400" dirty="0" err="1" smtClean="0">
                <a:cs typeface="B Nazanin" panose="00000400000000000000" pitchFamily="2" charset="-78"/>
              </a:rPr>
              <a:t>Text_RPN</a:t>
            </a:r>
            <a:r>
              <a:rPr lang="fa-IR" sz="2400" dirty="0" smtClean="0">
                <a:cs typeface="B Nazanin" panose="00000400000000000000" pitchFamily="2" charset="-78"/>
              </a:rPr>
              <a:t> </a:t>
            </a:r>
            <a:endParaRPr lang="fa-IR" sz="2400" dirty="0">
              <a:cs typeface="B Nazanin" panose="00000400000000000000" pitchFamily="2" charset="-78"/>
            </a:endParaRPr>
          </a:p>
          <a:p>
            <a:pPr algn="r" rtl="1"/>
            <a:r>
              <a:rPr lang="fa-IR" sz="2400" dirty="0">
                <a:cs typeface="B Nazanin" panose="00000400000000000000" pitchFamily="2" charset="-78"/>
              </a:rPr>
              <a:t>خطای شبکه ی بهبود </a:t>
            </a:r>
            <a:r>
              <a:rPr lang="fa-IR" sz="2400" dirty="0" smtClean="0">
                <a:cs typeface="B Nazanin" panose="00000400000000000000" pitchFamily="2" charset="-78"/>
              </a:rPr>
              <a:t>پیشنهادات:</a:t>
            </a: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13</a:t>
            </a:fld>
            <a:endParaRPr lang="en-US"/>
          </a:p>
        </p:txBody>
      </p:sp>
      <p:sp>
        <p:nvSpPr>
          <p:cNvPr id="5" name="Right Arrow 4"/>
          <p:cNvSpPr/>
          <p:nvPr/>
        </p:nvSpPr>
        <p:spPr>
          <a:xfrm rot="10800000">
            <a:off x="7441658" y="1937771"/>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p:cNvSpPr txBox="1"/>
          <p:nvPr/>
        </p:nvSpPr>
        <p:spPr>
          <a:xfrm>
            <a:off x="2715962" y="1818807"/>
            <a:ext cx="4679004" cy="461665"/>
          </a:xfrm>
          <a:prstGeom prst="rect">
            <a:avLst/>
          </a:prstGeom>
          <a:noFill/>
        </p:spPr>
        <p:txBody>
          <a:bodyPr wrap="square" rtlCol="0">
            <a:spAutoFit/>
          </a:bodyPr>
          <a:lstStyle/>
          <a:p>
            <a:pPr algn="r" rtl="1"/>
            <a:r>
              <a:rPr lang="fa-IR" sz="2400" dirty="0">
                <a:cs typeface="B Nazanin" panose="00000400000000000000" pitchFamily="2" charset="-78"/>
              </a:rPr>
              <a:t>خطای آموزش آن هم مشابه </a:t>
            </a:r>
            <a:r>
              <a:rPr lang="fa-IR" sz="2400" dirty="0" smtClean="0">
                <a:cs typeface="B Nazanin" panose="00000400000000000000" pitchFamily="2" charset="-78"/>
              </a:rPr>
              <a:t>شبکه </a:t>
            </a:r>
            <a:r>
              <a:rPr lang="en-US" sz="2400" dirty="0" smtClean="0">
                <a:cs typeface="B Nazanin" panose="00000400000000000000" pitchFamily="2" charset="-78"/>
              </a:rPr>
              <a:t>RPN</a:t>
            </a:r>
            <a:r>
              <a:rPr lang="fa-IR" sz="2400" dirty="0" smtClean="0">
                <a:cs typeface="B Nazanin" panose="00000400000000000000" pitchFamily="2" charset="-78"/>
              </a:rPr>
              <a:t> است</a:t>
            </a:r>
            <a:r>
              <a:rPr lang="en-US" sz="2400" dirty="0" smtClean="0">
                <a:cs typeface="B Nazanin" panose="00000400000000000000" pitchFamily="2" charset="-78"/>
              </a:rPr>
              <a:t>.</a:t>
            </a:r>
            <a:endParaRPr lang="en-US" sz="2400" dirty="0">
              <a:cs typeface="B Nazanin" panose="00000400000000000000" pitchFamily="2" charset="-78"/>
            </a:endParaRPr>
          </a:p>
        </p:txBody>
      </p:sp>
      <mc:AlternateContent xmlns:mc="http://schemas.openxmlformats.org/markup-compatibility/2006" xmlns:a14="http://schemas.microsoft.com/office/drawing/2010/main">
        <mc:Choice Requires="a14">
          <p:sp>
            <p:nvSpPr>
              <p:cNvPr id="7" name="Rectangle 6"/>
              <p:cNvSpPr/>
              <p:nvPr/>
            </p:nvSpPr>
            <p:spPr>
              <a:xfrm>
                <a:off x="2104418" y="2372509"/>
                <a:ext cx="5677709" cy="3987438"/>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𝑠𝑢𝑚</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r>
                            <a:rPr lang="en-US" sz="2400" i="1">
                              <a:latin typeface="Cambria Math" panose="02040503050406030204" pitchFamily="18" charset="0"/>
                            </a:rPr>
                            <m:t>𝑡</m:t>
                          </m:r>
                        </m:e>
                      </m:d>
                    </m:oMath>
                  </m:oMathPara>
                </a14:m>
                <a:endParaRPr lang="fa-IR" sz="2400" i="1" dirty="0" smtClean="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sz="2400" i="0">
                          <a:latin typeface="Cambria Math" panose="02040503050406030204" pitchFamily="18" charset="0"/>
                        </a:rPr>
                        <m:t>+</m:t>
                      </m:r>
                      <m:r>
                        <a:rPr lang="en-US" sz="2400" b="0" i="0" smtClean="0">
                          <a:latin typeface="Cambria Math" panose="02040503050406030204" pitchFamily="18" charset="0"/>
                        </a:rPr>
                        <m:t> </m:t>
                      </m:r>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1</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𝑦</m:t>
                              </m:r>
                              <m:r>
                                <a:rPr lang="en-US" sz="2400" i="0">
                                  <a:latin typeface="Cambria Math" panose="02040503050406030204" pitchFamily="18" charset="0"/>
                                </a:rPr>
                                <m:t>,</m:t>
                              </m:r>
                              <m:r>
                                <a:rPr lang="en-US" sz="2400" i="1">
                                  <a:latin typeface="Cambria Math" panose="02040503050406030204" pitchFamily="18" charset="0"/>
                                </a:rPr>
                                <m:t>𝑤</m:t>
                              </m:r>
                              <m:r>
                                <a:rPr lang="en-US" sz="2400" i="0">
                                  <a:latin typeface="Cambria Math" panose="02040503050406030204" pitchFamily="18" charset="0"/>
                                </a:rPr>
                                <m:t>,</m:t>
                              </m:r>
                              <m:r>
                                <a:rPr lang="en-US" sz="2400" i="1">
                                  <a:latin typeface="Cambria Math" panose="02040503050406030204" pitchFamily="18" charset="0"/>
                                </a:rPr>
                                <m:t>h</m:t>
                              </m:r>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2</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3</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2</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f>
                                    <m:fPr>
                                      <m:type m:val="lin"/>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0">
                                          <a:latin typeface="Cambria Math" panose="02040503050406030204" pitchFamily="18" charset="0"/>
                                        </a:rPr>
                                        <m:t>2</m:t>
                                      </m:r>
                                    </m:den>
                                  </m:f>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2104418" y="2372509"/>
                <a:ext cx="5677709" cy="3987438"/>
              </a:xfrm>
              <a:prstGeom prst="rect">
                <a:avLst/>
              </a:prstGeom>
              <a:blipFill>
                <a:blip r:embed="rId2"/>
                <a:stretch>
                  <a:fillRect/>
                </a:stretch>
              </a:blipFill>
            </p:spPr>
            <p:txBody>
              <a:bodyPr/>
              <a:lstStyle/>
              <a:p>
                <a:r>
                  <a:rPr lang="en-US">
                    <a:noFill/>
                  </a:rPr>
                  <a:t> </a:t>
                </a:r>
              </a:p>
            </p:txBody>
          </p:sp>
        </mc:Fallback>
      </mc:AlternateContent>
      <p:sp>
        <p:nvSpPr>
          <p:cNvPr id="8" name="Rectangle 7"/>
          <p:cNvSpPr/>
          <p:nvPr/>
        </p:nvSpPr>
        <p:spPr>
          <a:xfrm>
            <a:off x="2542226" y="3434447"/>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417" y="4505529"/>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560708" y="5639534"/>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68680" y="3285589"/>
            <a:ext cx="1316736" cy="646331"/>
          </a:xfrm>
          <a:prstGeom prst="rect">
            <a:avLst/>
          </a:prstGeom>
          <a:noFill/>
        </p:spPr>
        <p:txBody>
          <a:bodyPr wrap="square" rtlCol="0">
            <a:spAutoFit/>
          </a:bodyPr>
          <a:lstStyle/>
          <a:p>
            <a:pPr algn="r" rtl="1"/>
            <a:r>
              <a:rPr lang="ar-SA" dirty="0">
                <a:solidFill>
                  <a:srgbClr val="FF0000"/>
                </a:solidFill>
                <a:cs typeface="B Nazanin" panose="00000400000000000000" pitchFamily="2" charset="-78"/>
              </a:rPr>
              <a:t>ایجاد توازن بین ترم </a:t>
            </a:r>
            <a:r>
              <a:rPr lang="ar-SA" dirty="0" smtClean="0">
                <a:solidFill>
                  <a:srgbClr val="FF0000"/>
                </a:solidFill>
                <a:cs typeface="B Nazanin" panose="00000400000000000000" pitchFamily="2" charset="-78"/>
              </a:rPr>
              <a:t>های</a:t>
            </a:r>
            <a:r>
              <a:rPr lang="en-US" dirty="0" smtClean="0">
                <a:solidFill>
                  <a:srgbClr val="FF0000"/>
                </a:solidFill>
                <a:cs typeface="B Nazanin" panose="00000400000000000000" pitchFamily="2" charset="-78"/>
              </a:rPr>
              <a:t> </a:t>
            </a:r>
            <a:r>
              <a:rPr lang="ar-SA" dirty="0" smtClean="0">
                <a:solidFill>
                  <a:srgbClr val="FF0000"/>
                </a:solidFill>
                <a:cs typeface="B Nazanin" panose="00000400000000000000" pitchFamily="2" charset="-78"/>
              </a:rPr>
              <a:t>خطا </a:t>
            </a:r>
            <a:endParaRPr lang="en-US" dirty="0">
              <a:solidFill>
                <a:srgbClr val="FF0000"/>
              </a:solidFill>
              <a:cs typeface="B Nazanin" panose="00000400000000000000" pitchFamily="2" charset="-78"/>
            </a:endParaRPr>
          </a:p>
        </p:txBody>
      </p:sp>
      <p:sp>
        <p:nvSpPr>
          <p:cNvPr id="28" name="Rectangle 27"/>
          <p:cNvSpPr/>
          <p:nvPr/>
        </p:nvSpPr>
        <p:spPr>
          <a:xfrm>
            <a:off x="2414016" y="3285589"/>
            <a:ext cx="4023360" cy="8292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26280" y="2578975"/>
            <a:ext cx="2652928" cy="369332"/>
          </a:xfrm>
          <a:prstGeom prst="rect">
            <a:avLst/>
          </a:prstGeom>
          <a:noFill/>
        </p:spPr>
        <p:txBody>
          <a:bodyPr wrap="square" rtlCol="0">
            <a:spAutoFit/>
          </a:bodyPr>
          <a:lstStyle/>
          <a:p>
            <a:pPr algn="r" rtl="1"/>
            <a:r>
              <a:rPr lang="ar-SA" dirty="0">
                <a:solidFill>
                  <a:srgbClr val="00B050"/>
                </a:solidFill>
                <a:cs typeface="B Nazanin" panose="00000400000000000000" pitchFamily="2" charset="-78"/>
              </a:rPr>
              <a:t>خطای طبقه بندی متن / غیر متن</a:t>
            </a:r>
            <a:endParaRPr lang="en-US" dirty="0">
              <a:solidFill>
                <a:srgbClr val="00B050"/>
              </a:solidFill>
              <a:cs typeface="B Nazanin" panose="00000400000000000000" pitchFamily="2" charset="-78"/>
            </a:endParaRPr>
          </a:p>
        </p:txBody>
      </p:sp>
      <p:sp>
        <p:nvSpPr>
          <p:cNvPr id="30" name="Rectangle 29"/>
          <p:cNvSpPr/>
          <p:nvPr/>
        </p:nvSpPr>
        <p:spPr>
          <a:xfrm>
            <a:off x="2434798" y="4420909"/>
            <a:ext cx="5027642" cy="82921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414016" y="5473664"/>
            <a:ext cx="4307796" cy="8292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684263" y="3513604"/>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خطای رگرسیون کادر محدوده</a:t>
            </a:r>
            <a:endParaRPr lang="en-US" dirty="0">
              <a:solidFill>
                <a:srgbClr val="00B0F0"/>
              </a:solidFill>
              <a:cs typeface="B Nazanin" panose="00000400000000000000" pitchFamily="2" charset="-78"/>
            </a:endParaRPr>
          </a:p>
        </p:txBody>
      </p:sp>
      <p:sp>
        <p:nvSpPr>
          <p:cNvPr id="34" name="TextBox 33"/>
          <p:cNvSpPr txBox="1"/>
          <p:nvPr/>
        </p:nvSpPr>
        <p:spPr>
          <a:xfrm>
            <a:off x="7751256" y="4633670"/>
            <a:ext cx="2652928" cy="369332"/>
          </a:xfrm>
          <a:prstGeom prst="rect">
            <a:avLst/>
          </a:prstGeom>
          <a:noFill/>
        </p:spPr>
        <p:txBody>
          <a:bodyPr wrap="square" rtlCol="0">
            <a:spAutoFit/>
          </a:bodyPr>
          <a:lstStyle/>
          <a:p>
            <a:pPr algn="r" rtl="1"/>
            <a:r>
              <a:rPr lang="fa-IR" dirty="0">
                <a:solidFill>
                  <a:srgbClr val="FFC000"/>
                </a:solidFill>
                <a:cs typeface="B Nazanin" panose="00000400000000000000" pitchFamily="2" charset="-78"/>
              </a:rPr>
              <a:t>خطای رگرسیون نقاط مرزی</a:t>
            </a:r>
            <a:endParaRPr lang="en-US" dirty="0">
              <a:solidFill>
                <a:srgbClr val="FFC000"/>
              </a:solidFill>
              <a:cs typeface="B Nazanin" panose="00000400000000000000" pitchFamily="2" charset="-78"/>
            </a:endParaRPr>
          </a:p>
        </p:txBody>
      </p:sp>
      <p:sp>
        <p:nvSpPr>
          <p:cNvPr id="35" name="TextBox 34"/>
          <p:cNvSpPr txBox="1"/>
          <p:nvPr/>
        </p:nvSpPr>
        <p:spPr>
          <a:xfrm>
            <a:off x="7048772" y="5703603"/>
            <a:ext cx="3128500" cy="369332"/>
          </a:xfrm>
          <a:prstGeom prst="rect">
            <a:avLst/>
          </a:prstGeom>
          <a:noFill/>
        </p:spPr>
        <p:txBody>
          <a:bodyPr wrap="square" rtlCol="0">
            <a:spAutoFit/>
          </a:bodyPr>
          <a:lstStyle/>
          <a:p>
            <a:pPr algn="r" rtl="1"/>
            <a:r>
              <a:rPr lang="fa-IR" dirty="0">
                <a:solidFill>
                  <a:srgbClr val="FF0000"/>
                </a:solidFill>
                <a:cs typeface="B Nazanin" panose="00000400000000000000" pitchFamily="2" charset="-78"/>
              </a:rPr>
              <a:t>خطای طبقه بندی برچسب توقف/ ادامه</a:t>
            </a:r>
            <a:endParaRPr lang="en-US" dirty="0">
              <a:solidFill>
                <a:srgbClr val="FF0000"/>
              </a:solidFill>
              <a:cs typeface="B Nazanin" panose="00000400000000000000" pitchFamily="2" charset="-78"/>
            </a:endParaRPr>
          </a:p>
        </p:txBody>
      </p:sp>
      <p:sp>
        <p:nvSpPr>
          <p:cNvPr id="38" name="Rectangle 37"/>
          <p:cNvSpPr/>
          <p:nvPr/>
        </p:nvSpPr>
        <p:spPr>
          <a:xfrm>
            <a:off x="3163824" y="2350213"/>
            <a:ext cx="1362456" cy="7430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275035"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706343"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053415" y="2943594"/>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درست</a:t>
            </a:r>
            <a:endParaRPr lang="en-US" dirty="0">
              <a:solidFill>
                <a:srgbClr val="00B0F0"/>
              </a:solidFill>
              <a:cs typeface="B Nazanin" panose="00000400000000000000" pitchFamily="2" charset="-78"/>
            </a:endParaRPr>
          </a:p>
        </p:txBody>
      </p:sp>
      <p:sp>
        <p:nvSpPr>
          <p:cNvPr id="42" name="TextBox 41"/>
          <p:cNvSpPr txBox="1"/>
          <p:nvPr/>
        </p:nvSpPr>
        <p:spPr>
          <a:xfrm>
            <a:off x="5740989" y="2912499"/>
            <a:ext cx="1828702"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پیش‌بینی</a:t>
            </a:r>
            <a:endParaRPr lang="en-US" dirty="0">
              <a:solidFill>
                <a:srgbClr val="00B0F0"/>
              </a:solidFill>
              <a:cs typeface="B Nazanin" panose="00000400000000000000" pitchFamily="2" charset="-78"/>
            </a:endParaRPr>
          </a:p>
        </p:txBody>
      </p:sp>
      <p:sp>
        <p:nvSpPr>
          <p:cNvPr id="43" name="Rectangle 42"/>
          <p:cNvSpPr/>
          <p:nvPr/>
        </p:nvSpPr>
        <p:spPr>
          <a:xfrm>
            <a:off x="6508939"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927360"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801740" y="4065232"/>
            <a:ext cx="2198681"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درست</a:t>
            </a:r>
            <a:endParaRPr lang="en-US" dirty="0">
              <a:solidFill>
                <a:srgbClr val="FFC000"/>
              </a:solidFill>
              <a:cs typeface="B Nazanin" panose="00000400000000000000" pitchFamily="2" charset="-78"/>
            </a:endParaRPr>
          </a:p>
        </p:txBody>
      </p:sp>
      <p:sp>
        <p:nvSpPr>
          <p:cNvPr id="46" name="TextBox 45"/>
          <p:cNvSpPr txBox="1"/>
          <p:nvPr/>
        </p:nvSpPr>
        <p:spPr>
          <a:xfrm>
            <a:off x="4042064" y="4096874"/>
            <a:ext cx="2763700"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پیش‌بینی</a:t>
            </a:r>
            <a:endParaRPr lang="en-US" dirty="0">
              <a:solidFill>
                <a:srgbClr val="FFC000"/>
              </a:solidFill>
              <a:cs typeface="B Nazanin" panose="00000400000000000000" pitchFamily="2" charset="-78"/>
            </a:endParaRPr>
          </a:p>
        </p:txBody>
      </p:sp>
    </p:spTree>
    <p:extLst>
      <p:ext uri="{BB962C8B-B14F-4D97-AF65-F5344CB8AC3E}">
        <p14:creationId xmlns:p14="http://schemas.microsoft.com/office/powerpoint/2010/main" val="205887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7"/>
                                        </p:tgtEl>
                                      </p:cBhvr>
                                    </p:animEffect>
                                    <p:set>
                                      <p:cBhvr>
                                        <p:cTn id="46" dur="1" fill="hold">
                                          <p:stCondLst>
                                            <p:cond delay="499"/>
                                          </p:stCondLst>
                                        </p:cTn>
                                        <p:tgtEl>
                                          <p:spTgt spid="2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38"/>
                                        </p:tgtEl>
                                      </p:cBhvr>
                                    </p:animEffect>
                                    <p:set>
                                      <p:cBhvr>
                                        <p:cTn id="68" dur="1" fill="hold">
                                          <p:stCondLst>
                                            <p:cond delay="499"/>
                                          </p:stCondLst>
                                        </p:cTn>
                                        <p:tgtEl>
                                          <p:spTgt spid="38"/>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9"/>
                                        </p:tgtEl>
                                      </p:cBhvr>
                                    </p:animEffect>
                                    <p:set>
                                      <p:cBhvr>
                                        <p:cTn id="71" dur="1" fill="hold">
                                          <p:stCondLst>
                                            <p:cond delay="499"/>
                                          </p:stCondLst>
                                        </p:cTn>
                                        <p:tgtEl>
                                          <p:spTgt spid="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33"/>
                                        </p:tgtEl>
                                      </p:cBhvr>
                                    </p:animEffect>
                                    <p:set>
                                      <p:cBhvr>
                                        <p:cTn id="84" dur="1" fill="hold">
                                          <p:stCondLst>
                                            <p:cond delay="499"/>
                                          </p:stCondLst>
                                        </p:cTn>
                                        <p:tgtEl>
                                          <p:spTgt spid="33"/>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8"/>
                                        </p:tgtEl>
                                      </p:cBhvr>
                                    </p:animEffect>
                                    <p:set>
                                      <p:cBhvr>
                                        <p:cTn id="87" dur="1" fill="hold">
                                          <p:stCondLst>
                                            <p:cond delay="499"/>
                                          </p:stCondLst>
                                        </p:cTn>
                                        <p:tgtEl>
                                          <p:spTgt spid="2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500"/>
                                        <p:tgtEl>
                                          <p:spTgt spid="3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1" nodeType="click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39"/>
                                        </p:tgtEl>
                                      </p:cBhvr>
                                    </p:animEffect>
                                    <p:set>
                                      <p:cBhvr>
                                        <p:cTn id="109" dur="1" fill="hold">
                                          <p:stCondLst>
                                            <p:cond delay="499"/>
                                          </p:stCondLst>
                                        </p:cTn>
                                        <p:tgtEl>
                                          <p:spTgt spid="39"/>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40"/>
                                        </p:tgtEl>
                                      </p:cBhvr>
                                    </p:animEffect>
                                    <p:set>
                                      <p:cBhvr>
                                        <p:cTn id="112" dur="1" fill="hold">
                                          <p:stCondLst>
                                            <p:cond delay="499"/>
                                          </p:stCondLst>
                                        </p:cTn>
                                        <p:tgtEl>
                                          <p:spTgt spid="40"/>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42"/>
                                        </p:tgtEl>
                                      </p:cBhvr>
                                    </p:animEffect>
                                    <p:set>
                                      <p:cBhvr>
                                        <p:cTn id="115" dur="1" fill="hold">
                                          <p:stCondLst>
                                            <p:cond delay="499"/>
                                          </p:stCondLst>
                                        </p:cTn>
                                        <p:tgtEl>
                                          <p:spTgt spid="42"/>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fade">
                                      <p:cBhvr>
                                        <p:cTn id="123" dur="500"/>
                                        <p:tgtEl>
                                          <p:spTgt spid="3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1" nodeType="clickEffect">
                                  <p:stCondLst>
                                    <p:cond delay="0"/>
                                  </p:stCondLst>
                                  <p:childTnLst>
                                    <p:animEffect transition="out" filter="fade">
                                      <p:cBhvr>
                                        <p:cTn id="127" dur="500"/>
                                        <p:tgtEl>
                                          <p:spTgt spid="34"/>
                                        </p:tgtEl>
                                      </p:cBhvr>
                                    </p:animEffect>
                                    <p:set>
                                      <p:cBhvr>
                                        <p:cTn id="128" dur="1" fill="hold">
                                          <p:stCondLst>
                                            <p:cond delay="499"/>
                                          </p:stCondLst>
                                        </p:cTn>
                                        <p:tgtEl>
                                          <p:spTgt spid="34"/>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30"/>
                                        </p:tgtEl>
                                      </p:cBhvr>
                                    </p:animEffect>
                                    <p:set>
                                      <p:cBhvr>
                                        <p:cTn id="131" dur="1" fill="hold">
                                          <p:stCondLst>
                                            <p:cond delay="499"/>
                                          </p:stCondLst>
                                        </p:cTn>
                                        <p:tgtEl>
                                          <p:spTgt spid="30"/>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500"/>
                                        <p:tgtEl>
                                          <p:spTgt spid="4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fade">
                                      <p:cBhvr>
                                        <p:cTn id="139" dur="500"/>
                                        <p:tgtEl>
                                          <p:spTgt spid="44"/>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fade">
                                      <p:cBhvr>
                                        <p:cTn id="142" dur="500"/>
                                        <p:tgtEl>
                                          <p:spTgt spid="45"/>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grpId="1" nodeType="clickEffect">
                                  <p:stCondLst>
                                    <p:cond delay="0"/>
                                  </p:stCondLst>
                                  <p:childTnLst>
                                    <p:animEffect transition="out" filter="fade">
                                      <p:cBhvr>
                                        <p:cTn id="149" dur="500"/>
                                        <p:tgtEl>
                                          <p:spTgt spid="43"/>
                                        </p:tgtEl>
                                      </p:cBhvr>
                                    </p:animEffect>
                                    <p:set>
                                      <p:cBhvr>
                                        <p:cTn id="150" dur="1" fill="hold">
                                          <p:stCondLst>
                                            <p:cond delay="499"/>
                                          </p:stCondLst>
                                        </p:cTn>
                                        <p:tgtEl>
                                          <p:spTgt spid="43"/>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500"/>
                                        <p:tgtEl>
                                          <p:spTgt spid="44"/>
                                        </p:tgtEl>
                                      </p:cBhvr>
                                    </p:animEffect>
                                    <p:set>
                                      <p:cBhvr>
                                        <p:cTn id="153" dur="1" fill="hold">
                                          <p:stCondLst>
                                            <p:cond delay="499"/>
                                          </p:stCondLst>
                                        </p:cTn>
                                        <p:tgtEl>
                                          <p:spTgt spid="44"/>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45"/>
                                        </p:tgtEl>
                                      </p:cBhvr>
                                    </p:animEffect>
                                    <p:set>
                                      <p:cBhvr>
                                        <p:cTn id="156" dur="1" fill="hold">
                                          <p:stCondLst>
                                            <p:cond delay="499"/>
                                          </p:stCondLst>
                                        </p:cTn>
                                        <p:tgtEl>
                                          <p:spTgt spid="45"/>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46"/>
                                        </p:tgtEl>
                                      </p:cBhvr>
                                    </p:animEffect>
                                    <p:set>
                                      <p:cBhvr>
                                        <p:cTn id="159" dur="1" fill="hold">
                                          <p:stCondLst>
                                            <p:cond delay="499"/>
                                          </p:stCondLst>
                                        </p:cTn>
                                        <p:tgtEl>
                                          <p:spTgt spid="4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fade">
                                      <p:cBhvr>
                                        <p:cTn id="164" dur="500"/>
                                        <p:tgtEl>
                                          <p:spTgt spid="31"/>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35"/>
                                        </p:tgtEl>
                                        <p:attrNameLst>
                                          <p:attrName>style.visibility</p:attrName>
                                        </p:attrNameLst>
                                      </p:cBhvr>
                                      <p:to>
                                        <p:strVal val="visible"/>
                                      </p:to>
                                    </p:set>
                                    <p:animEffect transition="in" filter="fade">
                                      <p:cBhvr>
                                        <p:cTn id="167" dur="500"/>
                                        <p:tgtEl>
                                          <p:spTgt spid="35"/>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1" nodeType="click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35"/>
                                        </p:tgtEl>
                                      </p:cBhvr>
                                    </p:animEffect>
                                    <p:set>
                                      <p:cBhvr>
                                        <p:cTn id="175"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8" grpId="1" animBg="1"/>
      <p:bldP spid="13" grpId="0" animBg="1"/>
      <p:bldP spid="13" grpId="1" animBg="1"/>
      <p:bldP spid="14" grpId="0" animBg="1"/>
      <p:bldP spid="14" grpId="1" animBg="1"/>
      <p:bldP spid="27" grpId="0"/>
      <p:bldP spid="27" grpId="1"/>
      <p:bldP spid="28" grpId="0" animBg="1"/>
      <p:bldP spid="28" grpId="1" animBg="1"/>
      <p:bldP spid="29" grpId="0"/>
      <p:bldP spid="29" grpId="1"/>
      <p:bldP spid="30" grpId="0" animBg="1"/>
      <p:bldP spid="30" grpId="1" animBg="1"/>
      <p:bldP spid="31" grpId="0" animBg="1"/>
      <p:bldP spid="31" grpId="1" animBg="1"/>
      <p:bldP spid="33" grpId="0"/>
      <p:bldP spid="33" grpId="1"/>
      <p:bldP spid="34" grpId="0"/>
      <p:bldP spid="34" grpId="1"/>
      <p:bldP spid="35" grpId="0"/>
      <p:bldP spid="35" grpId="1"/>
      <p:bldP spid="38" grpId="0" animBg="1"/>
      <p:bldP spid="38" grpId="1" animBg="1"/>
      <p:bldP spid="39" grpId="0" animBg="1"/>
      <p:bldP spid="39" grpId="1" animBg="1"/>
      <p:bldP spid="40" grpId="0" animBg="1"/>
      <p:bldP spid="40" grpId="1" animBg="1"/>
      <p:bldP spid="41" grpId="0"/>
      <p:bldP spid="41" grpId="1"/>
      <p:bldP spid="42" grpId="0"/>
      <p:bldP spid="42" grpId="1"/>
      <p:bldP spid="43" grpId="0" animBg="1"/>
      <p:bldP spid="43" grpId="1" animBg="1"/>
      <p:bldP spid="44" grpId="0" animBg="1"/>
      <p:bldP spid="44" grpId="1" animBg="1"/>
      <p:bldP spid="45" grpId="0"/>
      <p:bldP spid="45" grpId="1"/>
      <p:bldP spid="46" grpId="0"/>
      <p:bldP spid="4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14</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a:t>“</a:t>
            </a:r>
            <a:r>
              <a:rPr lang="en-US" sz="4000" b="1" dirty="0">
                <a:latin typeface="+mn-lt"/>
              </a:rPr>
              <a:t>Efficient and Accurate Arbitrary Shaped text Detection With Pixel Aggregation </a:t>
            </a:r>
            <a:r>
              <a:rPr lang="en-US" sz="4000" b="1" dirty="0" smtClean="0">
                <a:latin typeface="+mn-lt"/>
              </a:rPr>
              <a:t>Network</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ICCV</a:t>
            </a:r>
          </a:p>
          <a:p>
            <a:pPr algn="ctr">
              <a:lnSpc>
                <a:spcPct val="150000"/>
              </a:lnSpc>
            </a:pPr>
            <a:r>
              <a:rPr lang="en-US" sz="2000" dirty="0" smtClean="0">
                <a:hlinkClick r:id="rId2"/>
              </a:rPr>
              <a:t>https</a:t>
            </a:r>
            <a:r>
              <a:rPr lang="en-US" sz="2000" dirty="0">
                <a:hlinkClick r:id="rId2"/>
              </a:rPr>
              <a:t>://arxiv.org/abs/1908.05900</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481879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r>
              <a:rPr lang="fa-IR" sz="2400" b="1" dirty="0">
                <a:cs typeface="B Nazanin" panose="00000400000000000000" pitchFamily="2" charset="-78"/>
              </a:rPr>
              <a:t>د</a:t>
            </a:r>
            <a:r>
              <a:rPr lang="fa-IR" sz="2400" dirty="0">
                <a:cs typeface="B Nazanin" panose="00000400000000000000" pitchFamily="2" charset="-78"/>
              </a:rPr>
              <a:t>ر این مقاله یک شبکه به نام  </a:t>
            </a:r>
            <a:r>
              <a:rPr lang="en-US" sz="2400" dirty="0">
                <a:cs typeface="B Nazanin" panose="00000400000000000000" pitchFamily="2" charset="-78"/>
              </a:rPr>
              <a:t>PAN</a:t>
            </a:r>
            <a:r>
              <a:rPr lang="fa-IR" sz="2400" dirty="0">
                <a:cs typeface="B Nazanin" panose="00000400000000000000" pitchFamily="2" charset="-78"/>
              </a:rPr>
              <a:t> ارائه شده است که می تواند </a:t>
            </a:r>
            <a:r>
              <a:rPr lang="fa-IR" sz="2400" dirty="0" smtClean="0">
                <a:cs typeface="B Nazanin" panose="00000400000000000000" pitchFamily="2" charset="-78"/>
              </a:rPr>
              <a:t>متون </a:t>
            </a:r>
            <a:r>
              <a:rPr lang="fa-IR" sz="2400" dirty="0">
                <a:cs typeface="B Nazanin" panose="00000400000000000000" pitchFamily="2" charset="-78"/>
              </a:rPr>
              <a:t>با شکل های دلخواه را در تصویر تشخیص دهد. این شبکه شامل دو مرحله می شود:</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پیش بینی مکان متن ، </a:t>
            </a:r>
            <a:r>
              <a:rPr lang="en-US" sz="2400" dirty="0" smtClean="0">
                <a:cs typeface="B Nazanin" panose="00000400000000000000" pitchFamily="2" charset="-78"/>
              </a:rPr>
              <a:t>kernel</a:t>
            </a:r>
            <a:r>
              <a:rPr lang="fa-IR" sz="2400" dirty="0" smtClean="0">
                <a:cs typeface="B Nazanin" panose="00000400000000000000" pitchFamily="2" charset="-78"/>
              </a:rPr>
              <a:t> و </a:t>
            </a:r>
            <a:r>
              <a:rPr lang="fa-IR" sz="2400" dirty="0">
                <a:cs typeface="B Nazanin" panose="00000400000000000000" pitchFamily="2" charset="-78"/>
              </a:rPr>
              <a:t>بردارهای شباهت توسط یک شبکه </a:t>
            </a:r>
            <a:r>
              <a:rPr lang="en-US" sz="2400" dirty="0">
                <a:cs typeface="B Nazanin" panose="00000400000000000000" pitchFamily="2" charset="-78"/>
              </a:rPr>
              <a:t>segmentation</a:t>
            </a:r>
            <a:r>
              <a:rPr lang="fa-IR" sz="2400" dirty="0">
                <a:cs typeface="B Nazanin" panose="00000400000000000000" pitchFamily="2" charset="-78"/>
              </a:rPr>
              <a:t>.</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بازسازی نمونه های کامل متن از </a:t>
            </a:r>
            <a:r>
              <a:rPr lang="en-US" sz="2400" dirty="0">
                <a:cs typeface="B Nazanin" panose="00000400000000000000" pitchFamily="2" charset="-78"/>
              </a:rPr>
              <a:t>kernel </a:t>
            </a:r>
            <a:r>
              <a:rPr lang="fa-IR" sz="2400" dirty="0">
                <a:cs typeface="B Nazanin" panose="00000400000000000000" pitchFamily="2" charset="-78"/>
              </a:rPr>
              <a:t>های پیش بینی شده.</a:t>
            </a:r>
            <a:endParaRPr lang="en-US" sz="2400" dirty="0">
              <a:cs typeface="B Nazanin" panose="00000400000000000000" pitchFamily="2" charset="-78"/>
            </a:endParaRPr>
          </a:p>
          <a:p>
            <a:pPr algn="r" rtl="1"/>
            <a:endParaRPr lang="en-US" sz="2400" dirty="0">
              <a:cs typeface="B Nazanin" panose="00000400000000000000" pitchFamily="2" charset="-78"/>
            </a:endParaRPr>
          </a:p>
          <a:p>
            <a:pPr marL="0" indent="0" algn="r" rtl="1">
              <a:buNone/>
            </a:pPr>
            <a:endParaRPr lang="en-US" sz="24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15</a:t>
            </a:fld>
            <a:endParaRPr lang="en-US"/>
          </a:p>
        </p:txBody>
      </p:sp>
    </p:spTree>
    <p:extLst>
      <p:ext uri="{BB962C8B-B14F-4D97-AF65-F5344CB8AC3E}">
        <p14:creationId xmlns:p14="http://schemas.microsoft.com/office/powerpoint/2010/main" val="417497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r" rtl="1"/>
            <a:r>
              <a:rPr lang="fa-IR" dirty="0" smtClean="0">
                <a:cs typeface="B Nazanin" panose="00000400000000000000" pitchFamily="2" charset="-78"/>
              </a:rPr>
              <a:t>پیش‌بینی </a:t>
            </a:r>
            <a:r>
              <a:rPr lang="fa-IR" dirty="0">
                <a:cs typeface="B Nazanin" panose="00000400000000000000" pitchFamily="2" charset="-78"/>
              </a:rPr>
              <a:t>مکان متن ، </a:t>
            </a:r>
            <a:r>
              <a:rPr lang="en-US" dirty="0">
                <a:cs typeface="B Nazanin" panose="00000400000000000000" pitchFamily="2" charset="-78"/>
              </a:rPr>
              <a:t>kernel</a:t>
            </a:r>
            <a:r>
              <a:rPr lang="fa-IR" dirty="0">
                <a:cs typeface="B Nazanin" panose="00000400000000000000" pitchFamily="2" charset="-78"/>
              </a:rPr>
              <a:t> و بردارهای </a:t>
            </a:r>
            <a:r>
              <a:rPr lang="fa-IR" dirty="0" smtClean="0">
                <a:cs typeface="B Nazanin" panose="00000400000000000000" pitchFamily="2" charset="-78"/>
              </a:rPr>
              <a:t>شباهت</a:t>
            </a:r>
            <a:endParaRPr lang="en-US" dirty="0">
              <a:cs typeface="B Nazanin" panose="00000400000000000000" pitchFamily="2" charset="-78"/>
            </a:endParaRPr>
          </a:p>
        </p:txBody>
      </p:sp>
      <p:sp>
        <p:nvSpPr>
          <p:cNvPr id="3" name="Content Placeholder 2"/>
          <p:cNvSpPr>
            <a:spLocks noGrp="1"/>
          </p:cNvSpPr>
          <p:nvPr>
            <p:ph idx="1"/>
          </p:nvPr>
        </p:nvSpPr>
        <p:spPr/>
        <p:txBody>
          <a:bodyPr>
            <a:noAutofit/>
          </a:bodyPr>
          <a:lstStyle/>
          <a:p>
            <a:pPr algn="r" rtl="1"/>
            <a:r>
              <a:rPr lang="fa-IR" sz="2400" dirty="0">
                <a:cs typeface="B Nazanin" panose="00000400000000000000" pitchFamily="2" charset="-78"/>
              </a:rPr>
              <a:t>در این مقاله بیان می کند که برای اینکه بهره وری را بالا ببریم؛ لازم است که زمان </a:t>
            </a:r>
            <a:r>
              <a:rPr lang="fa-IR" sz="2400" dirty="0" smtClean="0">
                <a:cs typeface="B Nazanin" panose="00000400000000000000" pitchFamily="2" charset="-78"/>
              </a:rPr>
              <a:t>انجام مراحل را </a:t>
            </a:r>
            <a:r>
              <a:rPr lang="fa-IR" sz="2400" dirty="0">
                <a:cs typeface="B Nazanin" panose="00000400000000000000" pitchFamily="2" charset="-78"/>
              </a:rPr>
              <a:t>کاهش دهیم. بدین منظور یک شبکه ی سبک به عنوان شبکه اصلی و </a:t>
            </a:r>
            <a:r>
              <a:rPr lang="en-US" sz="2400" dirty="0">
                <a:cs typeface="B Nazanin" panose="00000400000000000000" pitchFamily="2" charset="-78"/>
              </a:rPr>
              <a:t>segmentation</a:t>
            </a:r>
            <a:r>
              <a:rPr lang="fa-IR" sz="2400" dirty="0">
                <a:cs typeface="B Nazanin" panose="00000400000000000000" pitchFamily="2" charset="-78"/>
              </a:rPr>
              <a:t> انتخاب می کنند. در اینجا از شبکه ی</a:t>
            </a:r>
            <a:r>
              <a:rPr lang="en-US" sz="2400" b="1" dirty="0">
                <a:cs typeface="B Nazanin" panose="00000400000000000000" pitchFamily="2" charset="-78"/>
              </a:rPr>
              <a:t>ResNet18</a:t>
            </a:r>
            <a:r>
              <a:rPr lang="fa-IR" sz="2400" dirty="0">
                <a:cs typeface="B Nazanin" panose="00000400000000000000" pitchFamily="2" charset="-78"/>
              </a:rPr>
              <a:t> استفاده می کنند. </a:t>
            </a:r>
            <a:endParaRPr lang="fa-IR" sz="2400" dirty="0" smtClean="0">
              <a:cs typeface="B Nazanin" panose="00000400000000000000" pitchFamily="2" charset="-78"/>
            </a:endParaRPr>
          </a:p>
          <a:p>
            <a:pPr algn="r" rtl="1"/>
            <a:r>
              <a:rPr lang="fa-IR" sz="2400" dirty="0" smtClean="0">
                <a:solidFill>
                  <a:srgbClr val="FF0000"/>
                </a:solidFill>
                <a:cs typeface="B Nazanin" panose="00000400000000000000" pitchFamily="2" charset="-78"/>
              </a:rPr>
              <a:t>اما </a:t>
            </a:r>
            <a:r>
              <a:rPr lang="fa-IR" sz="2400" dirty="0">
                <a:solidFill>
                  <a:srgbClr val="FF0000"/>
                </a:solidFill>
                <a:cs typeface="B Nazanin" panose="00000400000000000000" pitchFamily="2" charset="-78"/>
              </a:rPr>
              <a:t>استفاده از شبکه ی سبک دو ایراد </a:t>
            </a:r>
            <a:r>
              <a:rPr lang="fa-IR" sz="2400" dirty="0" smtClean="0">
                <a:solidFill>
                  <a:srgbClr val="FF0000"/>
                </a:solidFill>
                <a:cs typeface="B Nazanin" panose="00000400000000000000" pitchFamily="2" charset="-78"/>
              </a:rPr>
              <a:t>دارد:</a:t>
            </a:r>
          </a:p>
          <a:p>
            <a:pPr marL="749808" lvl="1" indent="-457200" algn="r" rtl="1">
              <a:buFont typeface="+mj-lt"/>
              <a:buAutoNum type="arabicPeriod"/>
            </a:pPr>
            <a:r>
              <a:rPr lang="fa-IR" sz="2200" dirty="0" smtClean="0">
                <a:cs typeface="B Nazanin" panose="00000400000000000000" pitchFamily="2" charset="-78"/>
              </a:rPr>
              <a:t>دراستخراج </a:t>
            </a:r>
            <a:r>
              <a:rPr lang="fa-IR" sz="2200" dirty="0">
                <a:cs typeface="B Nazanin" panose="00000400000000000000" pitchFamily="2" charset="-78"/>
              </a:rPr>
              <a:t>ویژگی ضعیف عمل می </a:t>
            </a:r>
            <a:r>
              <a:rPr lang="fa-IR" sz="2200" dirty="0" smtClean="0">
                <a:cs typeface="B Nazanin" panose="00000400000000000000" pitchFamily="2" charset="-78"/>
              </a:rPr>
              <a:t>کند</a:t>
            </a:r>
          </a:p>
          <a:p>
            <a:pPr marL="749808" lvl="1" indent="-457200" algn="r" rtl="1">
              <a:buFont typeface="+mj-lt"/>
              <a:buAutoNum type="arabicPeriod"/>
            </a:pPr>
            <a:r>
              <a:rPr lang="fa-IR" sz="2200" dirty="0" smtClean="0">
                <a:cs typeface="B Nazanin" panose="00000400000000000000" pitchFamily="2" charset="-78"/>
              </a:rPr>
              <a:t>ویژگی </a:t>
            </a:r>
            <a:r>
              <a:rPr lang="fa-IR" sz="2200" dirty="0">
                <a:cs typeface="B Nazanin" panose="00000400000000000000" pitchFamily="2" charset="-78"/>
              </a:rPr>
              <a:t>های بدست آمده دارای </a:t>
            </a:r>
            <a:r>
              <a:rPr lang="en-US" sz="2200" dirty="0" smtClean="0">
                <a:cs typeface="B Nazanin" panose="00000400000000000000" pitchFamily="2" charset="-78"/>
              </a:rPr>
              <a:t>receptive </a:t>
            </a:r>
            <a:r>
              <a:rPr lang="en-US" sz="2200" dirty="0">
                <a:cs typeface="B Nazanin" panose="00000400000000000000" pitchFamily="2" charset="-78"/>
              </a:rPr>
              <a:t>field</a:t>
            </a:r>
            <a:r>
              <a:rPr lang="fa-IR" sz="2200" dirty="0">
                <a:cs typeface="B Nazanin" panose="00000400000000000000" pitchFamily="2" charset="-78"/>
              </a:rPr>
              <a:t> کمی است و قابلیت بازنمایی ضعیفی دارد. </a:t>
            </a:r>
            <a:endParaRPr lang="fa-IR" sz="2200" dirty="0" smtClean="0">
              <a:cs typeface="B Nazanin" panose="00000400000000000000" pitchFamily="2" charset="-78"/>
            </a:endParaRPr>
          </a:p>
          <a:p>
            <a:pPr marL="292608" lvl="1" indent="0" algn="r" rtl="1">
              <a:buNone/>
            </a:pPr>
            <a:endParaRPr lang="fa-IR" sz="2200" dirty="0" smtClean="0">
              <a:cs typeface="B Nazanin" panose="00000400000000000000" pitchFamily="2" charset="-78"/>
            </a:endParaRPr>
          </a:p>
          <a:p>
            <a:pPr algn="r" rtl="1"/>
            <a:r>
              <a:rPr lang="fa-IR" sz="2400" dirty="0">
                <a:solidFill>
                  <a:srgbClr val="00B050"/>
                </a:solidFill>
                <a:cs typeface="B Nazanin" panose="00000400000000000000" pitchFamily="2" charset="-78"/>
              </a:rPr>
              <a:t>برای حل این مشکل پس از شبکه ی اصلی، دو ماژول قرار داده اند: </a:t>
            </a:r>
            <a:endParaRPr lang="en-US" sz="2400" dirty="0">
              <a:solidFill>
                <a:srgbClr val="00B050"/>
              </a:solidFill>
              <a:cs typeface="B Nazanin" panose="00000400000000000000" pitchFamily="2" charset="-78"/>
            </a:endParaRPr>
          </a:p>
          <a:p>
            <a:pPr marL="749808" lvl="1" indent="-457200" algn="r" rtl="1">
              <a:buFont typeface="+mj-lt"/>
              <a:buAutoNum type="arabicPeriod"/>
            </a:pPr>
            <a:r>
              <a:rPr lang="en-US" sz="2200" dirty="0">
                <a:cs typeface="B Nazanin" panose="00000400000000000000" pitchFamily="2" charset="-78"/>
              </a:rPr>
              <a:t>Feature Pyramid Enhancement Module(FPEM)</a:t>
            </a:r>
          </a:p>
          <a:p>
            <a:pPr marL="749808" lvl="1" indent="-457200" algn="r" rtl="1">
              <a:buFont typeface="+mj-lt"/>
              <a:buAutoNum type="arabicPeriod"/>
            </a:pPr>
            <a:r>
              <a:rPr lang="en-US" sz="2200" dirty="0">
                <a:cs typeface="B Nazanin" panose="00000400000000000000" pitchFamily="2" charset="-78"/>
              </a:rPr>
              <a:t>Feature Fusion Module(FFM)</a:t>
            </a:r>
          </a:p>
          <a:p>
            <a:pPr marL="457200" indent="-457200" algn="r" rtl="1">
              <a:buFont typeface="+mj-lt"/>
              <a:buAutoNum type="arabicPeriod"/>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16</a:t>
            </a:fld>
            <a:endParaRPr lang="en-US"/>
          </a:p>
        </p:txBody>
      </p:sp>
    </p:spTree>
    <p:extLst>
      <p:ext uri="{BB962C8B-B14F-4D97-AF65-F5344CB8AC3E}">
        <p14:creationId xmlns:p14="http://schemas.microsoft.com/office/powerpoint/2010/main" val="220368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r>
              <a:rPr lang="en-US" sz="4000" b="1" dirty="0" smtClean="0"/>
              <a:t>)</a:t>
            </a:r>
            <a:endParaRPr lang="en-US" sz="4000" dirty="0"/>
          </a:p>
        </p:txBody>
      </p:sp>
      <p:sp>
        <p:nvSpPr>
          <p:cNvPr id="3" name="Content Placeholder 2"/>
          <p:cNvSpPr>
            <a:spLocks noGrp="1"/>
          </p:cNvSpPr>
          <p:nvPr>
            <p:ph idx="1"/>
          </p:nvPr>
        </p:nvSpPr>
        <p:spPr/>
        <p:txBody>
          <a:bodyPr>
            <a:normAutofit lnSpcReduction="10000"/>
          </a:bodyPr>
          <a:lstStyle/>
          <a:p>
            <a:pPr algn="r" rtl="1"/>
            <a:r>
              <a:rPr lang="en-US" sz="2400" dirty="0">
                <a:cs typeface="B Nazanin" panose="00000400000000000000" pitchFamily="2" charset="-78"/>
              </a:rPr>
              <a:t>FPEM </a:t>
            </a:r>
            <a:r>
              <a:rPr lang="fa-IR" sz="2400" dirty="0">
                <a:cs typeface="B Nazanin" panose="00000400000000000000" pitchFamily="2" charset="-78"/>
              </a:rPr>
              <a:t>یک ماژول </a:t>
            </a:r>
            <a:r>
              <a:rPr lang="en-US" sz="2400" dirty="0">
                <a:cs typeface="B Nazanin" panose="00000400000000000000" pitchFamily="2" charset="-78"/>
              </a:rPr>
              <a:t>U</a:t>
            </a:r>
            <a:r>
              <a:rPr lang="fa-IR" sz="2400" dirty="0">
                <a:cs typeface="B Nazanin" panose="00000400000000000000" pitchFamily="2" charset="-78"/>
              </a:rPr>
              <a:t> شکل است که شامل دو مرحله است</a:t>
            </a:r>
            <a:r>
              <a:rPr lang="en-US" sz="2400" dirty="0">
                <a:cs typeface="B Nazanin" panose="00000400000000000000" pitchFamily="2" charset="-78"/>
              </a:rPr>
              <a:t>:</a:t>
            </a:r>
          </a:p>
          <a:p>
            <a:pPr marL="749808" lvl="1" indent="-457200" algn="r" rtl="1">
              <a:buFont typeface="+mj-lt"/>
              <a:buAutoNum type="arabicPeriod"/>
            </a:pPr>
            <a:r>
              <a:rPr lang="en-US" sz="2200" dirty="0">
                <a:cs typeface="B Nazanin" panose="00000400000000000000" pitchFamily="2" charset="-78"/>
              </a:rPr>
              <a:t>Up-scale Enhancement</a:t>
            </a:r>
          </a:p>
          <a:p>
            <a:pPr marL="749808" lvl="1" indent="-457200" algn="r" rtl="1">
              <a:buFont typeface="+mj-lt"/>
              <a:buAutoNum type="arabicPeriod"/>
            </a:pPr>
            <a:r>
              <a:rPr lang="en-US" sz="2200" dirty="0">
                <a:cs typeface="B Nazanin" panose="00000400000000000000" pitchFamily="2" charset="-78"/>
              </a:rPr>
              <a:t>Down-scale Enhancement</a:t>
            </a:r>
          </a:p>
          <a:p>
            <a:pPr algn="r" rtl="1"/>
            <a:r>
              <a:rPr lang="fa-IR" sz="2400" dirty="0">
                <a:cs typeface="B Nazanin" panose="00000400000000000000" pitchFamily="2" charset="-78"/>
              </a:rPr>
              <a:t>در بخش </a:t>
            </a:r>
            <a:r>
              <a:rPr lang="fa-IR" sz="2400" dirty="0" smtClean="0">
                <a:cs typeface="B Nazanin" panose="00000400000000000000" pitchFamily="2" charset="-78"/>
              </a:rPr>
              <a:t>اول </a:t>
            </a:r>
            <a:r>
              <a:rPr lang="en-US" sz="2400" dirty="0">
                <a:cs typeface="B Nazanin" panose="00000400000000000000" pitchFamily="2" charset="-78"/>
              </a:rPr>
              <a:t>Enhancement</a:t>
            </a:r>
            <a:r>
              <a:rPr lang="fa-IR" sz="2400" dirty="0" smtClean="0">
                <a:cs typeface="B Nazanin" panose="00000400000000000000" pitchFamily="2" charset="-78"/>
              </a:rPr>
              <a:t> به </a:t>
            </a:r>
            <a:r>
              <a:rPr lang="fa-IR" sz="2400" dirty="0">
                <a:cs typeface="B Nazanin" panose="00000400000000000000" pitchFamily="2" charset="-78"/>
              </a:rPr>
              <a:t>صورت تکراری بر روی ویژگی های ورودی با گام های 32، 16، 8 و 4 اعمال می </a:t>
            </a:r>
            <a:r>
              <a:rPr lang="fa-IR" sz="2400" dirty="0" smtClean="0">
                <a:cs typeface="B Nazanin" panose="00000400000000000000" pitchFamily="2" charset="-78"/>
              </a:rPr>
              <a:t>شود.</a:t>
            </a:r>
          </a:p>
          <a:p>
            <a:pPr algn="r" rtl="1"/>
            <a:r>
              <a:rPr lang="fa-IR" sz="2400" dirty="0" smtClean="0">
                <a:cs typeface="B Nazanin" panose="00000400000000000000" pitchFamily="2" charset="-78"/>
              </a:rPr>
              <a:t>در بخش دوم </a:t>
            </a:r>
            <a:r>
              <a:rPr lang="en-US" sz="2400" dirty="0">
                <a:cs typeface="B Nazanin" panose="00000400000000000000" pitchFamily="2" charset="-78"/>
              </a:rPr>
              <a:t>Enhancement</a:t>
            </a:r>
            <a:r>
              <a:rPr lang="fa-IR" sz="2400" dirty="0" smtClean="0">
                <a:cs typeface="B Nazanin" panose="00000400000000000000" pitchFamily="2" charset="-78"/>
              </a:rPr>
              <a:t> برخلاف بخش </a:t>
            </a:r>
            <a:r>
              <a:rPr lang="fa-IR" sz="2400" dirty="0">
                <a:cs typeface="B Nazanin" panose="00000400000000000000" pitchFamily="2" charset="-78"/>
              </a:rPr>
              <a:t>قبل از گام 4 تا 32 انجام </a:t>
            </a:r>
            <a:r>
              <a:rPr lang="fa-IR" sz="2400" dirty="0" smtClean="0">
                <a:cs typeface="B Nazanin" panose="00000400000000000000" pitchFamily="2" charset="-78"/>
              </a:rPr>
              <a:t>میشود.</a:t>
            </a:r>
          </a:p>
          <a:p>
            <a:pPr algn="r" rtl="1"/>
            <a:r>
              <a:rPr lang="fa-IR" sz="2400" dirty="0" smtClean="0">
                <a:cs typeface="B Nazanin" panose="00000400000000000000" pitchFamily="2" charset="-78"/>
              </a:rPr>
              <a:t> </a:t>
            </a:r>
            <a:r>
              <a:rPr lang="fa-IR" sz="2400" dirty="0">
                <a:cs typeface="B Nazanin" panose="00000400000000000000" pitchFamily="2" charset="-78"/>
              </a:rPr>
              <a:t>به منظور ساخت قمست اتصال در ماژول </a:t>
            </a:r>
            <a:r>
              <a:rPr lang="en-US" sz="2400" dirty="0">
                <a:cs typeface="B Nazanin" panose="00000400000000000000" pitchFamily="2" charset="-78"/>
              </a:rPr>
              <a:t>FPEM</a:t>
            </a:r>
            <a:r>
              <a:rPr lang="fa-IR" sz="2400" dirty="0">
                <a:cs typeface="B Nazanin" panose="00000400000000000000" pitchFamily="2" charset="-78"/>
              </a:rPr>
              <a:t> از کانولوشن های جداکننده به جای کانولوشن های معمولی استفاده شده </a:t>
            </a:r>
            <a:r>
              <a:rPr lang="fa-IR" sz="2400" dirty="0" smtClean="0">
                <a:cs typeface="B Nazanin" panose="00000400000000000000" pitchFamily="2" charset="-78"/>
              </a:rPr>
              <a:t>است:</a:t>
            </a:r>
          </a:p>
          <a:p>
            <a:pPr marL="749808" lvl="1" indent="-457200" algn="r" rtl="1">
              <a:buFont typeface="+mj-lt"/>
              <a:buAutoNum type="arabicPeriod"/>
            </a:pPr>
            <a:r>
              <a:rPr lang="fa-IR" sz="2200" dirty="0" smtClean="0">
                <a:cs typeface="B Nazanin" panose="00000400000000000000" pitchFamily="2" charset="-78"/>
              </a:rPr>
              <a:t>وجود  </a:t>
            </a:r>
            <a:r>
              <a:rPr lang="en-US" sz="2200" dirty="0" smtClean="0">
                <a:cs typeface="B Nazanin" panose="00000400000000000000" pitchFamily="2" charset="-78"/>
              </a:rPr>
              <a:t>depth-wise</a:t>
            </a:r>
            <a:r>
              <a:rPr lang="fa-IR" sz="2200" dirty="0" smtClean="0">
                <a:cs typeface="B Nazanin" panose="00000400000000000000" pitchFamily="2" charset="-78"/>
              </a:rPr>
              <a:t> </a:t>
            </a:r>
            <a:r>
              <a:rPr lang="fa-IR" sz="2200" dirty="0">
                <a:cs typeface="B Nazanin" panose="00000400000000000000" pitchFamily="2" charset="-78"/>
              </a:rPr>
              <a:t>کانولوشن های </a:t>
            </a:r>
            <a:r>
              <a:rPr lang="fa-IR" sz="2200" dirty="0" smtClean="0">
                <a:cs typeface="B Nazanin" panose="00000400000000000000" pitchFamily="2" charset="-78"/>
              </a:rPr>
              <a:t>3*3</a:t>
            </a:r>
          </a:p>
          <a:p>
            <a:pPr marL="749808" lvl="1" indent="-457200" algn="r" rtl="1">
              <a:buFont typeface="+mj-lt"/>
              <a:buAutoNum type="arabicPeriod"/>
            </a:pPr>
            <a:r>
              <a:rPr lang="fa-IR" sz="2200" dirty="0" smtClean="0">
                <a:cs typeface="B Nazanin" panose="00000400000000000000" pitchFamily="2" charset="-78"/>
              </a:rPr>
              <a:t>وجود </a:t>
            </a:r>
            <a:r>
              <a:rPr lang="fa-IR" sz="2200" dirty="0">
                <a:cs typeface="B Nazanin" panose="00000400000000000000" pitchFamily="2" charset="-78"/>
              </a:rPr>
              <a:t>کانولوشن های </a:t>
            </a:r>
            <a:r>
              <a:rPr lang="fa-IR" sz="2200" dirty="0" smtClean="0">
                <a:cs typeface="B Nazanin" panose="00000400000000000000" pitchFamily="2" charset="-78"/>
              </a:rPr>
              <a:t>1*1</a:t>
            </a:r>
            <a:endParaRPr lang="en-US" sz="2200" dirty="0">
              <a:cs typeface="B Nazanin" panose="00000400000000000000" pitchFamily="2" charset="-78"/>
            </a:endParaRPr>
          </a:p>
          <a:p>
            <a:pPr algn="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17</a:t>
            </a:fld>
            <a:endParaRPr lang="en-US"/>
          </a:p>
        </p:txBody>
      </p:sp>
      <p:sp>
        <p:nvSpPr>
          <p:cNvPr id="6" name="TextBox 5"/>
          <p:cNvSpPr txBox="1"/>
          <p:nvPr/>
        </p:nvSpPr>
        <p:spPr>
          <a:xfrm>
            <a:off x="685800" y="4858009"/>
            <a:ext cx="5065776" cy="400110"/>
          </a:xfrm>
          <a:prstGeom prst="rect">
            <a:avLst/>
          </a:prstGeom>
          <a:noFill/>
        </p:spPr>
        <p:txBody>
          <a:bodyPr wrap="square" rtlCol="0">
            <a:spAutoFit/>
          </a:bodyPr>
          <a:lstStyle/>
          <a:p>
            <a:pPr algn="r" rtl="1"/>
            <a:r>
              <a:rPr lang="fa-IR" sz="2000" dirty="0" smtClean="0">
                <a:cs typeface="B Nazanin" panose="00000400000000000000" pitchFamily="2" charset="-78"/>
              </a:rPr>
              <a:t>با استفاده </a:t>
            </a:r>
            <a:r>
              <a:rPr lang="fa-IR" sz="2000" dirty="0">
                <a:cs typeface="B Nazanin" panose="00000400000000000000" pitchFamily="2" charset="-78"/>
              </a:rPr>
              <a:t>از محاسبات کمی </a:t>
            </a:r>
            <a:r>
              <a:rPr lang="en-US" sz="2000" dirty="0">
                <a:cs typeface="B Nazanin" panose="00000400000000000000" pitchFamily="2" charset="-78"/>
              </a:rPr>
              <a:t>receptive field</a:t>
            </a:r>
            <a:r>
              <a:rPr lang="fa-IR" sz="2000" dirty="0">
                <a:cs typeface="B Nazanin" panose="00000400000000000000" pitchFamily="2" charset="-78"/>
              </a:rPr>
              <a:t> را افزایش </a:t>
            </a:r>
            <a:r>
              <a:rPr lang="fa-IR" sz="2000" dirty="0" smtClean="0">
                <a:cs typeface="B Nazanin" panose="00000400000000000000" pitchFamily="2" charset="-78"/>
              </a:rPr>
              <a:t>دهد.</a:t>
            </a:r>
            <a:endParaRPr lang="en-US" sz="2000" dirty="0"/>
          </a:p>
        </p:txBody>
      </p:sp>
      <p:sp>
        <p:nvSpPr>
          <p:cNvPr id="7" name="Right Arrow 6"/>
          <p:cNvSpPr/>
          <p:nvPr/>
        </p:nvSpPr>
        <p:spPr>
          <a:xfrm rot="10800000">
            <a:off x="5829981" y="4955340"/>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ight Arrow 7"/>
          <p:cNvSpPr/>
          <p:nvPr/>
        </p:nvSpPr>
        <p:spPr>
          <a:xfrm rot="10800000">
            <a:off x="7224928" y="5267264"/>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p:cNvSpPr txBox="1"/>
          <p:nvPr/>
        </p:nvSpPr>
        <p:spPr>
          <a:xfrm>
            <a:off x="4364314" y="5179077"/>
            <a:ext cx="2852928" cy="400110"/>
          </a:xfrm>
          <a:prstGeom prst="rect">
            <a:avLst/>
          </a:prstGeom>
          <a:noFill/>
        </p:spPr>
        <p:txBody>
          <a:bodyPr wrap="square" rtlCol="0">
            <a:spAutoFit/>
          </a:bodyPr>
          <a:lstStyle/>
          <a:p>
            <a:pPr algn="r" rtl="1"/>
            <a:r>
              <a:rPr lang="fa-IR" sz="2000" dirty="0">
                <a:cs typeface="B Nazanin" panose="00000400000000000000" pitchFamily="2" charset="-78"/>
              </a:rPr>
              <a:t>می تواند شبکه را عمیق </a:t>
            </a:r>
            <a:r>
              <a:rPr lang="fa-IR" sz="2000" dirty="0" smtClean="0">
                <a:cs typeface="B Nazanin" panose="00000400000000000000" pitchFamily="2" charset="-78"/>
              </a:rPr>
              <a:t>کند.</a:t>
            </a:r>
            <a:endParaRPr lang="en-US" sz="2000" dirty="0"/>
          </a:p>
        </p:txBody>
      </p:sp>
    </p:spTree>
    <p:extLst>
      <p:ext uri="{BB962C8B-B14F-4D97-AF65-F5344CB8AC3E}">
        <p14:creationId xmlns:p14="http://schemas.microsoft.com/office/powerpoint/2010/main" val="415859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rtl="1"/>
                <a:r>
                  <a:rPr lang="fa-IR" sz="2400" dirty="0">
                    <a:cs typeface="B Nazanin" panose="00000400000000000000" pitchFamily="2" charset="-78"/>
                  </a:rPr>
                  <a:t>اگر بخواهیم ماژول </a:t>
                </a:r>
                <a:r>
                  <a:rPr lang="en-US" sz="2400" dirty="0">
                    <a:cs typeface="B Nazanin" panose="00000400000000000000" pitchFamily="2" charset="-78"/>
                  </a:rPr>
                  <a:t>FPEM</a:t>
                </a:r>
                <a:r>
                  <a:rPr lang="fa-IR" sz="2400" dirty="0">
                    <a:cs typeface="B Nazanin" panose="00000400000000000000" pitchFamily="2" charset="-78"/>
                  </a:rPr>
                  <a:t> را با ماژول </a:t>
                </a:r>
                <a:r>
                  <a:rPr lang="en-US" sz="2400" dirty="0">
                    <a:cs typeface="B Nazanin" panose="00000400000000000000" pitchFamily="2" charset="-78"/>
                  </a:rPr>
                  <a:t>FPN </a:t>
                </a:r>
                <a:r>
                  <a:rPr lang="fa-IR" sz="2400" dirty="0">
                    <a:cs typeface="B Nazanin" panose="00000400000000000000" pitchFamily="2" charset="-78"/>
                  </a:rPr>
                  <a:t> مقایسه کنیم؛ می توانیم یک شباهت و دو تفاوت را برای این دو ماژول  نام ببریم. </a:t>
                </a:r>
                <a:endParaRPr lang="fa-IR" sz="2400" dirty="0" smtClean="0">
                  <a:cs typeface="B Nazanin" panose="00000400000000000000" pitchFamily="2" charset="-78"/>
                </a:endParaRPr>
              </a:p>
              <a:p>
                <a:pPr algn="just" rtl="1"/>
                <a:r>
                  <a:rPr lang="fa-IR" sz="2400" dirty="0" smtClean="0">
                    <a:solidFill>
                      <a:srgbClr val="00B050"/>
                    </a:solidFill>
                    <a:cs typeface="B Nazanin" panose="00000400000000000000" pitchFamily="2" charset="-78"/>
                  </a:rPr>
                  <a:t>شباهت : هر </a:t>
                </a:r>
                <a:r>
                  <a:rPr lang="fa-IR" sz="2400" dirty="0">
                    <a:solidFill>
                      <a:srgbClr val="00B050"/>
                    </a:solidFill>
                    <a:cs typeface="B Nazanin" panose="00000400000000000000" pitchFamily="2" charset="-78"/>
                  </a:rPr>
                  <a:t>دوی آن ها می توانند با ترکیب ویژگی های سطح پایین و سطح بالا، ویژگی های بهتری را بدست آورند</a:t>
                </a:r>
                <a:r>
                  <a:rPr lang="fa-IR" sz="2400" dirty="0" smtClean="0">
                    <a:solidFill>
                      <a:srgbClr val="00B050"/>
                    </a:solidFill>
                    <a:cs typeface="B Nazanin" panose="00000400000000000000" pitchFamily="2" charset="-78"/>
                  </a:rPr>
                  <a:t>.</a:t>
                </a:r>
              </a:p>
              <a:p>
                <a:pPr algn="just" rtl="1"/>
                <a:r>
                  <a:rPr lang="fa-IR" sz="2400" dirty="0" smtClean="0">
                    <a:solidFill>
                      <a:srgbClr val="FF0000"/>
                    </a:solidFill>
                    <a:cs typeface="B Nazanin" panose="00000400000000000000" pitchFamily="2" charset="-78"/>
                  </a:rPr>
                  <a:t>تفاوت اول : </a:t>
                </a:r>
                <a:r>
                  <a:rPr lang="en-US" sz="2400" dirty="0" smtClean="0">
                    <a:solidFill>
                      <a:srgbClr val="FF0000"/>
                    </a:solidFill>
                    <a:cs typeface="B Nazanin" panose="00000400000000000000" pitchFamily="2" charset="-78"/>
                  </a:rPr>
                  <a:t>FPEM</a:t>
                </a:r>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یک ماژول آبشاری است که با افزایش تعداد این ماژول ها در آبشار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𝑛</m:t>
                        </m:r>
                      </m:e>
                      <m:sub>
                        <m:r>
                          <a:rPr lang="en-US" sz="2400" i="1">
                            <a:solidFill>
                              <a:srgbClr val="FF0000"/>
                            </a:solidFill>
                            <a:latin typeface="Cambria Math" panose="02040503050406030204" pitchFamily="18" charset="0"/>
                          </a:rPr>
                          <m:t>𝑐</m:t>
                        </m:r>
                      </m:sub>
                    </m:sSub>
                  </m:oMath>
                </a14:m>
                <a:r>
                  <a:rPr lang="fa-IR" sz="2400" dirty="0">
                    <a:solidFill>
                      <a:srgbClr val="FF0000"/>
                    </a:solidFill>
                    <a:cs typeface="B Nazanin" panose="00000400000000000000" pitchFamily="2" charset="-78"/>
                  </a:rPr>
                  <a:t>)می تواند ویژگی ها را در مقیاس های مختلف به صورت مناسب تری ترکیب کند و  همچنین </a:t>
                </a:r>
                <a:r>
                  <a:rPr lang="en-US" sz="2400" dirty="0">
                    <a:solidFill>
                      <a:srgbClr val="FF0000"/>
                    </a:solidFill>
                    <a:cs typeface="B Nazanin" panose="00000400000000000000" pitchFamily="2" charset="-78"/>
                  </a:rPr>
                  <a:t>receptive field</a:t>
                </a:r>
                <a:r>
                  <a:rPr lang="fa-IR" sz="2400" dirty="0">
                    <a:solidFill>
                      <a:srgbClr val="FF0000"/>
                    </a:solidFill>
                    <a:cs typeface="B Nazanin" panose="00000400000000000000" pitchFamily="2" charset="-78"/>
                  </a:rPr>
                  <a:t> را افزایش دهد. </a:t>
                </a:r>
                <a:endParaRPr lang="fa-IR" sz="2400" dirty="0" smtClean="0">
                  <a:solidFill>
                    <a:srgbClr val="FF0000"/>
                  </a:solidFill>
                  <a:cs typeface="B Nazanin" panose="00000400000000000000" pitchFamily="2" charset="-78"/>
                </a:endParaRPr>
              </a:p>
              <a:p>
                <a:pPr algn="just" rtl="1"/>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تفاوت </a:t>
                </a:r>
                <a:r>
                  <a:rPr lang="fa-IR" sz="2400" dirty="0" smtClean="0">
                    <a:solidFill>
                      <a:srgbClr val="FF0000"/>
                    </a:solidFill>
                    <a:cs typeface="B Nazanin" panose="00000400000000000000" pitchFamily="2" charset="-78"/>
                  </a:rPr>
                  <a:t>دوم : از </a:t>
                </a:r>
                <a:r>
                  <a:rPr lang="fa-IR" sz="2400" dirty="0">
                    <a:solidFill>
                      <a:srgbClr val="FF0000"/>
                    </a:solidFill>
                    <a:cs typeface="B Nazanin" panose="00000400000000000000" pitchFamily="2" charset="-78"/>
                  </a:rPr>
                  <a:t>نظر هزینه محاسباتی ماژول </a:t>
                </a:r>
                <a:r>
                  <a:rPr lang="en-US" sz="2400" dirty="0">
                    <a:solidFill>
                      <a:srgbClr val="FF0000"/>
                    </a:solidFill>
                    <a:cs typeface="B Nazanin" panose="00000400000000000000" pitchFamily="2" charset="-78"/>
                  </a:rPr>
                  <a:t>FPEM</a:t>
                </a:r>
                <a:r>
                  <a:rPr lang="fa-IR" sz="2400" dirty="0">
                    <a:solidFill>
                      <a:srgbClr val="FF0000"/>
                    </a:solidFill>
                    <a:cs typeface="B Nazanin" panose="00000400000000000000" pitchFamily="2" charset="-78"/>
                  </a:rPr>
                  <a:t> ارزان تر است و علت آن هم استفاده از کانولوشن های جدا کننده است.</a:t>
                </a:r>
                <a:endParaRPr lang="en-US" sz="2400" dirty="0">
                  <a:solidFill>
                    <a:srgbClr val="FF0000"/>
                  </a:solidFill>
                  <a:cs typeface="B Nazanin" panose="00000400000000000000" pitchFamily="2" charset="-78"/>
                </a:endParaRPr>
              </a:p>
              <a:p>
                <a:pPr algn="just" rtl="1"/>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2727"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18</a:t>
            </a:fld>
            <a:endParaRPr lang="en-US"/>
          </a:p>
        </p:txBody>
      </p:sp>
    </p:spTree>
    <p:extLst>
      <p:ext uri="{BB962C8B-B14F-4D97-AF65-F5344CB8AC3E}">
        <p14:creationId xmlns:p14="http://schemas.microsoft.com/office/powerpoint/2010/main" val="38073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Feature Fusion Module(FFM</a:t>
            </a:r>
            <a:r>
              <a:rPr lang="en-US" b="1"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rtl="1"/>
                <a:r>
                  <a:rPr lang="fa-IR" sz="2400" dirty="0" smtClean="0">
                    <a:cs typeface="B Nazanin" panose="00000400000000000000" pitchFamily="2" charset="-78"/>
                  </a:rPr>
                  <a:t>این </a:t>
                </a:r>
                <a:r>
                  <a:rPr lang="fa-IR" sz="2400" dirty="0">
                    <a:cs typeface="B Nazanin" panose="00000400000000000000" pitchFamily="2" charset="-78"/>
                  </a:rPr>
                  <a:t>ماژول </a:t>
                </a:r>
                <a:r>
                  <a:rPr lang="fa-IR" sz="2400" dirty="0" smtClean="0">
                    <a:cs typeface="B Nazanin" panose="00000400000000000000" pitchFamily="2" charset="-78"/>
                  </a:rPr>
                  <a:t>قرار </a:t>
                </a:r>
                <a:r>
                  <a:rPr lang="fa-IR" sz="2400" dirty="0">
                    <a:cs typeface="B Nazanin" panose="00000400000000000000" pitchFamily="2" charset="-78"/>
                  </a:rPr>
                  <a:t>است خروجی مرحله ی قبل که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oMath>
                </a14:m>
                <a:r>
                  <a:rPr lang="fa-IR" sz="2400" dirty="0">
                    <a:cs typeface="B Nazanin" panose="00000400000000000000" pitchFamily="2" charset="-78"/>
                  </a:rPr>
                  <a:t>  تا هرم ویژگی است یعنی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1</m:t>
                        </m:r>
                      </m:sup>
                    </m:sSup>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2</m:t>
                        </m:r>
                      </m:sup>
                    </m:sSup>
                    <m:r>
                      <a:rPr lang="en-US" sz="2400" i="1">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sup>
                    </m:sSup>
                  </m:oMath>
                </a14:m>
                <a:r>
                  <a:rPr lang="en-US" sz="2400" dirty="0">
                    <a:cs typeface="B Nazanin" panose="00000400000000000000" pitchFamily="2" charset="-78"/>
                  </a:rPr>
                  <a:t>  </a:t>
                </a:r>
                <a:r>
                  <a:rPr lang="fa-IR" sz="2400" dirty="0">
                    <a:cs typeface="B Nazanin" panose="00000400000000000000" pitchFamily="2" charset="-78"/>
                  </a:rPr>
                  <a:t> که عمق های مختلفی نیز دارند را با یکدیگر ترکیب کند</a:t>
                </a:r>
                <a:r>
                  <a:rPr lang="fa-IR" sz="2400" dirty="0" smtClean="0">
                    <a:cs typeface="B Nazanin" panose="00000400000000000000" pitchFamily="2" charset="-78"/>
                  </a:rPr>
                  <a:t>.</a:t>
                </a:r>
              </a:p>
              <a:p>
                <a:pPr algn="just" rtl="1"/>
                <a:r>
                  <a:rPr lang="fa-IR" sz="2400" dirty="0" smtClean="0">
                    <a:cs typeface="B Nazanin" panose="00000400000000000000" pitchFamily="2" charset="-78"/>
                  </a:rPr>
                  <a:t> </a:t>
                </a:r>
                <a:r>
                  <a:rPr lang="fa-IR" sz="2400" dirty="0">
                    <a:cs typeface="B Nazanin" panose="00000400000000000000" pitchFamily="2" charset="-78"/>
                  </a:rPr>
                  <a:t>ساده ترین روشی که برای ترکیب این هرم ویژگی ها به ذهن می رسد این است که همه ی ویژگی ها را </a:t>
                </a:r>
                <a:r>
                  <a:rPr lang="en-US" sz="2400" dirty="0" err="1">
                    <a:cs typeface="B Nazanin" panose="00000400000000000000" pitchFamily="2" charset="-78"/>
                  </a:rPr>
                  <a:t>upsample</a:t>
                </a:r>
                <a:r>
                  <a:rPr lang="fa-IR" sz="2400" dirty="0">
                    <a:cs typeface="B Nazanin" panose="00000400000000000000" pitchFamily="2" charset="-78"/>
                  </a:rPr>
                  <a:t> کنیم و سپس آن ها را با هم </a:t>
                </a:r>
                <a:r>
                  <a:rPr lang="en-US" sz="2400" dirty="0">
                    <a:cs typeface="B Nazanin" panose="00000400000000000000" pitchFamily="2" charset="-78"/>
                  </a:rPr>
                  <a:t>concatenate</a:t>
                </a:r>
                <a:r>
                  <a:rPr lang="fa-IR" sz="2400" dirty="0">
                    <a:cs typeface="B Nazanin" panose="00000400000000000000" pitchFamily="2" charset="-78"/>
                  </a:rPr>
                  <a:t> کنیم. </a:t>
                </a:r>
                <a:endParaRPr lang="fa-IR" sz="2400" dirty="0" smtClean="0">
                  <a:cs typeface="B Nazanin" panose="00000400000000000000" pitchFamily="2" charset="-78"/>
                </a:endParaRPr>
              </a:p>
              <a:p>
                <a:pPr algn="just" rtl="1"/>
                <a:r>
                  <a:rPr lang="fa-IR" sz="2400" dirty="0" smtClean="0">
                    <a:solidFill>
                      <a:srgbClr val="FF0000"/>
                    </a:solidFill>
                    <a:cs typeface="B Nazanin" panose="00000400000000000000" pitchFamily="2" charset="-78"/>
                  </a:rPr>
                  <a:t>ایراد : تعداد </a:t>
                </a:r>
                <a:r>
                  <a:rPr lang="fa-IR" sz="2400" dirty="0">
                    <a:solidFill>
                      <a:srgbClr val="FF0000"/>
                    </a:solidFill>
                    <a:cs typeface="B Nazanin" panose="00000400000000000000" pitchFamily="2" charset="-78"/>
                  </a:rPr>
                  <a:t>کانال های خروجی زیاد می شود</a:t>
                </a:r>
                <a:r>
                  <a:rPr lang="fa-IR" sz="2400" dirty="0" smtClean="0">
                    <a:solidFill>
                      <a:srgbClr val="FF0000"/>
                    </a:solidFill>
                    <a:cs typeface="B Nazanin" panose="00000400000000000000" pitchFamily="2" charset="-78"/>
                  </a:rPr>
                  <a:t>.</a:t>
                </a:r>
              </a:p>
              <a:p>
                <a:pPr algn="just" rtl="1"/>
                <a:r>
                  <a:rPr lang="fa-IR" sz="2400" dirty="0" smtClean="0">
                    <a:solidFill>
                      <a:srgbClr val="00B050"/>
                    </a:solidFill>
                    <a:cs typeface="B Nazanin" panose="00000400000000000000" pitchFamily="2" charset="-78"/>
                  </a:rPr>
                  <a:t>راه حل: ویژگی </a:t>
                </a:r>
                <a:r>
                  <a:rPr lang="fa-IR" sz="2400" dirty="0">
                    <a:solidFill>
                      <a:srgbClr val="00B050"/>
                    </a:solidFill>
                    <a:cs typeface="B Nazanin" panose="00000400000000000000" pitchFamily="2" charset="-78"/>
                  </a:rPr>
                  <a:t>هایی که از نظر مقیاس با یکدیگر متناظر </a:t>
                </a:r>
                <a:r>
                  <a:rPr lang="fa-IR" sz="2400" dirty="0" smtClean="0">
                    <a:solidFill>
                      <a:srgbClr val="00B050"/>
                    </a:solidFill>
                    <a:cs typeface="B Nazanin" panose="00000400000000000000" pitchFamily="2" charset="-78"/>
                  </a:rPr>
                  <a:t>هستند؛ </a:t>
                </a:r>
                <a:r>
                  <a:rPr lang="fa-IR" sz="2400" dirty="0">
                    <a:solidFill>
                      <a:srgbClr val="00B050"/>
                    </a:solidFill>
                    <a:cs typeface="B Nazanin" panose="00000400000000000000" pitchFamily="2" charset="-78"/>
                  </a:rPr>
                  <a:t>به صورت دو به دو بهم اضافه کنیم و سپس عمیات </a:t>
                </a:r>
                <a:r>
                  <a:rPr lang="en-US" sz="2400" dirty="0" err="1">
                    <a:solidFill>
                      <a:srgbClr val="00B050"/>
                    </a:solidFill>
                    <a:cs typeface="B Nazanin" panose="00000400000000000000" pitchFamily="2" charset="-78"/>
                  </a:rPr>
                  <a:t>upsampling</a:t>
                </a:r>
                <a:r>
                  <a:rPr lang="en-US" sz="2400" dirty="0">
                    <a:solidFill>
                      <a:srgbClr val="00B050"/>
                    </a:solidFill>
                    <a:cs typeface="B Nazanin" panose="00000400000000000000" pitchFamily="2" charset="-78"/>
                  </a:rPr>
                  <a:t>  </a:t>
                </a:r>
                <a:r>
                  <a:rPr lang="fa-IR" sz="2400" dirty="0">
                    <a:solidFill>
                      <a:srgbClr val="00B050"/>
                    </a:solidFill>
                    <a:cs typeface="B Nazanin" panose="00000400000000000000" pitchFamily="2" charset="-78"/>
                  </a:rPr>
                  <a:t> و </a:t>
                </a:r>
                <a:r>
                  <a:rPr lang="en-US" sz="2400" dirty="0">
                    <a:solidFill>
                      <a:srgbClr val="00B050"/>
                    </a:solidFill>
                    <a:cs typeface="B Nazanin" panose="00000400000000000000" pitchFamily="2" charset="-78"/>
                  </a:rPr>
                  <a:t>concatenation</a:t>
                </a:r>
                <a:r>
                  <a:rPr lang="fa-IR" sz="2400" dirty="0">
                    <a:solidFill>
                      <a:srgbClr val="00B050"/>
                    </a:solidFill>
                    <a:cs typeface="B Nazanin" panose="00000400000000000000" pitchFamily="2" charset="-78"/>
                  </a:rPr>
                  <a:t> را انجام دهیم. در این صورت تعداد کانال ها از </a:t>
                </a:r>
                <a:r>
                  <a:rPr lang="fa-IR" sz="2400" dirty="0" smtClean="0">
                    <a:solidFill>
                      <a:srgbClr val="00B050"/>
                    </a:solidFill>
                    <a:cs typeface="B Nazanin" panose="00000400000000000000" pitchFamily="2" charset="-78"/>
                  </a:rPr>
                  <a:t>4*128 </a:t>
                </a:r>
                <a14:m>
                  <m:oMath xmlns:m="http://schemas.openxmlformats.org/officeDocument/2006/math">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𝑛</m:t>
                        </m:r>
                      </m:e>
                      <m:sub>
                        <m:r>
                          <a:rPr lang="en-US" sz="2400" i="1">
                            <a:solidFill>
                              <a:srgbClr val="00B050"/>
                            </a:solidFill>
                            <a:latin typeface="Cambria Math" panose="02040503050406030204" pitchFamily="18" charset="0"/>
                          </a:rPr>
                          <m:t>𝑐</m:t>
                        </m:r>
                      </m:sub>
                    </m:sSub>
                  </m:oMath>
                </a14:m>
                <a:r>
                  <a:rPr lang="fa-IR" sz="2400" dirty="0">
                    <a:solidFill>
                      <a:srgbClr val="00B050"/>
                    </a:solidFill>
                    <a:cs typeface="B Nazanin" panose="00000400000000000000" pitchFamily="2" charset="-78"/>
                  </a:rPr>
                  <a:t> </a:t>
                </a:r>
                <a:r>
                  <a:rPr lang="en-US" sz="2400" dirty="0">
                    <a:solidFill>
                      <a:srgbClr val="00B050"/>
                    </a:solidFill>
                    <a:cs typeface="B Nazanin" panose="00000400000000000000" pitchFamily="2" charset="-78"/>
                  </a:rPr>
                  <a:t> </a:t>
                </a:r>
                <a:r>
                  <a:rPr lang="fa-IR" sz="2400" dirty="0">
                    <a:solidFill>
                      <a:srgbClr val="00B050"/>
                    </a:solidFill>
                    <a:cs typeface="B Nazanin" panose="00000400000000000000" pitchFamily="2" charset="-78"/>
                  </a:rPr>
                  <a:t>به </a:t>
                </a:r>
                <a:r>
                  <a:rPr lang="fa-IR" sz="2400" dirty="0" smtClean="0">
                    <a:solidFill>
                      <a:srgbClr val="00B050"/>
                    </a:solidFill>
                    <a:cs typeface="B Nazanin" panose="00000400000000000000" pitchFamily="2" charset="-78"/>
                  </a:rPr>
                  <a:t>4*128 </a:t>
                </a:r>
                <a:r>
                  <a:rPr lang="fa-IR" sz="2400" dirty="0">
                    <a:solidFill>
                      <a:srgbClr val="00B050"/>
                    </a:solidFill>
                    <a:cs typeface="B Nazanin" panose="00000400000000000000" pitchFamily="2" charset="-78"/>
                  </a:rPr>
                  <a:t>تا کاهش می یابد. </a:t>
                </a:r>
                <a:endParaRPr lang="en-US" sz="2400" dirty="0">
                  <a:solidFill>
                    <a:srgbClr val="00B050"/>
                  </a:solidFill>
                  <a:cs typeface="B Nazanin" panose="00000400000000000000" pitchFamily="2" charset="-78"/>
                </a:endParaRPr>
              </a:p>
              <a:p>
                <a:pPr algn="r"/>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1364"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19</a:t>
            </a:fld>
            <a:endParaRPr lang="en-US"/>
          </a:p>
        </p:txBody>
      </p:sp>
    </p:spTree>
    <p:extLst>
      <p:ext uri="{BB962C8B-B14F-4D97-AF65-F5344CB8AC3E}">
        <p14:creationId xmlns:p14="http://schemas.microsoft.com/office/powerpoint/2010/main" val="30162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smtClean="0"/>
              <a:t>“</a:t>
            </a:r>
            <a:r>
              <a:rPr lang="en-US" sz="4000" b="1" dirty="0" smtClean="0">
                <a:latin typeface="+mn-lt"/>
              </a:rPr>
              <a:t>Arbitrary </a:t>
            </a:r>
            <a:r>
              <a:rPr lang="en-US" sz="4000" b="1" dirty="0">
                <a:latin typeface="+mn-lt"/>
              </a:rPr>
              <a:t>Shape Scene Text Detection with Adaptive Text Region </a:t>
            </a:r>
            <a:r>
              <a:rPr lang="en-US" sz="4000" b="1" dirty="0" smtClean="0">
                <a:latin typeface="+mn-lt"/>
              </a:rPr>
              <a:t>Representation</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CVPR</a:t>
            </a:r>
          </a:p>
          <a:p>
            <a:pPr algn="ctr">
              <a:lnSpc>
                <a:spcPct val="150000"/>
              </a:lnSpc>
            </a:pPr>
            <a:r>
              <a:rPr lang="en-US" sz="2000" dirty="0" smtClean="0">
                <a:hlinkClick r:id="rId2"/>
              </a:rPr>
              <a:t>https</a:t>
            </a:r>
            <a:r>
              <a:rPr lang="en-US" sz="2000" dirty="0">
                <a:hlinkClick r:id="rId2"/>
              </a:rPr>
              <a:t>://arxiv.org/abs/1905.05980</a:t>
            </a:r>
            <a:endParaRPr lang="en-US" sz="2000" dirty="0">
              <a:latin typeface="+mn-lt"/>
            </a:endParaRPr>
          </a:p>
          <a:p>
            <a:pPr algn="ctr">
              <a:lnSpc>
                <a:spcPct val="150000"/>
              </a:lnSpc>
            </a:pPr>
            <a:endParaRPr lang="fa-IR" sz="6000" b="1" dirty="0" smtClean="0">
              <a:cs typeface="B Nazanin" panose="00000400000000000000" pitchFamily="2" charset="-78"/>
            </a:endParaRPr>
          </a:p>
        </p:txBody>
      </p:sp>
    </p:spTree>
    <p:extLst>
      <p:ext uri="{BB962C8B-B14F-4D97-AF65-F5344CB8AC3E}">
        <p14:creationId xmlns:p14="http://schemas.microsoft.com/office/powerpoint/2010/main" val="2837671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t>
            </a:r>
            <a:r>
              <a:rPr lang="en-US" b="1" dirty="0" smtClean="0"/>
              <a:t>Aggregation</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400" dirty="0" smtClean="0">
                <a:cs typeface="B Nazanin" panose="00000400000000000000" pitchFamily="2" charset="-78"/>
              </a:rPr>
              <a:t>معمولا </a:t>
            </a:r>
            <a:r>
              <a:rPr lang="fa-IR" sz="2400" dirty="0">
                <a:cs typeface="B Nazanin" panose="00000400000000000000" pitchFamily="2" charset="-78"/>
              </a:rPr>
              <a:t>برای یک متن در تصویر چندین کاندید نزدیک بهم بدست می آید که ما باید از این کاندید ها یکی را انتخاب کنیم. که در اینجا برای این کار از روش </a:t>
            </a:r>
            <a:r>
              <a:rPr lang="en-US" sz="2400" b="1" dirty="0">
                <a:cs typeface="B Nazanin" panose="00000400000000000000" pitchFamily="2" charset="-78"/>
              </a:rPr>
              <a:t>pixel aggregation</a:t>
            </a:r>
            <a:r>
              <a:rPr lang="fa-IR" sz="2400" dirty="0">
                <a:cs typeface="B Nazanin" panose="00000400000000000000" pitchFamily="2" charset="-78"/>
              </a:rPr>
              <a:t> استفاده می کنیم. </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ایده </a:t>
            </a:r>
            <a:r>
              <a:rPr lang="fa-IR" sz="2400" dirty="0">
                <a:cs typeface="B Nazanin" panose="00000400000000000000" pitchFamily="2" charset="-78"/>
              </a:rPr>
              <a:t>ی این روش استفاده از </a:t>
            </a:r>
            <a:r>
              <a:rPr lang="en-US" sz="2400" dirty="0">
                <a:cs typeface="B Nazanin" panose="00000400000000000000" pitchFamily="2" charset="-78"/>
              </a:rPr>
              <a:t>kernel</a:t>
            </a:r>
            <a:r>
              <a:rPr lang="fa-IR" sz="2400" dirty="0">
                <a:cs typeface="B Nazanin" panose="00000400000000000000" pitchFamily="2" charset="-78"/>
              </a:rPr>
              <a:t> است که به خوبی نشان دهنده ی یک نمونه خاص از متن در تصویر </a:t>
            </a:r>
            <a:r>
              <a:rPr lang="fa-IR" sz="2400" dirty="0" smtClean="0">
                <a:cs typeface="B Nazanin" panose="00000400000000000000" pitchFamily="2" charset="-78"/>
              </a:rPr>
              <a:t>است.</a:t>
            </a:r>
            <a:r>
              <a:rPr lang="en-US" sz="2400" dirty="0">
                <a:cs typeface="B Nazanin" panose="00000400000000000000" pitchFamily="2" charset="-78"/>
              </a:rPr>
              <a:t> </a:t>
            </a:r>
            <a:r>
              <a:rPr lang="fa-IR" sz="2400" dirty="0" smtClean="0">
                <a:cs typeface="B Nazanin" panose="00000400000000000000" pitchFamily="2" charset="-78"/>
              </a:rPr>
              <a:t>یک </a:t>
            </a:r>
            <a:r>
              <a:rPr lang="en-US" sz="2400" dirty="0">
                <a:cs typeface="B Nazanin" panose="00000400000000000000" pitchFamily="2" charset="-78"/>
              </a:rPr>
              <a:t>kernel</a:t>
            </a:r>
            <a:r>
              <a:rPr lang="fa-IR" sz="2400" b="1" dirty="0">
                <a:cs typeface="B Nazanin" panose="00000400000000000000" pitchFamily="2" charset="-78"/>
              </a:rPr>
              <a:t> یک کاندید کامل از متن نیست</a:t>
            </a:r>
            <a:r>
              <a:rPr lang="fa-IR" sz="2400" dirty="0">
                <a:cs typeface="B Nazanin" panose="00000400000000000000" pitchFamily="2" charset="-78"/>
              </a:rPr>
              <a:t>. بنابراین لازم است که کاندید کامل متن را از روی </a:t>
            </a:r>
            <a:r>
              <a:rPr lang="en-US" sz="2400" dirty="0">
                <a:cs typeface="B Nazanin" panose="00000400000000000000" pitchFamily="2" charset="-78"/>
              </a:rPr>
              <a:t>kernel</a:t>
            </a:r>
            <a:r>
              <a:rPr lang="fa-IR" sz="2400" dirty="0">
                <a:cs typeface="B Nazanin" panose="00000400000000000000" pitchFamily="2" charset="-78"/>
              </a:rPr>
              <a:t> بازسازی کنیم و برای این کار باید پیکسل های موجود در کاندید های متن را با </a:t>
            </a:r>
            <a:r>
              <a:rPr lang="en-US" sz="2400" dirty="0">
                <a:cs typeface="B Nazanin" panose="00000400000000000000" pitchFamily="2" charset="-78"/>
              </a:rPr>
              <a:t>kernel</a:t>
            </a:r>
            <a:r>
              <a:rPr lang="fa-IR" sz="2400" dirty="0">
                <a:cs typeface="B Nazanin" panose="00000400000000000000" pitchFamily="2" charset="-78"/>
              </a:rPr>
              <a:t> ادغام کنیم</a:t>
            </a:r>
            <a:r>
              <a:rPr lang="fa-IR" sz="2400" dirty="0" smtClean="0">
                <a:cs typeface="B Nazanin" panose="00000400000000000000" pitchFamily="2" charset="-78"/>
              </a:rPr>
              <a:t>.</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 ایده از روش </a:t>
            </a:r>
            <a:r>
              <a:rPr lang="en-US" sz="2400" b="1" dirty="0">
                <a:cs typeface="B Nazanin" panose="00000400000000000000" pitchFamily="2" charset="-78"/>
              </a:rPr>
              <a:t>clustering</a:t>
            </a:r>
            <a:r>
              <a:rPr lang="fa-IR" sz="2400" dirty="0">
                <a:cs typeface="B Nazanin" panose="00000400000000000000" pitchFamily="2" charset="-78"/>
              </a:rPr>
              <a:t> الهام گرفته شده است که هر نمونه از متن یک </a:t>
            </a:r>
            <a:r>
              <a:rPr lang="en-US" sz="2400" dirty="0">
                <a:cs typeface="B Nazanin" panose="00000400000000000000" pitchFamily="2" charset="-78"/>
              </a:rPr>
              <a:t>cluster</a:t>
            </a:r>
            <a:r>
              <a:rPr lang="fa-IR" sz="2400" dirty="0">
                <a:cs typeface="B Nazanin" panose="00000400000000000000" pitchFamily="2" charset="-78"/>
              </a:rPr>
              <a:t> است و </a:t>
            </a:r>
            <a:r>
              <a:rPr lang="en-US" sz="2400" dirty="0">
                <a:cs typeface="B Nazanin" panose="00000400000000000000" pitchFamily="2" charset="-78"/>
              </a:rPr>
              <a:t>kernel</a:t>
            </a:r>
            <a:r>
              <a:rPr lang="fa-IR" sz="2400" dirty="0">
                <a:cs typeface="B Nazanin" panose="00000400000000000000" pitchFamily="2" charset="-78"/>
              </a:rPr>
              <a:t> </a:t>
            </a:r>
            <a:r>
              <a:rPr lang="fa-IR" sz="2400" dirty="0" smtClean="0">
                <a:cs typeface="B Nazanin" panose="00000400000000000000" pitchFamily="2" charset="-78"/>
              </a:rPr>
              <a:t>آن، </a:t>
            </a:r>
            <a:r>
              <a:rPr lang="fa-IR" sz="2400" dirty="0">
                <a:cs typeface="B Nazanin" panose="00000400000000000000" pitchFamily="2" charset="-78"/>
              </a:rPr>
              <a:t>مرکز این </a:t>
            </a:r>
            <a:r>
              <a:rPr lang="en-US" sz="2400" dirty="0">
                <a:cs typeface="B Nazanin" panose="00000400000000000000" pitchFamily="2" charset="-78"/>
              </a:rPr>
              <a:t>cluster</a:t>
            </a:r>
            <a:r>
              <a:rPr lang="fa-IR" sz="2400" dirty="0">
                <a:cs typeface="B Nazanin" panose="00000400000000000000" pitchFamily="2" charset="-78"/>
              </a:rPr>
              <a:t> می باشد. پیکسل های کاندید های متن هم نمونه هایی هستند که باید </a:t>
            </a:r>
            <a:r>
              <a:rPr lang="en-US" sz="2400" dirty="0">
                <a:cs typeface="B Nazanin" panose="00000400000000000000" pitchFamily="2" charset="-78"/>
              </a:rPr>
              <a:t>cluster</a:t>
            </a:r>
            <a:r>
              <a:rPr lang="fa-IR" sz="2400" dirty="0">
                <a:cs typeface="B Nazanin" panose="00000400000000000000" pitchFamily="2" charset="-78"/>
              </a:rPr>
              <a:t> شوند.  بنابراین فاصله ی پیکسل های متناظر با یک </a:t>
            </a:r>
            <a:r>
              <a:rPr lang="en-US" sz="2400" dirty="0">
                <a:cs typeface="B Nazanin" panose="00000400000000000000" pitchFamily="2" charset="-78"/>
              </a:rPr>
              <a:t>kernel</a:t>
            </a:r>
            <a:r>
              <a:rPr lang="fa-IR" sz="2400" dirty="0">
                <a:cs typeface="B Nazanin" panose="00000400000000000000" pitchFamily="2" charset="-78"/>
              </a:rPr>
              <a:t> بایدکوچک باشد.  </a:t>
            </a:r>
            <a:endParaRPr lang="en-US" sz="2400" dirty="0" smtClean="0">
              <a:cs typeface="B Nazanin" panose="00000400000000000000" pitchFamily="2" charset="-78"/>
            </a:endParaRPr>
          </a:p>
          <a:p>
            <a:pPr algn="just" rtl="1">
              <a:buFont typeface="Wingdings" panose="05000000000000000000" pitchFamily="2" charset="2"/>
              <a:buChar char="Ø"/>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20</a:t>
            </a:fld>
            <a:endParaRPr lang="en-US"/>
          </a:p>
        </p:txBody>
      </p:sp>
    </p:spTree>
    <p:extLst>
      <p:ext uri="{BB962C8B-B14F-4D97-AF65-F5344CB8AC3E}">
        <p14:creationId xmlns:p14="http://schemas.microsoft.com/office/powerpoint/2010/main" val="116182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p:sp>
        <p:nvSpPr>
          <p:cNvPr id="3" name="Content Placeholder 2"/>
          <p:cNvSpPr>
            <a:spLocks noGrp="1"/>
          </p:cNvSpPr>
          <p:nvPr>
            <p:ph idx="1"/>
          </p:nvPr>
        </p:nvSpPr>
        <p:spPr/>
        <p:txBody>
          <a:bodyPr>
            <a:normAutofit/>
          </a:bodyPr>
          <a:lstStyle/>
          <a:p>
            <a:pPr algn="r" rtl="1"/>
            <a:r>
              <a:rPr lang="fa-IR" sz="2400" dirty="0">
                <a:cs typeface="B Nazanin" panose="00000400000000000000" pitchFamily="2" charset="-78"/>
              </a:rPr>
              <a:t>در زمان آموزش، خطای تجمیع به صورت زیر تعریف می شود:</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21</a:t>
            </a:fld>
            <a:endParaRPr lang="en-US"/>
          </a:p>
        </p:txBody>
      </p:sp>
      <mc:AlternateContent xmlns:mc="http://schemas.openxmlformats.org/markup-compatibility/2006" xmlns:a14="http://schemas.microsoft.com/office/drawing/2010/main">
        <mc:Choice Requires="a14">
          <p:sp>
            <p:nvSpPr>
              <p:cNvPr id="5" name="Rectangle 4"/>
              <p:cNvSpPr/>
              <p:nvPr/>
            </p:nvSpPr>
            <p:spPr>
              <a:xfrm>
                <a:off x="3438144" y="2631300"/>
                <a:ext cx="6263640" cy="1178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ℒ</m:t>
                          </m:r>
                        </m:e>
                        <m:sub>
                          <m:r>
                            <a:rPr lang="en-US" sz="2400" i="1">
                              <a:latin typeface="Cambria Math" panose="02040503050406030204" pitchFamily="18" charset="0"/>
                            </a:rPr>
                            <m:t>𝑎𝑔𝑔</m:t>
                          </m:r>
                        </m:sub>
                      </m:sSub>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𝑁</m:t>
                          </m:r>
                        </m:den>
                      </m:f>
                      <m:r>
                        <a:rPr lang="en-US" sz="2400" i="0">
                          <a:latin typeface="Cambria Math" panose="02040503050406030204" pitchFamily="18" charset="0"/>
                        </a:rPr>
                        <m:t> </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𝑁</m:t>
                          </m:r>
                        </m:sup>
                        <m:e>
                          <m:f>
                            <m:fPr>
                              <m:ctrlPr>
                                <a:rPr lang="en-US" sz="2400" i="1">
                                  <a:latin typeface="Cambria Math" panose="02040503050406030204" pitchFamily="18" charset="0"/>
                                </a:rPr>
                              </m:ctrlPr>
                            </m:fPr>
                            <m:num>
                              <m:r>
                                <a:rPr lang="en-US" sz="2400" i="0">
                                  <a:latin typeface="Cambria Math" panose="02040503050406030204" pitchFamily="18" charset="0"/>
                                </a:rPr>
                                <m:t>1</m:t>
                              </m:r>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e>
                              </m:d>
                            </m:den>
                          </m:f>
                        </m:e>
                      </m:nary>
                      <m:r>
                        <a:rPr lang="en-US" sz="2400" i="0">
                          <a:latin typeface="Cambria Math" panose="02040503050406030204" pitchFamily="18" charset="0"/>
                        </a:rPr>
                        <m:t> </m:t>
                      </m:r>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𝑝</m:t>
                          </m:r>
                          <m:r>
                            <a:rPr lang="en-US" sz="2400" i="1">
                              <a:latin typeface="Cambria Math" panose="02040503050406030204" pitchFamily="18" charset="0"/>
                            </a:rPr>
                            <m:t>𝜖</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sub>
                        <m:sup/>
                        <m:e>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ln</m:t>
                              </m:r>
                            </m:fName>
                            <m:e>
                              <m:d>
                                <m:dPr>
                                  <m:ctrlPr>
                                    <a:rPr lang="en-US" sz="2400" i="1">
                                      <a:latin typeface="Cambria Math" panose="02040503050406030204" pitchFamily="18" charset="0"/>
                                    </a:rPr>
                                  </m:ctrlPr>
                                </m:dPr>
                                <m:e>
                                  <m:r>
                                    <m:rPr>
                                      <m:sty m:val="p"/>
                                    </m:rPr>
                                    <a:rPr lang="en-US" sz="2400" i="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r>
                                    <a:rPr lang="en-US" sz="2400" i="0">
                                      <a:latin typeface="Cambria Math" panose="02040503050406030204" pitchFamily="18" charset="0"/>
                                    </a:rPr>
                                    <m:t>1</m:t>
                                  </m:r>
                                </m:e>
                              </m:d>
                            </m:e>
                          </m:func>
                        </m:e>
                      </m:nary>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438144" y="2631300"/>
                <a:ext cx="6263640" cy="1178912"/>
              </a:xfrm>
              <a:prstGeom prst="rect">
                <a:avLst/>
              </a:prstGeom>
              <a:blipFill>
                <a:blip r:embed="rId2"/>
                <a:stretch>
                  <a:fillRect/>
                </a:stretch>
              </a:blipFill>
            </p:spPr>
            <p:txBody>
              <a:bodyPr/>
              <a:lstStyle/>
              <a:p>
                <a:r>
                  <a:rPr lang="en-US">
                    <a:noFill/>
                  </a:rPr>
                  <a:t> </a:t>
                </a:r>
              </a:p>
            </p:txBody>
          </p:sp>
        </mc:Fallback>
      </mc:AlternateContent>
      <p:sp>
        <p:nvSpPr>
          <p:cNvPr id="6" name="Rectangle 5"/>
          <p:cNvSpPr/>
          <p:nvPr/>
        </p:nvSpPr>
        <p:spPr>
          <a:xfrm>
            <a:off x="5125212"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3518476"/>
            <a:ext cx="188705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 تعداد نمونه های متن</a:t>
            </a:r>
            <a:endParaRPr lang="en-US" sz="2000" dirty="0">
              <a:solidFill>
                <a:srgbClr val="FF0000"/>
              </a:solidFill>
              <a:cs typeface="B Nazanin" panose="00000400000000000000" pitchFamily="2" charset="-78"/>
            </a:endParaRPr>
          </a:p>
        </p:txBody>
      </p:sp>
      <p:sp>
        <p:nvSpPr>
          <p:cNvPr id="8" name="Rectangle 7"/>
          <p:cNvSpPr/>
          <p:nvPr/>
        </p:nvSpPr>
        <p:spPr>
          <a:xfrm>
            <a:off x="6030468"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29232" y="3765924"/>
            <a:ext cx="1797287" cy="400110"/>
          </a:xfrm>
          <a:prstGeom prst="rect">
            <a:avLst/>
          </a:prstGeom>
          <a:noFill/>
        </p:spPr>
        <p:txBody>
          <a:bodyPr wrap="none" rtlCol="0">
            <a:spAutoFit/>
          </a:bodyPr>
          <a:lstStyle/>
          <a:p>
            <a:pPr algn="r" rtl="1"/>
            <a:r>
              <a:rPr lang="fa-IR" sz="2000" dirty="0">
                <a:solidFill>
                  <a:srgbClr val="FF0000"/>
                </a:solidFill>
                <a:cs typeface="B Nazanin" panose="00000400000000000000" pitchFamily="2" charset="-78"/>
              </a:rPr>
              <a:t>با </a:t>
            </a:r>
            <a:r>
              <a:rPr lang="en-US" sz="2000" dirty="0" err="1">
                <a:solidFill>
                  <a:srgbClr val="FF0000"/>
                </a:solidFill>
                <a:cs typeface="B Nazanin" panose="00000400000000000000" pitchFamily="2" charset="-78"/>
              </a:rPr>
              <a:t>i</a:t>
            </a:r>
            <a:r>
              <a:rPr lang="fa-IR" sz="2000" dirty="0">
                <a:solidFill>
                  <a:srgbClr val="FF0000"/>
                </a:solidFill>
                <a:cs typeface="B Nazanin" panose="00000400000000000000" pitchFamily="2" charset="-78"/>
              </a:rPr>
              <a:t>امین نمونه از متن</a:t>
            </a:r>
            <a:endParaRPr lang="en-US" sz="2000" dirty="0">
              <a:solidFill>
                <a:srgbClr val="FF0000"/>
              </a:solidFill>
              <a:cs typeface="B Nazanin" panose="00000400000000000000" pitchFamily="2" charset="-78"/>
            </a:endParaRPr>
          </a:p>
        </p:txBody>
      </p:sp>
      <p:sp>
        <p:nvSpPr>
          <p:cNvPr id="10" name="Rectangle 9"/>
          <p:cNvSpPr/>
          <p:nvPr/>
        </p:nvSpPr>
        <p:spPr>
          <a:xfrm>
            <a:off x="7388352" y="3049568"/>
            <a:ext cx="960088" cy="361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7086600" y="3547598"/>
                <a:ext cx="1783571" cy="707886"/>
              </a:xfrm>
              <a:prstGeom prst="rect">
                <a:avLst/>
              </a:prstGeom>
              <a:noFill/>
            </p:spPr>
            <p:txBody>
              <a:bodyPr wrap="square" rtlCol="0">
                <a:spAutoFit/>
              </a:bodyPr>
              <a:lstStyle/>
              <a:p>
                <a:pPr algn="r" rtl="1"/>
                <a:r>
                  <a:rPr lang="fa-IR" sz="2000" dirty="0" smtClean="0">
                    <a:solidFill>
                      <a:srgbClr val="FF0000"/>
                    </a:solidFill>
                    <a:cs typeface="B Nazanin" panose="00000400000000000000" pitchFamily="2" charset="-78"/>
                  </a:rPr>
                  <a:t> فاصله ی پیکسل</a:t>
                </a:r>
                <a:r>
                  <a:rPr lang="en-US" sz="2000" dirty="0">
                    <a:solidFill>
                      <a:srgbClr val="FF0000"/>
                    </a:solidFill>
                    <a:cs typeface="B Nazanin" panose="00000400000000000000" pitchFamily="2" charset="-78"/>
                  </a:rPr>
                  <a:t> p</a:t>
                </a:r>
                <a:r>
                  <a:rPr lang="fa-IR" sz="2000" dirty="0">
                    <a:solidFill>
                      <a:srgbClr val="FF0000"/>
                    </a:solidFill>
                    <a:cs typeface="B Nazanin" panose="00000400000000000000" pitchFamily="2" charset="-78"/>
                  </a:rPr>
                  <a:t> تا کرنل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𝐾</m:t>
                        </m:r>
                      </m:e>
                      <m:sub>
                        <m:r>
                          <a:rPr lang="en-US" sz="2000" i="1">
                            <a:solidFill>
                              <a:srgbClr val="FF0000"/>
                            </a:solidFill>
                            <a:latin typeface="Cambria Math" panose="02040503050406030204" pitchFamily="18" charset="0"/>
                          </a:rPr>
                          <m:t>𝑖</m:t>
                        </m:r>
                      </m:sub>
                    </m:sSub>
                  </m:oMath>
                </a14:m>
                <a:r>
                  <a:rPr lang="en-US" sz="2000" dirty="0">
                    <a:solidFill>
                      <a:srgbClr val="FF0000"/>
                    </a:solidFill>
                    <a:cs typeface="B Nazanin" panose="00000400000000000000" pitchFamily="2" charset="-78"/>
                  </a:rPr>
                  <a:t> </a:t>
                </a:r>
              </a:p>
            </p:txBody>
          </p:sp>
        </mc:Choice>
        <mc:Fallback xmlns="">
          <p:sp>
            <p:nvSpPr>
              <p:cNvPr id="11" name="TextBox 10"/>
              <p:cNvSpPr txBox="1">
                <a:spLocks noRot="1" noChangeAspect="1" noMove="1" noResize="1" noEditPoints="1" noAdjustHandles="1" noChangeArrowheads="1" noChangeShapeType="1" noTextEdit="1"/>
              </p:cNvSpPr>
              <p:nvPr/>
            </p:nvSpPr>
            <p:spPr>
              <a:xfrm>
                <a:off x="7086600" y="3547598"/>
                <a:ext cx="1783571" cy="707886"/>
              </a:xfrm>
              <a:prstGeom prst="rect">
                <a:avLst/>
              </a:prstGeom>
              <a:blipFill>
                <a:blip r:embed="rId3"/>
                <a:stretch>
                  <a:fillRect l="-2740" t="-8621" r="-3425" b="-163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438144" y="4595778"/>
                <a:ext cx="6296724" cy="5911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sSup>
                        <m:sSupPr>
                          <m:ctrlPr>
                            <a:rPr lang="en-US" sz="2400" i="1">
                              <a:latin typeface="Cambria Math" panose="02040503050406030204" pitchFamily="18" charset="0"/>
                            </a:rPr>
                          </m:ctrlPr>
                        </m:sSupPr>
                        <m:e>
                          <m:d>
                            <m:dPr>
                              <m:begChr m:val=""/>
                              <m:ctrlPr>
                                <a:rPr lang="en-US" sz="2400" i="1">
                                  <a:latin typeface="Cambria Math" panose="02040503050406030204" pitchFamily="18" charset="0"/>
                                </a:rPr>
                              </m:ctrlPr>
                            </m:dPr>
                            <m:e>
                              <m:r>
                                <m:rPr>
                                  <m:sty m:val="p"/>
                                </m:rPr>
                                <a:rPr lang="en-US" sz="2400" i="0">
                                  <a:latin typeface="Cambria Math" panose="02040503050406030204" pitchFamily="18" charset="0"/>
                                </a:rPr>
                                <m:t>ma</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x</m:t>
                                  </m:r>
                                </m:fName>
                                <m:e>
                                  <m:r>
                                    <a:rPr lang="en-US" sz="2400" i="0">
                                      <a:latin typeface="Cambria Math" panose="02040503050406030204" pitchFamily="18" charset="0"/>
                                    </a:rPr>
                                    <m:t>(</m:t>
                                  </m:r>
                                </m:e>
                              </m:func>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𝑝</m:t>
                                      </m:r>
                                    </m:e>
                                  </m:d>
                                  <m:r>
                                    <a:rPr lang="en-US" sz="2400" i="0">
                                      <a:latin typeface="Cambria Math" panose="02040503050406030204" pitchFamily="18" charset="0"/>
                                    </a:rPr>
                                    <m:t>− </m:t>
                                  </m:r>
                                  <m:r>
                                    <a:rPr lang="en-US" sz="2400" i="1">
                                      <a:latin typeface="Cambria Math" panose="02040503050406030204" pitchFamily="18" charset="0"/>
                                    </a:rPr>
                                    <m:t>𝐺</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e>
                              </m:d>
                              <m:r>
                                <a:rPr lang="en-US" sz="2400" i="0">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𝑎𝑔𝑔</m:t>
                                  </m:r>
                                </m:sub>
                              </m:sSub>
                              <m:r>
                                <a:rPr lang="en-US" sz="2400" i="0">
                                  <a:latin typeface="Cambria Math" panose="02040503050406030204" pitchFamily="18" charset="0"/>
                                </a:rPr>
                                <m:t>,</m:t>
                              </m:r>
                              <m:r>
                                <a:rPr lang="en-US" sz="2400" i="0">
                                  <a:latin typeface="Cambria Math" panose="02040503050406030204" pitchFamily="18" charset="0"/>
                                </a:rPr>
                                <m:t>0</m:t>
                              </m:r>
                            </m:e>
                          </m:d>
                        </m:e>
                        <m:sup>
                          <m:r>
                            <a:rPr lang="en-US" sz="2400" i="0">
                              <a:latin typeface="Cambria Math" panose="02040503050406030204" pitchFamily="18" charset="0"/>
                            </a:rPr>
                            <m:t>2</m:t>
                          </m:r>
                        </m:sup>
                      </m:sSup>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438144" y="4595778"/>
                <a:ext cx="6296724" cy="591124"/>
              </a:xfrm>
              <a:prstGeom prst="rect">
                <a:avLst/>
              </a:prstGeom>
              <a:blipFill>
                <a:blip r:embed="rId4"/>
                <a:stretch>
                  <a:fillRect/>
                </a:stretch>
              </a:blipFill>
            </p:spPr>
            <p:txBody>
              <a:bodyPr/>
              <a:lstStyle/>
              <a:p>
                <a:r>
                  <a:rPr lang="en-US">
                    <a:noFill/>
                  </a:rPr>
                  <a:t> </a:t>
                </a:r>
              </a:p>
            </p:txBody>
          </p:sp>
        </mc:Fallback>
      </mc:AlternateContent>
      <p:sp>
        <p:nvSpPr>
          <p:cNvPr id="13" name="TextBox 12"/>
          <p:cNvSpPr txBox="1"/>
          <p:nvPr/>
        </p:nvSpPr>
        <p:spPr>
          <a:xfrm>
            <a:off x="4858340" y="5196946"/>
            <a:ext cx="2496196"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بردار مشابهت برای پیکسل </a:t>
            </a:r>
            <a:r>
              <a:rPr lang="en-US" sz="2000" dirty="0">
                <a:solidFill>
                  <a:srgbClr val="FF0000"/>
                </a:solidFill>
                <a:cs typeface="B Nazanin" panose="00000400000000000000" pitchFamily="2" charset="-78"/>
              </a:rPr>
              <a:t>p </a:t>
            </a:r>
          </a:p>
        </p:txBody>
      </p:sp>
      <p:sp>
        <p:nvSpPr>
          <p:cNvPr id="14" name="Rectangle 13"/>
          <p:cNvSpPr/>
          <p:nvPr/>
        </p:nvSpPr>
        <p:spPr>
          <a:xfrm>
            <a:off x="8348440" y="4726510"/>
            <a:ext cx="667544" cy="445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61888" y="4745860"/>
            <a:ext cx="630936" cy="4044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58584" y="4745224"/>
            <a:ext cx="795528" cy="408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6461705" y="5160370"/>
                <a:ext cx="2385333" cy="400110"/>
              </a:xfrm>
              <a:prstGeom prst="rect">
                <a:avLst/>
              </a:prstGeom>
              <a:noFill/>
            </p:spPr>
            <p:txBody>
              <a:bodyPr wrap="none" rtlCol="0">
                <a:spAutoFit/>
              </a:bodyPr>
              <a:lstStyle/>
              <a:p>
                <a:pPr algn="r" rtl="1"/>
                <a:r>
                  <a:rPr lang="fa-IR" sz="2000" dirty="0" smtClean="0">
                    <a:solidFill>
                      <a:srgbClr val="FF0000"/>
                    </a:solidFill>
                    <a:cs typeface="B Nazanin" panose="00000400000000000000" pitchFamily="2" charset="-78"/>
                  </a:rPr>
                  <a:t>بردار مشابهت برای کرنل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𝐾</m:t>
                        </m:r>
                      </m:e>
                      <m:sub>
                        <m:r>
                          <a:rPr lang="en-US" sz="2000" i="1">
                            <a:solidFill>
                              <a:srgbClr val="FF0000"/>
                            </a:solidFill>
                            <a:latin typeface="Cambria Math" panose="02040503050406030204" pitchFamily="18" charset="0"/>
                          </a:rPr>
                          <m:t>𝑖</m:t>
                        </m:r>
                      </m:sub>
                    </m:sSub>
                  </m:oMath>
                </a14:m>
                <a:endParaRPr lang="en-US" sz="2000" dirty="0">
                  <a:solidFill>
                    <a:srgbClr val="FF0000"/>
                  </a:solidFill>
                  <a:cs typeface="B Nazanin" panose="00000400000000000000" pitchFamily="2" charset="-78"/>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461705" y="5160370"/>
                <a:ext cx="2385333" cy="400110"/>
              </a:xfrm>
              <a:prstGeom prst="rect">
                <a:avLst/>
              </a:prstGeom>
              <a:blipFill>
                <a:blip r:embed="rId5"/>
                <a:stretch>
                  <a:fillRect t="-6154" r="-2558" b="-30769"/>
                </a:stretch>
              </a:blipFill>
            </p:spPr>
            <p:txBody>
              <a:bodyPr/>
              <a:lstStyle/>
              <a:p>
                <a:r>
                  <a:rPr lang="en-US">
                    <a:noFill/>
                  </a:rPr>
                  <a:t> </a:t>
                </a:r>
              </a:p>
            </p:txBody>
          </p:sp>
        </mc:Fallback>
      </mc:AlternateContent>
      <p:sp>
        <p:nvSpPr>
          <p:cNvPr id="19" name="TextBox 18"/>
          <p:cNvSpPr txBox="1"/>
          <p:nvPr/>
        </p:nvSpPr>
        <p:spPr>
          <a:xfrm>
            <a:off x="7978385" y="5160370"/>
            <a:ext cx="96372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عدد </a:t>
            </a:r>
            <a:r>
              <a:rPr lang="fa-IR" sz="2000" dirty="0" smtClean="0">
                <a:solidFill>
                  <a:srgbClr val="FF0000"/>
                </a:solidFill>
                <a:cs typeface="B Nazanin" panose="00000400000000000000" pitchFamily="2" charset="-78"/>
              </a:rPr>
              <a:t>ثابت </a:t>
            </a:r>
            <a:endParaRPr lang="en-US" sz="2000" dirty="0">
              <a:solidFill>
                <a:srgbClr val="FF0000"/>
              </a:solidFill>
              <a:cs typeface="B Nazanin" panose="00000400000000000000" pitchFamily="2" charset="-78"/>
            </a:endParaRPr>
          </a:p>
        </p:txBody>
      </p:sp>
    </p:spTree>
    <p:extLst>
      <p:ext uri="{BB962C8B-B14F-4D97-AF65-F5344CB8AC3E}">
        <p14:creationId xmlns:p14="http://schemas.microsoft.com/office/powerpoint/2010/main" val="225470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16"/>
                                        </p:tgtEl>
                                      </p:cBhvr>
                                    </p:animEffect>
                                    <p:set>
                                      <p:cBhvr>
                                        <p:cTn id="78" dur="1" fill="hold">
                                          <p:stCondLst>
                                            <p:cond delay="499"/>
                                          </p:stCondLst>
                                        </p:cTn>
                                        <p:tgtEl>
                                          <p:spTgt spid="16"/>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3"/>
                                        </p:tgtEl>
                                      </p:cBhvr>
                                    </p:animEffect>
                                    <p:set>
                                      <p:cBhvr>
                                        <p:cTn id="81" dur="1" fill="hold">
                                          <p:stCondLst>
                                            <p:cond delay="499"/>
                                          </p:stCondLst>
                                        </p:cTn>
                                        <p:tgtEl>
                                          <p:spTgt spid="1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17"/>
                                        </p:tgtEl>
                                      </p:cBhvr>
                                    </p:animEffect>
                                    <p:set>
                                      <p:cBhvr>
                                        <p:cTn id="94" dur="1" fill="hold">
                                          <p:stCondLst>
                                            <p:cond delay="499"/>
                                          </p:stCondLst>
                                        </p:cTn>
                                        <p:tgtEl>
                                          <p:spTgt spid="1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18"/>
                                        </p:tgtEl>
                                      </p:cBhvr>
                                    </p:animEffect>
                                    <p:set>
                                      <p:cBhvr>
                                        <p:cTn id="97" dur="1" fill="hold">
                                          <p:stCondLst>
                                            <p:cond delay="499"/>
                                          </p:stCondLst>
                                        </p:cTn>
                                        <p:tgtEl>
                                          <p:spTgt spid="1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500"/>
                                        <p:tgtEl>
                                          <p:spTgt spid="1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Effect transition="in" filter="fade">
                                      <p:cBhvr>
                                        <p:cTn id="105" dur="500"/>
                                        <p:tgtEl>
                                          <p:spTgt spid="14"/>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9"/>
                                        </p:tgtEl>
                                      </p:cBhvr>
                                    </p:animEffect>
                                    <p:set>
                                      <p:cBhvr>
                                        <p:cTn id="110" dur="1" fill="hold">
                                          <p:stCondLst>
                                            <p:cond delay="499"/>
                                          </p:stCondLst>
                                        </p:cTn>
                                        <p:tgtEl>
                                          <p:spTgt spid="1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4"/>
                                        </p:tgtEl>
                                      </p:cBhvr>
                                    </p:animEffect>
                                    <p:set>
                                      <p:cBhvr>
                                        <p:cTn id="11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p:bldP spid="7" grpId="1"/>
      <p:bldP spid="8" grpId="0" animBg="1"/>
      <p:bldP spid="8" grpId="1" animBg="1"/>
      <p:bldP spid="9" grpId="0"/>
      <p:bldP spid="9" grpId="1"/>
      <p:bldP spid="10" grpId="0" animBg="1"/>
      <p:bldP spid="10" grpId="1" animBg="1"/>
      <p:bldP spid="11" grpId="0"/>
      <p:bldP spid="11" grpId="1"/>
      <p:bldP spid="12" grpId="0"/>
      <p:bldP spid="13" grpId="0"/>
      <p:bldP spid="13" grpId="1"/>
      <p:bldP spid="14" grpId="0" animBg="1"/>
      <p:bldP spid="14" grpId="1" animBg="1"/>
      <p:bldP spid="16" grpId="0" animBg="1"/>
      <p:bldP spid="16" grpId="1" animBg="1"/>
      <p:bldP spid="17" grpId="0" animBg="1"/>
      <p:bldP spid="17" grpId="1" animBg="1"/>
      <p:bldP spid="18" grpId="0"/>
      <p:bldP spid="18" grpId="1"/>
      <p:bldP spid="19" grpId="0"/>
      <p:bldP spid="1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lgn="r" rtl="1"/>
                <a:r>
                  <a:rPr lang="fa-IR" sz="2400" dirty="0" smtClean="0">
                    <a:cs typeface="B Nazanin" panose="00000400000000000000" pitchFamily="2" charset="-78"/>
                  </a:rPr>
                  <a:t>علاوه بر خطای تجمیع لازم است که مراکز </a:t>
                </a:r>
                <a:r>
                  <a:rPr lang="en-US" sz="2400" dirty="0">
                    <a:cs typeface="B Nazanin" panose="00000400000000000000" pitchFamily="2" charset="-78"/>
                  </a:rPr>
                  <a:t>cluster</a:t>
                </a:r>
                <a:r>
                  <a:rPr lang="fa-IR" sz="2400" dirty="0">
                    <a:cs typeface="B Nazanin" panose="00000400000000000000" pitchFamily="2" charset="-78"/>
                  </a:rPr>
                  <a:t> ها به متمایز باشند به همین دلیل خطای دیگری به نام خطای تمایز نیز تعریف می کنیم که به صورت زیر بیان می شود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ℒ</m:t>
                        </m:r>
                      </m:e>
                      <m:sub>
                        <m:r>
                          <a:rPr lang="en-US" sz="2400" i="1">
                            <a:latin typeface="Cambria Math" panose="02040503050406030204" pitchFamily="18" charset="0"/>
                          </a:rPr>
                          <m:t>𝑑𝑖𝑠</m:t>
                        </m:r>
                      </m:sub>
                    </m:sSub>
                  </m:oMath>
                </a14:m>
                <a:r>
                  <a:rPr lang="fa-IR" sz="2400" dirty="0">
                    <a:cs typeface="B Nazanin" panose="00000400000000000000" pitchFamily="2" charset="-78"/>
                  </a:rPr>
                  <a:t> سعی می کند که فاصله ی مراکز </a:t>
                </a:r>
                <a:r>
                  <a:rPr lang="en-US" sz="2400" dirty="0">
                    <a:cs typeface="B Nazanin" panose="00000400000000000000" pitchFamily="2" charset="-78"/>
                  </a:rPr>
                  <a:t>cluster</a:t>
                </a:r>
                <a:r>
                  <a:rPr lang="fa-IR" sz="2400" dirty="0">
                    <a:cs typeface="B Nazanin" panose="00000400000000000000" pitchFamily="2" charset="-78"/>
                  </a:rPr>
                  <a:t> ها کمتر از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𝛿</m:t>
                        </m:r>
                      </m:e>
                      <m:sub>
                        <m:r>
                          <a:rPr lang="en-US" sz="2400" i="1">
                            <a:latin typeface="Cambria Math" panose="02040503050406030204" pitchFamily="18" charset="0"/>
                          </a:rPr>
                          <m:t>𝑑𝑖𝑠</m:t>
                        </m:r>
                      </m:sub>
                    </m:sSub>
                  </m:oMath>
                </a14:m>
                <a:r>
                  <a:rPr lang="fa-IR" sz="2400" dirty="0">
                    <a:cs typeface="B Nazanin" panose="00000400000000000000" pitchFamily="2" charset="-78"/>
                  </a:rPr>
                  <a:t>نباشد که در اینجا به صورت تجربی مقدار آن را برای همه </a:t>
                </a:r>
                <a:r>
                  <a:rPr lang="fa-IR" sz="2400" dirty="0" smtClean="0">
                    <a:cs typeface="B Nazanin" panose="00000400000000000000" pitchFamily="2" charset="-78"/>
                  </a:rPr>
                  <a:t>ی </a:t>
                </a:r>
                <a:r>
                  <a:rPr lang="fa-IR" sz="2400" dirty="0">
                    <a:cs typeface="B Nazanin" panose="00000400000000000000" pitchFamily="2" charset="-78"/>
                  </a:rPr>
                  <a:t>آزمایش ها </a:t>
                </a:r>
                <a:r>
                  <a:rPr lang="fa-IR" sz="2400" dirty="0" smtClean="0">
                    <a:cs typeface="B Nazanin" panose="00000400000000000000" pitchFamily="2" charset="-78"/>
                  </a:rPr>
                  <a:t>برابر با 3 </a:t>
                </a:r>
                <a:r>
                  <a:rPr lang="fa-IR" sz="2400" dirty="0">
                    <a:cs typeface="B Nazanin" panose="00000400000000000000" pitchFamily="2" charset="-78"/>
                  </a:rPr>
                  <a:t>قرار داده شده است. </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21" t="-3333"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22</a:t>
            </a:fld>
            <a:endParaRPr lang="en-US"/>
          </a:p>
        </p:txBody>
      </p:sp>
      <mc:AlternateContent xmlns:mc="http://schemas.openxmlformats.org/markup-compatibility/2006" xmlns:a14="http://schemas.microsoft.com/office/drawing/2010/main">
        <mc:Choice Requires="a14">
          <p:sp>
            <p:nvSpPr>
              <p:cNvPr id="5" name="Rectangle 4"/>
              <p:cNvSpPr/>
              <p:nvPr/>
            </p:nvSpPr>
            <p:spPr>
              <a:xfrm>
                <a:off x="3078480" y="2950114"/>
                <a:ext cx="6096000" cy="1814599"/>
              </a:xfrm>
              <a:prstGeom prst="rect">
                <a:avLst/>
              </a:prstGeom>
            </p:spPr>
            <p:txBody>
              <a:bodyPr>
                <a:spAutoFit/>
              </a:bodyPr>
              <a:lstStyle/>
              <a:p>
                <a:pPr algn="just" rtl="1">
                  <a:lnSpc>
                    <a:spcPct val="107000"/>
                  </a:lnSpc>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ℒ</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 </m:t>
                      </m:r>
                      <m:f>
                        <m:fPr>
                          <m:ctrlPr>
                            <a:rPr lang="en-US" i="1">
                              <a:solidFill>
                                <a:srgbClr val="000000"/>
                              </a:solidFill>
                              <a:latin typeface="Cambria Math" panose="02040503050406030204" pitchFamily="18" charset="0"/>
                              <a:ea typeface="CMSY7"/>
                              <a:cs typeface="Calibri" panose="020F0502020204030204" pitchFamily="34" charset="0"/>
                            </a:rPr>
                          </m:ctrlPr>
                        </m:fPr>
                        <m:num>
                          <m:r>
                            <a:rPr lang="en-US" i="1">
                              <a:solidFill>
                                <a:srgbClr val="000000"/>
                              </a:solidFill>
                              <a:latin typeface="Cambria Math" panose="02040503050406030204" pitchFamily="18" charset="0"/>
                              <a:ea typeface="CMSY7"/>
                              <a:cs typeface="Calibri" panose="020F0502020204030204" pitchFamily="34" charset="0"/>
                            </a:rPr>
                            <m:t>1</m:t>
                          </m:r>
                        </m:num>
                        <m:den>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den>
                      </m:f>
                      <m:r>
                        <a:rPr lang="en-US" i="1">
                          <a:solidFill>
                            <a:srgbClr val="000000"/>
                          </a:solidFill>
                          <a:latin typeface="Cambria Math" panose="02040503050406030204" pitchFamily="18" charset="0"/>
                          <a:ea typeface="CMSY7"/>
                          <a:cs typeface="Calibri" panose="020F0502020204030204" pitchFamily="34" charset="0"/>
                        </a:rPr>
                        <m:t> </m:t>
                      </m:r>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sub>
                        <m:sup>
                          <m:r>
                            <a:rPr lang="en-US" i="1">
                              <a:solidFill>
                                <a:srgbClr val="000000"/>
                              </a:solidFill>
                              <a:latin typeface="Cambria Math" panose="02040503050406030204" pitchFamily="18" charset="0"/>
                              <a:ea typeface="CMSY7"/>
                              <a:cs typeface="Calibri" panose="020F0502020204030204" pitchFamily="34" charset="0"/>
                            </a:rPr>
                            <m:t>𝑁</m:t>
                          </m:r>
                        </m:sup>
                        <m:e>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eqArr>
                                <m:eqArrPr>
                                  <m:ctrlPr>
                                    <a:rPr lang="en-US" i="1">
                                      <a:solidFill>
                                        <a:srgbClr val="000000"/>
                                      </a:solidFill>
                                      <a:latin typeface="Cambria Math" panose="02040503050406030204" pitchFamily="18" charset="0"/>
                                      <a:ea typeface="CMSY7"/>
                                      <a:cs typeface="Calibri" panose="020F0502020204030204" pitchFamily="34" charset="0"/>
                                    </a:rPr>
                                  </m:ctrlPr>
                                </m:eqArrPr>
                                <m:e>
                                  <m:r>
                                    <a:rPr lang="en-US" i="1">
                                      <a:solidFill>
                                        <a:srgbClr val="000000"/>
                                      </a:solidFill>
                                      <a:latin typeface="Cambria Math" panose="02040503050406030204" pitchFamily="18" charset="0"/>
                                      <a:ea typeface="CMSY7"/>
                                      <a:cs typeface="Calibri" panose="020F0502020204030204" pitchFamily="34" charset="0"/>
                                    </a:rPr>
                                    <m:t>𝑗</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e>
                                <m:e>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𝑗</m:t>
                                  </m:r>
                                </m:e>
                              </m:eqArr>
                            </m:sub>
                            <m:sup>
                              <m:r>
                                <a:rPr lang="en-US" i="1">
                                  <a:solidFill>
                                    <a:srgbClr val="000000"/>
                                  </a:solidFill>
                                  <a:latin typeface="Cambria Math" panose="02040503050406030204" pitchFamily="18" charset="0"/>
                                  <a:ea typeface="CMSY7"/>
                                  <a:cs typeface="Calibri" panose="020F0502020204030204" pitchFamily="34" charset="0"/>
                                </a:rPr>
                                <m:t>𝑁</m:t>
                              </m:r>
                            </m:sup>
                            <m:e>
                              <m:func>
                                <m:funcPr>
                                  <m:ctrlPr>
                                    <a:rPr lang="en-US" i="1">
                                      <a:solidFill>
                                        <a:srgbClr val="000000"/>
                                      </a:solidFill>
                                      <a:latin typeface="Cambria Math" panose="02040503050406030204" pitchFamily="18" charset="0"/>
                                      <a:ea typeface="CMSY7"/>
                                      <a:cs typeface="Calibri" panose="020F0502020204030204" pitchFamily="34" charset="0"/>
                                    </a:rPr>
                                  </m:ctrlPr>
                                </m:funcPr>
                                <m:fName>
                                  <m:r>
                                    <m:rPr>
                                      <m:sty m:val="p"/>
                                    </m:rPr>
                                    <a:rPr lang="en-US">
                                      <a:solidFill>
                                        <a:srgbClr val="000000"/>
                                      </a:solidFill>
                                      <a:latin typeface="Cambria Math" panose="02040503050406030204" pitchFamily="18" charset="0"/>
                                      <a:ea typeface="CMSY7"/>
                                      <a:cs typeface="Calibri" panose="020F0502020204030204" pitchFamily="34" charset="0"/>
                                    </a:rPr>
                                    <m:t>ln</m:t>
                                  </m:r>
                                </m:fName>
                                <m:e>
                                  <m:r>
                                    <a:rPr lang="en-US" i="1">
                                      <a:solidFill>
                                        <a:srgbClr val="000000"/>
                                      </a:solidFill>
                                      <a:latin typeface="Cambria Math" panose="02040503050406030204" pitchFamily="18" charset="0"/>
                                      <a:ea typeface="CMSY7"/>
                                      <a:cs typeface="Calibri" panose="020F0502020204030204" pitchFamily="34" charset="0"/>
                                    </a:rPr>
                                    <m:t>(</m:t>
                                  </m:r>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e>
                              </m:func>
                            </m:e>
                          </m:nary>
                        </m:e>
                      </m:nary>
                      <m:r>
                        <a:rPr lang="en-US" i="1">
                          <a:solidFill>
                            <a:srgbClr val="000000"/>
                          </a:solidFill>
                          <a:latin typeface="Cambria Math" panose="02040503050406030204" pitchFamily="18" charset="0"/>
                          <a:ea typeface="CMSY7"/>
                          <a:cs typeface="Calibri" panose="020F050202020403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07000"/>
                  </a:lnSpc>
                </a:pPr>
                <a14:m>
                  <m:oMathPara xmlns:m="http://schemas.openxmlformats.org/officeDocument/2006/math">
                    <m:oMathParaPr>
                      <m:jc m:val="centerGroup"/>
                    </m:oMathParaPr>
                    <m:oMath xmlns:m="http://schemas.openxmlformats.org/officeDocument/2006/math">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sSup>
                        <m:sSupPr>
                          <m:ctrlPr>
                            <a:rPr lang="en-US" i="1">
                              <a:solidFill>
                                <a:srgbClr val="000000"/>
                              </a:solidFill>
                              <a:latin typeface="Cambria Math" panose="02040503050406030204" pitchFamily="18" charset="0"/>
                              <a:ea typeface="CMSY7"/>
                              <a:cs typeface="Calibri" panose="020F0502020204030204" pitchFamily="34" charset="0"/>
                            </a:rPr>
                          </m:ctrlPr>
                        </m:sSupPr>
                        <m:e>
                          <m:r>
                            <m:rPr>
                              <m:sty m:val="p"/>
                            </m:rPr>
                            <a:rPr lang="en-US">
                              <a:solidFill>
                                <a:srgbClr val="000000"/>
                              </a:solidFill>
                              <a:latin typeface="Cambria Math" panose="02040503050406030204" pitchFamily="18" charset="0"/>
                              <a:ea typeface="CMSY7"/>
                              <a:cs typeface="Calibri" panose="020F0502020204030204" pitchFamily="34" charset="0"/>
                            </a:rPr>
                            <m:t>max</m:t>
                          </m:r>
                          <m:r>
                            <a:rPr lang="en-US">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𝛿</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m:t>
                          </m:r>
                          <m:d>
                            <m:dPr>
                              <m:begChr m:val="‖"/>
                              <m:endChr m:val="‖"/>
                              <m:ctrlPr>
                                <a:rPr lang="en-US" i="1">
                                  <a:solidFill>
                                    <a:srgbClr val="000000"/>
                                  </a:solidFill>
                                  <a:latin typeface="Cambria Math" panose="02040503050406030204" pitchFamily="18" charset="0"/>
                                  <a:ea typeface="CMSY7"/>
                                  <a:cs typeface="Calibri" panose="020F0502020204030204" pitchFamily="34" charset="0"/>
                                </a:rPr>
                              </m:ctrlPr>
                            </m:dPr>
                            <m:e>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e>
                              </m:d>
                              <m:r>
                                <a:rPr lang="en-US" i="1">
                                  <a:solidFill>
                                    <a:srgbClr val="000000"/>
                                  </a:solidFill>
                                  <a:latin typeface="Cambria Math" panose="02040503050406030204" pitchFamily="18" charset="0"/>
                                  <a:ea typeface="CMSY7"/>
                                  <a:cs typeface="Calibri" panose="020F0502020204030204" pitchFamily="34" charset="0"/>
                                </a:rPr>
                                <m:t>− </m:t>
                              </m:r>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 </m:t>
                              </m:r>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0</m:t>
                          </m:r>
                          <m:r>
                            <a:rPr lang="en-US" i="1">
                              <a:solidFill>
                                <a:srgbClr val="000000"/>
                              </a:solidFill>
                              <a:latin typeface="Cambria Math" panose="02040503050406030204" pitchFamily="18" charset="0"/>
                              <a:ea typeface="CMSY7"/>
                              <a:cs typeface="Calibri" panose="020F0502020204030204" pitchFamily="34" charset="0"/>
                            </a:rPr>
                            <m:t>)</m:t>
                          </m:r>
                        </m:e>
                        <m:sup>
                          <m:r>
                            <a:rPr lang="en-US" i="1">
                              <a:solidFill>
                                <a:srgbClr val="000000"/>
                              </a:solidFill>
                              <a:latin typeface="Cambria Math" panose="02040503050406030204" pitchFamily="18" charset="0"/>
                              <a:ea typeface="CMSY7"/>
                              <a:cs typeface="Calibri" panose="020F0502020204030204" pitchFamily="34" charset="0"/>
                            </a:rPr>
                            <m:t>2</m:t>
                          </m:r>
                        </m:sup>
                      </m:sSup>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8480" y="2950114"/>
                <a:ext cx="6096000" cy="18145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108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23</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smtClean="0"/>
              <a:t>“</a:t>
            </a:r>
            <a:r>
              <a:rPr lang="en-US" sz="4000" b="1" dirty="0" smtClean="0">
                <a:latin typeface="+mn-lt"/>
              </a:rPr>
              <a:t>Arbitrary </a:t>
            </a:r>
            <a:r>
              <a:rPr lang="en-US" sz="4000" b="1" dirty="0">
                <a:latin typeface="+mn-lt"/>
              </a:rPr>
              <a:t>Shape Scene Text Detection with Adaptive Text Region </a:t>
            </a:r>
            <a:r>
              <a:rPr lang="en-US" sz="4000" b="1" dirty="0" smtClean="0">
                <a:latin typeface="+mn-lt"/>
              </a:rPr>
              <a:t>Representation</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dirty="0" smtClean="0">
                <a:latin typeface="+mn-lt"/>
              </a:rPr>
              <a:t>CVPR</a:t>
            </a:r>
          </a:p>
          <a:p>
            <a:pPr algn="ctr">
              <a:lnSpc>
                <a:spcPct val="150000"/>
              </a:lnSpc>
            </a:pPr>
            <a:r>
              <a:rPr lang="en-US" sz="2000" dirty="0">
                <a:hlinkClick r:id="rId2"/>
              </a:rPr>
              <a:t>https://arxiv.org/abs/1904.01941</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3089626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روش </a:t>
            </a:r>
            <a:r>
              <a:rPr lang="fa-IR" dirty="0">
                <a:cs typeface="B Nazanin" panose="00000400000000000000" pitchFamily="2" charset="-78"/>
              </a:rPr>
              <a:t>پیشنهادی این مقاله</a:t>
            </a:r>
            <a:endParaRPr lang="en-US" dirty="0"/>
          </a:p>
        </p:txBody>
      </p:sp>
      <p:sp>
        <p:nvSpPr>
          <p:cNvPr id="3" name="Content Placeholder 2"/>
          <p:cNvSpPr>
            <a:spLocks noGrp="1"/>
          </p:cNvSpPr>
          <p:nvPr>
            <p:ph idx="1"/>
          </p:nvPr>
        </p:nvSpPr>
        <p:spPr/>
        <p:txBody>
          <a:bodyPr>
            <a:normAutofit fontScale="92500"/>
          </a:bodyPr>
          <a:lstStyle/>
          <a:p>
            <a:pPr algn="just" rtl="1"/>
            <a:r>
              <a:rPr lang="fa-IR" sz="2400" dirty="0">
                <a:cs typeface="B Nazanin" panose="00000400000000000000" pitchFamily="2" charset="-78"/>
              </a:rPr>
              <a:t>روشی که در این مقاله پیشنهاد شده است به این صورت است که </a:t>
            </a:r>
            <a:r>
              <a:rPr lang="fa-IR" sz="2400" dirty="0">
                <a:solidFill>
                  <a:srgbClr val="FF0000"/>
                </a:solidFill>
                <a:cs typeface="B Nazanin" panose="00000400000000000000" pitchFamily="2" charset="-78"/>
              </a:rPr>
              <a:t>مکان هر کاراکتر را به صورت جداگانه </a:t>
            </a:r>
            <a:r>
              <a:rPr lang="fa-IR" sz="2400" dirty="0">
                <a:cs typeface="B Nazanin" panose="00000400000000000000" pitchFamily="2" charset="-78"/>
              </a:rPr>
              <a:t>تشخیص دهد و سپس با </a:t>
            </a:r>
            <a:r>
              <a:rPr lang="fa-IR" sz="2400" dirty="0">
                <a:solidFill>
                  <a:srgbClr val="FF0000"/>
                </a:solidFill>
                <a:cs typeface="B Nazanin" panose="00000400000000000000" pitchFamily="2" charset="-78"/>
              </a:rPr>
              <a:t>ترکیب کاراکتر های </a:t>
            </a:r>
            <a:r>
              <a:rPr lang="fa-IR" sz="2400" dirty="0">
                <a:cs typeface="B Nazanin" panose="00000400000000000000" pitchFamily="2" charset="-78"/>
              </a:rPr>
              <a:t>تشخیص داده شده، مکان متن را مشخص کنند. اسم این روش را </a:t>
            </a:r>
            <a:r>
              <a:rPr lang="en-US" sz="2400" b="1" dirty="0">
                <a:cs typeface="B Nazanin" panose="00000400000000000000" pitchFamily="2" charset="-78"/>
              </a:rPr>
              <a:t>CRAFT</a:t>
            </a:r>
            <a:r>
              <a:rPr lang="fa-IR" sz="2400" dirty="0">
                <a:cs typeface="B Nazanin" panose="00000400000000000000" pitchFamily="2" charset="-78"/>
              </a:rPr>
              <a:t> نامیدند. </a:t>
            </a:r>
            <a:endParaRPr lang="en-US" sz="2400" dirty="0" smtClean="0">
              <a:cs typeface="B Nazanin" panose="00000400000000000000" pitchFamily="2" charset="-78"/>
            </a:endParaRPr>
          </a:p>
          <a:p>
            <a:pPr algn="just" rtl="1"/>
            <a:r>
              <a:rPr lang="fa-IR" sz="2400" dirty="0" smtClean="0">
                <a:cs typeface="B Nazanin" panose="00000400000000000000" pitchFamily="2" charset="-78"/>
              </a:rPr>
              <a:t>خوبی </a:t>
            </a:r>
            <a:r>
              <a:rPr lang="fa-IR" sz="2400" dirty="0">
                <a:cs typeface="B Nazanin" panose="00000400000000000000" pitchFamily="2" charset="-78"/>
              </a:rPr>
              <a:t>این روش این است که می تواند همه اشکال متن، متن های منحی شکل و بد شکل را تشخیص دهد.</a:t>
            </a:r>
            <a:endParaRPr lang="en-US" sz="2400" dirty="0">
              <a:cs typeface="B Nazanin" panose="00000400000000000000" pitchFamily="2" charset="-78"/>
            </a:endParaRPr>
          </a:p>
          <a:p>
            <a:pPr algn="just" rtl="1"/>
            <a:r>
              <a:rPr lang="fa-IR" sz="2400" dirty="0">
                <a:cs typeface="B Nazanin" panose="00000400000000000000" pitchFamily="2" charset="-78"/>
              </a:rPr>
              <a:t>این روش از یک شبکه کانوولوشنی استفاده می کند که دو امتیاز را خروجی می </a:t>
            </a:r>
            <a:r>
              <a:rPr lang="fa-IR" sz="2400" dirty="0" smtClean="0">
                <a:cs typeface="B Nazanin" panose="00000400000000000000" pitchFamily="2" charset="-78"/>
              </a:rPr>
              <a:t>دهد</a:t>
            </a:r>
            <a:r>
              <a:rPr lang="fa-IR" sz="2400" dirty="0">
                <a:cs typeface="B Nazanin" panose="00000400000000000000" pitchFamily="2" charset="-78"/>
              </a:rPr>
              <a:t>:</a:t>
            </a:r>
            <a:endParaRPr lang="en-US" sz="2400" dirty="0" smtClean="0">
              <a:cs typeface="B Nazanin" panose="00000400000000000000" pitchFamily="2" charset="-78"/>
            </a:endParaRPr>
          </a:p>
          <a:p>
            <a:pPr marL="749808" lvl="1" indent="-457200" algn="just" rtl="1">
              <a:buFont typeface="+mj-lt"/>
              <a:buAutoNum type="arabicPeriod"/>
            </a:pPr>
            <a:r>
              <a:rPr lang="fa-IR" sz="2200" b="1" dirty="0" smtClean="0">
                <a:solidFill>
                  <a:srgbClr val="00B050"/>
                </a:solidFill>
                <a:cs typeface="B Nazanin" panose="00000400000000000000" pitchFamily="2" charset="-78"/>
              </a:rPr>
              <a:t>امتیاز </a:t>
            </a:r>
            <a:r>
              <a:rPr lang="fa-IR" sz="2200" b="1" dirty="0">
                <a:solidFill>
                  <a:srgbClr val="00B050"/>
                </a:solidFill>
                <a:cs typeface="B Nazanin" panose="00000400000000000000" pitchFamily="2" charset="-78"/>
              </a:rPr>
              <a:t>ناحیه هر </a:t>
            </a:r>
            <a:r>
              <a:rPr lang="fa-IR" sz="2200" b="1" dirty="0" smtClean="0">
                <a:solidFill>
                  <a:srgbClr val="00B050"/>
                </a:solidFill>
                <a:cs typeface="B Nazanin" panose="00000400000000000000" pitchFamily="2" charset="-78"/>
              </a:rPr>
              <a:t>کاراکتر </a:t>
            </a:r>
            <a:r>
              <a:rPr lang="fa-IR" sz="2200" dirty="0" smtClean="0">
                <a:cs typeface="B Nazanin" panose="00000400000000000000" pitchFamily="2" charset="-78"/>
              </a:rPr>
              <a:t>(</a:t>
            </a:r>
            <a:r>
              <a:rPr lang="en-US" sz="2200" dirty="0" smtClean="0">
                <a:cs typeface="B Nazanin" panose="00000400000000000000" pitchFamily="2" charset="-78"/>
              </a:rPr>
              <a:t>region score</a:t>
            </a:r>
            <a:r>
              <a:rPr lang="fa-IR" sz="2200" dirty="0" smtClean="0">
                <a:cs typeface="B Nazanin" panose="00000400000000000000" pitchFamily="2" charset="-78"/>
              </a:rPr>
              <a:t>) </a:t>
            </a:r>
            <a:endParaRPr lang="en-US" sz="2200" dirty="0">
              <a:cs typeface="B Nazanin" panose="00000400000000000000" pitchFamily="2" charset="-78"/>
            </a:endParaRPr>
          </a:p>
          <a:p>
            <a:pPr marL="749808" lvl="1" indent="-457200" algn="just" rtl="1">
              <a:buFont typeface="+mj-lt"/>
              <a:buAutoNum type="arabicPeriod"/>
            </a:pPr>
            <a:r>
              <a:rPr lang="fa-IR" sz="2200" b="1" dirty="0" smtClean="0">
                <a:solidFill>
                  <a:srgbClr val="00B050"/>
                </a:solidFill>
                <a:cs typeface="B Nazanin" panose="00000400000000000000" pitchFamily="2" charset="-78"/>
              </a:rPr>
              <a:t>امتیاز </a:t>
            </a:r>
            <a:r>
              <a:rPr lang="fa-IR" sz="2200" b="1" dirty="0">
                <a:solidFill>
                  <a:srgbClr val="00B050"/>
                </a:solidFill>
                <a:cs typeface="B Nazanin" panose="00000400000000000000" pitchFamily="2" charset="-78"/>
              </a:rPr>
              <a:t>نزدیکی کاراکترها</a:t>
            </a:r>
            <a:r>
              <a:rPr lang="fa-IR" sz="2200" b="1" dirty="0">
                <a:solidFill>
                  <a:schemeClr val="tx1"/>
                </a:solidFill>
                <a:cs typeface="B Nazanin" panose="00000400000000000000" pitchFamily="2" charset="-78"/>
              </a:rPr>
              <a:t>(</a:t>
            </a:r>
            <a:r>
              <a:rPr lang="en-US" sz="2200" dirty="0">
                <a:cs typeface="B Nazanin" panose="00000400000000000000" pitchFamily="2" charset="-78"/>
              </a:rPr>
              <a:t>affinity score</a:t>
            </a:r>
            <a:r>
              <a:rPr lang="fa-IR" sz="2200" dirty="0" smtClean="0">
                <a:cs typeface="B Nazanin" panose="00000400000000000000" pitchFamily="2" charset="-78"/>
              </a:rPr>
              <a:t>)</a:t>
            </a:r>
          </a:p>
          <a:p>
            <a:pPr marL="292608" lvl="1" indent="0" algn="just" rtl="1">
              <a:buNone/>
            </a:pPr>
            <a:endParaRPr lang="en-US" sz="2200" dirty="0" smtClean="0">
              <a:cs typeface="B Nazanin" panose="00000400000000000000" pitchFamily="2" charset="-78"/>
            </a:endParaRPr>
          </a:p>
          <a:p>
            <a:pPr algn="just" rtl="1"/>
            <a:r>
              <a:rPr lang="fa-IR" sz="2400" dirty="0" smtClean="0">
                <a:cs typeface="B Nazanin" panose="00000400000000000000" pitchFamily="2" charset="-78"/>
              </a:rPr>
              <a:t>برای </a:t>
            </a:r>
            <a:r>
              <a:rPr lang="fa-IR" sz="2400" dirty="0">
                <a:cs typeface="B Nazanin" panose="00000400000000000000" pitchFamily="2" charset="-78"/>
              </a:rPr>
              <a:t>جبران مشکل مشخص نبودن مکان کاراکترها در دیتاست اصلی، این مقاله یک یادگیری </a:t>
            </a:r>
            <a:r>
              <a:rPr lang="en-US" sz="2400" dirty="0">
                <a:solidFill>
                  <a:srgbClr val="FF0000"/>
                </a:solidFill>
                <a:cs typeface="B Nazanin" panose="00000400000000000000" pitchFamily="2" charset="-78"/>
              </a:rPr>
              <a:t>weakly-supervised</a:t>
            </a:r>
            <a:r>
              <a:rPr lang="fa-IR" sz="2400" dirty="0">
                <a:cs typeface="B Nazanin" panose="00000400000000000000" pitchFamily="2" charset="-78"/>
              </a:rPr>
              <a:t> را برای تخمین مکان صحیح کاراکترها با استفاده از مکان واقعی کلمات مشخص شده در دیتاست پیشنهاد می دهد.</a:t>
            </a:r>
            <a:endParaRPr lang="en-US" sz="2400" dirty="0">
              <a:cs typeface="B Nazanin" panose="00000400000000000000" pitchFamily="2" charset="-78"/>
            </a:endParaRPr>
          </a:p>
          <a:p>
            <a:pPr algn="just"/>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24</a:t>
            </a:fld>
            <a:endParaRPr lang="en-US"/>
          </a:p>
        </p:txBody>
      </p:sp>
      <p:sp>
        <p:nvSpPr>
          <p:cNvPr id="5" name="Right Arrow 4"/>
          <p:cNvSpPr/>
          <p:nvPr/>
        </p:nvSpPr>
        <p:spPr>
          <a:xfrm rot="10800000">
            <a:off x="5937373" y="3543014"/>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ight Arrow 5"/>
          <p:cNvSpPr/>
          <p:nvPr/>
        </p:nvSpPr>
        <p:spPr>
          <a:xfrm rot="10800000">
            <a:off x="5937374" y="3875335"/>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p:cNvSpPr txBox="1"/>
          <p:nvPr/>
        </p:nvSpPr>
        <p:spPr>
          <a:xfrm>
            <a:off x="2961878" y="3431132"/>
            <a:ext cx="3017173" cy="400110"/>
          </a:xfrm>
          <a:prstGeom prst="rect">
            <a:avLst/>
          </a:prstGeom>
          <a:noFill/>
        </p:spPr>
        <p:txBody>
          <a:bodyPr wrap="none" rtlCol="0">
            <a:spAutoFit/>
          </a:bodyPr>
          <a:lstStyle/>
          <a:p>
            <a:r>
              <a:rPr lang="fa-IR" sz="2000" dirty="0" smtClean="0">
                <a:cs typeface="B Nazanin" panose="00000400000000000000" pitchFamily="2" charset="-78"/>
              </a:rPr>
              <a:t>مکان </a:t>
            </a:r>
            <a:r>
              <a:rPr lang="fa-IR" sz="2000" dirty="0">
                <a:cs typeface="B Nazanin" panose="00000400000000000000" pitchFamily="2" charset="-78"/>
              </a:rPr>
              <a:t>هر کاراکتر را مشخص می </a:t>
            </a:r>
            <a:r>
              <a:rPr lang="fa-IR" sz="2000" dirty="0" smtClean="0">
                <a:cs typeface="B Nazanin" panose="00000400000000000000" pitchFamily="2" charset="-78"/>
              </a:rPr>
              <a:t>کند.</a:t>
            </a:r>
            <a:endParaRPr lang="en-US" sz="2000" dirty="0"/>
          </a:p>
        </p:txBody>
      </p:sp>
      <p:sp>
        <p:nvSpPr>
          <p:cNvPr id="12" name="TextBox 11"/>
          <p:cNvSpPr txBox="1"/>
          <p:nvPr/>
        </p:nvSpPr>
        <p:spPr>
          <a:xfrm>
            <a:off x="2379989" y="3787148"/>
            <a:ext cx="3557384" cy="400110"/>
          </a:xfrm>
          <a:prstGeom prst="rect">
            <a:avLst/>
          </a:prstGeom>
          <a:noFill/>
        </p:spPr>
        <p:txBody>
          <a:bodyPr wrap="none" rtlCol="0">
            <a:spAutoFit/>
          </a:bodyPr>
          <a:lstStyle/>
          <a:p>
            <a:r>
              <a:rPr lang="fa-IR" sz="2000" dirty="0" smtClean="0">
                <a:cs typeface="B Nazanin" panose="00000400000000000000" pitchFamily="2" charset="-78"/>
              </a:rPr>
              <a:t>برای </a:t>
            </a:r>
            <a:r>
              <a:rPr lang="fa-IR" sz="2000" dirty="0">
                <a:cs typeface="B Nazanin" panose="00000400000000000000" pitchFamily="2" charset="-78"/>
              </a:rPr>
              <a:t>گروه </a:t>
            </a:r>
            <a:r>
              <a:rPr lang="fa-IR" sz="2000" dirty="0" smtClean="0">
                <a:cs typeface="B Nazanin" panose="00000400000000000000" pitchFamily="2" charset="-78"/>
              </a:rPr>
              <a:t>بندی کاراکترها استفاده می شوند</a:t>
            </a:r>
            <a:endParaRPr lang="en-US" sz="2000" dirty="0"/>
          </a:p>
        </p:txBody>
      </p:sp>
    </p:spTree>
    <p:extLst>
      <p:ext uri="{BB962C8B-B14F-4D97-AF65-F5344CB8AC3E}">
        <p14:creationId xmlns:p14="http://schemas.microsoft.com/office/powerpoint/2010/main" val="289146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 rtl="1">
              <a:lnSpc>
                <a:spcPct val="200000"/>
              </a:lnSpc>
              <a:buFont typeface="Wingdings" panose="05000000000000000000" pitchFamily="2" charset="2"/>
              <a:buChar char="Ø"/>
            </a:pPr>
            <a:r>
              <a:rPr lang="fa-IR" sz="2400" dirty="0">
                <a:cs typeface="B Nazanin" panose="00000400000000000000" pitchFamily="2" charset="-78"/>
              </a:rPr>
              <a:t>شبکه پایه این روش، یک شبکه </a:t>
            </a:r>
            <a:r>
              <a:rPr lang="fa-IR" sz="2400" b="1" dirty="0">
                <a:cs typeface="B Nazanin" panose="00000400000000000000" pitchFamily="2" charset="-78"/>
              </a:rPr>
              <a:t>کاملا کانوولوشنی </a:t>
            </a:r>
            <a:r>
              <a:rPr lang="fa-IR" sz="2400" dirty="0">
                <a:cs typeface="B Nazanin" panose="00000400000000000000" pitchFamily="2" charset="-78"/>
              </a:rPr>
              <a:t>بر اساس</a:t>
            </a:r>
            <a:r>
              <a:rPr lang="fa-IR" sz="2400" b="1" dirty="0">
                <a:cs typeface="B Nazanin" panose="00000400000000000000" pitchFamily="2" charset="-78"/>
              </a:rPr>
              <a:t> </a:t>
            </a:r>
            <a:r>
              <a:rPr lang="en-US" sz="2400" b="1" dirty="0">
                <a:cs typeface="B Nazanin" panose="00000400000000000000" pitchFamily="2" charset="-78"/>
              </a:rPr>
              <a:t>VGG-16</a:t>
            </a:r>
            <a:r>
              <a:rPr lang="fa-IR" sz="2400" dirty="0">
                <a:cs typeface="B Nazanin" panose="00000400000000000000" pitchFamily="2" charset="-78"/>
              </a:rPr>
              <a:t> می باشد</a:t>
            </a:r>
            <a:r>
              <a:rPr lang="fa-IR" sz="2400" dirty="0" smtClean="0">
                <a:cs typeface="B Nazanin" panose="00000400000000000000" pitchFamily="2" charset="-78"/>
              </a:rPr>
              <a:t>.</a:t>
            </a:r>
          </a:p>
          <a:p>
            <a:pPr algn="just" rtl="1">
              <a:lnSpc>
                <a:spcPct val="200000"/>
              </a:lnSpc>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این شبکه دارای </a:t>
            </a:r>
            <a:r>
              <a:rPr lang="en-US" sz="2400" b="1" dirty="0">
                <a:cs typeface="B Nazanin" panose="00000400000000000000" pitchFamily="2" charset="-78"/>
              </a:rPr>
              <a:t>skip connection</a:t>
            </a:r>
            <a:r>
              <a:rPr lang="fa-IR" sz="2400" b="1" dirty="0">
                <a:cs typeface="B Nazanin" panose="00000400000000000000" pitchFamily="2" charset="-78"/>
              </a:rPr>
              <a:t> </a:t>
            </a:r>
            <a:r>
              <a:rPr lang="fa-IR" sz="2400" dirty="0">
                <a:cs typeface="B Nazanin" panose="00000400000000000000" pitchFamily="2" charset="-78"/>
              </a:rPr>
              <a:t>در قسمت </a:t>
            </a:r>
            <a:r>
              <a:rPr lang="en-US" sz="2400" dirty="0">
                <a:cs typeface="B Nazanin" panose="00000400000000000000" pitchFamily="2" charset="-78"/>
              </a:rPr>
              <a:t>decoding</a:t>
            </a:r>
            <a:r>
              <a:rPr lang="fa-IR" sz="2400" dirty="0">
                <a:cs typeface="B Nazanin" panose="00000400000000000000" pitchFamily="2" charset="-78"/>
              </a:rPr>
              <a:t> می باشد که شبیه شبکه </a:t>
            </a:r>
            <a:r>
              <a:rPr lang="en-US" sz="2400" dirty="0">
                <a:cs typeface="B Nazanin" panose="00000400000000000000" pitchFamily="2" charset="-78"/>
              </a:rPr>
              <a:t>U-Net</a:t>
            </a:r>
            <a:r>
              <a:rPr lang="fa-IR" sz="2400" dirty="0">
                <a:cs typeface="B Nazanin" panose="00000400000000000000" pitchFamily="2" charset="-78"/>
              </a:rPr>
              <a:t>، ویژگی های سطح پایین را نیز در نظر می گیرد. </a:t>
            </a:r>
            <a:endParaRPr lang="fa-IR" sz="2400" dirty="0" smtClean="0">
              <a:cs typeface="B Nazanin" panose="00000400000000000000" pitchFamily="2" charset="-78"/>
            </a:endParaRPr>
          </a:p>
          <a:p>
            <a:pPr algn="just" rtl="1">
              <a:lnSpc>
                <a:spcPct val="200000"/>
              </a:lnSpc>
              <a:buFont typeface="Wingdings" panose="05000000000000000000" pitchFamily="2" charset="2"/>
              <a:buChar char="Ø"/>
            </a:pPr>
            <a:r>
              <a:rPr lang="fa-IR" sz="2400" dirty="0" smtClean="0">
                <a:cs typeface="B Nazanin" panose="00000400000000000000" pitchFamily="2" charset="-78"/>
              </a:rPr>
              <a:t>خروجی </a:t>
            </a:r>
            <a:r>
              <a:rPr lang="fa-IR" sz="2400" dirty="0">
                <a:cs typeface="B Nazanin" panose="00000400000000000000" pitchFamily="2" charset="-78"/>
              </a:rPr>
              <a:t>این شبکه دارای دو کانال است که شامل دو امتیاز، </a:t>
            </a:r>
            <a:r>
              <a:rPr lang="en-US" sz="2400" b="1" dirty="0">
                <a:cs typeface="B Nazanin" panose="00000400000000000000" pitchFamily="2" charset="-78"/>
              </a:rPr>
              <a:t>region score</a:t>
            </a:r>
            <a:r>
              <a:rPr lang="fa-IR" sz="2400" dirty="0">
                <a:cs typeface="B Nazanin" panose="00000400000000000000" pitchFamily="2" charset="-78"/>
              </a:rPr>
              <a:t> و </a:t>
            </a:r>
            <a:r>
              <a:rPr lang="en-US" sz="2400" b="1" dirty="0">
                <a:cs typeface="B Nazanin" panose="00000400000000000000" pitchFamily="2" charset="-78"/>
              </a:rPr>
              <a:t>affinity score</a:t>
            </a:r>
            <a:r>
              <a:rPr lang="fa-IR" sz="2400" b="1" dirty="0">
                <a:cs typeface="B Nazanin" panose="00000400000000000000" pitchFamily="2" charset="-78"/>
              </a:rPr>
              <a:t> </a:t>
            </a:r>
            <a:r>
              <a:rPr lang="fa-IR" sz="2400" dirty="0">
                <a:cs typeface="B Nazanin" panose="00000400000000000000" pitchFamily="2" charset="-78"/>
              </a:rPr>
              <a:t>می باشد.</a:t>
            </a:r>
            <a:endParaRPr lang="en-US" sz="2400" dirty="0">
              <a:cs typeface="B Nazanin" panose="00000400000000000000" pitchFamily="2" charset="-78"/>
            </a:endParaRPr>
          </a:p>
          <a:p>
            <a:pPr algn="just"/>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25</a:t>
            </a:fld>
            <a:endParaRPr lang="en-US"/>
          </a:p>
        </p:txBody>
      </p:sp>
    </p:spTree>
    <p:extLst>
      <p:ext uri="{BB962C8B-B14F-4D97-AF65-F5344CB8AC3E}">
        <p14:creationId xmlns:p14="http://schemas.microsoft.com/office/powerpoint/2010/main" val="425823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26</a:t>
            </a:fld>
            <a:endParaRPr lang="en-US"/>
          </a:p>
        </p:txBody>
      </p:sp>
      <p:pic>
        <p:nvPicPr>
          <p:cNvPr id="3" name="Content Placeholder 4"/>
          <p:cNvPicPr>
            <a:picLocks/>
          </p:cNvPicPr>
          <p:nvPr/>
        </p:nvPicPr>
        <p:blipFill>
          <a:blip r:embed="rId2"/>
          <a:stretch>
            <a:fillRect/>
          </a:stretch>
        </p:blipFill>
        <p:spPr>
          <a:xfrm>
            <a:off x="2826329" y="77930"/>
            <a:ext cx="6255326" cy="6244936"/>
          </a:xfrm>
          <a:prstGeom prst="rect">
            <a:avLst/>
          </a:prstGeom>
        </p:spPr>
      </p:pic>
    </p:spTree>
    <p:extLst>
      <p:ext uri="{BB962C8B-B14F-4D97-AF65-F5344CB8AC3E}">
        <p14:creationId xmlns:p14="http://schemas.microsoft.com/office/powerpoint/2010/main" val="426861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Training</a:t>
            </a:r>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27</a:t>
            </a:fld>
            <a:endParaRPr lang="en-US"/>
          </a:p>
        </p:txBody>
      </p:sp>
      <p:sp>
        <p:nvSpPr>
          <p:cNvPr id="6" name="Content Placeholder 5"/>
          <p:cNvSpPr>
            <a:spLocks noGrp="1"/>
          </p:cNvSpPr>
          <p:nvPr>
            <p:ph idx="1"/>
          </p:nvPr>
        </p:nvSpPr>
        <p:spPr/>
        <p:txBody>
          <a:bodyPr>
            <a:normAutofit/>
          </a:bodyPr>
          <a:lstStyle/>
          <a:p>
            <a:pPr algn="r" rtl="1">
              <a:lnSpc>
                <a:spcPct val="150000"/>
              </a:lnSpc>
            </a:pPr>
            <a:r>
              <a:rPr lang="fa-IR" sz="2400" dirty="0" smtClean="0">
                <a:cs typeface="B Nazanin" panose="00000400000000000000" pitchFamily="2" charset="-78"/>
              </a:rPr>
              <a:t>یادگیری </a:t>
            </a:r>
            <a:r>
              <a:rPr lang="fa-IR" sz="2400" dirty="0">
                <a:cs typeface="B Nazanin" panose="00000400000000000000" pitchFamily="2" charset="-78"/>
              </a:rPr>
              <a:t>این روش دارای دو بخش زیر است :</a:t>
            </a:r>
            <a:endParaRPr lang="en-US" sz="2400" dirty="0">
              <a:cs typeface="B Nazanin" panose="00000400000000000000" pitchFamily="2" charset="-78"/>
            </a:endParaRPr>
          </a:p>
          <a:p>
            <a:pPr marL="749808" lvl="1" indent="-457200" algn="r" rtl="1">
              <a:lnSpc>
                <a:spcPct val="150000"/>
              </a:lnSpc>
              <a:buFont typeface="+mj-lt"/>
              <a:buAutoNum type="arabicPeriod"/>
            </a:pPr>
            <a:r>
              <a:rPr lang="en-US" sz="2400" dirty="0">
                <a:cs typeface="B Nazanin" panose="00000400000000000000" pitchFamily="2" charset="-78"/>
              </a:rPr>
              <a:t>Ground Truth Label </a:t>
            </a:r>
            <a:r>
              <a:rPr lang="en-US" sz="2400" dirty="0" smtClean="0">
                <a:cs typeface="B Nazanin" panose="00000400000000000000" pitchFamily="2" charset="-78"/>
              </a:rPr>
              <a:t>Generation</a:t>
            </a:r>
            <a:endParaRPr lang="en-US" sz="2400" dirty="0">
              <a:cs typeface="B Nazanin" panose="00000400000000000000" pitchFamily="2" charset="-78"/>
            </a:endParaRPr>
          </a:p>
          <a:p>
            <a:pPr marL="749808" lvl="1" indent="-457200" algn="r" rtl="1">
              <a:lnSpc>
                <a:spcPct val="150000"/>
              </a:lnSpc>
              <a:buFont typeface="+mj-lt"/>
              <a:buAutoNum type="arabicPeriod"/>
            </a:pPr>
            <a:r>
              <a:rPr lang="en-US" sz="2400" dirty="0">
                <a:cs typeface="B Nazanin" panose="00000400000000000000" pitchFamily="2" charset="-78"/>
              </a:rPr>
              <a:t>Weakly-Supervised Learning</a:t>
            </a:r>
          </a:p>
          <a:p>
            <a:pPr marL="0" indent="0" algn="r">
              <a:lnSpc>
                <a:spcPct val="150000"/>
              </a:lnSpc>
              <a:buNone/>
            </a:pPr>
            <a:endParaRPr lang="en-US" sz="2400" dirty="0">
              <a:cs typeface="B Nazanin" panose="00000400000000000000" pitchFamily="2" charset="-78"/>
            </a:endParaRPr>
          </a:p>
        </p:txBody>
      </p:sp>
    </p:spTree>
    <p:extLst>
      <p:ext uri="{BB962C8B-B14F-4D97-AF65-F5344CB8AC3E}">
        <p14:creationId xmlns:p14="http://schemas.microsoft.com/office/powerpoint/2010/main" val="422913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lnSpc>
                <a:spcPct val="85000"/>
              </a:lnSpc>
              <a:spcBef>
                <a:spcPct val="0"/>
              </a:spcBef>
            </a:pPr>
            <a:r>
              <a:rPr lang="en-US" sz="4800" dirty="0" smtClean="0">
                <a:solidFill>
                  <a:schemeClr val="tx1">
                    <a:lumMod val="75000"/>
                    <a:lumOff val="25000"/>
                  </a:schemeClr>
                </a:solidFill>
                <a:latin typeface="+mj-lt"/>
                <a:cs typeface="B Nazanin" panose="00000400000000000000" pitchFamily="2" charset="-78"/>
              </a:rPr>
              <a:t>Ground Truth Label Generation .1</a:t>
            </a:r>
            <a:endParaRPr lang="en-US" sz="4800" dirty="0">
              <a:solidFill>
                <a:schemeClr val="tx1">
                  <a:lumMod val="75000"/>
                  <a:lumOff val="25000"/>
                </a:schemeClr>
              </a:solidFill>
              <a:latin typeface="+mj-lt"/>
              <a:cs typeface="B Nazanin" panose="00000400000000000000" pitchFamily="2" charset="-78"/>
            </a:endParaRPr>
          </a:p>
        </p:txBody>
      </p:sp>
      <p:sp>
        <p:nvSpPr>
          <p:cNvPr id="3" name="Content Placeholder 2"/>
          <p:cNvSpPr>
            <a:spLocks noGrp="1"/>
          </p:cNvSpPr>
          <p:nvPr>
            <p:ph idx="1"/>
          </p:nvPr>
        </p:nvSpPr>
        <p:spPr/>
        <p:txBody>
          <a:bodyPr/>
          <a:lstStyle/>
          <a:p>
            <a:pPr algn="r" rtl="1">
              <a:lnSpc>
                <a:spcPct val="200000"/>
              </a:lnSpc>
              <a:buFont typeface="Wingdings" panose="05000000000000000000" pitchFamily="2" charset="2"/>
              <a:buChar char="Ø"/>
            </a:pPr>
            <a:r>
              <a:rPr lang="fa-IR" sz="2400" dirty="0">
                <a:cs typeface="B Nazanin" panose="00000400000000000000" pitchFamily="2" charset="-78"/>
              </a:rPr>
              <a:t>در این بخش به ازای هر عکس، باتوجه به </a:t>
            </a:r>
            <a:r>
              <a:rPr lang="en-US" sz="2400" dirty="0">
                <a:cs typeface="B Nazanin" panose="00000400000000000000" pitchFamily="2" charset="-78"/>
              </a:rPr>
              <a:t>region score</a:t>
            </a:r>
            <a:r>
              <a:rPr lang="fa-IR" sz="2400" dirty="0">
                <a:cs typeface="B Nazanin" panose="00000400000000000000" pitchFamily="2" charset="-78"/>
              </a:rPr>
              <a:t> و </a:t>
            </a:r>
            <a:r>
              <a:rPr lang="en-US" sz="2400" dirty="0">
                <a:cs typeface="B Nazanin" panose="00000400000000000000" pitchFamily="2" charset="-78"/>
              </a:rPr>
              <a:t>affinity score</a:t>
            </a:r>
            <a:r>
              <a:rPr lang="fa-IR" sz="2400" dirty="0">
                <a:cs typeface="B Nazanin" panose="00000400000000000000" pitchFamily="2" charset="-78"/>
              </a:rPr>
              <a:t>، برای </a:t>
            </a:r>
            <a:r>
              <a:rPr lang="en-US" sz="2400" dirty="0">
                <a:cs typeface="B Nazanin" panose="00000400000000000000" pitchFamily="2" charset="-78"/>
              </a:rPr>
              <a:t>bounding box</a:t>
            </a:r>
            <a:r>
              <a:rPr lang="fa-IR" sz="2400" dirty="0">
                <a:cs typeface="B Nazanin" panose="00000400000000000000" pitchFamily="2" charset="-78"/>
              </a:rPr>
              <a:t> هر کاراکتر یک برچسب تولید می شود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lnSpc>
                <a:spcPct val="200000"/>
              </a:lnSpc>
              <a:buFont typeface="Wingdings" panose="05000000000000000000" pitchFamily="2" charset="2"/>
              <a:buChar char="Ø"/>
            </a:pPr>
            <a:r>
              <a:rPr lang="fa-IR" sz="2400" dirty="0" smtClean="0">
                <a:cs typeface="B Nazanin" panose="00000400000000000000" pitchFamily="2" charset="-78"/>
              </a:rPr>
              <a:t> </a:t>
            </a:r>
            <a:r>
              <a:rPr lang="en-US" sz="2400" dirty="0">
                <a:cs typeface="B Nazanin" panose="00000400000000000000" pitchFamily="2" charset="-78"/>
              </a:rPr>
              <a:t>region score</a:t>
            </a:r>
            <a:r>
              <a:rPr lang="fa-IR" sz="2400" dirty="0">
                <a:cs typeface="B Nazanin" panose="00000400000000000000" pitchFamily="2" charset="-78"/>
              </a:rPr>
              <a:t> احتمال مرکز کاراکتر بودن هر پیکسل را نشان می </a:t>
            </a:r>
            <a:r>
              <a:rPr lang="fa-IR" sz="2400" dirty="0" smtClean="0">
                <a:cs typeface="B Nazanin" panose="00000400000000000000" pitchFamily="2" charset="-78"/>
              </a:rPr>
              <a:t>دهد</a:t>
            </a:r>
            <a:r>
              <a:rPr lang="en-US" sz="2400" dirty="0" smtClean="0">
                <a:cs typeface="B Nazanin" panose="00000400000000000000" pitchFamily="2" charset="-78"/>
              </a:rPr>
              <a:t>.</a:t>
            </a:r>
            <a:r>
              <a:rPr lang="fa-IR" sz="2400" dirty="0" smtClean="0">
                <a:cs typeface="B Nazanin" panose="00000400000000000000" pitchFamily="2" charset="-78"/>
              </a:rPr>
              <a:t> </a:t>
            </a:r>
            <a:endParaRPr lang="en-US" sz="2400" dirty="0" smtClean="0">
              <a:cs typeface="B Nazanin" panose="00000400000000000000" pitchFamily="2" charset="-78"/>
            </a:endParaRPr>
          </a:p>
          <a:p>
            <a:pPr algn="r" rtl="1">
              <a:lnSpc>
                <a:spcPct val="200000"/>
              </a:lnSpc>
              <a:buFont typeface="Wingdings" panose="05000000000000000000" pitchFamily="2" charset="2"/>
              <a:buChar char="Ø"/>
            </a:pPr>
            <a:r>
              <a:rPr lang="fa-IR" sz="2400" dirty="0" smtClean="0">
                <a:cs typeface="B Nazanin" panose="00000400000000000000" pitchFamily="2" charset="-78"/>
              </a:rPr>
              <a:t> </a:t>
            </a:r>
            <a:r>
              <a:rPr lang="en-US" sz="2400" dirty="0">
                <a:cs typeface="B Nazanin" panose="00000400000000000000" pitchFamily="2" charset="-78"/>
              </a:rPr>
              <a:t>affinity score</a:t>
            </a:r>
            <a:r>
              <a:rPr lang="fa-IR" sz="2400" dirty="0">
                <a:cs typeface="B Nazanin" panose="00000400000000000000" pitchFamily="2" charset="-78"/>
              </a:rPr>
              <a:t>  برای هر پیکسل، احتمال اینکه مرکز بین دو کاراکتر مجاور باشد را بازنمایی می نماید. </a:t>
            </a:r>
            <a:endParaRPr lang="en-US" sz="2400" dirty="0">
              <a:cs typeface="B Nazanin" panose="00000400000000000000" pitchFamily="2" charset="-78"/>
            </a:endParaRPr>
          </a:p>
          <a:p>
            <a:pPr algn="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28</a:t>
            </a:fld>
            <a:endParaRPr lang="en-US"/>
          </a:p>
        </p:txBody>
      </p:sp>
    </p:spTree>
    <p:extLst>
      <p:ext uri="{BB962C8B-B14F-4D97-AF65-F5344CB8AC3E}">
        <p14:creationId xmlns:p14="http://schemas.microsoft.com/office/powerpoint/2010/main" val="372233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cs typeface="B Nazanin" panose="00000400000000000000" pitchFamily="2" charset="-78"/>
              </a:rPr>
              <a:t>Ground Truth Label Generation .1</a:t>
            </a:r>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29</a:t>
            </a:fld>
            <a:endParaRPr lang="en-US"/>
          </a:p>
        </p:txBody>
      </p:sp>
      <p:pic>
        <p:nvPicPr>
          <p:cNvPr id="5" name="Content Placeholder 4"/>
          <p:cNvPicPr>
            <a:picLocks noGrp="1"/>
          </p:cNvPicPr>
          <p:nvPr>
            <p:ph idx="1"/>
          </p:nvPr>
        </p:nvPicPr>
        <p:blipFill>
          <a:blip r:embed="rId2"/>
          <a:stretch>
            <a:fillRect/>
          </a:stretch>
        </p:blipFill>
        <p:spPr>
          <a:xfrm>
            <a:off x="743990" y="2337521"/>
            <a:ext cx="10764980" cy="3720378"/>
          </a:xfrm>
          <a:prstGeom prst="rect">
            <a:avLst/>
          </a:prstGeom>
        </p:spPr>
      </p:pic>
    </p:spTree>
    <p:extLst>
      <p:ext uri="{BB962C8B-B14F-4D97-AF65-F5344CB8AC3E}">
        <p14:creationId xmlns:p14="http://schemas.microsoft.com/office/powerpoint/2010/main" val="33672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مراحل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endParaRPr lang="en-US" sz="3200" dirty="0">
              <a:cs typeface="B Nazanin" panose="00000400000000000000" pitchFamily="2" charset="-78"/>
            </a:endParaRPr>
          </a:p>
          <a:p>
            <a:pPr marL="806958" lvl="1" indent="-514350" algn="r" rtl="1">
              <a:buFont typeface="+mj-lt"/>
              <a:buAutoNum type="arabicPeriod"/>
            </a:pPr>
            <a:r>
              <a:rPr lang="fa-IR" sz="3000" dirty="0" smtClean="0">
                <a:cs typeface="B Nazanin" panose="00000400000000000000" pitchFamily="2" charset="-78"/>
              </a:rPr>
              <a:t>پیشنهاد</a:t>
            </a:r>
            <a:r>
              <a:rPr lang="en-US" sz="3000" dirty="0" smtClean="0">
                <a:cs typeface="B Nazanin" panose="00000400000000000000" pitchFamily="2" charset="-78"/>
              </a:rPr>
              <a:t> </a:t>
            </a:r>
            <a:r>
              <a:rPr lang="fa-IR" sz="3000" dirty="0" smtClean="0">
                <a:cs typeface="B Nazanin" panose="00000400000000000000" pitchFamily="2" charset="-78"/>
              </a:rPr>
              <a:t>مکان متن </a:t>
            </a:r>
            <a:r>
              <a:rPr lang="fa-IR" sz="3000" dirty="0">
                <a:cs typeface="B Nazanin" panose="00000400000000000000" pitchFamily="2" charset="-78"/>
              </a:rPr>
              <a:t>(</a:t>
            </a:r>
            <a:r>
              <a:rPr lang="en-US" sz="3000" dirty="0">
                <a:cs typeface="B Nazanin" panose="00000400000000000000" pitchFamily="2" charset="-78"/>
              </a:rPr>
              <a:t>Text Proposal</a:t>
            </a:r>
            <a:r>
              <a:rPr lang="fa-IR" sz="3000" dirty="0">
                <a:cs typeface="B Nazanin" panose="00000400000000000000" pitchFamily="2" charset="-78"/>
              </a:rPr>
              <a:t>) </a:t>
            </a:r>
            <a:endParaRPr lang="en-US" sz="3000" dirty="0">
              <a:cs typeface="B Nazanin" panose="00000400000000000000" pitchFamily="2" charset="-78"/>
            </a:endParaRPr>
          </a:p>
          <a:p>
            <a:pPr marL="806958" lvl="1" indent="-514350" algn="r" rtl="1">
              <a:buFont typeface="+mj-lt"/>
              <a:buAutoNum type="arabicPeriod"/>
            </a:pPr>
            <a:r>
              <a:rPr lang="en-US" sz="3000" dirty="0">
                <a:cs typeface="B Nazanin" panose="00000400000000000000" pitchFamily="2" charset="-78"/>
              </a:rPr>
              <a:t> </a:t>
            </a:r>
            <a:r>
              <a:rPr lang="fa-IR" sz="3000" dirty="0">
                <a:cs typeface="B Nazanin" panose="00000400000000000000" pitchFamily="2" charset="-78"/>
              </a:rPr>
              <a:t>بهبود </a:t>
            </a:r>
            <a:r>
              <a:rPr lang="fa-IR" sz="3000" dirty="0" smtClean="0">
                <a:cs typeface="B Nazanin" panose="00000400000000000000" pitchFamily="2" charset="-78"/>
              </a:rPr>
              <a:t>پیشنهادها </a:t>
            </a:r>
            <a:r>
              <a:rPr lang="fa-IR" sz="3000" dirty="0" smtClean="0">
                <a:cs typeface="B Nazanin" panose="00000400000000000000" pitchFamily="2" charset="-78"/>
              </a:rPr>
              <a:t>(</a:t>
            </a:r>
            <a:r>
              <a:rPr lang="en-US" sz="3000" dirty="0" smtClean="0">
                <a:cs typeface="B Nazanin" panose="00000400000000000000" pitchFamily="2" charset="-78"/>
              </a:rPr>
              <a:t>Proposal </a:t>
            </a:r>
            <a:r>
              <a:rPr lang="en-US" sz="3000" dirty="0">
                <a:cs typeface="B Nazanin" panose="00000400000000000000" pitchFamily="2" charset="-78"/>
              </a:rPr>
              <a:t>R</a:t>
            </a:r>
            <a:r>
              <a:rPr lang="en-US" sz="3000" dirty="0" smtClean="0">
                <a:cs typeface="B Nazanin" panose="00000400000000000000" pitchFamily="2" charset="-78"/>
              </a:rPr>
              <a:t>efinement</a:t>
            </a:r>
            <a:r>
              <a:rPr lang="fa-IR" sz="3000" dirty="0" smtClean="0">
                <a:cs typeface="B Nazanin" panose="00000400000000000000" pitchFamily="2" charset="-78"/>
              </a:rPr>
              <a:t>)</a:t>
            </a:r>
            <a:endParaRPr lang="en-US" sz="3000" dirty="0">
              <a:cs typeface="B Nazanin" panose="00000400000000000000" pitchFamily="2" charset="-78"/>
            </a:endParaRPr>
          </a:p>
          <a:p>
            <a:pPr algn="r" rtl="1">
              <a:buFont typeface="Wingdings" panose="05000000000000000000" pitchFamily="2" charset="2"/>
              <a:buChar char="Ø"/>
            </a:pPr>
            <a:endParaRPr lang="en-US" sz="32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a:t>
            </a:fld>
            <a:endParaRPr lang="en-US"/>
          </a:p>
        </p:txBody>
      </p:sp>
    </p:spTree>
    <p:extLst>
      <p:ext uri="{BB962C8B-B14F-4D97-AF65-F5344CB8AC3E}">
        <p14:creationId xmlns:p14="http://schemas.microsoft.com/office/powerpoint/2010/main" val="376178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cs typeface="B Nazanin" panose="00000400000000000000" pitchFamily="2" charset="-78"/>
              </a:rPr>
              <a:t>Ground Truth Label Generation .1</a:t>
            </a:r>
            <a:endParaRPr lang="en-US" dirty="0"/>
          </a:p>
        </p:txBody>
      </p:sp>
      <p:sp>
        <p:nvSpPr>
          <p:cNvPr id="3" name="Content Placeholder 2"/>
          <p:cNvSpPr>
            <a:spLocks noGrp="1"/>
          </p:cNvSpPr>
          <p:nvPr>
            <p:ph idx="1"/>
          </p:nvPr>
        </p:nvSpPr>
        <p:spPr/>
        <p:txBody>
          <a:bodyPr/>
          <a:lstStyle/>
          <a:p>
            <a:pPr algn="r" rtl="1"/>
            <a:r>
              <a:rPr lang="fa-IR" sz="2400" dirty="0">
                <a:cs typeface="B Nazanin" panose="00000400000000000000" pitchFamily="2" charset="-78"/>
              </a:rPr>
              <a:t>برای تخمین زدن و تولید </a:t>
            </a:r>
            <a:r>
              <a:rPr lang="en-US" sz="2400" dirty="0">
                <a:cs typeface="B Nazanin" panose="00000400000000000000" pitchFamily="2" charset="-78"/>
              </a:rPr>
              <a:t>ground truth</a:t>
            </a:r>
            <a:r>
              <a:rPr lang="fa-IR" sz="2400" dirty="0">
                <a:cs typeface="B Nazanin" panose="00000400000000000000" pitchFamily="2" charset="-78"/>
              </a:rPr>
              <a:t> </a:t>
            </a:r>
            <a:r>
              <a:rPr lang="fa-IR" sz="2400" dirty="0" smtClean="0">
                <a:cs typeface="B Nazanin" panose="00000400000000000000" pitchFamily="2" charset="-78"/>
              </a:rPr>
              <a:t>برای</a:t>
            </a:r>
            <a:r>
              <a:rPr lang="en-US" sz="2400" dirty="0" smtClean="0">
                <a:cs typeface="B Nazanin" panose="00000400000000000000" pitchFamily="2" charset="-78"/>
              </a:rPr>
              <a:t>region </a:t>
            </a:r>
            <a:r>
              <a:rPr lang="en-US" sz="2400" dirty="0">
                <a:cs typeface="B Nazanin" panose="00000400000000000000" pitchFamily="2" charset="-78"/>
              </a:rPr>
              <a:t>score</a:t>
            </a:r>
            <a:r>
              <a:rPr lang="fa-IR" sz="2400" dirty="0">
                <a:cs typeface="B Nazanin" panose="00000400000000000000" pitchFamily="2" charset="-78"/>
              </a:rPr>
              <a:t> و </a:t>
            </a:r>
            <a:r>
              <a:rPr lang="en-US" sz="2400" dirty="0">
                <a:cs typeface="B Nazanin" panose="00000400000000000000" pitchFamily="2" charset="-78"/>
              </a:rPr>
              <a:t>affinity score</a:t>
            </a:r>
            <a:r>
              <a:rPr lang="fa-IR" sz="2400" dirty="0">
                <a:cs typeface="B Nazanin" panose="00000400000000000000" pitchFamily="2" charset="-78"/>
              </a:rPr>
              <a:t>، از سه مرحله استفاده می شود :</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آماده سازی یک نقشه گوسی دو بعدی</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محاسبه یک تبدیل </a:t>
            </a:r>
            <a:r>
              <a:rPr lang="en-US" sz="2400" dirty="0">
                <a:cs typeface="B Nazanin" panose="00000400000000000000" pitchFamily="2" charset="-78"/>
              </a:rPr>
              <a:t>perspective </a:t>
            </a:r>
            <a:r>
              <a:rPr lang="fa-IR" sz="2400" dirty="0">
                <a:cs typeface="B Nazanin" panose="00000400000000000000" pitchFamily="2" charset="-78"/>
              </a:rPr>
              <a:t>بین نقشه گوسی ناحیه ای و هر </a:t>
            </a:r>
            <a:r>
              <a:rPr lang="en-US" sz="2400" dirty="0">
                <a:cs typeface="B Nazanin" panose="00000400000000000000" pitchFamily="2" charset="-78"/>
              </a:rPr>
              <a:t>box</a:t>
            </a:r>
            <a:r>
              <a:rPr lang="fa-IR" sz="2400" dirty="0">
                <a:cs typeface="B Nazanin" panose="00000400000000000000" pitchFamily="2" charset="-78"/>
              </a:rPr>
              <a:t> کاراکتر</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نگاشت هر توزیع گوسی به </a:t>
            </a:r>
            <a:r>
              <a:rPr lang="en-US" sz="2400" dirty="0">
                <a:cs typeface="B Nazanin" panose="00000400000000000000" pitchFamily="2" charset="-78"/>
              </a:rPr>
              <a:t>box</a:t>
            </a:r>
            <a:r>
              <a:rPr lang="fa-IR" sz="2400" dirty="0">
                <a:cs typeface="B Nazanin" panose="00000400000000000000" pitchFamily="2" charset="-78"/>
              </a:rPr>
              <a:t> هر ناحیه</a:t>
            </a:r>
            <a:endParaRPr lang="en-US" sz="2400" dirty="0">
              <a:cs typeface="B Nazanin" panose="00000400000000000000" pitchFamily="2" charset="-78"/>
            </a:endParaRPr>
          </a:p>
          <a:p>
            <a:pPr algn="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30</a:t>
            </a:fld>
            <a:endParaRPr lang="en-US"/>
          </a:p>
        </p:txBody>
      </p:sp>
    </p:spTree>
    <p:extLst>
      <p:ext uri="{BB962C8B-B14F-4D97-AF65-F5344CB8AC3E}">
        <p14:creationId xmlns:p14="http://schemas.microsoft.com/office/powerpoint/2010/main" val="11088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r"/>
            <a:r>
              <a:rPr lang="en-US" dirty="0"/>
              <a:t>Weakly-Supervised </a:t>
            </a:r>
            <a:r>
              <a:rPr lang="en-US" dirty="0" smtClean="0"/>
              <a:t>Learning</a:t>
            </a:r>
            <a:endParaRPr lang="en-US" dirty="0"/>
          </a:p>
        </p:txBody>
      </p:sp>
      <p:sp>
        <p:nvSpPr>
          <p:cNvPr id="3" name="Content Placeholder 2"/>
          <p:cNvSpPr>
            <a:spLocks noGrp="1"/>
          </p:cNvSpPr>
          <p:nvPr>
            <p:ph idx="1"/>
          </p:nvPr>
        </p:nvSpPr>
        <p:spPr/>
        <p:txBody>
          <a:bodyPr>
            <a:normAutofit/>
          </a:bodyPr>
          <a:lstStyle/>
          <a:p>
            <a:pPr algn="just" rtl="1"/>
            <a:r>
              <a:rPr lang="fa-IR" dirty="0">
                <a:cs typeface="B Nazanin" panose="00000400000000000000" pitchFamily="2" charset="-78"/>
              </a:rPr>
              <a:t>در این بخش، از تصاویر واقعی که در آن ها فقط </a:t>
            </a:r>
            <a:r>
              <a:rPr lang="en-US" dirty="0">
                <a:cs typeface="B Nazanin" panose="00000400000000000000" pitchFamily="2" charset="-78"/>
              </a:rPr>
              <a:t>box</a:t>
            </a:r>
            <a:r>
              <a:rPr lang="fa-IR" dirty="0">
                <a:cs typeface="B Nazanin" panose="00000400000000000000" pitchFamily="2" charset="-78"/>
              </a:rPr>
              <a:t> متن ها مشخص شده است، استفاده کرده و </a:t>
            </a:r>
            <a:r>
              <a:rPr lang="en-US" dirty="0">
                <a:cs typeface="B Nazanin" panose="00000400000000000000" pitchFamily="2" charset="-78"/>
              </a:rPr>
              <a:t>box</a:t>
            </a:r>
            <a:r>
              <a:rPr lang="fa-IR" dirty="0">
                <a:cs typeface="B Nazanin" panose="00000400000000000000" pitchFamily="2" charset="-78"/>
              </a:rPr>
              <a:t> کاراکتر های آن متن را به دست می آورد. با این یادگیری، با استفاده از</a:t>
            </a:r>
            <a:r>
              <a:rPr lang="en-US" dirty="0">
                <a:cs typeface="B Nazanin" panose="00000400000000000000" pitchFamily="2" charset="-78"/>
              </a:rPr>
              <a:t>region score</a:t>
            </a:r>
            <a:r>
              <a:rPr lang="fa-IR" dirty="0">
                <a:cs typeface="B Nazanin" panose="00000400000000000000" pitchFamily="2" charset="-78"/>
              </a:rPr>
              <a:t> که برای هر بخش از تصویر بریده شده متن به دست می آید، می توان </a:t>
            </a:r>
            <a:r>
              <a:rPr lang="en-US" dirty="0">
                <a:cs typeface="B Nazanin" panose="00000400000000000000" pitchFamily="2" charset="-78"/>
              </a:rPr>
              <a:t>bounding box</a:t>
            </a:r>
            <a:r>
              <a:rPr lang="fa-IR" dirty="0">
                <a:cs typeface="B Nazanin" panose="00000400000000000000" pitchFamily="2" charset="-78"/>
              </a:rPr>
              <a:t> را برای هر کاراکتر در تصاویر واقعی به عنوان برچسب تولید کرد. </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31</a:t>
            </a:fld>
            <a:endParaRPr lang="en-US"/>
          </a:p>
        </p:txBody>
      </p:sp>
      <p:pic>
        <p:nvPicPr>
          <p:cNvPr id="5" name="Picture 4"/>
          <p:cNvPicPr/>
          <p:nvPr/>
        </p:nvPicPr>
        <p:blipFill>
          <a:blip r:embed="rId2"/>
          <a:stretch>
            <a:fillRect/>
          </a:stretch>
        </p:blipFill>
        <p:spPr>
          <a:xfrm>
            <a:off x="1097280" y="2781206"/>
            <a:ext cx="8087593" cy="3505295"/>
          </a:xfrm>
          <a:prstGeom prst="rect">
            <a:avLst/>
          </a:prstGeom>
        </p:spPr>
      </p:pic>
    </p:spTree>
    <p:extLst>
      <p:ext uri="{BB962C8B-B14F-4D97-AF65-F5344CB8AC3E}">
        <p14:creationId xmlns:p14="http://schemas.microsoft.com/office/powerpoint/2010/main" val="370217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Weakly-Supervised Learning</a:t>
            </a:r>
          </a:p>
        </p:txBody>
      </p:sp>
      <p:sp>
        <p:nvSpPr>
          <p:cNvPr id="3" name="Content Placeholder 2"/>
          <p:cNvSpPr>
            <a:spLocks noGrp="1"/>
          </p:cNvSpPr>
          <p:nvPr>
            <p:ph idx="1"/>
          </p:nvPr>
        </p:nvSpPr>
        <p:spPr/>
        <p:txBody>
          <a:bodyPr>
            <a:normAutofit/>
          </a:bodyPr>
          <a:lstStyle/>
          <a:p>
            <a:pPr algn="r" rtl="1"/>
            <a:r>
              <a:rPr lang="fa-IR" sz="2400" dirty="0">
                <a:cs typeface="B Nazanin" panose="00000400000000000000" pitchFamily="2" charset="-78"/>
              </a:rPr>
              <a:t>روند جداسازی کاراکترها دارای 4 مرحله است:</a:t>
            </a:r>
            <a:endParaRPr lang="en-US" sz="2400" dirty="0">
              <a:cs typeface="B Nazanin" panose="00000400000000000000" pitchFamily="2" charset="-78"/>
            </a:endParaRPr>
          </a:p>
          <a:p>
            <a:pPr lvl="0" algn="r" rtl="1"/>
            <a:r>
              <a:rPr lang="fa-IR" sz="2400" dirty="0">
                <a:cs typeface="B Nazanin" panose="00000400000000000000" pitchFamily="2" charset="-78"/>
              </a:rPr>
              <a:t>بخش های دارای متن از تصویر ورودی بریده  می شود.</a:t>
            </a:r>
            <a:endParaRPr lang="en-US" sz="2400" dirty="0">
              <a:cs typeface="B Nazanin" panose="00000400000000000000" pitchFamily="2" charset="-78"/>
            </a:endParaRPr>
          </a:p>
          <a:p>
            <a:pPr lvl="0" algn="r" rtl="1"/>
            <a:r>
              <a:rPr lang="fa-IR" sz="2400" dirty="0">
                <a:cs typeface="B Nazanin" panose="00000400000000000000" pitchFamily="2" charset="-78"/>
              </a:rPr>
              <a:t>مدل برای پیش بینی </a:t>
            </a:r>
            <a:r>
              <a:rPr lang="en-US" sz="2400" dirty="0">
                <a:cs typeface="B Nazanin" panose="00000400000000000000" pitchFamily="2" charset="-78"/>
              </a:rPr>
              <a:t>region score</a:t>
            </a:r>
            <a:r>
              <a:rPr lang="fa-IR" sz="2400" dirty="0">
                <a:cs typeface="B Nazanin" panose="00000400000000000000" pitchFamily="2" charset="-78"/>
              </a:rPr>
              <a:t> آموزش می بیند.</a:t>
            </a:r>
            <a:endParaRPr lang="en-US" sz="2400" dirty="0">
              <a:cs typeface="B Nazanin" panose="00000400000000000000" pitchFamily="2" charset="-78"/>
            </a:endParaRPr>
          </a:p>
          <a:p>
            <a:pPr lvl="0" algn="r" rtl="1"/>
            <a:r>
              <a:rPr lang="fa-IR" sz="2400" dirty="0">
                <a:cs typeface="B Nazanin" panose="00000400000000000000" pitchFamily="2" charset="-78"/>
              </a:rPr>
              <a:t>الگوریتم </a:t>
            </a:r>
            <a:r>
              <a:rPr lang="en-US" sz="2400" dirty="0" err="1">
                <a:cs typeface="B Nazanin" panose="00000400000000000000" pitchFamily="2" charset="-78"/>
              </a:rPr>
              <a:t>watershid</a:t>
            </a:r>
            <a:r>
              <a:rPr lang="fa-IR" sz="2400" dirty="0">
                <a:cs typeface="B Nazanin" panose="00000400000000000000" pitchFamily="2" charset="-78"/>
              </a:rPr>
              <a:t> برای جداسازی ناحیه های کاراکتر استفاده می شود.</a:t>
            </a:r>
            <a:endParaRPr lang="en-US" sz="2400" dirty="0">
              <a:cs typeface="B Nazanin" panose="00000400000000000000" pitchFamily="2" charset="-78"/>
            </a:endParaRPr>
          </a:p>
          <a:p>
            <a:pPr lvl="0" algn="r" rtl="1"/>
            <a:r>
              <a:rPr lang="fa-IR" sz="2400" dirty="0">
                <a:cs typeface="B Nazanin" panose="00000400000000000000" pitchFamily="2" charset="-78"/>
              </a:rPr>
              <a:t>مختصات </a:t>
            </a:r>
            <a:r>
              <a:rPr lang="en-US" sz="2400" dirty="0">
                <a:cs typeface="B Nazanin" panose="00000400000000000000" pitchFamily="2" charset="-78"/>
              </a:rPr>
              <a:t>box</a:t>
            </a:r>
            <a:r>
              <a:rPr lang="fa-IR" sz="2400" dirty="0">
                <a:cs typeface="B Nazanin" panose="00000400000000000000" pitchFamily="2" charset="-78"/>
              </a:rPr>
              <a:t> کاراکترها با استفاده از تبدیل معکوس مرحله جداسازی، بر روی تصویر اصلی مشخص می شود.</a:t>
            </a:r>
            <a:endParaRPr lang="en-US" sz="2400" dirty="0">
              <a:cs typeface="B Nazanin" panose="00000400000000000000" pitchFamily="2" charset="-78"/>
            </a:endParaRPr>
          </a:p>
          <a:p>
            <a:pPr algn="r" rtl="1"/>
            <a:r>
              <a:rPr lang="fa-IR" sz="2400" dirty="0">
                <a:cs typeface="B Nazanin" panose="00000400000000000000" pitchFamily="2" charset="-78"/>
              </a:rPr>
              <a:t>این مراحل را در تصویر زیر می توان مشاهده کرد :</a:t>
            </a:r>
            <a:endParaRPr lang="en-US" sz="2400" dirty="0">
              <a:cs typeface="B Nazanin" panose="00000400000000000000" pitchFamily="2" charset="-78"/>
            </a:endParaRPr>
          </a:p>
          <a:p>
            <a:pPr algn="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32</a:t>
            </a:fld>
            <a:endParaRPr lang="en-US"/>
          </a:p>
        </p:txBody>
      </p:sp>
    </p:spTree>
    <p:extLst>
      <p:ext uri="{BB962C8B-B14F-4D97-AF65-F5344CB8AC3E}">
        <p14:creationId xmlns:p14="http://schemas.microsoft.com/office/powerpoint/2010/main" val="3630603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ایده اصلی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lvl="1" algn="r" rtl="1">
              <a:buFont typeface="Wingdings" panose="05000000000000000000" pitchFamily="2" charset="2"/>
              <a:buChar char="Ø"/>
            </a:pPr>
            <a:r>
              <a:rPr lang="fa-IR" sz="2800" dirty="0" smtClean="0">
                <a:cs typeface="B Nazanin" panose="00000400000000000000" pitchFamily="2" charset="-78"/>
              </a:rPr>
              <a:t> </a:t>
            </a:r>
            <a:r>
              <a:rPr lang="fa-IR" sz="2800" dirty="0" smtClean="0">
                <a:cs typeface="B Nazanin" panose="00000400000000000000" pitchFamily="2" charset="-78"/>
              </a:rPr>
              <a:t>ایده‌ای که </a:t>
            </a:r>
            <a:r>
              <a:rPr lang="fa-IR" sz="2800" dirty="0">
                <a:cs typeface="B Nazanin" panose="00000400000000000000" pitchFamily="2" charset="-78"/>
              </a:rPr>
              <a:t>در این مقاله مطرح </a:t>
            </a:r>
            <a:r>
              <a:rPr lang="fa-IR" sz="2800" dirty="0" smtClean="0">
                <a:cs typeface="B Nazanin" panose="00000400000000000000" pitchFamily="2" charset="-78"/>
              </a:rPr>
              <a:t>می‌شود </a:t>
            </a:r>
            <a:r>
              <a:rPr lang="fa-IR" sz="2800" dirty="0">
                <a:cs typeface="B Nazanin" panose="00000400000000000000" pitchFamily="2" charset="-78"/>
              </a:rPr>
              <a:t>این است که برای بازنمایی مکان متن در تصویر، منطقی است که از چند </a:t>
            </a:r>
            <a:r>
              <a:rPr lang="fa-IR" sz="2800" dirty="0" smtClean="0">
                <a:cs typeface="B Nazanin" panose="00000400000000000000" pitchFamily="2" charset="-78"/>
              </a:rPr>
              <a:t>ضلعی‌هایی </a:t>
            </a:r>
            <a:r>
              <a:rPr lang="fa-IR" sz="2800" dirty="0">
                <a:cs typeface="B Nazanin" panose="00000400000000000000" pitchFamily="2" charset="-78"/>
              </a:rPr>
              <a:t>استفاده شود که نقاط آن متغیر و متناسب با شکل و </a:t>
            </a:r>
            <a:r>
              <a:rPr lang="fa-IR" sz="2800" dirty="0" smtClean="0">
                <a:cs typeface="B Nazanin" panose="00000400000000000000" pitchFamily="2" charset="-78"/>
              </a:rPr>
              <a:t>محدوده‌ی </a:t>
            </a:r>
            <a:r>
              <a:rPr lang="fa-IR" sz="2800" dirty="0">
                <a:cs typeface="B Nazanin" panose="00000400000000000000" pitchFamily="2" charset="-78"/>
              </a:rPr>
              <a:t>متن باشد</a:t>
            </a:r>
            <a:r>
              <a:rPr lang="fa-IR" sz="2800" dirty="0" smtClean="0">
                <a:cs typeface="B Nazanin" panose="00000400000000000000" pitchFamily="2" charset="-78"/>
              </a:rPr>
              <a:t>.</a:t>
            </a:r>
          </a:p>
          <a:p>
            <a:pPr lvl="1" algn="r" rtl="1">
              <a:buFont typeface="Wingdings" panose="05000000000000000000" pitchFamily="2" charset="2"/>
              <a:buChar char="Ø"/>
            </a:pPr>
            <a:endParaRPr lang="fa-IR" sz="2800" dirty="0">
              <a:cs typeface="B Nazanin" panose="00000400000000000000" pitchFamily="2" charset="-78"/>
            </a:endParaRPr>
          </a:p>
          <a:p>
            <a:pPr lvl="1" algn="r" rtl="1">
              <a:buFont typeface="Wingdings" panose="05000000000000000000" pitchFamily="2" charset="2"/>
              <a:buChar char="Ø"/>
            </a:pPr>
            <a:r>
              <a:rPr lang="fa-IR" sz="2800" dirty="0" smtClean="0">
                <a:cs typeface="B Nazanin" panose="00000400000000000000" pitchFamily="2" charset="-78"/>
              </a:rPr>
              <a:t>ساده‌ترین کار این است که </a:t>
            </a:r>
            <a:r>
              <a:rPr lang="fa-IR" sz="2800" dirty="0">
                <a:cs typeface="B Nazanin" panose="00000400000000000000" pitchFamily="2" charset="-78"/>
              </a:rPr>
              <a:t>از نقاط </a:t>
            </a:r>
            <a:r>
              <a:rPr lang="fa-IR" sz="2800" dirty="0" smtClean="0">
                <a:cs typeface="B Nazanin" panose="00000400000000000000" pitchFamily="2" charset="-78"/>
              </a:rPr>
              <a:t>گوشه‌ای </a:t>
            </a:r>
            <a:r>
              <a:rPr lang="fa-IR" sz="2800" dirty="0">
                <a:cs typeface="B Nazanin" panose="00000400000000000000" pitchFamily="2" charset="-78"/>
              </a:rPr>
              <a:t>موجود بر روی مرز متن برای نمایش مکان متن استفاده کنیم</a:t>
            </a:r>
            <a:r>
              <a:rPr lang="fa-IR" sz="2800" dirty="0" smtClean="0">
                <a:cs typeface="B Nazanin" panose="00000400000000000000" pitchFamily="2" charset="-78"/>
              </a:rPr>
              <a:t>.</a:t>
            </a:r>
          </a:p>
          <a:p>
            <a:pPr lvl="1" algn="r" rtl="1">
              <a:buFont typeface="Wingdings" panose="05000000000000000000" pitchFamily="2" charset="2"/>
              <a:buChar char="Ø"/>
            </a:pPr>
            <a:r>
              <a:rPr lang="fa-IR" sz="2800" dirty="0" smtClean="0">
                <a:solidFill>
                  <a:srgbClr val="FF0000"/>
                </a:solidFill>
                <a:cs typeface="B Nazanin" panose="00000400000000000000" pitchFamily="2" charset="-78"/>
              </a:rPr>
              <a:t>مشکل : یادگیری </a:t>
            </a:r>
            <a:r>
              <a:rPr lang="fa-IR" sz="2800" dirty="0">
                <a:solidFill>
                  <a:srgbClr val="FF0000"/>
                </a:solidFill>
                <a:cs typeface="B Nazanin" panose="00000400000000000000" pitchFamily="2" charset="-78"/>
              </a:rPr>
              <a:t>و پیدا کردن این </a:t>
            </a:r>
            <a:r>
              <a:rPr lang="fa-IR" sz="2800" dirty="0" smtClean="0">
                <a:solidFill>
                  <a:srgbClr val="FF0000"/>
                </a:solidFill>
                <a:cs typeface="B Nazanin" panose="00000400000000000000" pitchFamily="2" charset="-78"/>
              </a:rPr>
              <a:t>نقاط</a:t>
            </a:r>
          </a:p>
          <a:p>
            <a:pPr lvl="1" algn="r" rtl="1">
              <a:buFont typeface="Wingdings" panose="05000000000000000000" pitchFamily="2" charset="2"/>
              <a:buChar char="Ø"/>
            </a:pPr>
            <a:r>
              <a:rPr lang="fa-IR" sz="2800" dirty="0" smtClean="0">
                <a:solidFill>
                  <a:srgbClr val="00B050"/>
                </a:solidFill>
                <a:cs typeface="B Nazanin" panose="00000400000000000000" pitchFamily="2" charset="-78"/>
              </a:rPr>
              <a:t>راه حل:</a:t>
            </a:r>
            <a:r>
              <a:rPr lang="fa-IR" sz="2800" dirty="0">
                <a:solidFill>
                  <a:srgbClr val="00B050"/>
                </a:solidFill>
                <a:cs typeface="B Nazanin" panose="00000400000000000000" pitchFamily="2" charset="-78"/>
              </a:rPr>
              <a:t> مرز بالا و پایین یک متن با یکدیگر تقارن دارند و کافی است ما زوج نقاطی از مرز بالا و پایین متن را بدست </a:t>
            </a:r>
            <a:r>
              <a:rPr lang="fa-IR" sz="2800" dirty="0" smtClean="0">
                <a:solidFill>
                  <a:srgbClr val="00B050"/>
                </a:solidFill>
                <a:cs typeface="B Nazanin" panose="00000400000000000000" pitchFamily="2" charset="-78"/>
              </a:rPr>
              <a:t>آوریم.</a:t>
            </a:r>
            <a:endParaRPr lang="en-US" sz="2800" dirty="0">
              <a:solidFill>
                <a:srgbClr val="00B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4</a:t>
            </a:fld>
            <a:endParaRPr lang="en-US"/>
          </a:p>
        </p:txBody>
      </p:sp>
    </p:spTree>
    <p:extLst>
      <p:ext uri="{BB962C8B-B14F-4D97-AF65-F5344CB8AC3E}">
        <p14:creationId xmlns:p14="http://schemas.microsoft.com/office/powerpoint/2010/main" val="339818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lnSpc>
                <a:spcPct val="85000"/>
              </a:lnSpc>
              <a:spcBef>
                <a:spcPct val="0"/>
              </a:spcBef>
            </a:pPr>
            <a:r>
              <a:rPr lang="fa-IR" sz="4800" dirty="0" smtClean="0">
                <a:cs typeface="B Nazanin" panose="00000400000000000000" pitchFamily="2" charset="-78"/>
              </a:rPr>
              <a:t>1. پیشنهاد</a:t>
            </a:r>
            <a:r>
              <a:rPr lang="en-US" sz="4800" dirty="0" smtClean="0">
                <a:cs typeface="B Nazanin" panose="00000400000000000000" pitchFamily="2" charset="-78"/>
              </a:rPr>
              <a:t> </a:t>
            </a:r>
            <a:r>
              <a:rPr lang="fa-IR" sz="4800" dirty="0" smtClean="0">
                <a:cs typeface="B Nazanin" panose="00000400000000000000" pitchFamily="2" charset="-78"/>
              </a:rPr>
              <a:t>مکان متن (</a:t>
            </a:r>
            <a:r>
              <a:rPr lang="en-US" sz="4800" dirty="0" smtClean="0">
                <a:cs typeface="B Nazanin" panose="00000400000000000000" pitchFamily="2" charset="-78"/>
              </a:rPr>
              <a:t>Text Proposal</a:t>
            </a:r>
            <a:r>
              <a:rPr lang="fa-IR" sz="4800" dirty="0" smtClean="0">
                <a:cs typeface="B Nazanin" panose="00000400000000000000" pitchFamily="2" charset="-78"/>
              </a:rPr>
              <a:t>) </a:t>
            </a:r>
            <a:endParaRPr lang="en-US" sz="4800"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استفاده از شبکه‌ی </a:t>
            </a:r>
            <a:r>
              <a:rPr lang="en-US" sz="2800" b="1" dirty="0" err="1" smtClean="0">
                <a:cs typeface="B Nazanin" panose="00000400000000000000" pitchFamily="2" charset="-78"/>
              </a:rPr>
              <a:t>Text_RPN</a:t>
            </a:r>
            <a:endParaRPr lang="en-US" sz="2800" b="1"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مشابه‌ی </a:t>
            </a:r>
            <a:r>
              <a:rPr lang="fa-IR" sz="2800" dirty="0">
                <a:cs typeface="B Nazanin" panose="00000400000000000000" pitchFamily="2" charset="-78"/>
              </a:rPr>
              <a:t>شبکه </a:t>
            </a:r>
            <a:r>
              <a:rPr lang="en-US" sz="2800" dirty="0">
                <a:cs typeface="B Nazanin" panose="00000400000000000000" pitchFamily="2" charset="-78"/>
              </a:rPr>
              <a:t>RPN</a:t>
            </a:r>
            <a:r>
              <a:rPr lang="fa-IR" sz="2800" dirty="0">
                <a:cs typeface="B Nazanin" panose="00000400000000000000" pitchFamily="2" charset="-78"/>
              </a:rPr>
              <a:t> در</a:t>
            </a:r>
            <a:r>
              <a:rPr lang="en-US" sz="2800" dirty="0">
                <a:cs typeface="B Nazanin" panose="00000400000000000000" pitchFamily="2" charset="-78"/>
              </a:rPr>
              <a:t> Faster R_CNN</a:t>
            </a:r>
            <a:r>
              <a:rPr lang="fa-IR" sz="2800" dirty="0">
                <a:cs typeface="B Nazanin" panose="00000400000000000000" pitchFamily="2" charset="-78"/>
              </a:rPr>
              <a:t> </a:t>
            </a:r>
            <a:r>
              <a:rPr lang="fa-IR" sz="2800" dirty="0" smtClean="0">
                <a:cs typeface="B Nazanin" panose="00000400000000000000" pitchFamily="2" charset="-78"/>
              </a:rPr>
              <a:t>است</a:t>
            </a:r>
            <a:r>
              <a:rPr lang="en-US" sz="2800" dirty="0" smtClean="0">
                <a:cs typeface="B Nazanin" panose="00000400000000000000" pitchFamily="2" charset="-78"/>
              </a:rPr>
              <a:t>.</a:t>
            </a:r>
          </a:p>
          <a:p>
            <a:pPr algn="r" rtl="1">
              <a:buFont typeface="Wingdings" panose="05000000000000000000" pitchFamily="2" charset="2"/>
              <a:buChar char="Ø"/>
            </a:pPr>
            <a:r>
              <a:rPr lang="fa-IR" sz="2800" dirty="0">
                <a:cs typeface="B Nazanin" panose="00000400000000000000" pitchFamily="2" charset="-78"/>
              </a:rPr>
              <a:t>با این تفاوت که </a:t>
            </a:r>
            <a:r>
              <a:rPr lang="fa-IR" sz="2800" b="1" dirty="0" smtClean="0">
                <a:cs typeface="B Nazanin" panose="00000400000000000000" pitchFamily="2" charset="-78"/>
              </a:rPr>
              <a:t>شبکه‌ی </a:t>
            </a:r>
            <a:r>
              <a:rPr lang="fa-IR" sz="2800" b="1" dirty="0">
                <a:cs typeface="B Nazanin" panose="00000400000000000000" pitchFamily="2" charset="-78"/>
              </a:rPr>
              <a:t>اصلی </a:t>
            </a:r>
            <a:r>
              <a:rPr lang="fa-IR" sz="2800" dirty="0">
                <a:cs typeface="B Nazanin" panose="00000400000000000000" pitchFamily="2" charset="-78"/>
              </a:rPr>
              <a:t>آن و </a:t>
            </a:r>
            <a:r>
              <a:rPr lang="fa-IR" sz="2800" b="1" dirty="0">
                <a:cs typeface="B Nazanin" panose="00000400000000000000" pitchFamily="2" charset="-78"/>
              </a:rPr>
              <a:t>سایز </a:t>
            </a:r>
            <a:r>
              <a:rPr lang="en-US" sz="2800" b="1" dirty="0" smtClean="0">
                <a:cs typeface="B Nazanin" panose="00000400000000000000" pitchFamily="2" charset="-78"/>
              </a:rPr>
              <a:t>anchor</a:t>
            </a:r>
            <a:r>
              <a:rPr lang="fa-IR" sz="2800" b="1" dirty="0">
                <a:cs typeface="B Nazanin" panose="00000400000000000000" pitchFamily="2" charset="-78"/>
              </a:rPr>
              <a:t>‌</a:t>
            </a:r>
            <a:r>
              <a:rPr lang="fa-IR" sz="2800" b="1" dirty="0" smtClean="0">
                <a:cs typeface="B Nazanin" panose="00000400000000000000" pitchFamily="2" charset="-78"/>
              </a:rPr>
              <a:t>ها </a:t>
            </a:r>
            <a:r>
              <a:rPr lang="fa-IR" sz="2800" dirty="0" smtClean="0">
                <a:cs typeface="B Nazanin" panose="00000400000000000000" pitchFamily="2" charset="-78"/>
              </a:rPr>
              <a:t>متفاوت است. </a:t>
            </a:r>
            <a:endParaRPr lang="en-US" sz="2800"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شبکه‌ی </a:t>
            </a:r>
            <a:r>
              <a:rPr lang="fa-IR" sz="2800" dirty="0">
                <a:cs typeface="B Nazanin" panose="00000400000000000000" pitchFamily="2" charset="-78"/>
              </a:rPr>
              <a:t>اصلی </a:t>
            </a:r>
            <a:r>
              <a:rPr lang="en-US" sz="2800" dirty="0" err="1">
                <a:cs typeface="B Nazanin" panose="00000400000000000000" pitchFamily="2" charset="-78"/>
              </a:rPr>
              <a:t>Text_RPN</a:t>
            </a:r>
            <a:r>
              <a:rPr lang="fa-IR" sz="2800" dirty="0">
                <a:cs typeface="B Nazanin" panose="00000400000000000000" pitchFamily="2" charset="-78"/>
              </a:rPr>
              <a:t> </a:t>
            </a:r>
            <a:r>
              <a:rPr lang="fa-IR" sz="2800" dirty="0" smtClean="0">
                <a:cs typeface="B Nazanin" panose="00000400000000000000" pitchFamily="2" charset="-78"/>
              </a:rPr>
              <a:t>شبکه‌ی </a:t>
            </a:r>
            <a:r>
              <a:rPr lang="en-US" sz="2800" b="1" dirty="0" smtClean="0">
                <a:cs typeface="B Nazanin" panose="00000400000000000000" pitchFamily="2" charset="-78"/>
              </a:rPr>
              <a:t>SE_VGG16</a:t>
            </a:r>
            <a:r>
              <a:rPr lang="fa-IR" sz="2800" dirty="0" smtClean="0">
                <a:cs typeface="B Nazanin" panose="00000400000000000000" pitchFamily="2" charset="-78"/>
              </a:rPr>
              <a:t> است </a:t>
            </a:r>
            <a:r>
              <a:rPr lang="fa-IR" sz="2800" dirty="0">
                <a:cs typeface="B Nazanin" panose="00000400000000000000" pitchFamily="2" charset="-78"/>
              </a:rPr>
              <a:t>که در واقع </a:t>
            </a:r>
            <a:r>
              <a:rPr lang="fa-IR" sz="2800" dirty="0" smtClean="0">
                <a:cs typeface="B Nazanin" panose="00000400000000000000" pitchFamily="2" charset="-78"/>
              </a:rPr>
              <a:t>همان</a:t>
            </a:r>
            <a:r>
              <a:rPr lang="en-US" sz="2800" dirty="0" smtClean="0">
                <a:cs typeface="B Nazanin" panose="00000400000000000000" pitchFamily="2" charset="-78"/>
              </a:rPr>
              <a:t>VGG16</a:t>
            </a:r>
            <a:r>
              <a:rPr lang="fa-IR" sz="2800" dirty="0" smtClean="0">
                <a:cs typeface="B Nazanin" panose="00000400000000000000" pitchFamily="2" charset="-78"/>
              </a:rPr>
              <a:t> است </a:t>
            </a:r>
            <a:r>
              <a:rPr lang="fa-IR" sz="2800" dirty="0">
                <a:cs typeface="B Nazanin" panose="00000400000000000000" pitchFamily="2" charset="-78"/>
              </a:rPr>
              <a:t>که  </a:t>
            </a:r>
            <a:r>
              <a:rPr lang="fa-IR" sz="2800" dirty="0" smtClean="0">
                <a:cs typeface="B Nazanin" panose="00000400000000000000" pitchFamily="2" charset="-78"/>
              </a:rPr>
              <a:t>بلوک‌های </a:t>
            </a:r>
            <a:r>
              <a:rPr lang="en-US" sz="2800" b="1" dirty="0">
                <a:cs typeface="B Nazanin" panose="00000400000000000000" pitchFamily="2" charset="-78"/>
              </a:rPr>
              <a:t>squeeze-and- excitation</a:t>
            </a:r>
            <a:r>
              <a:rPr lang="fa-IR" sz="2800" b="1" dirty="0">
                <a:cs typeface="B Nazanin" panose="00000400000000000000" pitchFamily="2" charset="-78"/>
              </a:rPr>
              <a:t> </a:t>
            </a:r>
            <a:r>
              <a:rPr lang="fa-IR" sz="2800" dirty="0">
                <a:cs typeface="B Nazanin" panose="00000400000000000000" pitchFamily="2" charset="-78"/>
              </a:rPr>
              <a:t>به آن اضافه شده است</a:t>
            </a:r>
            <a:r>
              <a:rPr lang="fa-IR" sz="2800" dirty="0" smtClean="0">
                <a:cs typeface="B Nazanin" panose="00000400000000000000" pitchFamily="2" charset="-78"/>
              </a:rPr>
              <a:t>.</a:t>
            </a:r>
            <a:endParaRPr lang="en-US" sz="2800" dirty="0" smtClean="0">
              <a:cs typeface="B Nazanin" panose="00000400000000000000" pitchFamily="2" charset="-78"/>
            </a:endParaRPr>
          </a:p>
          <a:p>
            <a:pPr algn="r" rtl="1">
              <a:buFont typeface="Wingdings" panose="05000000000000000000" pitchFamily="2" charset="2"/>
              <a:buChar char="Ø"/>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5</a:t>
            </a:fld>
            <a:endParaRPr lang="en-US"/>
          </a:p>
        </p:txBody>
      </p:sp>
    </p:spTree>
    <p:extLst>
      <p:ext uri="{BB962C8B-B14F-4D97-AF65-F5344CB8AC3E}">
        <p14:creationId xmlns:p14="http://schemas.microsoft.com/office/powerpoint/2010/main" val="156300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 </a:t>
            </a:r>
            <a:r>
              <a:rPr lang="en-US" dirty="0" smtClean="0">
                <a:cs typeface="B Nazanin" panose="00000400000000000000" pitchFamily="2" charset="-78"/>
              </a:rPr>
              <a:t>SE_VGG16</a:t>
            </a:r>
            <a:endParaRPr lang="en-US" dirty="0">
              <a:cs typeface="B Nazanin" panose="00000400000000000000" pitchFamily="2" charset="-78"/>
            </a:endParaRPr>
          </a:p>
        </p:txBody>
      </p:sp>
      <p:pic>
        <p:nvPicPr>
          <p:cNvPr id="5" name="Content Placeholder 4"/>
          <p:cNvPicPr>
            <a:picLocks noGrp="1" noChangeAspect="1"/>
          </p:cNvPicPr>
          <p:nvPr>
            <p:ph idx="1"/>
          </p:nvPr>
        </p:nvPicPr>
        <p:blipFill rotWithShape="1">
          <a:blip r:embed="rId2"/>
          <a:srcRect l="5746" t="3108" r="5314" b="2805"/>
          <a:stretch/>
        </p:blipFill>
        <p:spPr>
          <a:xfrm>
            <a:off x="4808382" y="1871089"/>
            <a:ext cx="2636196" cy="4454966"/>
          </a:xfrm>
          <a:prstGeom prst="rect">
            <a:avLst/>
          </a:prstGeom>
        </p:spPr>
      </p:pic>
      <p:sp>
        <p:nvSpPr>
          <p:cNvPr id="4" name="Slide Number Placeholder 3"/>
          <p:cNvSpPr>
            <a:spLocks noGrp="1"/>
          </p:cNvSpPr>
          <p:nvPr>
            <p:ph type="sldNum" sz="quarter" idx="12"/>
          </p:nvPr>
        </p:nvSpPr>
        <p:spPr/>
        <p:txBody>
          <a:bodyPr/>
          <a:lstStyle/>
          <a:p>
            <a:fld id="{18087783-62FF-446C-A2E4-4C6B0B0DE16F}" type="slidenum">
              <a:rPr lang="en-US" smtClean="0"/>
              <a:t>6</a:t>
            </a:fld>
            <a:endParaRPr lang="en-US"/>
          </a:p>
        </p:txBody>
      </p:sp>
    </p:spTree>
    <p:extLst>
      <p:ext uri="{BB962C8B-B14F-4D97-AF65-F5344CB8AC3E}">
        <p14:creationId xmlns:p14="http://schemas.microsoft.com/office/powerpoint/2010/main" val="387361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smtClean="0">
                <a:cs typeface="B Nazanin" panose="00000400000000000000" pitchFamily="2" charset="-78"/>
              </a:rPr>
              <a:t>Squeeze And Excitation Block</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800" dirty="0">
                <a:cs typeface="B Nazanin" panose="00000400000000000000" pitchFamily="2" charset="-78"/>
              </a:rPr>
              <a:t>علت استفاده از بلوک‌های </a:t>
            </a:r>
            <a:r>
              <a:rPr lang="en-US" sz="2800" dirty="0">
                <a:cs typeface="B Nazanin" panose="00000400000000000000" pitchFamily="2" charset="-78"/>
              </a:rPr>
              <a:t>SE</a:t>
            </a:r>
            <a:r>
              <a:rPr lang="fa-IR" sz="2800" dirty="0">
                <a:cs typeface="B Nazanin" panose="00000400000000000000" pitchFamily="2" charset="-78"/>
              </a:rPr>
              <a:t> این است که بلوک‌های </a:t>
            </a:r>
            <a:r>
              <a:rPr lang="en-US" sz="2800" dirty="0">
                <a:cs typeface="B Nazanin" panose="00000400000000000000" pitchFamily="2" charset="-78"/>
              </a:rPr>
              <a:t>SE</a:t>
            </a:r>
            <a:r>
              <a:rPr lang="fa-IR" sz="2800" dirty="0">
                <a:cs typeface="B Nazanin" panose="00000400000000000000" pitchFamily="2" charset="-78"/>
              </a:rPr>
              <a:t> با در نظر گرفتن وابستگی بین کانال‌ها  و </a:t>
            </a:r>
            <a:r>
              <a:rPr lang="fa-IR" sz="2800" dirty="0" smtClean="0">
                <a:cs typeface="B Nazanin" panose="00000400000000000000" pitchFamily="2" charset="-78"/>
              </a:rPr>
              <a:t>مدل‌سازی آن، </a:t>
            </a:r>
            <a:r>
              <a:rPr lang="fa-IR" sz="2800" dirty="0">
                <a:cs typeface="B Nazanin" panose="00000400000000000000" pitchFamily="2" charset="-78"/>
              </a:rPr>
              <a:t>ویژگی‌های کانال را </a:t>
            </a:r>
            <a:r>
              <a:rPr lang="en-US" sz="2800" dirty="0" smtClean="0">
                <a:cs typeface="B Nazanin" panose="00000400000000000000" pitchFamily="2" charset="-78"/>
              </a:rPr>
              <a:t>recalibrate</a:t>
            </a:r>
            <a:r>
              <a:rPr lang="fa-IR" sz="2800" dirty="0" smtClean="0">
                <a:cs typeface="B Nazanin" panose="00000400000000000000" pitchFamily="2" charset="-78"/>
              </a:rPr>
              <a:t> می‌کنند</a:t>
            </a:r>
            <a:r>
              <a:rPr lang="fa-IR" sz="2800" dirty="0">
                <a:cs typeface="B Nazanin" panose="00000400000000000000" pitchFamily="2" charset="-78"/>
              </a:rPr>
              <a:t>، که به طور قابل توجهی باعث بهبود عملکرد </a:t>
            </a:r>
            <a:r>
              <a:rPr lang="fa-IR" sz="2800" dirty="0" smtClean="0">
                <a:cs typeface="B Nazanin" panose="00000400000000000000" pitchFamily="2" charset="-78"/>
              </a:rPr>
              <a:t>می‌شود</a:t>
            </a:r>
            <a:r>
              <a:rPr lang="fa-IR" sz="2800" dirty="0">
                <a:cs typeface="B Nazanin" panose="00000400000000000000" pitchFamily="2" charset="-78"/>
              </a:rPr>
              <a:t>.</a:t>
            </a:r>
            <a:endParaRPr lang="en-US" sz="2800" dirty="0">
              <a:cs typeface="B Nazanin" panose="00000400000000000000" pitchFamily="2" charset="-78"/>
            </a:endParaRPr>
          </a:p>
          <a:p>
            <a:pPr algn="just" rtl="1">
              <a:buFont typeface="Wingdings" panose="05000000000000000000" pitchFamily="2" charset="2"/>
              <a:buChar char="Ø"/>
            </a:pPr>
            <a:endParaRPr lang="en-US" sz="2800" dirty="0"/>
          </a:p>
        </p:txBody>
      </p:sp>
      <p:sp>
        <p:nvSpPr>
          <p:cNvPr id="4" name="Slide Number Placeholder 3"/>
          <p:cNvSpPr>
            <a:spLocks noGrp="1"/>
          </p:cNvSpPr>
          <p:nvPr>
            <p:ph type="sldNum" sz="quarter" idx="12"/>
          </p:nvPr>
        </p:nvSpPr>
        <p:spPr/>
        <p:txBody>
          <a:bodyPr/>
          <a:lstStyle/>
          <a:p>
            <a:fld id="{18087783-62FF-446C-A2E4-4C6B0B0DE16F}" type="slidenum">
              <a:rPr lang="en-US" smtClean="0"/>
              <a:t>7</a:t>
            </a:fld>
            <a:endParaRPr lang="en-US"/>
          </a:p>
        </p:txBody>
      </p:sp>
      <p:pic>
        <p:nvPicPr>
          <p:cNvPr id="5" name="Picture 4"/>
          <p:cNvPicPr>
            <a:picLocks noChangeAspect="1"/>
          </p:cNvPicPr>
          <p:nvPr/>
        </p:nvPicPr>
        <p:blipFill>
          <a:blip r:embed="rId2"/>
          <a:stretch>
            <a:fillRect/>
          </a:stretch>
        </p:blipFill>
        <p:spPr>
          <a:xfrm>
            <a:off x="2550065" y="3245491"/>
            <a:ext cx="6838950" cy="2409825"/>
          </a:xfrm>
          <a:prstGeom prst="rect">
            <a:avLst/>
          </a:prstGeom>
        </p:spPr>
      </p:pic>
    </p:spTree>
    <p:extLst>
      <p:ext uri="{BB962C8B-B14F-4D97-AF65-F5344CB8AC3E}">
        <p14:creationId xmlns:p14="http://schemas.microsoft.com/office/powerpoint/2010/main" val="13928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Anchors</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در شبکه‌ی </a:t>
            </a:r>
            <a:r>
              <a:rPr lang="en-US" sz="2800" dirty="0" err="1" smtClean="0">
                <a:cs typeface="B Nazanin" panose="00000400000000000000" pitchFamily="2" charset="-78"/>
              </a:rPr>
              <a:t>Text_RPN</a:t>
            </a:r>
            <a:r>
              <a:rPr lang="fa-IR" sz="2800" dirty="0" smtClean="0">
                <a:cs typeface="B Nazanin" panose="00000400000000000000" pitchFamily="2" charset="-78"/>
              </a:rPr>
              <a:t> سایز</a:t>
            </a:r>
            <a:r>
              <a:rPr lang="en-US" sz="2800" dirty="0" smtClean="0">
                <a:cs typeface="B Nazanin" panose="00000400000000000000" pitchFamily="2" charset="-78"/>
              </a:rPr>
              <a:t>anchor</a:t>
            </a:r>
            <a:r>
              <a:rPr lang="fa-IR" sz="2800" dirty="0">
                <a:cs typeface="B Nazanin" panose="00000400000000000000" pitchFamily="2" charset="-78"/>
              </a:rPr>
              <a:t>‌</a:t>
            </a:r>
            <a:r>
              <a:rPr lang="fa-IR" sz="2800" dirty="0" smtClean="0">
                <a:cs typeface="B Nazanin" panose="00000400000000000000" pitchFamily="2" charset="-78"/>
              </a:rPr>
              <a:t>ها برابر با است:</a:t>
            </a:r>
          </a:p>
          <a:p>
            <a:pPr lvl="2" algn="r" rtl="1">
              <a:buFont typeface="Arial" panose="020B0604020202020204" pitchFamily="34" charset="0"/>
              <a:buChar char="•"/>
            </a:pPr>
            <a:r>
              <a:rPr lang="fa-IR" sz="2200" dirty="0" smtClean="0">
                <a:cs typeface="B Nazanin" panose="00000400000000000000" pitchFamily="2" charset="-78"/>
              </a:rPr>
              <a:t> </a:t>
            </a:r>
            <a:r>
              <a:rPr lang="en-US" sz="2200" dirty="0" smtClean="0">
                <a:cs typeface="B Nazanin" panose="00000400000000000000" pitchFamily="2" charset="-78"/>
              </a:rPr>
              <a:t>32</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64</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128</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256</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512</a:t>
            </a:r>
            <a:r>
              <a:rPr lang="fa-IR" sz="2200" dirty="0" smtClean="0">
                <a:cs typeface="B Nazanin" panose="00000400000000000000" pitchFamily="2" charset="-78"/>
              </a:rPr>
              <a:t> </a:t>
            </a:r>
            <a:endParaRPr lang="fa-IR" sz="2800" dirty="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که در مقیاس‌های </a:t>
            </a:r>
            <a:r>
              <a:rPr lang="en-US" sz="2800" dirty="0" smtClean="0">
                <a:cs typeface="B Nazanin" panose="00000400000000000000" pitchFamily="2" charset="-78"/>
              </a:rPr>
              <a:t>0.5</a:t>
            </a:r>
            <a:r>
              <a:rPr lang="en-US" sz="2800" dirty="0">
                <a:cs typeface="B Nazanin" panose="00000400000000000000" pitchFamily="2" charset="-78"/>
              </a:rPr>
              <a:t>, 1, </a:t>
            </a:r>
            <a:r>
              <a:rPr lang="en-US" sz="2800" dirty="0" smtClean="0">
                <a:cs typeface="B Nazanin" panose="00000400000000000000" pitchFamily="2" charset="-78"/>
              </a:rPr>
              <a:t>2</a:t>
            </a:r>
            <a:r>
              <a:rPr lang="fa-IR" sz="2800" dirty="0" smtClean="0">
                <a:cs typeface="B Nazanin" panose="00000400000000000000" pitchFamily="2" charset="-78"/>
              </a:rPr>
              <a:t> استفاده می‌شود.</a:t>
            </a: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8</a:t>
            </a:fld>
            <a:endParaRPr lang="en-US"/>
          </a:p>
        </p:txBody>
      </p:sp>
    </p:spTree>
    <p:extLst>
      <p:ext uri="{BB962C8B-B14F-4D97-AF65-F5344CB8AC3E}">
        <p14:creationId xmlns:p14="http://schemas.microsoft.com/office/powerpoint/2010/main" val="46019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2. بهبود </a:t>
            </a:r>
            <a:r>
              <a:rPr lang="fa-IR" dirty="0">
                <a:cs typeface="B Nazanin" panose="00000400000000000000" pitchFamily="2" charset="-78"/>
              </a:rPr>
              <a:t>پیشنهادات (</a:t>
            </a:r>
            <a:r>
              <a:rPr lang="en-US" dirty="0">
                <a:cs typeface="B Nazanin" panose="00000400000000000000" pitchFamily="2" charset="-78"/>
              </a:rPr>
              <a:t>proposal refinement</a:t>
            </a:r>
            <a:r>
              <a:rPr lang="fa-IR" dirty="0" smtClean="0">
                <a:cs typeface="B Nazanin" panose="00000400000000000000" pitchFamily="2" charset="-78"/>
              </a:rPr>
              <a:t>)</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800" dirty="0">
                <a:cs typeface="B Nazanin" panose="00000400000000000000" pitchFamily="2" charset="-78"/>
              </a:rPr>
              <a:t>این شبکه دارای سه </a:t>
            </a:r>
            <a:r>
              <a:rPr lang="fa-IR" sz="2800" dirty="0" smtClean="0">
                <a:cs typeface="B Nazanin" panose="00000400000000000000" pitchFamily="2" charset="-78"/>
              </a:rPr>
              <a:t>شاخه خروجی </a:t>
            </a:r>
            <a:r>
              <a:rPr lang="fa-IR" sz="2800" dirty="0">
                <a:cs typeface="B Nazanin" panose="00000400000000000000" pitchFamily="2" charset="-78"/>
              </a:rPr>
              <a:t>است</a:t>
            </a:r>
            <a:r>
              <a:rPr lang="fa-IR" sz="28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اول طبقه بندی </a:t>
            </a:r>
            <a:r>
              <a:rPr lang="fa-IR" sz="2600" dirty="0" smtClean="0">
                <a:cs typeface="B Nazanin" panose="00000400000000000000" pitchFamily="2" charset="-78"/>
              </a:rPr>
              <a:t>می‌کند که کاندید بدست آمده از مرحله‌ی قبل </a:t>
            </a:r>
            <a:r>
              <a:rPr lang="fa-IR" sz="2600" dirty="0">
                <a:cs typeface="B Nazanin" panose="00000400000000000000" pitchFamily="2" charset="-78"/>
              </a:rPr>
              <a:t>متن هست یا نه</a:t>
            </a:r>
            <a:r>
              <a:rPr lang="fa-IR" sz="26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 </a:t>
            </a:r>
            <a:r>
              <a:rPr lang="fa-IR" sz="2600" dirty="0">
                <a:cs typeface="B Nazanin" panose="00000400000000000000" pitchFamily="2" charset="-78"/>
              </a:rPr>
              <a:t>شاخه دوم </a:t>
            </a:r>
            <a:r>
              <a:rPr lang="fa-IR" sz="2600" dirty="0" smtClean="0">
                <a:cs typeface="B Nazanin" panose="00000400000000000000" pitchFamily="2" charset="-78"/>
              </a:rPr>
              <a:t>محدوده‌ی </a:t>
            </a:r>
            <a:r>
              <a:rPr lang="fa-IR" sz="2600" dirty="0">
                <a:cs typeface="B Nazanin" panose="00000400000000000000" pitchFamily="2" charset="-78"/>
              </a:rPr>
              <a:t>متن را خروجی </a:t>
            </a:r>
            <a:r>
              <a:rPr lang="fa-IR" sz="2600" dirty="0" smtClean="0">
                <a:cs typeface="B Nazanin" panose="00000400000000000000" pitchFamily="2" charset="-78"/>
              </a:rPr>
              <a:t>می‌دهد.</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سوم چند ضلعی </a:t>
            </a:r>
            <a:r>
              <a:rPr lang="fa-IR" sz="2600" dirty="0" smtClean="0">
                <a:cs typeface="B Nazanin" panose="00000400000000000000" pitchFamily="2" charset="-78"/>
              </a:rPr>
              <a:t>که </a:t>
            </a:r>
            <a:r>
              <a:rPr lang="fa-IR" sz="2600" dirty="0">
                <a:cs typeface="B Nazanin" panose="00000400000000000000" pitchFamily="2" charset="-78"/>
              </a:rPr>
              <a:t>مکان متن را بازنمایی </a:t>
            </a:r>
            <a:r>
              <a:rPr lang="fa-IR" sz="2600" dirty="0" smtClean="0">
                <a:cs typeface="B Nazanin" panose="00000400000000000000" pitchFamily="2" charset="-78"/>
              </a:rPr>
              <a:t>می‌کند </a:t>
            </a:r>
            <a:r>
              <a:rPr lang="fa-IR" sz="2600" dirty="0">
                <a:cs typeface="B Nazanin" panose="00000400000000000000" pitchFamily="2" charset="-78"/>
              </a:rPr>
              <a:t>را خروجی </a:t>
            </a:r>
            <a:r>
              <a:rPr lang="fa-IR" sz="2600" dirty="0" smtClean="0">
                <a:cs typeface="B Nazanin" panose="00000400000000000000" pitchFamily="2" charset="-78"/>
              </a:rPr>
              <a:t>می‌دهد.</a:t>
            </a:r>
          </a:p>
          <a:p>
            <a:pPr marL="806958" lvl="1" indent="-514350" algn="r" rtl="1">
              <a:buFont typeface="+mj-lt"/>
              <a:buAutoNum type="arabicPeriod"/>
            </a:pPr>
            <a:endParaRPr lang="fa-IR" sz="2600" dirty="0">
              <a:cs typeface="B Nazanin" panose="00000400000000000000" pitchFamily="2" charset="-78"/>
            </a:endParaRPr>
          </a:p>
          <a:p>
            <a:pPr marL="749808" lvl="1" indent="-457200" algn="r" rtl="1">
              <a:buFont typeface="Wingdings" panose="05000000000000000000" pitchFamily="2" charset="2"/>
              <a:buChar char="Ø"/>
            </a:pPr>
            <a:r>
              <a:rPr lang="fa-IR" sz="2800" dirty="0" smtClean="0">
                <a:cs typeface="B Nazanin" panose="00000400000000000000" pitchFamily="2" charset="-78"/>
              </a:rPr>
              <a:t>دو شاخه‌ی </a:t>
            </a:r>
            <a:r>
              <a:rPr lang="fa-IR" sz="2800" dirty="0">
                <a:cs typeface="B Nazanin" panose="00000400000000000000" pitchFamily="2" charset="-78"/>
              </a:rPr>
              <a:t>اول </a:t>
            </a:r>
            <a:r>
              <a:rPr lang="fa-IR" sz="2800" dirty="0" smtClean="0">
                <a:cs typeface="B Nazanin" panose="00000400000000000000" pitchFamily="2" charset="-78"/>
              </a:rPr>
              <a:t>همانند روش‌های قبلی که در این زمینه وجود دارند؛ پیاده‌سازی می‌شوند.</a:t>
            </a:r>
          </a:p>
          <a:p>
            <a:pPr marL="292608" lvl="1" indent="0" algn="r" rtl="1">
              <a:buNone/>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9</a:t>
            </a:fld>
            <a:endParaRPr lang="en-US"/>
          </a:p>
        </p:txBody>
      </p:sp>
    </p:spTree>
    <p:extLst>
      <p:ext uri="{BB962C8B-B14F-4D97-AF65-F5344CB8AC3E}">
        <p14:creationId xmlns:p14="http://schemas.microsoft.com/office/powerpoint/2010/main" val="404742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2777</TotalTime>
  <Words>1753</Words>
  <Application>Microsoft Office PowerPoint</Application>
  <PresentationFormat>Widescreen</PresentationFormat>
  <Paragraphs>224</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B Nazanin</vt:lpstr>
      <vt:lpstr>Calibri</vt:lpstr>
      <vt:lpstr>Calibri Light</vt:lpstr>
      <vt:lpstr>Cambria Math</vt:lpstr>
      <vt:lpstr>CMSY10</vt:lpstr>
      <vt:lpstr>CMSY7</vt:lpstr>
      <vt:lpstr>Wingdings</vt:lpstr>
      <vt:lpstr>Retrospect</vt:lpstr>
      <vt:lpstr>PowerPoint Presentation</vt:lpstr>
      <vt:lpstr>PowerPoint Presentation</vt:lpstr>
      <vt:lpstr>مراحل روش پیشنهادی این مقاله</vt:lpstr>
      <vt:lpstr>ایده اصلی</vt:lpstr>
      <vt:lpstr>1. پیشنهاد مکان متن (Text Proposal) </vt:lpstr>
      <vt:lpstr>معماری SE_VGG16</vt:lpstr>
      <vt:lpstr>Squeeze And Excitation Block</vt:lpstr>
      <vt:lpstr>Anchors</vt:lpstr>
      <vt:lpstr>2. بهبود پیشنهادات (proposal refinement)</vt:lpstr>
      <vt:lpstr>2. بهبود پیشنهادات (proposal refinement)</vt:lpstr>
      <vt:lpstr>2. بهبود پیشنهادات (proposal refinement)</vt:lpstr>
      <vt:lpstr>2. بهبود پیشنهادات (proposal refinement)</vt:lpstr>
      <vt:lpstr>تابع خطا</vt:lpstr>
      <vt:lpstr>PowerPoint Presentation</vt:lpstr>
      <vt:lpstr> روش پیشنهادی این مقاله</vt:lpstr>
      <vt:lpstr>پیش‌بینی مکان متن ، kernel و بردارهای شباهت</vt:lpstr>
      <vt:lpstr>Feature Pyramid Enhancement Module(FPEM)</vt:lpstr>
      <vt:lpstr>Feature Pyramid Enhancement Module(FPEM)</vt:lpstr>
      <vt:lpstr>Feature Fusion Module(FFM)</vt:lpstr>
      <vt:lpstr>Pixel Aggregation</vt:lpstr>
      <vt:lpstr>Pixel Aggregation</vt:lpstr>
      <vt:lpstr>Pixel Aggregation</vt:lpstr>
      <vt:lpstr>PowerPoint Presentation</vt:lpstr>
      <vt:lpstr>روش پیشنهادی این مقاله</vt:lpstr>
      <vt:lpstr>معماری</vt:lpstr>
      <vt:lpstr>PowerPoint Presentation</vt:lpstr>
      <vt:lpstr>Training</vt:lpstr>
      <vt:lpstr>Ground Truth Label Generation .1</vt:lpstr>
      <vt:lpstr>Ground Truth Label Generation .1</vt:lpstr>
      <vt:lpstr>Ground Truth Label Generation .1</vt:lpstr>
      <vt:lpstr>Weakly-Supervised Learning</vt:lpstr>
      <vt:lpstr>Weakly-Supervised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Geolocation :  A Hybrid Approach</dc:title>
  <dc:creator>sara A</dc:creator>
  <cp:lastModifiedBy>Maryam Hashemi</cp:lastModifiedBy>
  <cp:revision>122</cp:revision>
  <dcterms:created xsi:type="dcterms:W3CDTF">2019-06-13T21:27:41Z</dcterms:created>
  <dcterms:modified xsi:type="dcterms:W3CDTF">2020-01-31T20:34:51Z</dcterms:modified>
</cp:coreProperties>
</file>