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1"/>
  </p:notesMasterIdLst>
  <p:sldIdLst>
    <p:sldId id="272" r:id="rId2"/>
    <p:sldId id="313" r:id="rId3"/>
    <p:sldId id="262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14" r:id="rId15"/>
    <p:sldId id="315" r:id="rId16"/>
    <p:sldId id="296" r:id="rId17"/>
    <p:sldId id="307" r:id="rId18"/>
    <p:sldId id="308" r:id="rId19"/>
    <p:sldId id="267" r:id="rId20"/>
    <p:sldId id="273" r:id="rId21"/>
    <p:sldId id="309" r:id="rId22"/>
    <p:sldId id="268" r:id="rId23"/>
    <p:sldId id="270" r:id="rId24"/>
    <p:sldId id="310" r:id="rId25"/>
    <p:sldId id="275" r:id="rId26"/>
    <p:sldId id="277" r:id="rId27"/>
    <p:sldId id="311" r:id="rId28"/>
    <p:sldId id="294" r:id="rId29"/>
    <p:sldId id="281" r:id="rId30"/>
    <p:sldId id="295" r:id="rId31"/>
    <p:sldId id="283" r:id="rId32"/>
    <p:sldId id="284" r:id="rId33"/>
    <p:sldId id="312" r:id="rId34"/>
    <p:sldId id="285" r:id="rId35"/>
    <p:sldId id="286" r:id="rId36"/>
    <p:sldId id="287" r:id="rId37"/>
    <p:sldId id="288" r:id="rId38"/>
    <p:sldId id="290" r:id="rId39"/>
    <p:sldId id="29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06" autoAdjust="0"/>
    <p:restoredTop sz="94464" autoAdjust="0"/>
  </p:normalViewPr>
  <p:slideViewPr>
    <p:cSldViewPr snapToGrid="0">
      <p:cViewPr varScale="1">
        <p:scale>
          <a:sx n="79" d="100"/>
          <a:sy n="79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118E2-E8E4-4118-8AA7-9FADDC44867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E715D-31EA-41FC-B868-D73824BD4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6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DAC7-6A3D-45C9-8106-EB714EB502FD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40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50C7-CDD4-4FF9-A6B5-B52EF3743369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D9B6-4C7C-4948-BE18-53525478D9C6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9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E5B4-A3EE-4C02-BEDA-61A29471B3B1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7D2F-57C5-47A6-8222-E8DDDAC55C30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51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5EE5-B0C8-43A0-B1AF-4D1B91DAF481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6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16A5-1E4B-4B74-B740-999CDC82ABB6}" type="datetime1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5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E7E94-10BE-407B-8985-6A5B2C98297D}" type="datetime1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23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3262-7D5C-4C2F-93DA-C30830DBB861}" type="datetime1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6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5C66F1-92C6-4CE5-9037-05ACD45DFA3A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087783-62FF-446C-A2E4-4C6B0B0DE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7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A7BA-CEA3-4C75-87D6-C7C8088A9BE6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5A0ECF-AE02-49A0-876C-B6F19C40C5A6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8087783-62FF-446C-A2E4-4C6B0B0DE16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94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908.05900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904.01941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905.05980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97280" y="758952"/>
            <a:ext cx="10058400" cy="506362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>
              <a:lnSpc>
                <a:spcPct val="150000"/>
              </a:lnSpc>
            </a:pPr>
            <a:endParaRPr lang="fa-IR" sz="6000" b="1" dirty="0" smtClean="0">
              <a:cs typeface="B Nazanin" panose="00000400000000000000" pitchFamily="2" charset="-78"/>
            </a:endParaRPr>
          </a:p>
          <a:p>
            <a:pPr algn="ctr" rtl="1">
              <a:lnSpc>
                <a:spcPct val="150000"/>
              </a:lnSpc>
            </a:pPr>
            <a:r>
              <a:rPr lang="fa-IR" sz="6000" b="1" dirty="0" smtClean="0">
                <a:cs typeface="B Nazanin" panose="00000400000000000000" pitchFamily="2" charset="-78"/>
              </a:rPr>
              <a:t>مکان‌یابی متن در تصویر</a:t>
            </a:r>
            <a:endParaRPr lang="en-US" sz="6000" b="1" dirty="0" smtClean="0">
              <a:cs typeface="B Nazanin" panose="00000400000000000000" pitchFamily="2" charset="-78"/>
            </a:endParaRPr>
          </a:p>
          <a:p>
            <a:pPr algn="ctr" rtl="1">
              <a:lnSpc>
                <a:spcPct val="150000"/>
              </a:lnSpc>
            </a:pPr>
            <a:endParaRPr lang="fa-IR" sz="2800" b="1" dirty="0" smtClean="0">
              <a:cs typeface="B Nazanin" panose="00000400000000000000" pitchFamily="2" charset="-78"/>
            </a:endParaRPr>
          </a:p>
          <a:p>
            <a:pPr algn="ctr" rtl="1">
              <a:lnSpc>
                <a:spcPct val="150000"/>
              </a:lnSpc>
            </a:pPr>
            <a:r>
              <a:rPr lang="fa-IR" sz="2400" b="1" dirty="0" smtClean="0">
                <a:cs typeface="B Nazanin" panose="00000400000000000000" pitchFamily="2" charset="-78"/>
              </a:rPr>
              <a:t>سارا آئین</a:t>
            </a:r>
          </a:p>
          <a:p>
            <a:pPr algn="ctr" rtl="1">
              <a:lnSpc>
                <a:spcPct val="150000"/>
              </a:lnSpc>
            </a:pPr>
            <a:r>
              <a:rPr lang="fa-IR" sz="2400" b="1" dirty="0" smtClean="0">
                <a:cs typeface="B Nazanin" panose="00000400000000000000" pitchFamily="2" charset="-78"/>
              </a:rPr>
              <a:t>مریم سادات هاشمی</a:t>
            </a:r>
            <a:endParaRPr lang="en-US" sz="2400" b="1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3099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2. بهبود پیشنهادات (</a:t>
            </a:r>
            <a:r>
              <a:rPr lang="en-US" dirty="0">
                <a:cs typeface="B Nazanin" panose="00000400000000000000" pitchFamily="2" charset="-78"/>
              </a:rPr>
              <a:t>proposal refinement</a:t>
            </a:r>
            <a:r>
              <a:rPr lang="fa-IR" dirty="0">
                <a:cs typeface="B Nazanin" panose="00000400000000000000" pitchFamily="2" charset="-78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fa-I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ورودی شاخه ی سوم: </a:t>
            </a:r>
          </a:p>
          <a:p>
            <a:pPr marL="292608" lvl="1" indent="0" algn="r" rtl="1">
              <a:buNone/>
            </a:pPr>
            <a:r>
              <a:rPr lang="fa-IR" sz="2200" dirty="0">
                <a:cs typeface="B Nazanin" panose="00000400000000000000" pitchFamily="2" charset="-78"/>
              </a:rPr>
              <a:t>ن</a:t>
            </a:r>
            <a:r>
              <a:rPr lang="fa-IR" sz="2200" dirty="0" smtClean="0">
                <a:cs typeface="B Nazanin" panose="00000400000000000000" pitchFamily="2" charset="-78"/>
              </a:rPr>
              <a:t>قشه ی ویژگی های خروجی از شبکه ی </a:t>
            </a:r>
            <a:r>
              <a:rPr lang="en-US" sz="2200" dirty="0" smtClean="0">
                <a:cs typeface="B Nazanin" panose="00000400000000000000" pitchFamily="2" charset="-78"/>
              </a:rPr>
              <a:t>SE_VGG16</a:t>
            </a:r>
            <a:r>
              <a:rPr lang="fa-IR" sz="2200" dirty="0" smtClean="0">
                <a:cs typeface="B Nazanin" panose="00000400000000000000" pitchFamily="2" charset="-78"/>
              </a:rPr>
              <a:t> و خروجی شبکه ی </a:t>
            </a:r>
            <a:r>
              <a:rPr lang="en-US" sz="2200" dirty="0" err="1" smtClean="0">
                <a:cs typeface="B Nazanin" panose="00000400000000000000" pitchFamily="2" charset="-78"/>
              </a:rPr>
              <a:t>Text_RPN</a:t>
            </a:r>
            <a:r>
              <a:rPr lang="fa-IR" sz="2200" dirty="0" smtClean="0">
                <a:cs typeface="B Nazanin" panose="00000400000000000000" pitchFamily="2" charset="-78"/>
              </a:rPr>
              <a:t> بعد از آن که بر روی آن ها </a:t>
            </a:r>
            <a:r>
              <a:rPr lang="en-US" sz="2200" dirty="0" smtClean="0">
                <a:cs typeface="B Nazanin" panose="00000400000000000000" pitchFamily="2" charset="-78"/>
              </a:rPr>
              <a:t>ROI</a:t>
            </a:r>
            <a:r>
              <a:rPr lang="en-US" sz="2200" dirty="0">
                <a:cs typeface="B Nazanin" panose="00000400000000000000" pitchFamily="2" charset="-78"/>
              </a:rPr>
              <a:t> </a:t>
            </a:r>
            <a:r>
              <a:rPr lang="en-US" sz="2200" dirty="0" smtClean="0">
                <a:cs typeface="B Nazanin" panose="00000400000000000000" pitchFamily="2" charset="-78"/>
              </a:rPr>
              <a:t>Pooling</a:t>
            </a:r>
            <a:r>
              <a:rPr lang="fa-IR" sz="2200" dirty="0" smtClean="0">
                <a:cs typeface="B Nazanin" panose="00000400000000000000" pitchFamily="2" charset="-78"/>
              </a:rPr>
              <a:t> اعمال شده است.</a:t>
            </a:r>
          </a:p>
          <a:p>
            <a:pPr marL="0" indent="0" algn="r" rtl="1">
              <a:buNone/>
            </a:pPr>
            <a:r>
              <a:rPr lang="fa-IR" sz="2400" b="1" dirty="0" smtClean="0">
                <a:cs typeface="B Nazanin" panose="00000400000000000000" pitchFamily="2" charset="-78"/>
              </a:rPr>
              <a:t>خروجی شاخه سوم: </a:t>
            </a:r>
          </a:p>
          <a:p>
            <a:pPr marL="292608" lvl="1" indent="0" algn="r" rtl="1">
              <a:buNone/>
            </a:pPr>
            <a:r>
              <a:rPr lang="fa-IR" sz="2200" dirty="0" smtClean="0">
                <a:cs typeface="B Nazanin" panose="00000400000000000000" pitchFamily="2" charset="-78"/>
              </a:rPr>
              <a:t>نقاط </a:t>
            </a:r>
            <a:r>
              <a:rPr lang="fa-IR" sz="2200" dirty="0">
                <a:cs typeface="B Nazanin" panose="00000400000000000000" pitchFamily="2" charset="-78"/>
              </a:rPr>
              <a:t>مرزی </a:t>
            </a:r>
            <a:r>
              <a:rPr lang="fa-IR" sz="2200" dirty="0" smtClean="0">
                <a:cs typeface="B Nazanin" panose="00000400000000000000" pitchFamily="2" charset="-78"/>
              </a:rPr>
              <a:t>مکان متن </a:t>
            </a:r>
          </a:p>
          <a:p>
            <a:pPr marL="0" indent="0" algn="r" rtl="1">
              <a:buNone/>
            </a:pPr>
            <a:r>
              <a:rPr lang="fa-IR" sz="24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سوال: تعداد نقاط مرزی برای </a:t>
            </a:r>
            <a:r>
              <a:rPr lang="fa-IR" sz="2400" dirty="0">
                <a:solidFill>
                  <a:srgbClr val="FF0000"/>
                </a:solidFill>
                <a:cs typeface="B Nazanin" panose="00000400000000000000" pitchFamily="2" charset="-78"/>
              </a:rPr>
              <a:t>هر متن متفاوت </a:t>
            </a:r>
            <a:r>
              <a:rPr lang="fa-IR" sz="24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است، خروجی شبکه ی پیشنهادی باید به چه صورت باشد؟</a:t>
            </a:r>
          </a:p>
          <a:p>
            <a:pPr marL="0" indent="0" algn="r" rtl="1">
              <a:buNone/>
            </a:pPr>
            <a:r>
              <a:rPr lang="fa-IR" sz="2400" dirty="0" smtClean="0">
                <a:solidFill>
                  <a:srgbClr val="92D050"/>
                </a:solidFill>
                <a:cs typeface="B Nazanin" panose="00000400000000000000" pitchFamily="2" charset="-78"/>
              </a:rPr>
              <a:t>جواب: استفاده از شبکه های </a:t>
            </a:r>
            <a:r>
              <a:rPr lang="en-US" sz="2400" dirty="0" smtClean="0">
                <a:solidFill>
                  <a:srgbClr val="92D050"/>
                </a:solidFill>
                <a:cs typeface="B Nazanin" panose="00000400000000000000" pitchFamily="2" charset="-78"/>
              </a:rPr>
              <a:t>RNN</a:t>
            </a:r>
            <a:endParaRPr lang="fa-IR" sz="2400" dirty="0" smtClean="0">
              <a:solidFill>
                <a:srgbClr val="92D050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10</a:t>
            </a:fld>
            <a:endParaRPr lang="en-US"/>
          </a:p>
        </p:txBody>
      </p:sp>
      <p:sp>
        <p:nvSpPr>
          <p:cNvPr id="5" name="Right Arrow 4"/>
          <p:cNvSpPr/>
          <p:nvPr/>
        </p:nvSpPr>
        <p:spPr>
          <a:xfrm rot="10800000">
            <a:off x="6945549" y="4484847"/>
            <a:ext cx="894944" cy="223736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70059" y="4365882"/>
            <a:ext cx="875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92D050"/>
                </a:solidFill>
                <a:cs typeface="B Nazanin" panose="00000400000000000000" pitchFamily="2" charset="-78"/>
              </a:rPr>
              <a:t>LSTM</a:t>
            </a:r>
            <a:endParaRPr lang="en-US" sz="2400" dirty="0">
              <a:solidFill>
                <a:srgbClr val="92D05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6698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2. بهبود پیشنهادات (</a:t>
            </a:r>
            <a:r>
              <a:rPr lang="en-US" dirty="0">
                <a:cs typeface="B Nazanin" panose="00000400000000000000" pitchFamily="2" charset="-78"/>
              </a:rPr>
              <a:t>proposal refinement</a:t>
            </a:r>
            <a:r>
              <a:rPr lang="fa-IR" dirty="0">
                <a:cs typeface="B Nazanin" panose="00000400000000000000" pitchFamily="2" charset="-78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b="1" dirty="0">
                <a:cs typeface="B Nazanin" panose="00000400000000000000" pitchFamily="2" charset="-78"/>
              </a:rPr>
              <a:t>ورودی همه ی گام های زمانی در </a:t>
            </a:r>
            <a:r>
              <a:rPr lang="en-US" b="1" dirty="0" smtClean="0">
                <a:cs typeface="B Nazanin" panose="00000400000000000000" pitchFamily="2" charset="-78"/>
              </a:rPr>
              <a:t>LSTM</a:t>
            </a:r>
            <a:r>
              <a:rPr lang="fa-IR" b="1" dirty="0" smtClean="0">
                <a:cs typeface="B Nazanin" panose="00000400000000000000" pitchFamily="2" charset="-78"/>
              </a:rPr>
              <a:t>: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 	ویژگی </a:t>
            </a:r>
            <a:r>
              <a:rPr lang="fa-IR" dirty="0">
                <a:cs typeface="B Nazanin" panose="00000400000000000000" pitchFamily="2" charset="-78"/>
              </a:rPr>
              <a:t>های  بدست آمده بعد از اعمال </a:t>
            </a:r>
            <a:r>
              <a:rPr lang="en-US" dirty="0">
                <a:cs typeface="B Nazanin" panose="00000400000000000000" pitchFamily="2" charset="-78"/>
              </a:rPr>
              <a:t>ROI </a:t>
            </a:r>
            <a:r>
              <a:rPr lang="en-US" dirty="0" smtClean="0">
                <a:cs typeface="B Nazanin" panose="00000400000000000000" pitchFamily="2" charset="-78"/>
              </a:rPr>
              <a:t>Pooling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b="1" dirty="0" smtClean="0">
                <a:cs typeface="B Nazanin" panose="00000400000000000000" pitchFamily="2" charset="-78"/>
              </a:rPr>
              <a:t>خروجی</a:t>
            </a:r>
            <a:r>
              <a:rPr lang="fa-IR" b="1" dirty="0">
                <a:cs typeface="B Nazanin" panose="00000400000000000000" pitchFamily="2" charset="-78"/>
              </a:rPr>
              <a:t> </a:t>
            </a:r>
            <a:r>
              <a:rPr lang="fa-IR" b="1" dirty="0" smtClean="0">
                <a:cs typeface="B Nazanin" panose="00000400000000000000" pitchFamily="2" charset="-78"/>
              </a:rPr>
              <a:t>همه </a:t>
            </a:r>
            <a:r>
              <a:rPr lang="fa-IR" b="1" dirty="0">
                <a:cs typeface="B Nazanin" panose="00000400000000000000" pitchFamily="2" charset="-78"/>
              </a:rPr>
              <a:t>ی گام های زمانی در </a:t>
            </a:r>
            <a:r>
              <a:rPr lang="en-US" b="1" dirty="0" smtClean="0">
                <a:cs typeface="B Nazanin" panose="00000400000000000000" pitchFamily="2" charset="-78"/>
              </a:rPr>
              <a:t>LSTM</a:t>
            </a:r>
            <a:r>
              <a:rPr lang="fa-IR" b="1" dirty="0" smtClean="0">
                <a:cs typeface="B Nazanin" panose="00000400000000000000" pitchFamily="2" charset="-78"/>
              </a:rPr>
              <a:t>:</a:t>
            </a:r>
          </a:p>
          <a:p>
            <a:pPr marL="201168" lvl="1" indent="0" algn="r" rtl="1">
              <a:buNone/>
            </a:pPr>
            <a:r>
              <a:rPr lang="fa-IR" sz="2000" dirty="0" smtClean="0">
                <a:cs typeface="B Nazanin" panose="00000400000000000000" pitchFamily="2" charset="-78"/>
              </a:rPr>
              <a:t>	یک زوج </a:t>
            </a:r>
            <a:r>
              <a:rPr lang="fa-IR" sz="2000" dirty="0">
                <a:cs typeface="B Nazanin" panose="00000400000000000000" pitchFamily="2" charset="-78"/>
              </a:rPr>
              <a:t>نقطه از نقاط </a:t>
            </a:r>
            <a:r>
              <a:rPr lang="fa-IR" sz="2000" dirty="0" smtClean="0">
                <a:cs typeface="B Nazanin" panose="00000400000000000000" pitchFamily="2" charset="-78"/>
              </a:rPr>
              <a:t>مرزی</a:t>
            </a:r>
          </a:p>
          <a:p>
            <a:pPr marL="201168" lvl="1" indent="0" algn="r" rtl="1">
              <a:buNone/>
            </a:pPr>
            <a:endParaRPr lang="fa-IR" sz="2000" dirty="0" smtClean="0">
              <a:cs typeface="B Nazanin" panose="00000400000000000000" pitchFamily="2" charset="-78"/>
            </a:endParaRPr>
          </a:p>
          <a:p>
            <a:pPr marL="201168" lvl="1" indent="0" algn="r" rtl="1">
              <a:buNone/>
            </a:pPr>
            <a:r>
              <a:rPr lang="fa-IR" sz="20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چگونه زمان </a:t>
            </a:r>
            <a:r>
              <a:rPr lang="fa-IR" sz="2000" dirty="0">
                <a:solidFill>
                  <a:srgbClr val="FF0000"/>
                </a:solidFill>
                <a:cs typeface="B Nazanin" panose="00000400000000000000" pitchFamily="2" charset="-78"/>
              </a:rPr>
              <a:t>توقف را به شبکه اعلام </a:t>
            </a:r>
            <a:r>
              <a:rPr lang="fa-IR" sz="20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کنیم؟</a:t>
            </a:r>
          </a:p>
          <a:p>
            <a:pPr marL="201168" lvl="1" indent="0" algn="r" rtl="1">
              <a:buNone/>
            </a:pPr>
            <a:r>
              <a:rPr lang="en-US" sz="2000" dirty="0" smtClean="0">
                <a:cs typeface="B Nazanin" panose="00000400000000000000" pitchFamily="2" charset="-78"/>
              </a:rPr>
              <a:t>	</a:t>
            </a:r>
            <a:r>
              <a:rPr lang="fa-IR" sz="2000" dirty="0" smtClean="0">
                <a:solidFill>
                  <a:srgbClr val="92D050"/>
                </a:solidFill>
                <a:cs typeface="B Nazanin" panose="00000400000000000000" pitchFamily="2" charset="-78"/>
              </a:rPr>
              <a:t>استفاده از برچسب </a:t>
            </a:r>
            <a:r>
              <a:rPr lang="en-US" sz="2000" dirty="0" smtClean="0">
                <a:solidFill>
                  <a:srgbClr val="92D050"/>
                </a:solidFill>
                <a:cs typeface="B Nazanin" panose="00000400000000000000" pitchFamily="2" charset="-78"/>
              </a:rPr>
              <a:t>stop/continue</a:t>
            </a:r>
            <a:r>
              <a:rPr lang="fa-IR" sz="2000" dirty="0" smtClean="0">
                <a:solidFill>
                  <a:srgbClr val="92D050"/>
                </a:solidFill>
                <a:cs typeface="B Nazanin" panose="00000400000000000000" pitchFamily="2" charset="-78"/>
              </a:rPr>
              <a:t> </a:t>
            </a:r>
            <a:endParaRPr lang="en-US" sz="2000" dirty="0" smtClean="0">
              <a:solidFill>
                <a:srgbClr val="92D050"/>
              </a:solidFill>
              <a:cs typeface="B Nazanin" panose="00000400000000000000" pitchFamily="2" charset="-78"/>
            </a:endParaRPr>
          </a:p>
          <a:p>
            <a:pPr marL="201168" lvl="1" indent="0" algn="r" rtl="1">
              <a:buNone/>
            </a:pPr>
            <a:endParaRPr lang="en-US" sz="2000" dirty="0" smtClean="0">
              <a:cs typeface="B Nazanin" panose="00000400000000000000" pitchFamily="2" charset="-78"/>
            </a:endParaRPr>
          </a:p>
          <a:p>
            <a:pPr marL="201168" lvl="1" indent="0" algn="r" rtl="1">
              <a:buNone/>
            </a:pPr>
            <a:r>
              <a:rPr lang="fa-IR" sz="2000" dirty="0">
                <a:cs typeface="B Nazanin" panose="00000400000000000000" pitchFamily="2" charset="-78"/>
              </a:rPr>
              <a:t>پیش بینی برچسب </a:t>
            </a:r>
            <a:r>
              <a:rPr lang="en-US" sz="2000" dirty="0" smtClean="0">
                <a:cs typeface="B Nazanin" panose="00000400000000000000" pitchFamily="2" charset="-78"/>
              </a:rPr>
              <a:t>stop/continue</a:t>
            </a:r>
            <a:r>
              <a:rPr lang="fa-IR" sz="2000" dirty="0" smtClean="0">
                <a:cs typeface="B Nazanin" panose="00000400000000000000" pitchFamily="2" charset="-78"/>
              </a:rPr>
              <a:t> یک </a:t>
            </a:r>
            <a:r>
              <a:rPr lang="fa-IR" sz="2000" dirty="0">
                <a:cs typeface="B Nazanin" panose="00000400000000000000" pitchFamily="2" charset="-78"/>
              </a:rPr>
              <a:t>مسئله ی طبقه </a:t>
            </a:r>
            <a:r>
              <a:rPr lang="fa-IR" sz="2000" dirty="0" smtClean="0">
                <a:cs typeface="B Nazanin" panose="00000400000000000000" pitchFamily="2" charset="-78"/>
              </a:rPr>
              <a:t>بندی</a:t>
            </a:r>
            <a:endParaRPr lang="en-US" sz="2000" dirty="0" smtClean="0">
              <a:cs typeface="B Nazanin" panose="00000400000000000000" pitchFamily="2" charset="-78"/>
            </a:endParaRPr>
          </a:p>
          <a:p>
            <a:pPr marL="201168" lvl="1" indent="0" algn="r" rtl="1">
              <a:buNone/>
            </a:pPr>
            <a:r>
              <a:rPr lang="fa-IR" sz="2000" dirty="0" smtClean="0">
                <a:cs typeface="B Nazanin" panose="00000400000000000000" pitchFamily="2" charset="-78"/>
              </a:rPr>
              <a:t>پیش بینی مختصات نقاط مرزی یک مسئله ی رگرسیون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98060" y="5058858"/>
            <a:ext cx="426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هر گام زمانی در شبکه ی </a:t>
            </a:r>
            <a:r>
              <a:rPr lang="en-US" dirty="0">
                <a:cs typeface="B Nazanin" panose="00000400000000000000" pitchFamily="2" charset="-78"/>
              </a:rPr>
              <a:t>LSTM</a:t>
            </a:r>
            <a:r>
              <a:rPr lang="fa-IR" dirty="0">
                <a:cs typeface="B Nazanin" panose="00000400000000000000" pitchFamily="2" charset="-78"/>
              </a:rPr>
              <a:t> دو شاخه خروجی</a:t>
            </a:r>
            <a:endParaRPr lang="en-US" sz="2400" dirty="0">
              <a:solidFill>
                <a:srgbClr val="92D050"/>
              </a:solidFill>
              <a:cs typeface="B Nazanin" panose="00000400000000000000" pitchFamily="2" charset="-78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5750020" y="4828864"/>
            <a:ext cx="359923" cy="8293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2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2. بهبود پیشنهادات (</a:t>
            </a:r>
            <a:r>
              <a:rPr lang="en-US" dirty="0">
                <a:cs typeface="B Nazanin" panose="00000400000000000000" pitchFamily="2" charset="-78"/>
              </a:rPr>
              <a:t>proposal refinement</a:t>
            </a:r>
            <a:r>
              <a:rPr lang="fa-IR" dirty="0">
                <a:cs typeface="B Nazanin" panose="00000400000000000000" pitchFamily="2" charset="-78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>
                <a:cs typeface="B Nazanin" panose="00000400000000000000" pitchFamily="2" charset="-78"/>
              </a:rPr>
              <a:t>در نهایت همانند سایر روش های تشخیص اشیا، در این روش هم لازم است که از روش </a:t>
            </a:r>
            <a:r>
              <a:rPr lang="en-US" sz="2400" dirty="0">
                <a:cs typeface="B Nazanin" panose="00000400000000000000" pitchFamily="2" charset="-78"/>
              </a:rPr>
              <a:t>NMS</a:t>
            </a:r>
            <a:r>
              <a:rPr lang="fa-IR" sz="2400" dirty="0">
                <a:cs typeface="B Nazanin" panose="00000400000000000000" pitchFamily="2" charset="-78"/>
              </a:rPr>
              <a:t> استفاده کنیم. که در اینجا از </a:t>
            </a:r>
            <a:r>
              <a:rPr lang="en-US" sz="2400" dirty="0">
                <a:cs typeface="B Nazanin" panose="00000400000000000000" pitchFamily="2" charset="-78"/>
              </a:rPr>
              <a:t>NMS</a:t>
            </a:r>
            <a:r>
              <a:rPr lang="fa-IR" sz="2400" dirty="0">
                <a:cs typeface="B Nazanin" panose="00000400000000000000" pitchFamily="2" charset="-78"/>
              </a:rPr>
              <a:t> معمولی نمی توانیم استفاده کنیم و باید از </a:t>
            </a:r>
            <a:r>
              <a:rPr lang="en-US" sz="2400" dirty="0">
                <a:cs typeface="B Nazanin" panose="00000400000000000000" pitchFamily="2" charset="-78"/>
              </a:rPr>
              <a:t>Polygon NMS</a:t>
            </a:r>
            <a:r>
              <a:rPr lang="fa-IR" sz="2400" dirty="0">
                <a:cs typeface="B Nazanin" panose="00000400000000000000" pitchFamily="2" charset="-78"/>
              </a:rPr>
              <a:t> استفاده کنیم که براساس مساحت چند ضلعی نشان دهنده ی مکان </a:t>
            </a:r>
            <a:r>
              <a:rPr lang="fa-IR" sz="2400" dirty="0" smtClean="0">
                <a:cs typeface="B Nazanin" panose="00000400000000000000" pitchFamily="2" charset="-78"/>
              </a:rPr>
              <a:t>متن، </a:t>
            </a:r>
            <a:r>
              <a:rPr lang="fa-IR" sz="2400" dirty="0">
                <a:cs typeface="B Nazanin" panose="00000400000000000000" pitchFamily="2" charset="-78"/>
              </a:rPr>
              <a:t>محاسبه می شود. 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7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/>
              <a:t>Loss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7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14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97280" y="758952"/>
            <a:ext cx="10058400" cy="506362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endParaRPr lang="en-US" sz="4000" b="1" dirty="0" smtClean="0"/>
          </a:p>
          <a:p>
            <a:pPr algn="ctr">
              <a:lnSpc>
                <a:spcPct val="150000"/>
              </a:lnSpc>
            </a:pPr>
            <a:r>
              <a:rPr lang="en-US" sz="4000" b="1" dirty="0"/>
              <a:t>“</a:t>
            </a:r>
            <a:r>
              <a:rPr lang="en-US" sz="4000" b="1" dirty="0">
                <a:latin typeface="+mn-lt"/>
              </a:rPr>
              <a:t>Efficient and Accurate Arbitrary Shaped text Detection With Pixel Aggregation </a:t>
            </a:r>
            <a:r>
              <a:rPr lang="en-US" sz="4000" b="1" dirty="0" smtClean="0">
                <a:latin typeface="+mn-lt"/>
              </a:rPr>
              <a:t>Network</a:t>
            </a:r>
            <a:r>
              <a:rPr lang="en-US" sz="4000" b="1" dirty="0" smtClean="0"/>
              <a:t>”</a:t>
            </a:r>
            <a:endParaRPr lang="en-US" sz="4000" dirty="0"/>
          </a:p>
          <a:p>
            <a:pPr algn="ctr">
              <a:lnSpc>
                <a:spcPct val="150000"/>
              </a:lnSpc>
            </a:pPr>
            <a:endParaRPr lang="en-US" sz="2000" b="1" dirty="0" smtClean="0">
              <a:cs typeface="B Nazanin" panose="00000400000000000000" pitchFamily="2" charset="-78"/>
            </a:endParaRPr>
          </a:p>
          <a:p>
            <a:pPr algn="ctr">
              <a:lnSpc>
                <a:spcPct val="150000"/>
              </a:lnSpc>
            </a:pPr>
            <a:endParaRPr lang="en-US" sz="2000" b="1" dirty="0">
              <a:cs typeface="B Nazanin" panose="00000400000000000000" pitchFamily="2" charset="-78"/>
            </a:endParaRPr>
          </a:p>
          <a:p>
            <a:pPr algn="ctr">
              <a:lnSpc>
                <a:spcPct val="150000"/>
              </a:lnSpc>
            </a:pPr>
            <a:r>
              <a:rPr lang="en-US" sz="2000" b="1" dirty="0" smtClean="0">
                <a:cs typeface="B Nazanin" panose="00000400000000000000" pitchFamily="2" charset="-78"/>
              </a:rPr>
              <a:t>2019</a:t>
            </a:r>
          </a:p>
          <a:p>
            <a:pPr algn="ctr">
              <a:lnSpc>
                <a:spcPct val="150000"/>
              </a:lnSpc>
            </a:pPr>
            <a:r>
              <a:rPr lang="en-US" sz="2000" b="1" dirty="0" smtClean="0">
                <a:cs typeface="B Nazanin" panose="00000400000000000000" pitchFamily="2" charset="-78"/>
              </a:rPr>
              <a:t>ICCV</a:t>
            </a:r>
            <a:endParaRPr lang="en-US" sz="2000" b="1" dirty="0" smtClean="0">
              <a:cs typeface="B Nazanin" panose="00000400000000000000" pitchFamily="2" charset="-78"/>
            </a:endParaRPr>
          </a:p>
          <a:p>
            <a:pPr algn="ctr">
              <a:lnSpc>
                <a:spcPct val="150000"/>
              </a:lnSpc>
            </a:pP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://arxiv.org/abs/1908.05900</a:t>
            </a:r>
            <a:endParaRPr lang="fa-IR" sz="6000" b="1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8187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15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97280" y="758952"/>
            <a:ext cx="10058400" cy="506362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endParaRPr lang="en-US" sz="4000" b="1" dirty="0" smtClean="0"/>
          </a:p>
          <a:p>
            <a:pPr algn="ctr">
              <a:lnSpc>
                <a:spcPct val="150000"/>
              </a:lnSpc>
            </a:pPr>
            <a:r>
              <a:rPr lang="en-US" sz="4000" b="1" dirty="0" smtClean="0"/>
              <a:t>“</a:t>
            </a:r>
            <a:r>
              <a:rPr lang="en-US" sz="4000" b="1" dirty="0" smtClean="0">
                <a:latin typeface="+mn-lt"/>
              </a:rPr>
              <a:t>Arbitrary </a:t>
            </a:r>
            <a:r>
              <a:rPr lang="en-US" sz="4000" b="1" dirty="0">
                <a:latin typeface="+mn-lt"/>
              </a:rPr>
              <a:t>Shape Scene Text Detection with Adaptive Text Region </a:t>
            </a:r>
            <a:r>
              <a:rPr lang="en-US" sz="4000" b="1" dirty="0" smtClean="0">
                <a:latin typeface="+mn-lt"/>
              </a:rPr>
              <a:t>Representation</a:t>
            </a:r>
            <a:r>
              <a:rPr lang="en-US" sz="4000" b="1" dirty="0" smtClean="0"/>
              <a:t>”</a:t>
            </a:r>
            <a:endParaRPr lang="en-US" sz="4000" dirty="0"/>
          </a:p>
          <a:p>
            <a:pPr algn="ctr">
              <a:lnSpc>
                <a:spcPct val="150000"/>
              </a:lnSpc>
            </a:pPr>
            <a:endParaRPr lang="en-US" sz="2000" b="1" dirty="0" smtClean="0">
              <a:cs typeface="B Nazanin" panose="00000400000000000000" pitchFamily="2" charset="-78"/>
            </a:endParaRPr>
          </a:p>
          <a:p>
            <a:pPr algn="ctr">
              <a:lnSpc>
                <a:spcPct val="150000"/>
              </a:lnSpc>
            </a:pPr>
            <a:endParaRPr lang="en-US" sz="2000" b="1" dirty="0">
              <a:cs typeface="B Nazanin" panose="00000400000000000000" pitchFamily="2" charset="-78"/>
            </a:endParaRPr>
          </a:p>
          <a:p>
            <a:pPr algn="ctr">
              <a:lnSpc>
                <a:spcPct val="150000"/>
              </a:lnSpc>
            </a:pPr>
            <a:r>
              <a:rPr lang="en-US" sz="2000" b="1" dirty="0" smtClean="0">
                <a:cs typeface="B Nazanin" panose="00000400000000000000" pitchFamily="2" charset="-78"/>
              </a:rPr>
              <a:t>2019</a:t>
            </a:r>
          </a:p>
          <a:p>
            <a:pPr algn="ctr">
              <a:lnSpc>
                <a:spcPct val="150000"/>
              </a:lnSpc>
            </a:pPr>
            <a:r>
              <a:rPr lang="en-US" sz="2000" dirty="0" smtClean="0">
                <a:latin typeface="+mn-lt"/>
              </a:rPr>
              <a:t>CVPR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hlinkClick r:id="rId2"/>
              </a:rPr>
              <a:t>https://arxiv.org/abs/1904.01941</a:t>
            </a:r>
            <a:endParaRPr lang="fa-IR" sz="6000" b="1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8962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52335" y="608626"/>
            <a:ext cx="1676400" cy="774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5" name="Down Arrow 4"/>
          <p:cNvSpPr/>
          <p:nvPr/>
        </p:nvSpPr>
        <p:spPr>
          <a:xfrm>
            <a:off x="1174750" y="1595350"/>
            <a:ext cx="317500" cy="546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52335" y="2299750"/>
            <a:ext cx="1676400" cy="774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Related Works</a:t>
            </a:r>
            <a:endParaRPr lang="en-US" b="1" dirty="0"/>
          </a:p>
        </p:txBody>
      </p:sp>
      <p:sp>
        <p:nvSpPr>
          <p:cNvPr id="8" name="Bent Arrow 7"/>
          <p:cNvSpPr/>
          <p:nvPr/>
        </p:nvSpPr>
        <p:spPr>
          <a:xfrm rot="10800000" flipH="1">
            <a:off x="1254334" y="5022164"/>
            <a:ext cx="1232656" cy="817715"/>
          </a:xfrm>
          <a:prstGeom prst="bentArrow">
            <a:avLst>
              <a:gd name="adj1" fmla="val 25000"/>
              <a:gd name="adj2" fmla="val 25000"/>
              <a:gd name="adj3" fmla="val 29251"/>
              <a:gd name="adj4" fmla="val 437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10416" y="5257503"/>
            <a:ext cx="1676400" cy="774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Preprocessing</a:t>
            </a:r>
            <a:endParaRPr lang="en-US" b="1" dirty="0"/>
          </a:p>
        </p:txBody>
      </p:sp>
      <p:sp>
        <p:nvSpPr>
          <p:cNvPr id="10" name="Down Arrow 9"/>
          <p:cNvSpPr/>
          <p:nvPr/>
        </p:nvSpPr>
        <p:spPr>
          <a:xfrm rot="16200000">
            <a:off x="4751125" y="5306362"/>
            <a:ext cx="317500" cy="546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532934" y="5257503"/>
            <a:ext cx="1676400" cy="774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Model</a:t>
            </a:r>
            <a:endParaRPr lang="en-US" b="1" dirty="0"/>
          </a:p>
        </p:txBody>
      </p:sp>
      <p:sp>
        <p:nvSpPr>
          <p:cNvPr id="12" name="Down Arrow 11"/>
          <p:cNvSpPr/>
          <p:nvPr/>
        </p:nvSpPr>
        <p:spPr>
          <a:xfrm rot="16200000">
            <a:off x="7673643" y="5371803"/>
            <a:ext cx="317500" cy="546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455452" y="5258395"/>
            <a:ext cx="1676400" cy="774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960078" y="2337863"/>
            <a:ext cx="7041758" cy="1612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/>
              <a:t>Road Map</a:t>
            </a:r>
            <a:r>
              <a:rPr lang="fa-IR" sz="6000" b="1" dirty="0" smtClean="0"/>
              <a:t>	</a:t>
            </a:r>
            <a:r>
              <a:rPr lang="fa-IR" dirty="0" smtClean="0"/>
              <a:t>	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7" y="995976"/>
            <a:ext cx="1755215" cy="1174398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158" y="1583175"/>
            <a:ext cx="605021" cy="605021"/>
          </a:xfrm>
          <a:prstGeom prst="rect">
            <a:avLst/>
          </a:prstGeom>
        </p:spPr>
      </p:pic>
      <p:sp>
        <p:nvSpPr>
          <p:cNvPr id="22" name="Down Arrow 21"/>
          <p:cNvSpPr/>
          <p:nvPr/>
        </p:nvSpPr>
        <p:spPr>
          <a:xfrm>
            <a:off x="1200719" y="3232751"/>
            <a:ext cx="317500" cy="546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52335" y="3990874"/>
            <a:ext cx="1676400" cy="774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 Hybrid Approach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274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52335" y="608626"/>
            <a:ext cx="1676400" cy="7747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5" name="Down Arrow 4"/>
          <p:cNvSpPr/>
          <p:nvPr/>
        </p:nvSpPr>
        <p:spPr>
          <a:xfrm>
            <a:off x="1174750" y="1595350"/>
            <a:ext cx="317500" cy="54610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52335" y="2299750"/>
            <a:ext cx="1676400" cy="7747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Related Works</a:t>
            </a:r>
            <a:endParaRPr lang="en-US" b="1" dirty="0"/>
          </a:p>
        </p:txBody>
      </p:sp>
      <p:sp>
        <p:nvSpPr>
          <p:cNvPr id="8" name="Bent Arrow 7"/>
          <p:cNvSpPr/>
          <p:nvPr/>
        </p:nvSpPr>
        <p:spPr>
          <a:xfrm rot="10800000" flipH="1">
            <a:off x="1254334" y="5022164"/>
            <a:ext cx="1232656" cy="817715"/>
          </a:xfrm>
          <a:prstGeom prst="bentArrow">
            <a:avLst>
              <a:gd name="adj1" fmla="val 25000"/>
              <a:gd name="adj2" fmla="val 25000"/>
              <a:gd name="adj3" fmla="val 29251"/>
              <a:gd name="adj4" fmla="val 437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10416" y="5257503"/>
            <a:ext cx="1676400" cy="774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Preprocessing</a:t>
            </a:r>
            <a:endParaRPr lang="en-US" b="1" dirty="0"/>
          </a:p>
        </p:txBody>
      </p:sp>
      <p:sp>
        <p:nvSpPr>
          <p:cNvPr id="10" name="Down Arrow 9"/>
          <p:cNvSpPr/>
          <p:nvPr/>
        </p:nvSpPr>
        <p:spPr>
          <a:xfrm rot="16200000">
            <a:off x="4751125" y="5306362"/>
            <a:ext cx="317500" cy="546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532934" y="5257503"/>
            <a:ext cx="1676400" cy="774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Model</a:t>
            </a:r>
            <a:endParaRPr lang="en-US" b="1" dirty="0"/>
          </a:p>
        </p:txBody>
      </p:sp>
      <p:sp>
        <p:nvSpPr>
          <p:cNvPr id="12" name="Down Arrow 11"/>
          <p:cNvSpPr/>
          <p:nvPr/>
        </p:nvSpPr>
        <p:spPr>
          <a:xfrm rot="16200000">
            <a:off x="7673643" y="5371803"/>
            <a:ext cx="317500" cy="546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455452" y="5258395"/>
            <a:ext cx="1676400" cy="774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960078" y="2337863"/>
            <a:ext cx="7041758" cy="1612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/>
              <a:t>Road Map</a:t>
            </a:r>
            <a:r>
              <a:rPr lang="fa-IR" sz="6000" b="1" dirty="0" smtClean="0"/>
              <a:t>	</a:t>
            </a:r>
            <a:r>
              <a:rPr lang="fa-IR" dirty="0" smtClean="0"/>
              <a:t>	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7" y="995976"/>
            <a:ext cx="1755215" cy="1174398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158" y="1583175"/>
            <a:ext cx="605021" cy="605021"/>
          </a:xfrm>
          <a:prstGeom prst="rect">
            <a:avLst/>
          </a:prstGeom>
        </p:spPr>
      </p:pic>
      <p:sp>
        <p:nvSpPr>
          <p:cNvPr id="22" name="Down Arrow 21"/>
          <p:cNvSpPr/>
          <p:nvPr/>
        </p:nvSpPr>
        <p:spPr>
          <a:xfrm>
            <a:off x="1200719" y="3232751"/>
            <a:ext cx="317500" cy="546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52335" y="3990874"/>
            <a:ext cx="1676400" cy="774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 Hybrid Approach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73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52335" y="608626"/>
            <a:ext cx="1676400" cy="7747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5" name="Down Arrow 4"/>
          <p:cNvSpPr/>
          <p:nvPr/>
        </p:nvSpPr>
        <p:spPr>
          <a:xfrm>
            <a:off x="1174750" y="1595350"/>
            <a:ext cx="317500" cy="54610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52335" y="2299750"/>
            <a:ext cx="1676400" cy="7747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Related Works</a:t>
            </a:r>
            <a:endParaRPr lang="en-US" b="1" dirty="0"/>
          </a:p>
        </p:txBody>
      </p:sp>
      <p:sp>
        <p:nvSpPr>
          <p:cNvPr id="8" name="Bent Arrow 7"/>
          <p:cNvSpPr/>
          <p:nvPr/>
        </p:nvSpPr>
        <p:spPr>
          <a:xfrm rot="10800000" flipH="1">
            <a:off x="1254334" y="5022164"/>
            <a:ext cx="1232656" cy="817715"/>
          </a:xfrm>
          <a:prstGeom prst="bentArrow">
            <a:avLst>
              <a:gd name="adj1" fmla="val 25000"/>
              <a:gd name="adj2" fmla="val 25000"/>
              <a:gd name="adj3" fmla="val 29251"/>
              <a:gd name="adj4" fmla="val 437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10416" y="5257503"/>
            <a:ext cx="1676400" cy="774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Preprocessing</a:t>
            </a:r>
            <a:endParaRPr lang="en-US" b="1" dirty="0"/>
          </a:p>
        </p:txBody>
      </p:sp>
      <p:sp>
        <p:nvSpPr>
          <p:cNvPr id="10" name="Down Arrow 9"/>
          <p:cNvSpPr/>
          <p:nvPr/>
        </p:nvSpPr>
        <p:spPr>
          <a:xfrm rot="16200000">
            <a:off x="4751125" y="5306362"/>
            <a:ext cx="317500" cy="546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532934" y="5257503"/>
            <a:ext cx="1676400" cy="774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Model</a:t>
            </a:r>
            <a:endParaRPr lang="en-US" b="1" dirty="0"/>
          </a:p>
        </p:txBody>
      </p:sp>
      <p:sp>
        <p:nvSpPr>
          <p:cNvPr id="12" name="Down Arrow 11"/>
          <p:cNvSpPr/>
          <p:nvPr/>
        </p:nvSpPr>
        <p:spPr>
          <a:xfrm rot="16200000">
            <a:off x="7673643" y="5371803"/>
            <a:ext cx="317500" cy="546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455452" y="5258395"/>
            <a:ext cx="1676400" cy="774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960078" y="2337863"/>
            <a:ext cx="7041758" cy="1612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/>
              <a:t>Road Map</a:t>
            </a:r>
            <a:r>
              <a:rPr lang="fa-IR" sz="6000" b="1" dirty="0" smtClean="0"/>
              <a:t>	</a:t>
            </a:r>
            <a:r>
              <a:rPr lang="fa-IR" dirty="0" smtClean="0"/>
              <a:t>	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7" y="995976"/>
            <a:ext cx="1755215" cy="1174398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158" y="1583175"/>
            <a:ext cx="605021" cy="605021"/>
          </a:xfrm>
          <a:prstGeom prst="rect">
            <a:avLst/>
          </a:prstGeom>
        </p:spPr>
      </p:pic>
      <p:sp>
        <p:nvSpPr>
          <p:cNvPr id="22" name="Down Arrow 21"/>
          <p:cNvSpPr/>
          <p:nvPr/>
        </p:nvSpPr>
        <p:spPr>
          <a:xfrm>
            <a:off x="1200719" y="3232751"/>
            <a:ext cx="317500" cy="546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52335" y="3990874"/>
            <a:ext cx="1676400" cy="774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 Hybrid Approach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1315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New Hybrid Approach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/>
              <a:t>several key </a:t>
            </a:r>
            <a:r>
              <a:rPr lang="en-US" sz="3000" dirty="0" smtClean="0"/>
              <a:t>advantages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/>
              <a:t>use a hybrid </a:t>
            </a:r>
            <a:r>
              <a:rPr lang="en-US" sz="3000" dirty="0" smtClean="0"/>
              <a:t>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/>
              <a:t>The text and network features are used jointly as predictors </a:t>
            </a:r>
            <a:endParaRPr lang="en-US" sz="3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avoid </a:t>
            </a:r>
            <a:r>
              <a:rPr lang="en-US" sz="3000" dirty="0"/>
              <a:t>using a gazetteer </a:t>
            </a:r>
            <a:endParaRPr lang="en-US" sz="3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avoid </a:t>
            </a:r>
            <a:r>
              <a:rPr lang="en-US" sz="3000" dirty="0"/>
              <a:t>fabricated boundaries </a:t>
            </a:r>
            <a:endParaRPr lang="en-US" sz="3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000" dirty="0"/>
              <a:t>More complete preprocessing </a:t>
            </a:r>
            <a:endParaRPr lang="en-US" sz="3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use </a:t>
            </a:r>
            <a:r>
              <a:rPr lang="en-US" sz="3000" dirty="0"/>
              <a:t>Gaussian mixture models (GMMs</a:t>
            </a:r>
            <a:r>
              <a:rPr lang="en-US" sz="3000" dirty="0" smtClean="0"/>
              <a:t>)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5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97280" y="758952"/>
            <a:ext cx="10058400" cy="506362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endParaRPr lang="en-US" sz="4000" b="1" dirty="0" smtClean="0"/>
          </a:p>
          <a:p>
            <a:pPr algn="ctr">
              <a:lnSpc>
                <a:spcPct val="150000"/>
              </a:lnSpc>
            </a:pPr>
            <a:r>
              <a:rPr lang="en-US" sz="4000" b="1" dirty="0" smtClean="0"/>
              <a:t>“</a:t>
            </a:r>
            <a:r>
              <a:rPr lang="en-US" sz="4000" b="1" dirty="0" smtClean="0">
                <a:latin typeface="+mn-lt"/>
              </a:rPr>
              <a:t>Arbitrary </a:t>
            </a:r>
            <a:r>
              <a:rPr lang="en-US" sz="4000" b="1" dirty="0">
                <a:latin typeface="+mn-lt"/>
              </a:rPr>
              <a:t>Shape Scene Text Detection with Adaptive Text Region </a:t>
            </a:r>
            <a:r>
              <a:rPr lang="en-US" sz="4000" b="1" dirty="0" smtClean="0">
                <a:latin typeface="+mn-lt"/>
              </a:rPr>
              <a:t>Representation</a:t>
            </a:r>
            <a:r>
              <a:rPr lang="en-US" sz="4000" b="1" dirty="0" smtClean="0"/>
              <a:t>”</a:t>
            </a:r>
            <a:endParaRPr lang="en-US" sz="4000" dirty="0"/>
          </a:p>
          <a:p>
            <a:pPr algn="ctr">
              <a:lnSpc>
                <a:spcPct val="150000"/>
              </a:lnSpc>
            </a:pPr>
            <a:endParaRPr lang="en-US" sz="2000" b="1" dirty="0" smtClean="0">
              <a:cs typeface="B Nazanin" panose="00000400000000000000" pitchFamily="2" charset="-78"/>
            </a:endParaRPr>
          </a:p>
          <a:p>
            <a:pPr algn="ctr">
              <a:lnSpc>
                <a:spcPct val="150000"/>
              </a:lnSpc>
            </a:pPr>
            <a:endParaRPr lang="en-US" sz="2000" b="1" dirty="0">
              <a:cs typeface="B Nazanin" panose="00000400000000000000" pitchFamily="2" charset="-78"/>
            </a:endParaRPr>
          </a:p>
          <a:p>
            <a:pPr algn="ctr">
              <a:lnSpc>
                <a:spcPct val="150000"/>
              </a:lnSpc>
            </a:pPr>
            <a:r>
              <a:rPr lang="en-US" sz="2000" b="1" dirty="0" smtClean="0">
                <a:cs typeface="B Nazanin" panose="00000400000000000000" pitchFamily="2" charset="-78"/>
              </a:rPr>
              <a:t>2019</a:t>
            </a:r>
          </a:p>
          <a:p>
            <a:pPr algn="ctr">
              <a:lnSpc>
                <a:spcPct val="150000"/>
              </a:lnSpc>
            </a:pPr>
            <a:r>
              <a:rPr lang="en-US" sz="2000" b="1" dirty="0" smtClean="0">
                <a:cs typeface="B Nazanin" panose="00000400000000000000" pitchFamily="2" charset="-78"/>
              </a:rPr>
              <a:t>CVPR</a:t>
            </a:r>
            <a:endParaRPr lang="en-US" sz="2000" b="1" dirty="0" smtClean="0">
              <a:cs typeface="B Nazanin" panose="00000400000000000000" pitchFamily="2" charset="-78"/>
            </a:endParaRPr>
          </a:p>
          <a:p>
            <a:pPr algn="ctr">
              <a:lnSpc>
                <a:spcPct val="150000"/>
              </a:lnSpc>
            </a:pP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://arxiv.org/abs/1905.05980</a:t>
            </a:r>
            <a:endParaRPr lang="en-US" sz="2000" dirty="0">
              <a:latin typeface="+mn-lt"/>
            </a:endParaRPr>
          </a:p>
          <a:p>
            <a:pPr algn="ctr">
              <a:lnSpc>
                <a:spcPct val="150000"/>
              </a:lnSpc>
            </a:pPr>
            <a:endParaRPr lang="fa-IR" sz="6000" b="1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3767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Related works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 Text Approach</a:t>
            </a:r>
          </a:p>
          <a:p>
            <a:pPr marL="566928" lvl="3" indent="0">
              <a:lnSpc>
                <a:spcPct val="100000"/>
              </a:lnSpc>
              <a:buNone/>
            </a:pPr>
            <a:r>
              <a:rPr lang="en-US" sz="3200" dirty="0" smtClean="0"/>
              <a:t>- for example, the term “Celtics” is vernacular most used in the Boston area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 Network Approach</a:t>
            </a:r>
          </a:p>
          <a:p>
            <a:pPr marL="566928" lvl="3" indent="0">
              <a:lnSpc>
                <a:spcPct val="150000"/>
              </a:lnSpc>
              <a:buNone/>
            </a:pPr>
            <a:r>
              <a:rPr lang="en-US" sz="3200" dirty="0"/>
              <a:t>- </a:t>
            </a:r>
            <a:r>
              <a:rPr lang="en-US" sz="3200" dirty="0" smtClean="0"/>
              <a:t>uses </a:t>
            </a:r>
            <a:r>
              <a:rPr lang="en-US" sz="3200" dirty="0"/>
              <a:t>the distribution of friends to predict </a:t>
            </a:r>
            <a:r>
              <a:rPr lang="en-US" sz="3200" dirty="0" smtClean="0"/>
              <a:t>location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 </a:t>
            </a:r>
            <a:r>
              <a:rPr lang="en-US" sz="3000" dirty="0" smtClean="0"/>
              <a:t>Hybrid Approach</a:t>
            </a:r>
          </a:p>
          <a:p>
            <a:pPr marL="566928" lvl="3" indent="0">
              <a:lnSpc>
                <a:spcPct val="150000"/>
              </a:lnSpc>
              <a:buNone/>
            </a:pPr>
            <a:r>
              <a:rPr lang="en-US" sz="3200" dirty="0" smtClean="0"/>
              <a:t>- uses text and network features independently and sequentially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8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52335" y="608626"/>
            <a:ext cx="1676400" cy="7747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5" name="Down Arrow 4"/>
          <p:cNvSpPr/>
          <p:nvPr/>
        </p:nvSpPr>
        <p:spPr>
          <a:xfrm>
            <a:off x="1174750" y="1595350"/>
            <a:ext cx="317500" cy="54610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52335" y="2299750"/>
            <a:ext cx="1676400" cy="7747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Related Works</a:t>
            </a:r>
            <a:endParaRPr lang="en-US" b="1" dirty="0"/>
          </a:p>
        </p:txBody>
      </p:sp>
      <p:sp>
        <p:nvSpPr>
          <p:cNvPr id="8" name="Bent Arrow 7"/>
          <p:cNvSpPr/>
          <p:nvPr/>
        </p:nvSpPr>
        <p:spPr>
          <a:xfrm rot="10800000" flipH="1">
            <a:off x="1254334" y="5022164"/>
            <a:ext cx="1232656" cy="817715"/>
          </a:xfrm>
          <a:prstGeom prst="bentArrow">
            <a:avLst>
              <a:gd name="adj1" fmla="val 25000"/>
              <a:gd name="adj2" fmla="val 25000"/>
              <a:gd name="adj3" fmla="val 29251"/>
              <a:gd name="adj4" fmla="val 437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10416" y="5257503"/>
            <a:ext cx="1676400" cy="774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Preprocessing</a:t>
            </a:r>
            <a:endParaRPr lang="en-US" b="1" dirty="0"/>
          </a:p>
        </p:txBody>
      </p:sp>
      <p:sp>
        <p:nvSpPr>
          <p:cNvPr id="10" name="Down Arrow 9"/>
          <p:cNvSpPr/>
          <p:nvPr/>
        </p:nvSpPr>
        <p:spPr>
          <a:xfrm rot="16200000">
            <a:off x="4751125" y="5306362"/>
            <a:ext cx="317500" cy="546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532934" y="5257503"/>
            <a:ext cx="1676400" cy="774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Model</a:t>
            </a:r>
            <a:endParaRPr lang="en-US" b="1" dirty="0"/>
          </a:p>
        </p:txBody>
      </p:sp>
      <p:sp>
        <p:nvSpPr>
          <p:cNvPr id="12" name="Down Arrow 11"/>
          <p:cNvSpPr/>
          <p:nvPr/>
        </p:nvSpPr>
        <p:spPr>
          <a:xfrm rot="16200000">
            <a:off x="7673643" y="5371803"/>
            <a:ext cx="317500" cy="546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455452" y="5258395"/>
            <a:ext cx="1676400" cy="774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960078" y="2337863"/>
            <a:ext cx="7041758" cy="1612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/>
              <a:t>Road Map</a:t>
            </a:r>
            <a:r>
              <a:rPr lang="fa-IR" sz="6000" b="1" dirty="0" smtClean="0"/>
              <a:t>	</a:t>
            </a:r>
            <a:r>
              <a:rPr lang="fa-IR" dirty="0" smtClean="0"/>
              <a:t>	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7" y="995976"/>
            <a:ext cx="1755215" cy="1174398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158" y="1583175"/>
            <a:ext cx="605021" cy="605021"/>
          </a:xfrm>
          <a:prstGeom prst="rect">
            <a:avLst/>
          </a:prstGeom>
        </p:spPr>
      </p:pic>
      <p:sp>
        <p:nvSpPr>
          <p:cNvPr id="22" name="Down Arrow 21"/>
          <p:cNvSpPr/>
          <p:nvPr/>
        </p:nvSpPr>
        <p:spPr>
          <a:xfrm>
            <a:off x="1200719" y="3232751"/>
            <a:ext cx="317500" cy="54610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52335" y="3990874"/>
            <a:ext cx="1676400" cy="7747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 Hybrid Approach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93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Gaussian mixture models (GMMs)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sz="3500" dirty="0" smtClean="0"/>
              <a:t>scalable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/>
              <a:t>	</a:t>
            </a:r>
            <a:r>
              <a:rPr lang="en-US" sz="3000" dirty="0" smtClean="0"/>
              <a:t>- </a:t>
            </a:r>
            <a:r>
              <a:rPr lang="en-US" sz="3200" dirty="0"/>
              <a:t>computationally </a:t>
            </a:r>
            <a:r>
              <a:rPr lang="en-US" sz="3000" dirty="0" smtClean="0"/>
              <a:t>inexpensive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smtClean="0"/>
              <a:t> </a:t>
            </a:r>
            <a:r>
              <a:rPr lang="en-US" sz="3500" dirty="0"/>
              <a:t>multi-modal </a:t>
            </a:r>
            <a:endParaRPr lang="fa-IR" sz="3500" dirty="0" smtClean="0"/>
          </a:p>
          <a:p>
            <a:pPr marL="0" indent="0">
              <a:buNone/>
            </a:pPr>
            <a:r>
              <a:rPr lang="en-US" sz="3000" dirty="0" smtClean="0"/>
              <a:t>	- </a:t>
            </a:r>
            <a:r>
              <a:rPr lang="en-US" sz="3000" dirty="0"/>
              <a:t>Multiple </a:t>
            </a:r>
            <a:r>
              <a:rPr lang="en-US" sz="3000" dirty="0" smtClean="0"/>
              <a:t>locations are </a:t>
            </a:r>
            <a:r>
              <a:rPr lang="en-US" sz="3000" dirty="0"/>
              <a:t>estimated for a single tweet </a:t>
            </a:r>
            <a:endParaRPr lang="en-US" sz="3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500" dirty="0"/>
              <a:t> interpretable probability distributions </a:t>
            </a:r>
            <a:r>
              <a:rPr lang="en-US" sz="3000" dirty="0"/>
              <a:t/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23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66" y="730770"/>
            <a:ext cx="11034851" cy="344254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75750" y="4406050"/>
            <a:ext cx="10106025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>
                <a:solidFill>
                  <a:srgbClr val="242021"/>
                </a:solidFill>
                <a:latin typeface="LinBiolinumT"/>
              </a:rPr>
              <a:t>hybrid </a:t>
            </a:r>
            <a:r>
              <a:rPr lang="en-US" sz="2500" dirty="0">
                <a:solidFill>
                  <a:srgbClr val="242021"/>
                </a:solidFill>
                <a:latin typeface="LinBiolinumT"/>
              </a:rPr>
              <a:t>method. Combine </a:t>
            </a:r>
            <a:r>
              <a:rPr lang="en-US" sz="2500" dirty="0" smtClean="0">
                <a:solidFill>
                  <a:srgbClr val="242021"/>
                </a:solidFill>
                <a:latin typeface="LinBiolinumT"/>
              </a:rPr>
              <a:t>Twitter </a:t>
            </a:r>
            <a:r>
              <a:rPr lang="en-US" sz="2500" dirty="0">
                <a:solidFill>
                  <a:srgbClr val="242021"/>
                </a:solidFill>
                <a:latin typeface="LinBiolinumT"/>
              </a:rPr>
              <a:t>text and network information to </a:t>
            </a:r>
            <a:r>
              <a:rPr lang="en-US" sz="2500" dirty="0" smtClean="0">
                <a:solidFill>
                  <a:srgbClr val="242021"/>
                </a:solidFill>
                <a:latin typeface="LinBiolinumT"/>
              </a:rPr>
              <a:t>predict location </a:t>
            </a:r>
            <a:r>
              <a:rPr lang="en-US" sz="2500" dirty="0">
                <a:solidFill>
                  <a:srgbClr val="242021"/>
                </a:solidFill>
                <a:latin typeface="LinBiolinumT"/>
              </a:rPr>
              <a:t>with a bivariate density estimate</a:t>
            </a:r>
            <a:r>
              <a:rPr lang="en-US" sz="25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1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52335" y="608626"/>
            <a:ext cx="1676400" cy="7747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5" name="Down Arrow 4"/>
          <p:cNvSpPr/>
          <p:nvPr/>
        </p:nvSpPr>
        <p:spPr>
          <a:xfrm>
            <a:off x="1174750" y="1595350"/>
            <a:ext cx="317500" cy="54610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52335" y="2299750"/>
            <a:ext cx="1676400" cy="7747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Related Works</a:t>
            </a:r>
            <a:endParaRPr lang="en-US" b="1" dirty="0"/>
          </a:p>
        </p:txBody>
      </p:sp>
      <p:sp>
        <p:nvSpPr>
          <p:cNvPr id="8" name="Bent Arrow 7"/>
          <p:cNvSpPr/>
          <p:nvPr/>
        </p:nvSpPr>
        <p:spPr>
          <a:xfrm rot="10800000" flipH="1">
            <a:off x="1254334" y="5022164"/>
            <a:ext cx="1232656" cy="817715"/>
          </a:xfrm>
          <a:prstGeom prst="bentArrow">
            <a:avLst>
              <a:gd name="adj1" fmla="val 25000"/>
              <a:gd name="adj2" fmla="val 25000"/>
              <a:gd name="adj3" fmla="val 29251"/>
              <a:gd name="adj4" fmla="val 43771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10416" y="5257503"/>
            <a:ext cx="1676400" cy="7747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Preprocessing</a:t>
            </a:r>
          </a:p>
        </p:txBody>
      </p:sp>
      <p:sp>
        <p:nvSpPr>
          <p:cNvPr id="10" name="Down Arrow 9"/>
          <p:cNvSpPr/>
          <p:nvPr/>
        </p:nvSpPr>
        <p:spPr>
          <a:xfrm rot="16200000">
            <a:off x="4751125" y="5306362"/>
            <a:ext cx="317500" cy="546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532934" y="5257503"/>
            <a:ext cx="1676400" cy="774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Model</a:t>
            </a:r>
            <a:endParaRPr lang="en-US" b="1" dirty="0"/>
          </a:p>
        </p:txBody>
      </p:sp>
      <p:sp>
        <p:nvSpPr>
          <p:cNvPr id="12" name="Down Arrow 11"/>
          <p:cNvSpPr/>
          <p:nvPr/>
        </p:nvSpPr>
        <p:spPr>
          <a:xfrm rot="16200000">
            <a:off x="7673643" y="5371803"/>
            <a:ext cx="317500" cy="546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455452" y="5258395"/>
            <a:ext cx="1676400" cy="774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960078" y="2337863"/>
            <a:ext cx="7041758" cy="1612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/>
              <a:t>Road Map</a:t>
            </a:r>
            <a:r>
              <a:rPr lang="fa-IR" sz="6000" b="1" dirty="0" smtClean="0"/>
              <a:t>	</a:t>
            </a:r>
            <a:r>
              <a:rPr lang="fa-IR" dirty="0" smtClean="0"/>
              <a:t>	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7" y="995976"/>
            <a:ext cx="1755215" cy="1174398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158" y="1583175"/>
            <a:ext cx="605021" cy="605021"/>
          </a:xfrm>
          <a:prstGeom prst="rect">
            <a:avLst/>
          </a:prstGeom>
        </p:spPr>
      </p:pic>
      <p:sp>
        <p:nvSpPr>
          <p:cNvPr id="22" name="Down Arrow 21"/>
          <p:cNvSpPr/>
          <p:nvPr/>
        </p:nvSpPr>
        <p:spPr>
          <a:xfrm>
            <a:off x="1200719" y="3232751"/>
            <a:ext cx="317500" cy="54610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52335" y="3990874"/>
            <a:ext cx="1676400" cy="7747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 Hybrid Approach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719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Preprocessing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11313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500" dirty="0" smtClean="0"/>
              <a:t> Hey </a:t>
            </a:r>
            <a:r>
              <a:rPr lang="en-US" sz="2500" dirty="0"/>
              <a:t>@</a:t>
            </a:r>
            <a:r>
              <a:rPr lang="en-US" sz="2500" dirty="0" err="1"/>
              <a:t>kpazphd</a:t>
            </a:r>
            <a:r>
              <a:rPr lang="en-US" sz="2500" dirty="0"/>
              <a:t> OMG! my new car is SWEEEET!!! #</a:t>
            </a:r>
            <a:r>
              <a:rPr lang="en-US" sz="2500" dirty="0" err="1"/>
              <a:t>TESLAlife</a:t>
            </a:r>
            <a:r>
              <a:rPr lang="en-US" sz="2500" dirty="0"/>
              <a:t> watch out Raleigh! </a:t>
            </a:r>
            <a:r>
              <a:rPr lang="en-US" sz="2500" dirty="0" smtClean="0"/>
              <a:t>living the dream</a:t>
            </a:r>
            <a:r>
              <a:rPr lang="en-US" sz="2500" dirty="0"/>
              <a:t>. . . </a:t>
            </a:r>
            <a:endParaRPr lang="en-US" sz="2500" dirty="0" smtClean="0"/>
          </a:p>
          <a:p>
            <a:pPr marL="201168" lvl="1" indent="0">
              <a:lnSpc>
                <a:spcPct val="100000"/>
              </a:lnSpc>
              <a:buNone/>
            </a:pPr>
            <a:endParaRPr lang="en-US" sz="2500" dirty="0"/>
          </a:p>
          <a:p>
            <a:pPr marL="201168" lvl="1" indent="0">
              <a:lnSpc>
                <a:spcPct val="100000"/>
              </a:lnSpc>
              <a:buNone/>
            </a:pPr>
            <a:r>
              <a:rPr lang="en-US" sz="2500" dirty="0" smtClean="0"/>
              <a:t>1 ) —hey </a:t>
            </a:r>
            <a:r>
              <a:rPr lang="en-US" sz="2500" dirty="0"/>
              <a:t>@</a:t>
            </a:r>
            <a:r>
              <a:rPr lang="en-US" sz="2500" dirty="0" err="1"/>
              <a:t>kpazphd</a:t>
            </a:r>
            <a:r>
              <a:rPr lang="en-US" sz="2500" dirty="0"/>
              <a:t> omg my new car is </a:t>
            </a:r>
            <a:r>
              <a:rPr lang="en-US" sz="2500" dirty="0" err="1"/>
              <a:t>sweeeet</a:t>
            </a:r>
            <a:r>
              <a:rPr lang="en-US" sz="2500" dirty="0"/>
              <a:t> #</a:t>
            </a:r>
            <a:r>
              <a:rPr lang="en-US" sz="2500" dirty="0" err="1"/>
              <a:t>teslalife</a:t>
            </a:r>
            <a:r>
              <a:rPr lang="en-US" sz="2500" dirty="0"/>
              <a:t> watch out </a:t>
            </a:r>
            <a:r>
              <a:rPr lang="en-US" sz="2500" dirty="0" err="1"/>
              <a:t>raleigh</a:t>
            </a:r>
            <a:r>
              <a:rPr lang="en-US" sz="2500" dirty="0"/>
              <a:t> </a:t>
            </a:r>
            <a:r>
              <a:rPr lang="en-US" sz="2500" dirty="0" smtClean="0"/>
              <a:t>living </a:t>
            </a:r>
            <a:r>
              <a:rPr lang="en-US" sz="2500" dirty="0"/>
              <a:t>the dream 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sz="2500" dirty="0" smtClean="0"/>
              <a:t>2) —hey </a:t>
            </a:r>
            <a:r>
              <a:rPr lang="en-US" sz="2500" dirty="0"/>
              <a:t>@</a:t>
            </a:r>
            <a:r>
              <a:rPr lang="en-US" sz="2500" dirty="0" err="1"/>
              <a:t>kpazphd</a:t>
            </a:r>
            <a:r>
              <a:rPr lang="en-US" sz="2500" dirty="0"/>
              <a:t> car </a:t>
            </a:r>
            <a:r>
              <a:rPr lang="en-US" sz="2500" dirty="0" err="1"/>
              <a:t>sweeeet</a:t>
            </a:r>
            <a:r>
              <a:rPr lang="en-US" sz="2500" dirty="0"/>
              <a:t> #</a:t>
            </a:r>
            <a:r>
              <a:rPr lang="en-US" sz="2500" dirty="0" err="1"/>
              <a:t>teslalife</a:t>
            </a:r>
            <a:r>
              <a:rPr lang="en-US" sz="2500" dirty="0"/>
              <a:t> watch </a:t>
            </a:r>
            <a:r>
              <a:rPr lang="en-US" sz="2500" dirty="0" err="1"/>
              <a:t>raleigh</a:t>
            </a:r>
            <a:r>
              <a:rPr lang="en-US" sz="2500" dirty="0"/>
              <a:t> </a:t>
            </a:r>
            <a:r>
              <a:rPr lang="en-US" sz="2500" dirty="0" smtClean="0"/>
              <a:t>living </a:t>
            </a:r>
            <a:r>
              <a:rPr lang="en-US" sz="2500" dirty="0"/>
              <a:t>dream 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sz="2500" dirty="0" smtClean="0"/>
              <a:t>3) — hey </a:t>
            </a:r>
            <a:r>
              <a:rPr lang="en-US" sz="2500" dirty="0"/>
              <a:t>@</a:t>
            </a:r>
            <a:r>
              <a:rPr lang="en-US" sz="2500" dirty="0" err="1"/>
              <a:t>kpazphd</a:t>
            </a:r>
            <a:r>
              <a:rPr lang="en-US" sz="2500" dirty="0"/>
              <a:t> car sweet #</a:t>
            </a:r>
            <a:r>
              <a:rPr lang="en-US" sz="2500" dirty="0" err="1"/>
              <a:t>teslalife</a:t>
            </a:r>
            <a:r>
              <a:rPr lang="en-US" sz="2500" dirty="0"/>
              <a:t> watch </a:t>
            </a:r>
            <a:r>
              <a:rPr lang="en-US" sz="2500" dirty="0" err="1"/>
              <a:t>raleigh</a:t>
            </a:r>
            <a:r>
              <a:rPr lang="en-US" sz="2500" dirty="0"/>
              <a:t> living dream 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sz="2500" dirty="0" smtClean="0"/>
              <a:t>4) —hey </a:t>
            </a:r>
            <a:r>
              <a:rPr lang="en-US" sz="2500" dirty="0"/>
              <a:t>@</a:t>
            </a:r>
            <a:r>
              <a:rPr lang="en-US" sz="2500" dirty="0" err="1"/>
              <a:t>kpazphd</a:t>
            </a:r>
            <a:r>
              <a:rPr lang="en-US" sz="2500" dirty="0"/>
              <a:t> car sweet #</a:t>
            </a:r>
            <a:r>
              <a:rPr lang="en-US" sz="2500" dirty="0" err="1"/>
              <a:t>teslalife</a:t>
            </a:r>
            <a:r>
              <a:rPr lang="en-US" sz="2500" dirty="0"/>
              <a:t> watch </a:t>
            </a:r>
            <a:r>
              <a:rPr lang="en-US" sz="2500" dirty="0" err="1"/>
              <a:t>raleigh</a:t>
            </a:r>
            <a:r>
              <a:rPr lang="en-US" sz="2500" dirty="0"/>
              <a:t> live dream </a:t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removing </a:t>
            </a:r>
            <a:r>
              <a:rPr lang="en-US" b="1" dirty="0" smtClean="0"/>
              <a:t>outliers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/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252" y="1825263"/>
            <a:ext cx="7684840" cy="417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1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52335" y="608626"/>
            <a:ext cx="1676400" cy="7747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5" name="Down Arrow 4"/>
          <p:cNvSpPr/>
          <p:nvPr/>
        </p:nvSpPr>
        <p:spPr>
          <a:xfrm>
            <a:off x="1174750" y="1595350"/>
            <a:ext cx="317500" cy="54610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52335" y="2299750"/>
            <a:ext cx="1676400" cy="7747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Related Works</a:t>
            </a:r>
            <a:endParaRPr lang="en-US" b="1" dirty="0"/>
          </a:p>
        </p:txBody>
      </p:sp>
      <p:sp>
        <p:nvSpPr>
          <p:cNvPr id="8" name="Bent Arrow 7"/>
          <p:cNvSpPr/>
          <p:nvPr/>
        </p:nvSpPr>
        <p:spPr>
          <a:xfrm rot="10800000" flipH="1">
            <a:off x="1254334" y="5022164"/>
            <a:ext cx="1232656" cy="817715"/>
          </a:xfrm>
          <a:prstGeom prst="bentArrow">
            <a:avLst>
              <a:gd name="adj1" fmla="val 25000"/>
              <a:gd name="adj2" fmla="val 25000"/>
              <a:gd name="adj3" fmla="val 29251"/>
              <a:gd name="adj4" fmla="val 43771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10416" y="5257503"/>
            <a:ext cx="1676400" cy="7747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Preprocessing</a:t>
            </a:r>
          </a:p>
        </p:txBody>
      </p:sp>
      <p:sp>
        <p:nvSpPr>
          <p:cNvPr id="10" name="Down Arrow 9"/>
          <p:cNvSpPr/>
          <p:nvPr/>
        </p:nvSpPr>
        <p:spPr>
          <a:xfrm rot="16200000">
            <a:off x="4751125" y="5306362"/>
            <a:ext cx="317500" cy="54610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532934" y="5257503"/>
            <a:ext cx="1676400" cy="7747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Model</a:t>
            </a:r>
            <a:endParaRPr lang="en-US" b="1" dirty="0"/>
          </a:p>
        </p:txBody>
      </p:sp>
      <p:sp>
        <p:nvSpPr>
          <p:cNvPr id="12" name="Down Arrow 11"/>
          <p:cNvSpPr/>
          <p:nvPr/>
        </p:nvSpPr>
        <p:spPr>
          <a:xfrm rot="16200000">
            <a:off x="7673643" y="5371803"/>
            <a:ext cx="317500" cy="546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455452" y="5258395"/>
            <a:ext cx="1676400" cy="774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960078" y="2337863"/>
            <a:ext cx="7041758" cy="1612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/>
              <a:t>Road Map</a:t>
            </a:r>
            <a:r>
              <a:rPr lang="fa-IR" sz="6000" b="1" dirty="0" smtClean="0"/>
              <a:t>	</a:t>
            </a:r>
            <a:r>
              <a:rPr lang="fa-IR" dirty="0" smtClean="0"/>
              <a:t>	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7" y="995976"/>
            <a:ext cx="1755215" cy="1174398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158" y="1583175"/>
            <a:ext cx="605021" cy="605021"/>
          </a:xfrm>
          <a:prstGeom prst="rect">
            <a:avLst/>
          </a:prstGeom>
        </p:spPr>
      </p:pic>
      <p:sp>
        <p:nvSpPr>
          <p:cNvPr id="22" name="Down Arrow 21"/>
          <p:cNvSpPr/>
          <p:nvPr/>
        </p:nvSpPr>
        <p:spPr>
          <a:xfrm>
            <a:off x="1200719" y="3232751"/>
            <a:ext cx="317500" cy="54610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52335" y="3990874"/>
            <a:ext cx="1676400" cy="7747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 Hybrid Approach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8924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Text and Network GMMs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ui</a:t>
            </a:r>
            <a:r>
              <a:rPr lang="en-US" sz="2400" b="1" dirty="0" smtClean="0"/>
              <a:t> </a:t>
            </a:r>
            <a:r>
              <a:rPr lang="en-US" sz="2400" b="1" dirty="0"/>
              <a:t>:</a:t>
            </a:r>
            <a:r>
              <a:rPr lang="en-US" sz="2400" dirty="0"/>
              <a:t> each </a:t>
            </a:r>
            <a:r>
              <a:rPr lang="en-US" sz="2400" dirty="0" smtClean="0"/>
              <a:t>unigram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</a:t>
            </a:r>
            <a:r>
              <a:rPr lang="en-US" sz="2400" b="1" dirty="0" err="1" smtClean="0"/>
              <a:t>nj</a:t>
            </a:r>
            <a:r>
              <a:rPr lang="en-US" sz="2400" b="1" dirty="0" smtClean="0"/>
              <a:t> : </a:t>
            </a:r>
            <a:r>
              <a:rPr lang="en-US" sz="2400" dirty="0" smtClean="0"/>
              <a:t>each network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625" y="2455733"/>
            <a:ext cx="4752975" cy="1228725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509" y="4551633"/>
            <a:ext cx="47529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2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/>
              <a:t>Final GMM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combine </a:t>
            </a:r>
            <a:r>
              <a:rPr lang="en-US" dirty="0"/>
              <a:t>the applicable text and network GMMs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250" y="2391542"/>
            <a:ext cx="5924550" cy="1276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393" y="3811553"/>
            <a:ext cx="3676650" cy="742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243" y="4827799"/>
            <a:ext cx="3733800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5105" y="4113424"/>
            <a:ext cx="46005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3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مراحل روش </a:t>
            </a:r>
            <a:r>
              <a:rPr lang="fa-IR" dirty="0">
                <a:cs typeface="B Nazanin" panose="00000400000000000000" pitchFamily="2" charset="-78"/>
              </a:rPr>
              <a:t>پیشنهادی </a:t>
            </a:r>
            <a:r>
              <a:rPr lang="fa-IR" dirty="0" smtClean="0">
                <a:cs typeface="B Nazanin" panose="00000400000000000000" pitchFamily="2" charset="-78"/>
              </a:rPr>
              <a:t>این مقاله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4384"/>
          </a:xfrm>
        </p:spPr>
        <p:txBody>
          <a:bodyPr>
            <a:normAutofit/>
          </a:bodyPr>
          <a:lstStyle/>
          <a:p>
            <a:pPr algn="r" rtl="1"/>
            <a:endParaRPr lang="en-US" sz="3200" dirty="0">
              <a:cs typeface="B Nazanin" panose="00000400000000000000" pitchFamily="2" charset="-78"/>
            </a:endParaRPr>
          </a:p>
          <a:p>
            <a:pPr marL="806958" lvl="1" indent="-514350" algn="r" rtl="1">
              <a:buFont typeface="+mj-lt"/>
              <a:buAutoNum type="arabicPeriod"/>
            </a:pPr>
            <a:r>
              <a:rPr lang="fa-IR" sz="3000" dirty="0" smtClean="0">
                <a:cs typeface="B Nazanin" panose="00000400000000000000" pitchFamily="2" charset="-78"/>
              </a:rPr>
              <a:t>پیشنهاد</a:t>
            </a:r>
            <a:r>
              <a:rPr lang="en-US" sz="3000" dirty="0" smtClean="0">
                <a:cs typeface="B Nazanin" panose="00000400000000000000" pitchFamily="2" charset="-78"/>
              </a:rPr>
              <a:t> </a:t>
            </a:r>
            <a:r>
              <a:rPr lang="fa-IR" sz="3000" dirty="0" smtClean="0">
                <a:cs typeface="B Nazanin" panose="00000400000000000000" pitchFamily="2" charset="-78"/>
              </a:rPr>
              <a:t>مکان متن </a:t>
            </a:r>
            <a:r>
              <a:rPr lang="fa-IR" sz="3000" dirty="0">
                <a:cs typeface="B Nazanin" panose="00000400000000000000" pitchFamily="2" charset="-78"/>
              </a:rPr>
              <a:t>(</a:t>
            </a:r>
            <a:r>
              <a:rPr lang="en-US" sz="3000" dirty="0">
                <a:cs typeface="B Nazanin" panose="00000400000000000000" pitchFamily="2" charset="-78"/>
              </a:rPr>
              <a:t>Text Proposal</a:t>
            </a:r>
            <a:r>
              <a:rPr lang="fa-IR" sz="3000" dirty="0">
                <a:cs typeface="B Nazanin" panose="00000400000000000000" pitchFamily="2" charset="-78"/>
              </a:rPr>
              <a:t>) </a:t>
            </a:r>
            <a:endParaRPr lang="en-US" sz="3000" dirty="0">
              <a:cs typeface="B Nazanin" panose="00000400000000000000" pitchFamily="2" charset="-78"/>
            </a:endParaRPr>
          </a:p>
          <a:p>
            <a:pPr marL="806958" lvl="1" indent="-514350" algn="r" rtl="1">
              <a:buFont typeface="+mj-lt"/>
              <a:buAutoNum type="arabicPeriod"/>
            </a:pPr>
            <a:r>
              <a:rPr lang="en-US" sz="3000" dirty="0">
                <a:cs typeface="B Nazanin" panose="00000400000000000000" pitchFamily="2" charset="-78"/>
              </a:rPr>
              <a:t> </a:t>
            </a:r>
            <a:r>
              <a:rPr lang="fa-IR" sz="3000" dirty="0">
                <a:cs typeface="B Nazanin" panose="00000400000000000000" pitchFamily="2" charset="-78"/>
              </a:rPr>
              <a:t>بهبود پیشنهادات </a:t>
            </a:r>
            <a:r>
              <a:rPr lang="fa-IR" sz="3000" dirty="0" smtClean="0">
                <a:cs typeface="B Nazanin" panose="00000400000000000000" pitchFamily="2" charset="-78"/>
              </a:rPr>
              <a:t>(</a:t>
            </a:r>
            <a:r>
              <a:rPr lang="en-US" sz="3000" dirty="0" smtClean="0">
                <a:cs typeface="B Nazanin" panose="00000400000000000000" pitchFamily="2" charset="-78"/>
              </a:rPr>
              <a:t>Proposal </a:t>
            </a:r>
            <a:r>
              <a:rPr lang="en-US" sz="3000" dirty="0">
                <a:cs typeface="B Nazanin" panose="00000400000000000000" pitchFamily="2" charset="-78"/>
              </a:rPr>
              <a:t>R</a:t>
            </a:r>
            <a:r>
              <a:rPr lang="en-US" sz="3000" dirty="0" smtClean="0">
                <a:cs typeface="B Nazanin" panose="00000400000000000000" pitchFamily="2" charset="-78"/>
              </a:rPr>
              <a:t>efinement</a:t>
            </a:r>
            <a:r>
              <a:rPr lang="fa-IR" sz="3000" dirty="0" smtClean="0">
                <a:cs typeface="B Nazanin" panose="00000400000000000000" pitchFamily="2" charset="-78"/>
              </a:rPr>
              <a:t>)</a:t>
            </a:r>
            <a:endParaRPr lang="en-US" sz="3000" dirty="0"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Ø"/>
            </a:pPr>
            <a:endParaRPr lang="en-US" sz="3200" dirty="0" smtClean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8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 example of hybrid model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30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943" y="1915747"/>
            <a:ext cx="7871073" cy="436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1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500" dirty="0" smtClean="0"/>
              <a:t> </a:t>
            </a:r>
            <a:r>
              <a:rPr lang="en-US" sz="3500" dirty="0"/>
              <a:t>from Twitter’s “</a:t>
            </a:r>
            <a:r>
              <a:rPr lang="en-US" sz="3500" dirty="0" err="1"/>
              <a:t>Gardenhose</a:t>
            </a:r>
            <a:r>
              <a:rPr lang="en-US" sz="3500" dirty="0"/>
              <a:t>” Streaming API </a:t>
            </a:r>
            <a:endParaRPr lang="en-US" sz="3500" dirty="0" smtClean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500" dirty="0" smtClean="0"/>
              <a:t> geotagged </a:t>
            </a:r>
            <a:r>
              <a:rPr lang="en-US" sz="3500" dirty="0"/>
              <a:t>data within the contiguous United </a:t>
            </a:r>
            <a:r>
              <a:rPr lang="en-US" sz="3500" dirty="0" smtClean="0"/>
              <a:t>States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500" dirty="0" smtClean="0"/>
              <a:t> </a:t>
            </a:r>
            <a:r>
              <a:rPr lang="en-US" sz="3500" dirty="0"/>
              <a:t>they </a:t>
            </a:r>
            <a:r>
              <a:rPr lang="en-US" sz="3500" dirty="0" smtClean="0"/>
              <a:t>filter the </a:t>
            </a:r>
            <a:r>
              <a:rPr lang="en-US" sz="3500" dirty="0"/>
              <a:t>remaining data to include users following and followed by less than 1,000 people in </a:t>
            </a:r>
            <a:r>
              <a:rPr lang="en-US" sz="3500" dirty="0" smtClean="0"/>
              <a:t>an attempt to </a:t>
            </a:r>
            <a:r>
              <a:rPr lang="en-US" sz="3500" dirty="0"/>
              <a:t>avoid celebrities </a:t>
            </a:r>
            <a:endParaRPr lang="en-US" sz="3500" dirty="0" smtClean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500" dirty="0"/>
              <a:t> 380,000 tweets and 9,500 users </a:t>
            </a:r>
            <a:endParaRPr lang="en-US" sz="3500" dirty="0" smtClean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500" dirty="0" smtClean="0"/>
              <a:t> 90</a:t>
            </a:r>
            <a:r>
              <a:rPr lang="en-US" sz="3500" dirty="0"/>
              <a:t>% for training and 10% for testing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2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32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822" y="301718"/>
            <a:ext cx="9191625" cy="48291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66365" y="52439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42021"/>
                </a:solidFill>
                <a:latin typeface="LinBiolinumT"/>
              </a:rPr>
              <a:t>Locations of all tweets within the Eisenstein dataset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6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52335" y="608626"/>
            <a:ext cx="1676400" cy="7747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5" name="Down Arrow 4"/>
          <p:cNvSpPr/>
          <p:nvPr/>
        </p:nvSpPr>
        <p:spPr>
          <a:xfrm>
            <a:off x="1174750" y="1595350"/>
            <a:ext cx="317500" cy="54610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52335" y="2299750"/>
            <a:ext cx="1676400" cy="7747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Related Works</a:t>
            </a:r>
            <a:endParaRPr lang="en-US" b="1" dirty="0"/>
          </a:p>
        </p:txBody>
      </p:sp>
      <p:sp>
        <p:nvSpPr>
          <p:cNvPr id="8" name="Bent Arrow 7"/>
          <p:cNvSpPr/>
          <p:nvPr/>
        </p:nvSpPr>
        <p:spPr>
          <a:xfrm rot="10800000" flipH="1">
            <a:off x="1254334" y="5022164"/>
            <a:ext cx="1232656" cy="817715"/>
          </a:xfrm>
          <a:prstGeom prst="bentArrow">
            <a:avLst>
              <a:gd name="adj1" fmla="val 25000"/>
              <a:gd name="adj2" fmla="val 25000"/>
              <a:gd name="adj3" fmla="val 29251"/>
              <a:gd name="adj4" fmla="val 43771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10416" y="5257503"/>
            <a:ext cx="1676400" cy="7747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Preprocessing</a:t>
            </a:r>
          </a:p>
        </p:txBody>
      </p:sp>
      <p:sp>
        <p:nvSpPr>
          <p:cNvPr id="10" name="Down Arrow 9"/>
          <p:cNvSpPr/>
          <p:nvPr/>
        </p:nvSpPr>
        <p:spPr>
          <a:xfrm rot="16200000">
            <a:off x="4751125" y="5306362"/>
            <a:ext cx="317500" cy="54610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532934" y="5257503"/>
            <a:ext cx="1676400" cy="7747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Model</a:t>
            </a:r>
            <a:endParaRPr lang="en-US" b="1" dirty="0"/>
          </a:p>
        </p:txBody>
      </p:sp>
      <p:sp>
        <p:nvSpPr>
          <p:cNvPr id="12" name="Down Arrow 11"/>
          <p:cNvSpPr/>
          <p:nvPr/>
        </p:nvSpPr>
        <p:spPr>
          <a:xfrm rot="16200000">
            <a:off x="7673643" y="5371803"/>
            <a:ext cx="317500" cy="54610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455452" y="5258395"/>
            <a:ext cx="1676400" cy="7747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960078" y="2337863"/>
            <a:ext cx="7041758" cy="1612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/>
              <a:t>Road Map</a:t>
            </a:r>
            <a:r>
              <a:rPr lang="fa-IR" sz="6000" b="1" dirty="0" smtClean="0"/>
              <a:t>	</a:t>
            </a:r>
            <a:r>
              <a:rPr lang="fa-IR" dirty="0" smtClean="0"/>
              <a:t>	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7" y="995976"/>
            <a:ext cx="1755215" cy="1174398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158" y="1583175"/>
            <a:ext cx="605021" cy="605021"/>
          </a:xfrm>
          <a:prstGeom prst="rect">
            <a:avLst/>
          </a:prstGeom>
        </p:spPr>
      </p:pic>
      <p:sp>
        <p:nvSpPr>
          <p:cNvPr id="22" name="Down Arrow 21"/>
          <p:cNvSpPr/>
          <p:nvPr/>
        </p:nvSpPr>
        <p:spPr>
          <a:xfrm>
            <a:off x="1200719" y="3232751"/>
            <a:ext cx="317500" cy="54610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52335" y="3990874"/>
            <a:ext cx="1676400" cy="7747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 Hybrid Approach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6372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Metrics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722685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dirty="0" smtClean="0"/>
              <a:t> </a:t>
            </a:r>
            <a:r>
              <a:rPr lang="en-US" sz="2500" b="1" dirty="0"/>
              <a:t>simple accuracy error (SAE</a:t>
            </a:r>
            <a:r>
              <a:rPr lang="en-US" sz="2500" b="1" dirty="0" smtClean="0"/>
              <a:t>) </a:t>
            </a:r>
            <a:r>
              <a:rPr lang="en-US" sz="2500" dirty="0" smtClean="0"/>
              <a:t>: </a:t>
            </a:r>
            <a:r>
              <a:rPr lang="en-US" sz="2500" dirty="0"/>
              <a:t>measures the distance from the most probable location </a:t>
            </a:r>
            <a:r>
              <a:rPr lang="en-US" sz="2500" dirty="0" smtClean="0"/>
              <a:t>to the </a:t>
            </a:r>
            <a:r>
              <a:rPr lang="en-US" sz="2500" dirty="0"/>
              <a:t>origin of the tweet </a:t>
            </a:r>
            <a:br>
              <a:rPr lang="en-US" sz="2500" dirty="0"/>
            </a:br>
            <a:endParaRPr lang="en-US" sz="2500" dirty="0" smtClean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dirty="0" smtClean="0"/>
              <a:t> </a:t>
            </a:r>
            <a:r>
              <a:rPr lang="en-US" sz="2500" b="1" dirty="0" smtClean="0"/>
              <a:t>comprehensive accuracy error (CAE) </a:t>
            </a:r>
            <a:r>
              <a:rPr lang="en-US" sz="2500" dirty="0" smtClean="0"/>
              <a:t>: </a:t>
            </a:r>
            <a:r>
              <a:rPr lang="en-US" sz="2500" dirty="0"/>
              <a:t>measure of the expected </a:t>
            </a:r>
            <a:r>
              <a:rPr lang="en-US" sz="2500" dirty="0" smtClean="0"/>
              <a:t>distance between </a:t>
            </a:r>
            <a:r>
              <a:rPr lang="en-US" sz="2500" dirty="0"/>
              <a:t>the true origin of the tweet and </a:t>
            </a:r>
            <a:r>
              <a:rPr lang="en-US" sz="2500" dirty="0" smtClean="0"/>
              <a:t>a random </a:t>
            </a:r>
            <a:r>
              <a:rPr lang="en-US" sz="2500" dirty="0"/>
              <a:t>point generated from our model </a:t>
            </a:r>
            <a:endParaRPr lang="en-US" sz="2500" dirty="0" smtClean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b="1" dirty="0" smtClean="0"/>
              <a:t> prediction </a:t>
            </a:r>
            <a:r>
              <a:rPr lang="en-US" sz="2500" b="1" dirty="0"/>
              <a:t>region </a:t>
            </a:r>
            <a:r>
              <a:rPr lang="en-US" sz="2500" b="1" dirty="0" smtClean="0"/>
              <a:t>area </a:t>
            </a:r>
            <a:r>
              <a:rPr lang="en-US" sz="2500" dirty="0" smtClean="0"/>
              <a:t>(</a:t>
            </a:r>
            <a:r>
              <a:rPr lang="en-US" sz="2500" b="1" dirty="0"/>
              <a:t>PRA</a:t>
            </a:r>
            <a:r>
              <a:rPr lang="el-GR" sz="2500" b="1" dirty="0" smtClean="0"/>
              <a:t>α</a:t>
            </a:r>
            <a:r>
              <a:rPr lang="en-US" sz="2500" dirty="0" smtClean="0"/>
              <a:t>) </a:t>
            </a:r>
            <a:endParaRPr lang="en-US" sz="25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b="1" dirty="0" smtClean="0"/>
              <a:t> coverage (COV</a:t>
            </a:r>
            <a:r>
              <a:rPr lang="el-GR" sz="2500" b="1" dirty="0" smtClean="0"/>
              <a:t>α</a:t>
            </a:r>
            <a:r>
              <a:rPr lang="en-US" sz="2500" b="1" dirty="0" smtClean="0"/>
              <a:t>) </a:t>
            </a:r>
            <a:r>
              <a:rPr lang="en-US" sz="2500" dirty="0" smtClean="0"/>
              <a:t>: </a:t>
            </a:r>
            <a:r>
              <a:rPr lang="en-US" sz="2500" dirty="0"/>
              <a:t>the proportion of times the true origin of the tweet is within the ellipses </a:t>
            </a:r>
            <a:r>
              <a:rPr lang="en-US" sz="2500" dirty="0" smtClean="0"/>
              <a:t>defined </a:t>
            </a:r>
            <a:r>
              <a:rPr lang="en-US" sz="2500" dirty="0"/>
              <a:t>by </a:t>
            </a:r>
            <a:r>
              <a:rPr lang="en-US" sz="2500" i="1" dirty="0"/>
              <a:t>PRAα </a:t>
            </a:r>
            <a:r>
              <a:rPr lang="en-US" sz="2500" dirty="0"/>
              <a:t>for </a:t>
            </a:r>
            <a:r>
              <a:rPr lang="en-US" sz="2500" dirty="0" smtClean="0"/>
              <a:t>the test </a:t>
            </a:r>
            <a:r>
              <a:rPr lang="en-US" sz="2500" dirty="0"/>
              <a:t>set </a:t>
            </a:r>
            <a:br>
              <a:rPr lang="en-US" sz="2500" dirty="0"/>
            </a:br>
            <a:endParaRPr lang="en-US" sz="2500" dirty="0" smtClean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8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</a:t>
            </a:r>
            <a:r>
              <a:rPr lang="en-US" b="1" dirty="0" smtClean="0"/>
              <a:t>Metrics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6677" y="2337340"/>
            <a:ext cx="5419725" cy="12668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544" y="3964994"/>
            <a:ext cx="6359872" cy="101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9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SAE Metric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860" y="1922593"/>
            <a:ext cx="9185610" cy="358933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36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8799" y="5697162"/>
            <a:ext cx="83416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42021"/>
                </a:solidFill>
                <a:latin typeface="LinLibertineT"/>
              </a:rPr>
              <a:t>Results are reported in kilometers using the great-circle distance function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2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CAE </a:t>
            </a:r>
            <a:r>
              <a:rPr lang="en-US" b="1" dirty="0"/>
              <a:t>,</a:t>
            </a:r>
            <a:r>
              <a:rPr lang="en-US" b="1" dirty="0" smtClean="0"/>
              <a:t>PRA and COV Metric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37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2079889"/>
            <a:ext cx="10424158" cy="355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38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dirty="0" smtClean="0">
                <a:solidFill>
                  <a:srgbClr val="242021"/>
                </a:solidFill>
                <a:latin typeface="LinLibertineT"/>
              </a:rPr>
              <a:t> exploits </a:t>
            </a:r>
            <a:r>
              <a:rPr lang="en-US" sz="2500" dirty="0">
                <a:solidFill>
                  <a:srgbClr val="242021"/>
                </a:solidFill>
                <a:latin typeface="LinLibertineT"/>
              </a:rPr>
              <a:t>both text and network features and weights the </a:t>
            </a:r>
            <a:r>
              <a:rPr lang="en-US" sz="2500" dirty="0" smtClean="0">
                <a:solidFill>
                  <a:srgbClr val="242021"/>
                </a:solidFill>
                <a:latin typeface="LinLibertineT"/>
              </a:rPr>
              <a:t>features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dirty="0" smtClean="0">
                <a:solidFill>
                  <a:srgbClr val="242021"/>
                </a:solidFill>
                <a:latin typeface="LinLibertineT"/>
              </a:rPr>
              <a:t> outperforms </a:t>
            </a:r>
            <a:r>
              <a:rPr lang="en-US" sz="2500" dirty="0">
                <a:solidFill>
                  <a:srgbClr val="242021"/>
                </a:solidFill>
                <a:latin typeface="LinLibertineT"/>
              </a:rPr>
              <a:t>other geotagging algorithms</a:t>
            </a:r>
            <a:endParaRPr lang="en-US" sz="2500" dirty="0" smtClean="0">
              <a:solidFill>
                <a:srgbClr val="242021"/>
              </a:solidFill>
              <a:latin typeface="LinLibertine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dirty="0" smtClean="0">
                <a:solidFill>
                  <a:srgbClr val="242021"/>
                </a:solidFill>
                <a:latin typeface="LinLibertineT"/>
              </a:rPr>
              <a:t> the </a:t>
            </a:r>
            <a:r>
              <a:rPr lang="en-US" sz="2500" dirty="0">
                <a:solidFill>
                  <a:srgbClr val="242021"/>
                </a:solidFill>
                <a:latin typeface="LinLibertineT"/>
              </a:rPr>
              <a:t>median distance between the most probable location to the true origin of a single tweet is only 19km on </a:t>
            </a:r>
            <a:r>
              <a:rPr lang="en-US" sz="2500" dirty="0" smtClean="0">
                <a:solidFill>
                  <a:srgbClr val="242021"/>
                </a:solidFill>
                <a:latin typeface="LinLibertineT"/>
              </a:rPr>
              <a:t>average</a:t>
            </a:r>
            <a:endParaRPr lang="en-US" sz="2500" dirty="0">
              <a:solidFill>
                <a:srgbClr val="242021"/>
              </a:solidFill>
              <a:latin typeface="LinLibertineT"/>
            </a:endParaRPr>
          </a:p>
        </p:txBody>
      </p:sp>
    </p:spTree>
    <p:extLst>
      <p:ext uri="{BB962C8B-B14F-4D97-AF65-F5344CB8AC3E}">
        <p14:creationId xmlns:p14="http://schemas.microsoft.com/office/powerpoint/2010/main" val="349204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39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6257" y="530352"/>
            <a:ext cx="10058400" cy="335584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en-US" sz="8000" b="1" dirty="0" smtClean="0"/>
          </a:p>
          <a:p>
            <a:pPr algn="ctr">
              <a:lnSpc>
                <a:spcPct val="100000"/>
              </a:lnSpc>
            </a:pPr>
            <a:r>
              <a:rPr lang="en-US" sz="8000" b="1" dirty="0" smtClean="0"/>
              <a:t>Tanks for your </a:t>
            </a:r>
          </a:p>
          <a:p>
            <a:pPr algn="ctr">
              <a:lnSpc>
                <a:spcPct val="100000"/>
              </a:lnSpc>
            </a:pPr>
            <a:r>
              <a:rPr lang="en-US" sz="8000" b="1" dirty="0" smtClean="0"/>
              <a:t>attention :)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439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ایده اصلی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800" dirty="0" smtClean="0">
                <a:cs typeface="B Nazanin" panose="00000400000000000000" pitchFamily="2" charset="-78"/>
              </a:rPr>
              <a:t> ایده </a:t>
            </a:r>
            <a:r>
              <a:rPr lang="fa-IR" sz="2800" dirty="0">
                <a:cs typeface="B Nazanin" panose="00000400000000000000" pitchFamily="2" charset="-78"/>
              </a:rPr>
              <a:t>ای که در این مقاله مطرح می شود این است که برای بازنمایی مکان متن در تصویر، منطقی است که از چند ضلعی هایی استفاده شود که نقاط آن متغیر و متناسب با شکل و محدوده ی متن باشد</a:t>
            </a:r>
            <a:r>
              <a:rPr lang="fa-IR" sz="2800" dirty="0" smtClean="0">
                <a:cs typeface="B Nazanin" panose="00000400000000000000" pitchFamily="2" charset="-78"/>
              </a:rPr>
              <a:t>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endParaRPr lang="fa-IR" sz="2800" dirty="0">
              <a:cs typeface="B Nazanin" panose="00000400000000000000" pitchFamily="2" charset="-78"/>
            </a:endParaRP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800" dirty="0" smtClean="0">
                <a:cs typeface="B Nazanin" panose="00000400000000000000" pitchFamily="2" charset="-78"/>
              </a:rPr>
              <a:t>ساده ترین کار این است که </a:t>
            </a:r>
            <a:r>
              <a:rPr lang="fa-IR" sz="2800" dirty="0">
                <a:cs typeface="B Nazanin" panose="00000400000000000000" pitchFamily="2" charset="-78"/>
              </a:rPr>
              <a:t>از نقاط گوشه ای موجود بر روی مرز متن برای نمایش مکان متن استفاده کنیم</a:t>
            </a:r>
            <a:r>
              <a:rPr lang="fa-IR" sz="2800" dirty="0" smtClean="0">
                <a:cs typeface="B Nazanin" panose="00000400000000000000" pitchFamily="2" charset="-78"/>
              </a:rPr>
              <a:t>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8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مشکل : یادگیری </a:t>
            </a:r>
            <a:r>
              <a:rPr lang="fa-IR" sz="2800" dirty="0">
                <a:solidFill>
                  <a:srgbClr val="FF0000"/>
                </a:solidFill>
                <a:cs typeface="B Nazanin" panose="00000400000000000000" pitchFamily="2" charset="-78"/>
              </a:rPr>
              <a:t>و پیدا کردن این </a:t>
            </a:r>
            <a:r>
              <a:rPr lang="fa-IR" sz="28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نقاط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800" dirty="0" smtClean="0">
                <a:solidFill>
                  <a:srgbClr val="00B050"/>
                </a:solidFill>
                <a:cs typeface="B Nazanin" panose="00000400000000000000" pitchFamily="2" charset="-78"/>
              </a:rPr>
              <a:t>راه حل:</a:t>
            </a:r>
            <a:r>
              <a:rPr lang="fa-IR" sz="2800" dirty="0">
                <a:solidFill>
                  <a:srgbClr val="00B050"/>
                </a:solidFill>
                <a:cs typeface="B Nazanin" panose="00000400000000000000" pitchFamily="2" charset="-78"/>
              </a:rPr>
              <a:t> مرز بالا و پایین یک متن با یکدیگر تقارن دارند و کافی است ما زوج نقاطی از مرز بالا و پایین متن را بدست </a:t>
            </a:r>
            <a:r>
              <a:rPr lang="fa-IR" sz="2800" dirty="0" smtClean="0">
                <a:solidFill>
                  <a:srgbClr val="00B050"/>
                </a:solidFill>
                <a:cs typeface="B Nazanin" panose="00000400000000000000" pitchFamily="2" charset="-78"/>
              </a:rPr>
              <a:t>آوریم.</a:t>
            </a:r>
            <a:endParaRPr lang="en-US" sz="2800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8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r" rtl="1">
              <a:lnSpc>
                <a:spcPct val="85000"/>
              </a:lnSpc>
              <a:spcBef>
                <a:spcPct val="0"/>
              </a:spcBef>
            </a:pPr>
            <a:r>
              <a:rPr lang="fa-IR" sz="4800" dirty="0" smtClean="0">
                <a:cs typeface="B Nazanin" panose="00000400000000000000" pitchFamily="2" charset="-78"/>
              </a:rPr>
              <a:t>1. پیشنهاد</a:t>
            </a:r>
            <a:r>
              <a:rPr lang="en-US" sz="4800" dirty="0" smtClean="0">
                <a:cs typeface="B Nazanin" panose="00000400000000000000" pitchFamily="2" charset="-78"/>
              </a:rPr>
              <a:t> </a:t>
            </a:r>
            <a:r>
              <a:rPr lang="fa-IR" sz="4800" dirty="0" smtClean="0">
                <a:cs typeface="B Nazanin" panose="00000400000000000000" pitchFamily="2" charset="-78"/>
              </a:rPr>
              <a:t>مکان متن (</a:t>
            </a:r>
            <a:r>
              <a:rPr lang="en-US" sz="4800" dirty="0" smtClean="0">
                <a:cs typeface="B Nazanin" panose="00000400000000000000" pitchFamily="2" charset="-78"/>
              </a:rPr>
              <a:t>Text Proposal</a:t>
            </a:r>
            <a:r>
              <a:rPr lang="fa-IR" sz="4800" dirty="0" smtClean="0">
                <a:cs typeface="B Nazanin" panose="00000400000000000000" pitchFamily="2" charset="-78"/>
              </a:rPr>
              <a:t>)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fa-IR" sz="2800" dirty="0" smtClean="0">
                <a:cs typeface="B Nazanin" panose="00000400000000000000" pitchFamily="2" charset="-78"/>
              </a:rPr>
              <a:t>استفاده از شبکه‌ی </a:t>
            </a:r>
            <a:r>
              <a:rPr lang="en-US" sz="2800" b="1" dirty="0" err="1" smtClean="0">
                <a:cs typeface="B Nazanin" panose="00000400000000000000" pitchFamily="2" charset="-78"/>
              </a:rPr>
              <a:t>Text_RPN</a:t>
            </a:r>
            <a:endParaRPr lang="en-US" sz="2800" b="1" dirty="0" smtClean="0"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fa-IR" sz="2800" dirty="0" smtClean="0">
                <a:cs typeface="B Nazanin" panose="00000400000000000000" pitchFamily="2" charset="-78"/>
              </a:rPr>
              <a:t>مشابه‌ی </a:t>
            </a:r>
            <a:r>
              <a:rPr lang="fa-IR" sz="2800" dirty="0">
                <a:cs typeface="B Nazanin" panose="00000400000000000000" pitchFamily="2" charset="-78"/>
              </a:rPr>
              <a:t>شبکه </a:t>
            </a:r>
            <a:r>
              <a:rPr lang="en-US" sz="2800" dirty="0">
                <a:cs typeface="B Nazanin" panose="00000400000000000000" pitchFamily="2" charset="-78"/>
              </a:rPr>
              <a:t>RPN</a:t>
            </a:r>
            <a:r>
              <a:rPr lang="fa-IR" sz="2800" dirty="0">
                <a:cs typeface="B Nazanin" panose="00000400000000000000" pitchFamily="2" charset="-78"/>
              </a:rPr>
              <a:t> در</a:t>
            </a:r>
            <a:r>
              <a:rPr lang="en-US" sz="2800" dirty="0">
                <a:cs typeface="B Nazanin" panose="00000400000000000000" pitchFamily="2" charset="-78"/>
              </a:rPr>
              <a:t> Faster R_CNN</a:t>
            </a:r>
            <a:r>
              <a:rPr lang="fa-IR" sz="2800" dirty="0">
                <a:cs typeface="B Nazanin" panose="00000400000000000000" pitchFamily="2" charset="-78"/>
              </a:rPr>
              <a:t> </a:t>
            </a:r>
            <a:r>
              <a:rPr lang="fa-IR" sz="2800" dirty="0" smtClean="0">
                <a:cs typeface="B Nazanin" panose="00000400000000000000" pitchFamily="2" charset="-78"/>
              </a:rPr>
              <a:t>است</a:t>
            </a:r>
            <a:r>
              <a:rPr lang="en-US" sz="2800" dirty="0" smtClean="0">
                <a:cs typeface="B Nazanin" panose="00000400000000000000" pitchFamily="2" charset="-78"/>
              </a:rPr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fa-IR" sz="2800" dirty="0">
                <a:cs typeface="B Nazanin" panose="00000400000000000000" pitchFamily="2" charset="-78"/>
              </a:rPr>
              <a:t>با این تفاوت که </a:t>
            </a:r>
            <a:r>
              <a:rPr lang="fa-IR" sz="2800" b="1" dirty="0" smtClean="0">
                <a:cs typeface="B Nazanin" panose="00000400000000000000" pitchFamily="2" charset="-78"/>
              </a:rPr>
              <a:t>شبکه‌ی </a:t>
            </a:r>
            <a:r>
              <a:rPr lang="fa-IR" sz="2800" b="1" dirty="0">
                <a:cs typeface="B Nazanin" panose="00000400000000000000" pitchFamily="2" charset="-78"/>
              </a:rPr>
              <a:t>اصلی </a:t>
            </a:r>
            <a:r>
              <a:rPr lang="fa-IR" sz="2800" dirty="0">
                <a:cs typeface="B Nazanin" panose="00000400000000000000" pitchFamily="2" charset="-78"/>
              </a:rPr>
              <a:t>آن و </a:t>
            </a:r>
            <a:r>
              <a:rPr lang="fa-IR" sz="2800" b="1" dirty="0">
                <a:cs typeface="B Nazanin" panose="00000400000000000000" pitchFamily="2" charset="-78"/>
              </a:rPr>
              <a:t>سایز </a:t>
            </a:r>
            <a:r>
              <a:rPr lang="en-US" sz="2800" b="1" dirty="0" smtClean="0">
                <a:cs typeface="B Nazanin" panose="00000400000000000000" pitchFamily="2" charset="-78"/>
              </a:rPr>
              <a:t>anchor</a:t>
            </a:r>
            <a:r>
              <a:rPr lang="fa-IR" sz="2800" b="1" dirty="0">
                <a:cs typeface="B Nazanin" panose="00000400000000000000" pitchFamily="2" charset="-78"/>
              </a:rPr>
              <a:t>‌</a:t>
            </a:r>
            <a:r>
              <a:rPr lang="fa-IR" sz="2800" b="1" dirty="0" smtClean="0">
                <a:cs typeface="B Nazanin" panose="00000400000000000000" pitchFamily="2" charset="-78"/>
              </a:rPr>
              <a:t>ها </a:t>
            </a:r>
            <a:r>
              <a:rPr lang="fa-IR" sz="2800" dirty="0" smtClean="0">
                <a:cs typeface="B Nazanin" panose="00000400000000000000" pitchFamily="2" charset="-78"/>
              </a:rPr>
              <a:t>متفاوت است. </a:t>
            </a:r>
            <a:endParaRPr lang="en-US" sz="2800" dirty="0" smtClean="0"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fa-IR" sz="2800" dirty="0" smtClean="0">
                <a:cs typeface="B Nazanin" panose="00000400000000000000" pitchFamily="2" charset="-78"/>
              </a:rPr>
              <a:t>شبکه‌ی </a:t>
            </a:r>
            <a:r>
              <a:rPr lang="fa-IR" sz="2800" dirty="0">
                <a:cs typeface="B Nazanin" panose="00000400000000000000" pitchFamily="2" charset="-78"/>
              </a:rPr>
              <a:t>اصلی </a:t>
            </a:r>
            <a:r>
              <a:rPr lang="en-US" sz="2800" dirty="0" err="1">
                <a:cs typeface="B Nazanin" panose="00000400000000000000" pitchFamily="2" charset="-78"/>
              </a:rPr>
              <a:t>Text_RPN</a:t>
            </a:r>
            <a:r>
              <a:rPr lang="fa-IR" sz="2800" dirty="0">
                <a:cs typeface="B Nazanin" panose="00000400000000000000" pitchFamily="2" charset="-78"/>
              </a:rPr>
              <a:t> </a:t>
            </a:r>
            <a:r>
              <a:rPr lang="fa-IR" sz="2800" dirty="0" smtClean="0">
                <a:cs typeface="B Nazanin" panose="00000400000000000000" pitchFamily="2" charset="-78"/>
              </a:rPr>
              <a:t>شبکه‌ی </a:t>
            </a:r>
            <a:r>
              <a:rPr lang="en-US" sz="2800" b="1" dirty="0" smtClean="0">
                <a:cs typeface="B Nazanin" panose="00000400000000000000" pitchFamily="2" charset="-78"/>
              </a:rPr>
              <a:t>SE_VGG16</a:t>
            </a:r>
            <a:r>
              <a:rPr lang="fa-IR" sz="2800" dirty="0" smtClean="0">
                <a:cs typeface="B Nazanin" panose="00000400000000000000" pitchFamily="2" charset="-78"/>
              </a:rPr>
              <a:t> است </a:t>
            </a:r>
            <a:r>
              <a:rPr lang="fa-IR" sz="2800" dirty="0">
                <a:cs typeface="B Nazanin" panose="00000400000000000000" pitchFamily="2" charset="-78"/>
              </a:rPr>
              <a:t>که در واقع </a:t>
            </a:r>
            <a:r>
              <a:rPr lang="fa-IR" sz="2800" dirty="0" smtClean="0">
                <a:cs typeface="B Nazanin" panose="00000400000000000000" pitchFamily="2" charset="-78"/>
              </a:rPr>
              <a:t>همان</a:t>
            </a:r>
            <a:r>
              <a:rPr lang="en-US" sz="2800" dirty="0" smtClean="0">
                <a:cs typeface="B Nazanin" panose="00000400000000000000" pitchFamily="2" charset="-78"/>
              </a:rPr>
              <a:t>VGG16</a:t>
            </a:r>
            <a:r>
              <a:rPr lang="fa-IR" sz="2800" dirty="0" smtClean="0">
                <a:cs typeface="B Nazanin" panose="00000400000000000000" pitchFamily="2" charset="-78"/>
              </a:rPr>
              <a:t> است </a:t>
            </a:r>
            <a:r>
              <a:rPr lang="fa-IR" sz="2800" dirty="0">
                <a:cs typeface="B Nazanin" panose="00000400000000000000" pitchFamily="2" charset="-78"/>
              </a:rPr>
              <a:t>که  </a:t>
            </a:r>
            <a:r>
              <a:rPr lang="fa-IR" sz="2800" dirty="0" smtClean="0">
                <a:cs typeface="B Nazanin" panose="00000400000000000000" pitchFamily="2" charset="-78"/>
              </a:rPr>
              <a:t>بلاک‌های </a:t>
            </a:r>
            <a:r>
              <a:rPr lang="en-US" sz="2800" b="1" dirty="0">
                <a:cs typeface="B Nazanin" panose="00000400000000000000" pitchFamily="2" charset="-78"/>
              </a:rPr>
              <a:t>squeeze-and- excitation</a:t>
            </a:r>
            <a:r>
              <a:rPr lang="fa-IR" sz="2800" b="1" dirty="0">
                <a:cs typeface="B Nazanin" panose="00000400000000000000" pitchFamily="2" charset="-78"/>
              </a:rPr>
              <a:t> </a:t>
            </a:r>
            <a:r>
              <a:rPr lang="fa-IR" sz="2800" dirty="0">
                <a:cs typeface="B Nazanin" panose="00000400000000000000" pitchFamily="2" charset="-78"/>
              </a:rPr>
              <a:t>به آن اضافه شده است</a:t>
            </a:r>
            <a:r>
              <a:rPr lang="fa-IR" sz="2800" dirty="0" smtClean="0">
                <a:cs typeface="B Nazanin" panose="00000400000000000000" pitchFamily="2" charset="-78"/>
              </a:rPr>
              <a:t>.</a:t>
            </a:r>
            <a:endParaRPr lang="en-US" sz="2800" dirty="0" smtClean="0"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Ø"/>
            </a:pPr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0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معماری </a:t>
            </a:r>
            <a:r>
              <a:rPr lang="en-US" dirty="0" smtClean="0">
                <a:cs typeface="B Nazanin" panose="00000400000000000000" pitchFamily="2" charset="-78"/>
              </a:rPr>
              <a:t>SE_VGG16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746" t="3108" r="5314" b="2805"/>
          <a:stretch/>
        </p:blipFill>
        <p:spPr>
          <a:xfrm>
            <a:off x="4808382" y="1871089"/>
            <a:ext cx="2636196" cy="445496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1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b="1" dirty="0" smtClean="0">
                <a:cs typeface="B Nazanin" panose="00000400000000000000" pitchFamily="2" charset="-78"/>
              </a:rPr>
              <a:t>Squeeze And Excitation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>
              <a:buFont typeface="Wingdings" panose="05000000000000000000" pitchFamily="2" charset="2"/>
              <a:buChar char="Ø"/>
            </a:pPr>
            <a:r>
              <a:rPr lang="fa-IR" sz="2800" dirty="0">
                <a:cs typeface="B Nazanin" panose="00000400000000000000" pitchFamily="2" charset="-78"/>
              </a:rPr>
              <a:t>علت استفاده از بلوک‌های </a:t>
            </a:r>
            <a:r>
              <a:rPr lang="en-US" sz="2800" dirty="0">
                <a:cs typeface="B Nazanin" panose="00000400000000000000" pitchFamily="2" charset="-78"/>
              </a:rPr>
              <a:t>SE</a:t>
            </a:r>
            <a:r>
              <a:rPr lang="fa-IR" sz="2800" dirty="0">
                <a:cs typeface="B Nazanin" panose="00000400000000000000" pitchFamily="2" charset="-78"/>
              </a:rPr>
              <a:t> این است که بلوک‌های </a:t>
            </a:r>
            <a:r>
              <a:rPr lang="en-US" sz="2800" dirty="0">
                <a:cs typeface="B Nazanin" panose="00000400000000000000" pitchFamily="2" charset="-78"/>
              </a:rPr>
              <a:t>SE</a:t>
            </a:r>
            <a:r>
              <a:rPr lang="fa-IR" sz="2800" dirty="0">
                <a:cs typeface="B Nazanin" panose="00000400000000000000" pitchFamily="2" charset="-78"/>
              </a:rPr>
              <a:t> با در نظر گرفتن وابستگی بین کانال‌ها  و </a:t>
            </a:r>
            <a:r>
              <a:rPr lang="fa-IR" sz="2800" dirty="0" smtClean="0">
                <a:cs typeface="B Nazanin" panose="00000400000000000000" pitchFamily="2" charset="-78"/>
              </a:rPr>
              <a:t>مدل‌سازی آن، </a:t>
            </a:r>
            <a:r>
              <a:rPr lang="fa-IR" sz="2800" dirty="0">
                <a:cs typeface="B Nazanin" panose="00000400000000000000" pitchFamily="2" charset="-78"/>
              </a:rPr>
              <a:t>ویژگی‌های کانال را </a:t>
            </a:r>
            <a:r>
              <a:rPr lang="en-US" sz="2800" dirty="0" smtClean="0">
                <a:cs typeface="B Nazanin" panose="00000400000000000000" pitchFamily="2" charset="-78"/>
              </a:rPr>
              <a:t>recalibrate</a:t>
            </a:r>
            <a:r>
              <a:rPr lang="fa-IR" sz="2800" dirty="0" smtClean="0">
                <a:cs typeface="B Nazanin" panose="00000400000000000000" pitchFamily="2" charset="-78"/>
              </a:rPr>
              <a:t> می‌کنند</a:t>
            </a:r>
            <a:r>
              <a:rPr lang="fa-IR" sz="2800" dirty="0">
                <a:cs typeface="B Nazanin" panose="00000400000000000000" pitchFamily="2" charset="-78"/>
              </a:rPr>
              <a:t>، که به طور قابل توجهی باعث بهبود عملکرد </a:t>
            </a:r>
            <a:r>
              <a:rPr lang="fa-IR" sz="2800" dirty="0" smtClean="0">
                <a:cs typeface="B Nazanin" panose="00000400000000000000" pitchFamily="2" charset="-78"/>
              </a:rPr>
              <a:t>می‌شود</a:t>
            </a:r>
            <a:r>
              <a:rPr lang="fa-IR" sz="2800" dirty="0">
                <a:cs typeface="B Nazanin" panose="00000400000000000000" pitchFamily="2" charset="-78"/>
              </a:rPr>
              <a:t>.</a:t>
            </a:r>
            <a:endParaRPr lang="en-US" sz="2800" dirty="0">
              <a:cs typeface="B Nazanin" panose="00000400000000000000" pitchFamily="2" charset="-78"/>
            </a:endParaRPr>
          </a:p>
          <a:p>
            <a:pPr algn="just" rt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065" y="3245491"/>
            <a:ext cx="68389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/>
              <a:t>Anchors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fa-IR" sz="2800" dirty="0" smtClean="0">
                <a:cs typeface="B Nazanin" panose="00000400000000000000" pitchFamily="2" charset="-78"/>
              </a:rPr>
              <a:t>در شبکه ی </a:t>
            </a:r>
            <a:r>
              <a:rPr lang="en-US" sz="2800" dirty="0" err="1" smtClean="0">
                <a:cs typeface="B Nazanin" panose="00000400000000000000" pitchFamily="2" charset="-78"/>
              </a:rPr>
              <a:t>Text_RPN</a:t>
            </a:r>
            <a:r>
              <a:rPr lang="fa-IR" sz="2800" dirty="0" smtClean="0">
                <a:cs typeface="B Nazanin" panose="00000400000000000000" pitchFamily="2" charset="-78"/>
              </a:rPr>
              <a:t> سایز</a:t>
            </a:r>
            <a:r>
              <a:rPr lang="en-US" sz="2800" dirty="0" smtClean="0">
                <a:cs typeface="B Nazanin" panose="00000400000000000000" pitchFamily="2" charset="-78"/>
              </a:rPr>
              <a:t>anchor</a:t>
            </a:r>
            <a:r>
              <a:rPr lang="fa-IR" sz="2800" dirty="0" smtClean="0">
                <a:cs typeface="B Nazanin" panose="00000400000000000000" pitchFamily="2" charset="-78"/>
              </a:rPr>
              <a:t> ها برابر با است:</a:t>
            </a:r>
          </a:p>
          <a:p>
            <a:pPr lvl="2" algn="r" rtl="1">
              <a:buFont typeface="Arial" panose="020B0604020202020204" pitchFamily="34" charset="0"/>
              <a:buChar char="•"/>
            </a:pPr>
            <a:r>
              <a:rPr lang="fa-IR" sz="2200" dirty="0" smtClean="0">
                <a:cs typeface="B Nazanin" panose="00000400000000000000" pitchFamily="2" charset="-78"/>
              </a:rPr>
              <a:t> </a:t>
            </a:r>
            <a:r>
              <a:rPr lang="en-US" sz="2200" dirty="0" smtClean="0">
                <a:cs typeface="B Nazanin" panose="00000400000000000000" pitchFamily="2" charset="-78"/>
              </a:rPr>
              <a:t>32</a:t>
            </a:r>
            <a:endParaRPr lang="fa-IR" sz="2200" dirty="0" smtClean="0">
              <a:cs typeface="B Nazanin" panose="00000400000000000000" pitchFamily="2" charset="-78"/>
            </a:endParaRPr>
          </a:p>
          <a:p>
            <a:pPr lvl="2" algn="r" rtl="1">
              <a:buFont typeface="Arial" panose="020B0604020202020204" pitchFamily="34" charset="0"/>
              <a:buChar char="•"/>
            </a:pPr>
            <a:r>
              <a:rPr lang="en-US" sz="2200" dirty="0" smtClean="0">
                <a:cs typeface="B Nazanin" panose="00000400000000000000" pitchFamily="2" charset="-78"/>
              </a:rPr>
              <a:t> 64</a:t>
            </a:r>
            <a:endParaRPr lang="fa-IR" sz="2200" dirty="0" smtClean="0">
              <a:cs typeface="B Nazanin" panose="00000400000000000000" pitchFamily="2" charset="-78"/>
            </a:endParaRPr>
          </a:p>
          <a:p>
            <a:pPr lvl="2" algn="r" rtl="1">
              <a:buFont typeface="Arial" panose="020B0604020202020204" pitchFamily="34" charset="0"/>
              <a:buChar char="•"/>
            </a:pPr>
            <a:r>
              <a:rPr lang="en-US" sz="2200" dirty="0" smtClean="0">
                <a:cs typeface="B Nazanin" panose="00000400000000000000" pitchFamily="2" charset="-78"/>
              </a:rPr>
              <a:t> 128</a:t>
            </a:r>
            <a:endParaRPr lang="fa-IR" sz="2200" dirty="0" smtClean="0">
              <a:cs typeface="B Nazanin" panose="00000400000000000000" pitchFamily="2" charset="-78"/>
            </a:endParaRPr>
          </a:p>
          <a:p>
            <a:pPr lvl="2" algn="r" rtl="1">
              <a:buFont typeface="Arial" panose="020B0604020202020204" pitchFamily="34" charset="0"/>
              <a:buChar char="•"/>
            </a:pPr>
            <a:r>
              <a:rPr lang="en-US" sz="2200" dirty="0" smtClean="0">
                <a:cs typeface="B Nazanin" panose="00000400000000000000" pitchFamily="2" charset="-78"/>
              </a:rPr>
              <a:t> 256</a:t>
            </a:r>
            <a:endParaRPr lang="fa-IR" sz="2200" dirty="0" smtClean="0">
              <a:cs typeface="B Nazanin" panose="00000400000000000000" pitchFamily="2" charset="-78"/>
            </a:endParaRPr>
          </a:p>
          <a:p>
            <a:pPr lvl="2" algn="r" rtl="1">
              <a:buFont typeface="Arial" panose="020B0604020202020204" pitchFamily="34" charset="0"/>
              <a:buChar char="•"/>
            </a:pPr>
            <a:r>
              <a:rPr lang="en-US" sz="2200" dirty="0" smtClean="0">
                <a:cs typeface="B Nazanin" panose="00000400000000000000" pitchFamily="2" charset="-78"/>
              </a:rPr>
              <a:t> 512</a:t>
            </a:r>
            <a:r>
              <a:rPr lang="fa-IR" sz="2200" dirty="0" smtClean="0">
                <a:cs typeface="B Nazanin" panose="00000400000000000000" pitchFamily="2" charset="-78"/>
              </a:rPr>
              <a:t> </a:t>
            </a:r>
            <a:endParaRPr lang="fa-IR" sz="2800" dirty="0"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fa-IR" sz="2800" dirty="0" smtClean="0">
                <a:cs typeface="B Nazanin" panose="00000400000000000000" pitchFamily="2" charset="-78"/>
              </a:rPr>
              <a:t>که در مقیاس های </a:t>
            </a:r>
            <a:r>
              <a:rPr lang="en-US" sz="2800" dirty="0" smtClean="0">
                <a:cs typeface="B Nazanin" panose="00000400000000000000" pitchFamily="2" charset="-78"/>
              </a:rPr>
              <a:t>0.5</a:t>
            </a:r>
            <a:r>
              <a:rPr lang="en-US" sz="2800" dirty="0">
                <a:cs typeface="B Nazanin" panose="00000400000000000000" pitchFamily="2" charset="-78"/>
              </a:rPr>
              <a:t>, 1, </a:t>
            </a:r>
            <a:r>
              <a:rPr lang="en-US" sz="2800" dirty="0" smtClean="0">
                <a:cs typeface="B Nazanin" panose="00000400000000000000" pitchFamily="2" charset="-78"/>
              </a:rPr>
              <a:t>2</a:t>
            </a:r>
            <a:r>
              <a:rPr lang="fa-IR" sz="2800" dirty="0" smtClean="0">
                <a:cs typeface="B Nazanin" panose="00000400000000000000" pitchFamily="2" charset="-78"/>
              </a:rPr>
              <a:t> استفاده می شود.</a:t>
            </a:r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9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2. بهبود </a:t>
            </a:r>
            <a:r>
              <a:rPr lang="fa-IR" dirty="0">
                <a:cs typeface="B Nazanin" panose="00000400000000000000" pitchFamily="2" charset="-78"/>
              </a:rPr>
              <a:t>پیشنهادات (</a:t>
            </a:r>
            <a:r>
              <a:rPr lang="en-US" dirty="0">
                <a:cs typeface="B Nazanin" panose="00000400000000000000" pitchFamily="2" charset="-78"/>
              </a:rPr>
              <a:t>proposal refinement</a:t>
            </a:r>
            <a:r>
              <a:rPr lang="fa-IR" dirty="0" smtClean="0">
                <a:cs typeface="B Nazanin" panose="00000400000000000000" pitchFamily="2" charset="-78"/>
              </a:rPr>
              <a:t>)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dirty="0">
                <a:cs typeface="B Nazanin" panose="00000400000000000000" pitchFamily="2" charset="-78"/>
              </a:rPr>
              <a:t>این شبکه دارای سه </a:t>
            </a:r>
            <a:r>
              <a:rPr lang="fa-IR" sz="2800" dirty="0" smtClean="0">
                <a:cs typeface="B Nazanin" panose="00000400000000000000" pitchFamily="2" charset="-78"/>
              </a:rPr>
              <a:t>شاخه خروجی </a:t>
            </a:r>
            <a:r>
              <a:rPr lang="fa-IR" sz="2800" dirty="0">
                <a:cs typeface="B Nazanin" panose="00000400000000000000" pitchFamily="2" charset="-78"/>
              </a:rPr>
              <a:t>است</a:t>
            </a:r>
            <a:r>
              <a:rPr lang="fa-IR" sz="2800" dirty="0" smtClean="0">
                <a:cs typeface="B Nazanin" panose="00000400000000000000" pitchFamily="2" charset="-78"/>
              </a:rPr>
              <a:t>.</a:t>
            </a:r>
          </a:p>
          <a:p>
            <a:pPr marL="806958" lvl="1" indent="-514350" algn="r" rtl="1">
              <a:buFont typeface="+mj-lt"/>
              <a:buAutoNum type="arabicPeriod"/>
            </a:pPr>
            <a:r>
              <a:rPr lang="fa-IR" sz="2600" dirty="0" smtClean="0">
                <a:cs typeface="B Nazanin" panose="00000400000000000000" pitchFamily="2" charset="-78"/>
              </a:rPr>
              <a:t>شاخه </a:t>
            </a:r>
            <a:r>
              <a:rPr lang="fa-IR" sz="2600" dirty="0">
                <a:cs typeface="B Nazanin" panose="00000400000000000000" pitchFamily="2" charset="-78"/>
              </a:rPr>
              <a:t>اول طبقه بندی می کند </a:t>
            </a:r>
            <a:r>
              <a:rPr lang="fa-IR" sz="2600" dirty="0" smtClean="0">
                <a:cs typeface="B Nazanin" panose="00000400000000000000" pitchFamily="2" charset="-78"/>
              </a:rPr>
              <a:t>که کاندید بدست آمده از مرحله ی قبل </a:t>
            </a:r>
            <a:r>
              <a:rPr lang="fa-IR" sz="2600" dirty="0">
                <a:cs typeface="B Nazanin" panose="00000400000000000000" pitchFamily="2" charset="-78"/>
              </a:rPr>
              <a:t>متن هست یا نه</a:t>
            </a:r>
            <a:r>
              <a:rPr lang="fa-IR" sz="2600" dirty="0" smtClean="0">
                <a:cs typeface="B Nazanin" panose="00000400000000000000" pitchFamily="2" charset="-78"/>
              </a:rPr>
              <a:t>.</a:t>
            </a:r>
          </a:p>
          <a:p>
            <a:pPr marL="806958" lvl="1" indent="-514350" algn="r" rtl="1">
              <a:buFont typeface="+mj-lt"/>
              <a:buAutoNum type="arabicPeriod"/>
            </a:pPr>
            <a:r>
              <a:rPr lang="fa-IR" sz="2600" dirty="0" smtClean="0">
                <a:cs typeface="B Nazanin" panose="00000400000000000000" pitchFamily="2" charset="-78"/>
              </a:rPr>
              <a:t> </a:t>
            </a:r>
            <a:r>
              <a:rPr lang="fa-IR" sz="2600" dirty="0">
                <a:cs typeface="B Nazanin" panose="00000400000000000000" pitchFamily="2" charset="-78"/>
              </a:rPr>
              <a:t>شاخه دوم محدوده ی متن را خروجی می </a:t>
            </a:r>
            <a:r>
              <a:rPr lang="fa-IR" sz="2600" dirty="0" smtClean="0">
                <a:cs typeface="B Nazanin" panose="00000400000000000000" pitchFamily="2" charset="-78"/>
              </a:rPr>
              <a:t>دهد.</a:t>
            </a:r>
          </a:p>
          <a:p>
            <a:pPr marL="806958" lvl="1" indent="-514350" algn="r" rtl="1">
              <a:buFont typeface="+mj-lt"/>
              <a:buAutoNum type="arabicPeriod"/>
            </a:pPr>
            <a:r>
              <a:rPr lang="fa-IR" sz="2600" dirty="0" smtClean="0">
                <a:cs typeface="B Nazanin" panose="00000400000000000000" pitchFamily="2" charset="-78"/>
              </a:rPr>
              <a:t>شاخه </a:t>
            </a:r>
            <a:r>
              <a:rPr lang="fa-IR" sz="2600" dirty="0">
                <a:cs typeface="B Nazanin" panose="00000400000000000000" pitchFamily="2" charset="-78"/>
              </a:rPr>
              <a:t>سوم چند ضلعی </a:t>
            </a:r>
            <a:r>
              <a:rPr lang="fa-IR" sz="2600" dirty="0" smtClean="0">
                <a:cs typeface="B Nazanin" panose="00000400000000000000" pitchFamily="2" charset="-78"/>
              </a:rPr>
              <a:t>که </a:t>
            </a:r>
            <a:r>
              <a:rPr lang="fa-IR" sz="2600" dirty="0">
                <a:cs typeface="B Nazanin" panose="00000400000000000000" pitchFamily="2" charset="-78"/>
              </a:rPr>
              <a:t>مکان متن را بازنمایی می کند را خروجی می </a:t>
            </a:r>
            <a:r>
              <a:rPr lang="fa-IR" sz="2600" dirty="0" smtClean="0">
                <a:cs typeface="B Nazanin" panose="00000400000000000000" pitchFamily="2" charset="-78"/>
              </a:rPr>
              <a:t>دهد.</a:t>
            </a:r>
          </a:p>
          <a:p>
            <a:pPr marL="806958" lvl="1" indent="-514350" algn="r" rtl="1">
              <a:buFont typeface="+mj-lt"/>
              <a:buAutoNum type="arabicPeriod"/>
            </a:pPr>
            <a:endParaRPr lang="fa-IR" sz="2600" dirty="0">
              <a:cs typeface="B Nazanin" panose="00000400000000000000" pitchFamily="2" charset="-78"/>
            </a:endParaRPr>
          </a:p>
          <a:p>
            <a:pPr marL="749808" lvl="1" indent="-457200" algn="r" rtl="1">
              <a:buFont typeface="Wingdings" panose="05000000000000000000" pitchFamily="2" charset="2"/>
              <a:buChar char="Ø"/>
            </a:pPr>
            <a:r>
              <a:rPr lang="fa-IR" sz="2800" dirty="0" smtClean="0">
                <a:cs typeface="B Nazanin" panose="00000400000000000000" pitchFamily="2" charset="-78"/>
              </a:rPr>
              <a:t>دو </a:t>
            </a:r>
            <a:r>
              <a:rPr lang="fa-IR" sz="2800" dirty="0">
                <a:cs typeface="B Nazanin" panose="00000400000000000000" pitchFamily="2" charset="-78"/>
              </a:rPr>
              <a:t>شاخه ی اول </a:t>
            </a:r>
            <a:r>
              <a:rPr lang="fa-IR" sz="2800" dirty="0" smtClean="0">
                <a:cs typeface="B Nazanin" panose="00000400000000000000" pitchFamily="2" charset="-78"/>
              </a:rPr>
              <a:t>همانند روش </a:t>
            </a:r>
            <a:r>
              <a:rPr lang="fa-IR" sz="2800" dirty="0">
                <a:cs typeface="B Nazanin" panose="00000400000000000000" pitchFamily="2" charset="-78"/>
              </a:rPr>
              <a:t>های </a:t>
            </a:r>
            <a:r>
              <a:rPr lang="fa-IR" sz="2800" dirty="0" smtClean="0">
                <a:cs typeface="B Nazanin" panose="00000400000000000000" pitchFamily="2" charset="-78"/>
              </a:rPr>
              <a:t>قبلی که در این زمینه وجود دارند؛ پیاده سازی می شوند.</a:t>
            </a:r>
          </a:p>
          <a:p>
            <a:pPr marL="292608" lvl="1" indent="0" algn="r" rtl="1">
              <a:buNone/>
            </a:pPr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7783-62FF-446C-A2E4-4C6B0B0DE1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2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1877</TotalTime>
  <Words>1069</Words>
  <Application>Microsoft Office PowerPoint</Application>
  <PresentationFormat>Widescreen</PresentationFormat>
  <Paragraphs>237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B Nazanin</vt:lpstr>
      <vt:lpstr>Calibri</vt:lpstr>
      <vt:lpstr>Calibri Light</vt:lpstr>
      <vt:lpstr>LinBiolinumT</vt:lpstr>
      <vt:lpstr>LinLibertineT</vt:lpstr>
      <vt:lpstr>Times New Roman</vt:lpstr>
      <vt:lpstr>Wingdings</vt:lpstr>
      <vt:lpstr>Retrospect</vt:lpstr>
      <vt:lpstr>PowerPoint Presentation</vt:lpstr>
      <vt:lpstr>PowerPoint Presentation</vt:lpstr>
      <vt:lpstr>مراحل روش پیشنهادی این مقاله</vt:lpstr>
      <vt:lpstr>ایده اصلی</vt:lpstr>
      <vt:lpstr>1. پیشنهاد مکان متن (Text Proposal) </vt:lpstr>
      <vt:lpstr>معماری SE_VGG16</vt:lpstr>
      <vt:lpstr>Squeeze And Excitation Block</vt:lpstr>
      <vt:lpstr>Anchors</vt:lpstr>
      <vt:lpstr>2. بهبود پیشنهادات (proposal refinement)</vt:lpstr>
      <vt:lpstr>2. بهبود پیشنهادات (proposal refinement)</vt:lpstr>
      <vt:lpstr>2. بهبود پیشنهادات (proposal refinement)</vt:lpstr>
      <vt:lpstr>2. بهبود پیشنهادات (proposal refinement)</vt:lpstr>
      <vt:lpstr>Loss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 Hybrid Approach</vt:lpstr>
      <vt:lpstr>Related works</vt:lpstr>
      <vt:lpstr>PowerPoint Presentation</vt:lpstr>
      <vt:lpstr>Gaussian mixture models (GMMs)</vt:lpstr>
      <vt:lpstr>PowerPoint Presentation</vt:lpstr>
      <vt:lpstr>PowerPoint Presentation</vt:lpstr>
      <vt:lpstr>Preprocessing</vt:lpstr>
      <vt:lpstr> removing outliers</vt:lpstr>
      <vt:lpstr>PowerPoint Presentation</vt:lpstr>
      <vt:lpstr>Text and Network GMMs</vt:lpstr>
      <vt:lpstr> Final GMM</vt:lpstr>
      <vt:lpstr>An example of hybrid model</vt:lpstr>
      <vt:lpstr>Data</vt:lpstr>
      <vt:lpstr>PowerPoint Presentation</vt:lpstr>
      <vt:lpstr>PowerPoint Presentation</vt:lpstr>
      <vt:lpstr>Performance Metrics </vt:lpstr>
      <vt:lpstr>Performance Metrics</vt:lpstr>
      <vt:lpstr>SAE Metric</vt:lpstr>
      <vt:lpstr>CAE ,PRA and COV Metric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Geolocation :  A Hybrid Approach</dc:title>
  <dc:creator>sara A</dc:creator>
  <cp:lastModifiedBy>Maryam Hashemi</cp:lastModifiedBy>
  <cp:revision>91</cp:revision>
  <dcterms:created xsi:type="dcterms:W3CDTF">2019-06-13T21:27:41Z</dcterms:created>
  <dcterms:modified xsi:type="dcterms:W3CDTF">2020-01-29T20:58:42Z</dcterms:modified>
</cp:coreProperties>
</file>